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59" r:id="rId4"/>
    <p:sldId id="258" r:id="rId5"/>
    <p:sldId id="256" r:id="rId6"/>
    <p:sldId id="305" r:id="rId7"/>
    <p:sldId id="266" r:id="rId8"/>
    <p:sldId id="306" r:id="rId9"/>
    <p:sldId id="260" r:id="rId10"/>
    <p:sldId id="267" r:id="rId11"/>
    <p:sldId id="262" r:id="rId12"/>
    <p:sldId id="263" r:id="rId13"/>
    <p:sldId id="264" r:id="rId14"/>
    <p:sldId id="265"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962F14-48C7-027B-E362-BB6BF0B71296}" name="Lakissa Jackson" initials="LJ" userId="S::ljackson@gsfc.org::a47a39d4-b747-44eb-a035-1d8c8fc08b83" providerId="AD"/>
  <p188:author id="{863E67BB-5A59-92E4-40B2-3F7EDEDCA641}" name="Baulkmon, Earnest" initials="EB" userId="S::Earnest.Baulkmon@gvs.ga.gov::49eebf73-9f37-493f-ac75-48a8295f9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3FD"/>
    <a:srgbClr val="676EF9"/>
    <a:srgbClr val="7CE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C1B57-A278-4C97-8137-634904B642C1}" v="11" dt="2025-06-25T20:49:27.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660"/>
  </p:normalViewPr>
  <p:slideViewPr>
    <p:cSldViewPr snapToGrid="0">
      <p:cViewPr varScale="1">
        <p:scale>
          <a:sx n="117" d="100"/>
          <a:sy n="117" d="100"/>
        </p:scale>
        <p:origin x="23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ilkill, Leigh" userId="49cb7c6d-f0ec-402b-9005-f085bedd0958" providerId="ADAL" clId="{915C1B57-A278-4C97-8137-634904B642C1}"/>
    <pc:docChg chg="custSel addSld delSld modSld sldOrd delMainMaster">
      <pc:chgData name="Thrailkill, Leigh" userId="49cb7c6d-f0ec-402b-9005-f085bedd0958" providerId="ADAL" clId="{915C1B57-A278-4C97-8137-634904B642C1}" dt="2025-06-25T20:49:34.190" v="29"/>
      <pc:docMkLst>
        <pc:docMk/>
      </pc:docMkLst>
      <pc:sldChg chg="add">
        <pc:chgData name="Thrailkill, Leigh" userId="49cb7c6d-f0ec-402b-9005-f085bedd0958" providerId="ADAL" clId="{915C1B57-A278-4C97-8137-634904B642C1}" dt="2025-06-25T20:46:05.280" v="18"/>
        <pc:sldMkLst>
          <pc:docMk/>
          <pc:sldMk cId="0" sldId="256"/>
        </pc:sldMkLst>
      </pc:sldChg>
      <pc:sldChg chg="del">
        <pc:chgData name="Thrailkill, Leigh" userId="49cb7c6d-f0ec-402b-9005-f085bedd0958" providerId="ADAL" clId="{915C1B57-A278-4C97-8137-634904B642C1}" dt="2025-06-23T21:36:48.898" v="0" actId="47"/>
        <pc:sldMkLst>
          <pc:docMk/>
          <pc:sldMk cId="2819316024" sldId="256"/>
        </pc:sldMkLst>
      </pc:sldChg>
      <pc:sldChg chg="ord">
        <pc:chgData name="Thrailkill, Leigh" userId="49cb7c6d-f0ec-402b-9005-f085bedd0958" providerId="ADAL" clId="{915C1B57-A278-4C97-8137-634904B642C1}" dt="2025-06-25T20:49:34.190" v="29"/>
        <pc:sldMkLst>
          <pc:docMk/>
          <pc:sldMk cId="2115087800" sldId="258"/>
        </pc:sldMkLst>
      </pc:sldChg>
      <pc:sldChg chg="add">
        <pc:chgData name="Thrailkill, Leigh" userId="49cb7c6d-f0ec-402b-9005-f085bedd0958" providerId="ADAL" clId="{915C1B57-A278-4C97-8137-634904B642C1}" dt="2025-06-25T20:47:19.617" v="22"/>
        <pc:sldMkLst>
          <pc:docMk/>
          <pc:sldMk cId="0" sldId="260"/>
        </pc:sldMkLst>
      </pc:sldChg>
      <pc:sldChg chg="add">
        <pc:chgData name="Thrailkill, Leigh" userId="49cb7c6d-f0ec-402b-9005-f085bedd0958" providerId="ADAL" clId="{915C1B57-A278-4C97-8137-634904B642C1}" dt="2025-06-25T20:47:41.940" v="24"/>
        <pc:sldMkLst>
          <pc:docMk/>
          <pc:sldMk cId="0" sldId="262"/>
        </pc:sldMkLst>
      </pc:sldChg>
      <pc:sldChg chg="add">
        <pc:chgData name="Thrailkill, Leigh" userId="49cb7c6d-f0ec-402b-9005-f085bedd0958" providerId="ADAL" clId="{915C1B57-A278-4C97-8137-634904B642C1}" dt="2025-06-25T20:47:53.050" v="25"/>
        <pc:sldMkLst>
          <pc:docMk/>
          <pc:sldMk cId="0" sldId="263"/>
        </pc:sldMkLst>
      </pc:sldChg>
      <pc:sldChg chg="add">
        <pc:chgData name="Thrailkill, Leigh" userId="49cb7c6d-f0ec-402b-9005-f085bedd0958" providerId="ADAL" clId="{915C1B57-A278-4C97-8137-634904B642C1}" dt="2025-06-25T20:48:02.203" v="26"/>
        <pc:sldMkLst>
          <pc:docMk/>
          <pc:sldMk cId="0" sldId="264"/>
        </pc:sldMkLst>
      </pc:sldChg>
      <pc:sldChg chg="add">
        <pc:chgData name="Thrailkill, Leigh" userId="49cb7c6d-f0ec-402b-9005-f085bedd0958" providerId="ADAL" clId="{915C1B57-A278-4C97-8137-634904B642C1}" dt="2025-06-25T20:49:27.304" v="27"/>
        <pc:sldMkLst>
          <pc:docMk/>
          <pc:sldMk cId="0" sldId="265"/>
        </pc:sldMkLst>
      </pc:sldChg>
      <pc:sldChg chg="add">
        <pc:chgData name="Thrailkill, Leigh" userId="49cb7c6d-f0ec-402b-9005-f085bedd0958" providerId="ADAL" clId="{915C1B57-A278-4C97-8137-634904B642C1}" dt="2025-06-25T20:46:24.928" v="20"/>
        <pc:sldMkLst>
          <pc:docMk/>
          <pc:sldMk cId="1961485519" sldId="266"/>
        </pc:sldMkLst>
      </pc:sldChg>
      <pc:sldChg chg="add">
        <pc:chgData name="Thrailkill, Leigh" userId="49cb7c6d-f0ec-402b-9005-f085bedd0958" providerId="ADAL" clId="{915C1B57-A278-4C97-8137-634904B642C1}" dt="2025-06-25T20:47:32.168" v="23"/>
        <pc:sldMkLst>
          <pc:docMk/>
          <pc:sldMk cId="1913758959" sldId="267"/>
        </pc:sldMkLst>
      </pc:sldChg>
      <pc:sldChg chg="addSp delSp modSp mod">
        <pc:chgData name="Thrailkill, Leigh" userId="49cb7c6d-f0ec-402b-9005-f085bedd0958" providerId="ADAL" clId="{915C1B57-A278-4C97-8137-634904B642C1}" dt="2025-06-25T13:52:00.675" v="17" actId="1076"/>
        <pc:sldMkLst>
          <pc:docMk/>
          <pc:sldMk cId="3081501132" sldId="304"/>
        </pc:sldMkLst>
        <pc:picChg chg="add mod">
          <ac:chgData name="Thrailkill, Leigh" userId="49cb7c6d-f0ec-402b-9005-f085bedd0958" providerId="ADAL" clId="{915C1B57-A278-4C97-8137-634904B642C1}" dt="2025-06-25T13:52:00.675" v="17" actId="1076"/>
          <ac:picMkLst>
            <pc:docMk/>
            <pc:sldMk cId="3081501132" sldId="304"/>
            <ac:picMk id="6" creationId="{0C59AFEC-36FC-B44F-B79E-8DC39719C8C5}"/>
          </ac:picMkLst>
        </pc:picChg>
      </pc:sldChg>
      <pc:sldChg chg="add">
        <pc:chgData name="Thrailkill, Leigh" userId="49cb7c6d-f0ec-402b-9005-f085bedd0958" providerId="ADAL" clId="{915C1B57-A278-4C97-8137-634904B642C1}" dt="2025-06-25T20:46:14.962" v="19"/>
        <pc:sldMkLst>
          <pc:docMk/>
          <pc:sldMk cId="0" sldId="305"/>
        </pc:sldMkLst>
      </pc:sldChg>
      <pc:sldChg chg="add">
        <pc:chgData name="Thrailkill, Leigh" userId="49cb7c6d-f0ec-402b-9005-f085bedd0958" providerId="ADAL" clId="{915C1B57-A278-4C97-8137-634904B642C1}" dt="2025-06-25T20:47:09.226" v="21"/>
        <pc:sldMkLst>
          <pc:docMk/>
          <pc:sldMk cId="0" sldId="306"/>
        </pc:sldMkLst>
      </pc:sldChg>
      <pc:sldChg chg="del">
        <pc:chgData name="Thrailkill, Leigh" userId="49cb7c6d-f0ec-402b-9005-f085bedd0958" providerId="ADAL" clId="{915C1B57-A278-4C97-8137-634904B642C1}" dt="2025-06-23T21:36:50.038" v="1" actId="47"/>
        <pc:sldMkLst>
          <pc:docMk/>
          <pc:sldMk cId="2546390251" sldId="579"/>
        </pc:sldMkLst>
      </pc:sldChg>
      <pc:sldChg chg="del">
        <pc:chgData name="Thrailkill, Leigh" userId="49cb7c6d-f0ec-402b-9005-f085bedd0958" providerId="ADAL" clId="{915C1B57-A278-4C97-8137-634904B642C1}" dt="2025-06-23T21:36:58.601" v="10" actId="47"/>
        <pc:sldMkLst>
          <pc:docMk/>
          <pc:sldMk cId="562644171" sldId="583"/>
        </pc:sldMkLst>
      </pc:sldChg>
      <pc:sldChg chg="del">
        <pc:chgData name="Thrailkill, Leigh" userId="49cb7c6d-f0ec-402b-9005-f085bedd0958" providerId="ADAL" clId="{915C1B57-A278-4C97-8137-634904B642C1}" dt="2025-06-23T21:36:51.108" v="2" actId="47"/>
        <pc:sldMkLst>
          <pc:docMk/>
          <pc:sldMk cId="2672729989" sldId="585"/>
        </pc:sldMkLst>
      </pc:sldChg>
      <pc:sldChg chg="del">
        <pc:chgData name="Thrailkill, Leigh" userId="49cb7c6d-f0ec-402b-9005-f085bedd0958" providerId="ADAL" clId="{915C1B57-A278-4C97-8137-634904B642C1}" dt="2025-06-23T21:36:56.718" v="8" actId="47"/>
        <pc:sldMkLst>
          <pc:docMk/>
          <pc:sldMk cId="123809707" sldId="586"/>
        </pc:sldMkLst>
      </pc:sldChg>
      <pc:sldChg chg="del">
        <pc:chgData name="Thrailkill, Leigh" userId="49cb7c6d-f0ec-402b-9005-f085bedd0958" providerId="ADAL" clId="{915C1B57-A278-4C97-8137-634904B642C1}" dt="2025-06-23T21:36:57.219" v="9" actId="47"/>
        <pc:sldMkLst>
          <pc:docMk/>
          <pc:sldMk cId="3039212378" sldId="592"/>
        </pc:sldMkLst>
      </pc:sldChg>
      <pc:sldChg chg="del">
        <pc:chgData name="Thrailkill, Leigh" userId="49cb7c6d-f0ec-402b-9005-f085bedd0958" providerId="ADAL" clId="{915C1B57-A278-4C97-8137-634904B642C1}" dt="2025-06-23T21:36:56.176" v="7" actId="47"/>
        <pc:sldMkLst>
          <pc:docMk/>
          <pc:sldMk cId="3691780656" sldId="594"/>
        </pc:sldMkLst>
      </pc:sldChg>
      <pc:sldChg chg="del">
        <pc:chgData name="Thrailkill, Leigh" userId="49cb7c6d-f0ec-402b-9005-f085bedd0958" providerId="ADAL" clId="{915C1B57-A278-4C97-8137-634904B642C1}" dt="2025-06-23T21:36:55.472" v="6" actId="47"/>
        <pc:sldMkLst>
          <pc:docMk/>
          <pc:sldMk cId="3390562344" sldId="596"/>
        </pc:sldMkLst>
      </pc:sldChg>
      <pc:sldChg chg="del">
        <pc:chgData name="Thrailkill, Leigh" userId="49cb7c6d-f0ec-402b-9005-f085bedd0958" providerId="ADAL" clId="{915C1B57-A278-4C97-8137-634904B642C1}" dt="2025-06-23T21:36:52.159" v="3" actId="47"/>
        <pc:sldMkLst>
          <pc:docMk/>
          <pc:sldMk cId="30375007" sldId="597"/>
        </pc:sldMkLst>
      </pc:sldChg>
      <pc:sldChg chg="del">
        <pc:chgData name="Thrailkill, Leigh" userId="49cb7c6d-f0ec-402b-9005-f085bedd0958" providerId="ADAL" clId="{915C1B57-A278-4C97-8137-634904B642C1}" dt="2025-06-23T21:36:53.335" v="4" actId="47"/>
        <pc:sldMkLst>
          <pc:docMk/>
          <pc:sldMk cId="720593844" sldId="598"/>
        </pc:sldMkLst>
      </pc:sldChg>
      <pc:sldChg chg="del">
        <pc:chgData name="Thrailkill, Leigh" userId="49cb7c6d-f0ec-402b-9005-f085bedd0958" providerId="ADAL" clId="{915C1B57-A278-4C97-8137-634904B642C1}" dt="2025-06-23T21:36:54.314" v="5" actId="47"/>
        <pc:sldMkLst>
          <pc:docMk/>
          <pc:sldMk cId="2588887032" sldId="599"/>
        </pc:sldMkLst>
      </pc:sldChg>
      <pc:sldMasterChg chg="del delSldLayout">
        <pc:chgData name="Thrailkill, Leigh" userId="49cb7c6d-f0ec-402b-9005-f085bedd0958" providerId="ADAL" clId="{915C1B57-A278-4C97-8137-634904B642C1}" dt="2025-06-23T21:36:58.601" v="10" actId="47"/>
        <pc:sldMasterMkLst>
          <pc:docMk/>
          <pc:sldMasterMk cId="3898390663" sldId="2147483672"/>
        </pc:sldMasterMkLst>
        <pc:sldLayoutChg chg="del">
          <pc:chgData name="Thrailkill, Leigh" userId="49cb7c6d-f0ec-402b-9005-f085bedd0958" providerId="ADAL" clId="{915C1B57-A278-4C97-8137-634904B642C1}" dt="2025-06-23T21:36:58.601" v="10" actId="47"/>
          <pc:sldLayoutMkLst>
            <pc:docMk/>
            <pc:sldMasterMk cId="3898390663" sldId="2147483672"/>
            <pc:sldLayoutMk cId="2329994070" sldId="2147483673"/>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674035135" sldId="2147483674"/>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682319971" sldId="2147483675"/>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3969315541" sldId="2147483676"/>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914235613" sldId="2147483677"/>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3203117514" sldId="2147483678"/>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306468647" sldId="2147483679"/>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821401296" sldId="2147483680"/>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3039456209" sldId="2147483681"/>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52069528" sldId="2147483682"/>
          </pc:sldLayoutMkLst>
        </pc:sldLayoutChg>
        <pc:sldLayoutChg chg="del">
          <pc:chgData name="Thrailkill, Leigh" userId="49cb7c6d-f0ec-402b-9005-f085bedd0958" providerId="ADAL" clId="{915C1B57-A278-4C97-8137-634904B642C1}" dt="2025-06-23T21:36:58.601" v="10" actId="47"/>
          <pc:sldLayoutMkLst>
            <pc:docMk/>
            <pc:sldMasterMk cId="3898390663" sldId="2147483672"/>
            <pc:sldLayoutMk cId="1004457657"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782CB-1F76-4765-BB0C-10D4B6836954}"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2EB6E-214B-40BE-AC40-ECE2D007B29F}" type="slidenum">
              <a:rPr lang="en-US" smtClean="0"/>
              <a:t>‹#›</a:t>
            </a:fld>
            <a:endParaRPr lang="en-US"/>
          </a:p>
        </p:txBody>
      </p:sp>
    </p:spTree>
    <p:extLst>
      <p:ext uri="{BB962C8B-B14F-4D97-AF65-F5344CB8AC3E}">
        <p14:creationId xmlns:p14="http://schemas.microsoft.com/office/powerpoint/2010/main" val="129418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5B61B7-F65A-4785-AA48-E7777BD412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2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5B61B7-F65A-4785-AA48-E7777BD412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762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5B61B7-F65A-4785-AA48-E7777BD412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521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5B61B7-F65A-4785-AA48-E7777BD412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13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2D01434-2D06-4FA1-A280-8FACC7740359}"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79431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27563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22D01434-2D06-4FA1-A280-8FACC7740359}" type="datetimeFigureOut">
              <a:rPr lang="en-US" smtClean="0"/>
              <a:t>6/25/2025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6052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23" indent="0" algn="ctr">
              <a:buNone/>
              <a:defRPr sz="2400"/>
            </a:lvl2pPr>
            <a:lvl3pPr marL="914446" indent="0" algn="ctr">
              <a:buNone/>
              <a:defRPr sz="2400"/>
            </a:lvl3pPr>
            <a:lvl4pPr marL="1371669" indent="0" algn="ctr">
              <a:buNone/>
              <a:defRPr sz="2000"/>
            </a:lvl4pPr>
            <a:lvl5pPr marL="1828891" indent="0" algn="ctr">
              <a:buNone/>
              <a:defRPr sz="2000"/>
            </a:lvl5pPr>
            <a:lvl6pPr marL="2286114" indent="0" algn="ctr">
              <a:buNone/>
              <a:defRPr sz="2000"/>
            </a:lvl6pPr>
            <a:lvl7pPr marL="2743337" indent="0" algn="ctr">
              <a:buNone/>
              <a:defRPr sz="2000"/>
            </a:lvl7pPr>
            <a:lvl8pPr marL="3200560" indent="0" algn="ctr">
              <a:buNone/>
              <a:defRPr sz="2000"/>
            </a:lvl8pPr>
            <a:lvl9pPr marL="3657783"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33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879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02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450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592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380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6/25/2025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494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1D8BD707-D9CF-40AE-B4C6-C98DA3205C09}" type="datetimeFigureOut">
              <a:rPr lang="en-US" smtClean="0"/>
              <a:pPr/>
              <a:t>6/25/2025</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5964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08015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5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6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44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D01434-2D06-4FA1-A280-8FACC7740359}" type="datetimeFigureOut">
              <a:rPr lang="en-US" smtClean="0"/>
              <a:t>6/25/2025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41371368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D01434-2D06-4FA1-A280-8FACC7740359}"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89394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01434-2D06-4FA1-A280-8FACC7740359}"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80584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D01434-2D06-4FA1-A280-8FACC7740359}"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302317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01434-2D06-4FA1-A280-8FACC7740359}"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360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927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63191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D01434-2D06-4FA1-A280-8FACC7740359}" type="datetimeFigureOut">
              <a:rPr lang="en-US" smtClean="0"/>
              <a:t>6/25/2025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22327006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6/25/2025</a:t>
            </a:fld>
            <a:endParaRPr lang="en-US"/>
          </a:p>
        </p:txBody>
      </p:sp>
      <p:sp>
        <p:nvSpPr>
          <p:cNvPr id="5" name="Footer Placeholder 4"/>
          <p:cNvSpPr>
            <a:spLocks noGrp="1"/>
          </p:cNvSpPr>
          <p:nvPr>
            <p:ph type="ftr" sz="quarter" idx="3"/>
          </p:nvPr>
        </p:nvSpPr>
        <p:spPr>
          <a:xfrm>
            <a:off x="3686185"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494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46"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5" indent="-91445" algn="l" defTabSz="91444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67" indent="-182889" algn="l" defTabSz="914446"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56"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45"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35"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5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6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7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8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pixabay.com/en/thank-you-letters-220427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221-F03C-DAD7-712C-DE15D884A2CD}"/>
              </a:ext>
            </a:extLst>
          </p:cNvPr>
          <p:cNvSpPr>
            <a:spLocks noGrp="1"/>
          </p:cNvSpPr>
          <p:nvPr>
            <p:ph type="ctrTitle"/>
          </p:nvPr>
        </p:nvSpPr>
        <p:spPr>
          <a:xfrm>
            <a:off x="2875788" y="4505651"/>
            <a:ext cx="7488936" cy="1957203"/>
          </a:xfrm>
        </p:spPr>
        <p:txBody>
          <a:bodyPr anchor="t">
            <a:normAutofit/>
          </a:bodyPr>
          <a:lstStyle/>
          <a:p>
            <a:pPr algn="l"/>
            <a:r>
              <a:rPr lang="en-US" sz="1800" b="1" cap="none">
                <a:latin typeface="Abadi Extra Light" panose="020B0204020104020204" pitchFamily="34" charset="0"/>
              </a:rPr>
              <a:t>Shannah Mabry – Pathways to Partnerships, Project Manager</a:t>
            </a:r>
            <a:br>
              <a:rPr lang="en-US" sz="1800" b="1" cap="none">
                <a:latin typeface="Abadi Extra Light" panose="020B0204020104020204" pitchFamily="34" charset="0"/>
              </a:rPr>
            </a:br>
            <a:br>
              <a:rPr lang="en-US" sz="1800" b="1" cap="none">
                <a:latin typeface="Abadi Extra Light" panose="020B0204020104020204" pitchFamily="34" charset="0"/>
              </a:rPr>
            </a:br>
            <a:br>
              <a:rPr lang="en-US" sz="1800" b="1" cap="none">
                <a:latin typeface="Abadi Extra Light" panose="020B0204020104020204" pitchFamily="34" charset="0"/>
              </a:rPr>
            </a:br>
            <a:r>
              <a:rPr lang="en-US" sz="1800" b="1" cap="none">
                <a:latin typeface="Abadi Extra Light" panose="020B0204020104020204" pitchFamily="34" charset="0"/>
              </a:rPr>
              <a:t>Leigh Thrailkill – Pathways to Partnerships, Family Liaison</a:t>
            </a:r>
            <a:br>
              <a:rPr lang="en-US" sz="1800" cap="none">
                <a:latin typeface="Abadi Extra Light" panose="020B0204020104020204" pitchFamily="34" charset="0"/>
              </a:rPr>
            </a:br>
            <a:br>
              <a:rPr lang="en-US" sz="1800" cap="none">
                <a:latin typeface="Abadi Extra Light" panose="020B0204020104020204" pitchFamily="34" charset="0"/>
              </a:rPr>
            </a:br>
            <a:endParaRPr lang="en-US" sz="1800" cap="none">
              <a:latin typeface="Abadi Extra Light" panose="020B0204020104020204" pitchFamily="34" charset="0"/>
            </a:endParaRPr>
          </a:p>
        </p:txBody>
      </p:sp>
      <p:pic>
        <p:nvPicPr>
          <p:cNvPr id="1026" name="Picture 2" descr="A blue heart with text overlay&#10;&#10;Description automatically generated">
            <a:extLst>
              <a:ext uri="{FF2B5EF4-FFF2-40B4-BE49-F238E27FC236}">
                <a16:creationId xmlns:a16="http://schemas.microsoft.com/office/drawing/2014/main" id="{D7B0A014-67AC-2B3B-CED2-B2EB735C0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716" y="2071135"/>
            <a:ext cx="1732769" cy="1732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489582A4-71DC-2EFA-6984-683FD561D7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Rectangle 6">
            <a:extLst>
              <a:ext uri="{FF2B5EF4-FFF2-40B4-BE49-F238E27FC236}">
                <a16:creationId xmlns:a16="http://schemas.microsoft.com/office/drawing/2014/main" id="{96F59802-15F5-F1B4-5196-08E79BF35B1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Picture 8">
            <a:extLst>
              <a:ext uri="{FF2B5EF4-FFF2-40B4-BE49-F238E27FC236}">
                <a16:creationId xmlns:a16="http://schemas.microsoft.com/office/drawing/2014/main" id="{97E927B7-4285-76C3-7775-3D24B6E5E06F}"/>
              </a:ext>
            </a:extLst>
          </p:cNvPr>
          <p:cNvPicPr>
            <a:picLocks noChangeAspect="1"/>
          </p:cNvPicPr>
          <p:nvPr/>
        </p:nvPicPr>
        <p:blipFill>
          <a:blip r:embed="rId3"/>
          <a:stretch>
            <a:fillRect/>
          </a:stretch>
        </p:blipFill>
        <p:spPr>
          <a:xfrm>
            <a:off x="11047882" y="5730640"/>
            <a:ext cx="944879" cy="944879"/>
          </a:xfrm>
          <a:prstGeom prst="rect">
            <a:avLst/>
          </a:prstGeom>
        </p:spPr>
      </p:pic>
      <p:sp>
        <p:nvSpPr>
          <p:cNvPr id="11" name="TextBox 10">
            <a:extLst>
              <a:ext uri="{FF2B5EF4-FFF2-40B4-BE49-F238E27FC236}">
                <a16:creationId xmlns:a16="http://schemas.microsoft.com/office/drawing/2014/main" id="{EB229727-36AD-739F-D21F-3C40BBD0D915}"/>
              </a:ext>
            </a:extLst>
          </p:cNvPr>
          <p:cNvSpPr txBox="1"/>
          <p:nvPr/>
        </p:nvSpPr>
        <p:spPr>
          <a:xfrm>
            <a:off x="988162" y="650103"/>
            <a:ext cx="10058400"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Abadi Extra Light" panose="020F0502020204030204" pitchFamily="34" charset="0"/>
                <a:ea typeface="+mn-ea"/>
                <a:cs typeface="+mn-cs"/>
              </a:rPr>
              <a:t>Pathways to Partnerships</a:t>
            </a:r>
            <a:endParaRPr kumimoji="0" lang="en-US" sz="54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42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153"/>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641601" y="-389251"/>
            <a:ext cx="14086475" cy="10568236"/>
            <a:chOff x="2032437" y="5474947"/>
            <a:chExt cx="28841105" cy="21136472"/>
          </a:xfrm>
        </p:grpSpPr>
        <p:grpSp>
          <p:nvGrpSpPr>
            <p:cNvPr id="3" name="Group 3"/>
            <p:cNvGrpSpPr/>
            <p:nvPr/>
          </p:nvGrpSpPr>
          <p:grpSpPr>
            <a:xfrm rot="2058190">
              <a:off x="2032437" y="5474947"/>
              <a:ext cx="23935318" cy="14599762"/>
              <a:chOff x="0" y="0"/>
              <a:chExt cx="1476351" cy="900526"/>
            </a:xfrm>
          </p:grpSpPr>
          <p:sp>
            <p:nvSpPr>
              <p:cNvPr id="4" name="Freeform 4"/>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4CB7A5"/>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5" name="TextBox 5"/>
              <p:cNvSpPr txBox="1"/>
              <p:nvPr/>
            </p:nvSpPr>
            <p:spPr>
              <a:xfrm>
                <a:off x="0" y="-152400"/>
                <a:ext cx="1476351" cy="1052926"/>
              </a:xfrm>
              <a:prstGeom prst="rect">
                <a:avLst/>
              </a:prstGeom>
            </p:spPr>
            <p:txBody>
              <a:bodyPr lIns="33867" tIns="33867" rIns="33867" bIns="33867"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6" name="Group 6"/>
            <p:cNvGrpSpPr>
              <a:grpSpLocks noChangeAspect="1"/>
            </p:cNvGrpSpPr>
            <p:nvPr/>
          </p:nvGrpSpPr>
          <p:grpSpPr>
            <a:xfrm>
              <a:off x="16273722" y="12011659"/>
              <a:ext cx="14599820" cy="14599760"/>
              <a:chOff x="-135941" y="-90434"/>
              <a:chExt cx="6350000" cy="6349974"/>
            </a:xfrm>
          </p:grpSpPr>
          <p:sp>
            <p:nvSpPr>
              <p:cNvPr id="7" name="Freeform 7"/>
              <p:cNvSpPr/>
              <p:nvPr/>
            </p:nvSpPr>
            <p:spPr>
              <a:xfrm>
                <a:off x="-135941" y="-90434"/>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4CB7A5"/>
              </a:solidFill>
              <a:ln w="12700">
                <a:solidFill>
                  <a:srgbClr val="000000"/>
                </a:solidFill>
              </a:ln>
            </p:spPr>
            <p:txBody>
              <a:bodyPr/>
              <a:lstStyle/>
              <a:p>
                <a:pPr defTabSz="304815"/>
                <a:endParaRPr lang="en-US" sz="1200" dirty="0">
                  <a:solidFill>
                    <a:srgbClr val="000000"/>
                  </a:solidFill>
                  <a:latin typeface="Calibri" panose="020F0502020204030204"/>
                </a:endParaRPr>
              </a:p>
            </p:txBody>
          </p:sp>
        </p:grpSp>
      </p:grpSp>
      <p:grpSp>
        <p:nvGrpSpPr>
          <p:cNvPr id="8" name="Group 8"/>
          <p:cNvGrpSpPr/>
          <p:nvPr/>
        </p:nvGrpSpPr>
        <p:grpSpPr>
          <a:xfrm>
            <a:off x="-11253582" y="-10355136"/>
            <a:ext cx="15593047" cy="13409673"/>
            <a:chOff x="0" y="0"/>
            <a:chExt cx="31186095" cy="26819345"/>
          </a:xfrm>
        </p:grpSpPr>
        <p:grpSp>
          <p:nvGrpSpPr>
            <p:cNvPr id="9" name="Group 9"/>
            <p:cNvGrpSpPr/>
            <p:nvPr/>
          </p:nvGrpSpPr>
          <p:grpSpPr>
            <a:xfrm rot="2058190">
              <a:off x="2032437" y="5474947"/>
              <a:ext cx="23935318" cy="14599762"/>
              <a:chOff x="0" y="0"/>
              <a:chExt cx="1476351" cy="900526"/>
            </a:xfrm>
          </p:grpSpPr>
          <p:sp>
            <p:nvSpPr>
              <p:cNvPr id="10" name="Freeform 10"/>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CBCBCB"/>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11" name="TextBox 11"/>
              <p:cNvSpPr txBox="1"/>
              <p:nvPr/>
            </p:nvSpPr>
            <p:spPr>
              <a:xfrm>
                <a:off x="0" y="-152400"/>
                <a:ext cx="1476351" cy="1052926"/>
              </a:xfrm>
              <a:prstGeom prst="rect">
                <a:avLst/>
              </a:prstGeom>
            </p:spPr>
            <p:txBody>
              <a:bodyPr lIns="33867" tIns="33867" rIns="33867" bIns="33867"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12" name="Group 12"/>
            <p:cNvGrpSpPr>
              <a:grpSpLocks noChangeAspect="1"/>
            </p:cNvGrpSpPr>
            <p:nvPr/>
          </p:nvGrpSpPr>
          <p:grpSpPr>
            <a:xfrm>
              <a:off x="16586275" y="12219583"/>
              <a:ext cx="14599820" cy="1459976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4CB7A5"/>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grpSp>
        <p:nvGrpSpPr>
          <p:cNvPr id="14" name="Group 14"/>
          <p:cNvGrpSpPr/>
          <p:nvPr/>
        </p:nvGrpSpPr>
        <p:grpSpPr>
          <a:xfrm>
            <a:off x="4399262" y="406425"/>
            <a:ext cx="3893251" cy="1637457"/>
            <a:chOff x="-2035094" y="28575"/>
            <a:chExt cx="7786500" cy="2283801"/>
          </a:xfrm>
        </p:grpSpPr>
        <p:sp>
          <p:nvSpPr>
            <p:cNvPr id="15" name="TextBox 15"/>
            <p:cNvSpPr txBox="1"/>
            <p:nvPr/>
          </p:nvSpPr>
          <p:spPr>
            <a:xfrm>
              <a:off x="-2035094" y="476023"/>
              <a:ext cx="7645304" cy="1836353"/>
            </a:xfrm>
            <a:prstGeom prst="rect">
              <a:avLst/>
            </a:prstGeom>
          </p:spPr>
          <p:txBody>
            <a:bodyPr wrap="square" lIns="0" tIns="0" rIns="0" bIns="0" rtlCol="0" anchor="t">
              <a:spAutoFit/>
            </a:bodyPr>
            <a:lstStyle/>
            <a:p>
              <a:pPr defTabSz="304815">
                <a:lnSpc>
                  <a:spcPct val="150000"/>
                </a:lnSpc>
                <a:spcBef>
                  <a:spcPct val="0"/>
                </a:spcBef>
              </a:pPr>
              <a:r>
                <a:rPr lang="en-US" sz="1467" dirty="0">
                  <a:solidFill>
                    <a:srgbClr val="000000"/>
                  </a:solidFill>
                  <a:latin typeface="Avenir Next LT Pro" panose="020B0504020202020204" pitchFamily="34" charset="0"/>
                  <a:ea typeface="Ovo"/>
                  <a:cs typeface="Ovo"/>
                  <a:sym typeface="Ovo"/>
                </a:rPr>
                <a:t>Coaches teach workplace expectations like punctuality and communication to establish a professional demeanor and foster successful interactions within the workplace.</a:t>
              </a:r>
            </a:p>
          </p:txBody>
        </p:sp>
        <p:sp>
          <p:nvSpPr>
            <p:cNvPr id="16" name="TextBox 16"/>
            <p:cNvSpPr txBox="1"/>
            <p:nvPr/>
          </p:nvSpPr>
          <p:spPr>
            <a:xfrm>
              <a:off x="-1668248" y="28575"/>
              <a:ext cx="7419654" cy="258631"/>
            </a:xfrm>
            <a:prstGeom prst="rect">
              <a:avLst/>
            </a:prstGeom>
          </p:spPr>
          <p:txBody>
            <a:bodyPr wrap="square"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INDEPENDENCE STRATEGIES</a:t>
              </a:r>
            </a:p>
          </p:txBody>
        </p:sp>
      </p:grpSp>
      <p:sp>
        <p:nvSpPr>
          <p:cNvPr id="17" name="TextBox 17"/>
          <p:cNvSpPr txBox="1"/>
          <p:nvPr/>
        </p:nvSpPr>
        <p:spPr>
          <a:xfrm>
            <a:off x="-111077" y="784859"/>
            <a:ext cx="3613619" cy="897682"/>
          </a:xfrm>
          <a:prstGeom prst="rect">
            <a:avLst/>
          </a:prstGeom>
        </p:spPr>
        <p:txBody>
          <a:bodyPr wrap="square" lIns="0" tIns="0" rIns="0" bIns="0" rtlCol="0" anchor="t">
            <a:spAutoFit/>
          </a:bodyPr>
          <a:lstStyle/>
          <a:p>
            <a:pPr algn="ctr" defTabSz="304815">
              <a:lnSpc>
                <a:spcPts val="3482"/>
              </a:lnSpc>
              <a:spcBef>
                <a:spcPct val="0"/>
              </a:spcBef>
            </a:pPr>
            <a:r>
              <a:rPr lang="en-US" sz="3000" b="1" dirty="0">
                <a:solidFill>
                  <a:srgbClr val="000000"/>
                </a:solidFill>
                <a:latin typeface="Avenir Next LT Pro" panose="020B0504020202020204" pitchFamily="34" charset="0"/>
                <a:ea typeface="Garet Bold"/>
                <a:cs typeface="Garet Bold"/>
                <a:sym typeface="Garet Bold"/>
              </a:rPr>
              <a:t>GROWTH &amp; EXPECTATIONS</a:t>
            </a:r>
          </a:p>
        </p:txBody>
      </p:sp>
      <p:grpSp>
        <p:nvGrpSpPr>
          <p:cNvPr id="18" name="Group 18"/>
          <p:cNvGrpSpPr/>
          <p:nvPr/>
        </p:nvGrpSpPr>
        <p:grpSpPr>
          <a:xfrm>
            <a:off x="4689559" y="4267176"/>
            <a:ext cx="5279631" cy="1254120"/>
            <a:chOff x="675431" y="-2118127"/>
            <a:chExt cx="6491507" cy="2508240"/>
          </a:xfrm>
        </p:grpSpPr>
        <p:sp>
          <p:nvSpPr>
            <p:cNvPr id="19" name="TextBox 19"/>
            <p:cNvSpPr txBox="1"/>
            <p:nvPr/>
          </p:nvSpPr>
          <p:spPr>
            <a:xfrm>
              <a:off x="675431" y="-1565807"/>
              <a:ext cx="5199458" cy="1955920"/>
            </a:xfrm>
            <a:prstGeom prst="rect">
              <a:avLst/>
            </a:prstGeom>
          </p:spPr>
          <p:txBody>
            <a:bodyPr lIns="0" tIns="0" rIns="0" bIns="0" rtlCol="0" anchor="t">
              <a:spAutoFit/>
            </a:bodyPr>
            <a:lstStyle/>
            <a:p>
              <a:pPr defTabSz="304815">
                <a:lnSpc>
                  <a:spcPct val="150000"/>
                </a:lnSpc>
                <a:spcBef>
                  <a:spcPct val="0"/>
                </a:spcBef>
              </a:pPr>
              <a:r>
                <a:rPr lang="en-US" sz="1467" dirty="0">
                  <a:solidFill>
                    <a:srgbClr val="000000"/>
                  </a:solidFill>
                  <a:latin typeface="Avenir Next LT Pro" panose="020B0504020202020204" pitchFamily="34" charset="0"/>
                  <a:ea typeface="Ovo"/>
                  <a:cs typeface="Ovo"/>
                  <a:sym typeface="Ovo"/>
                </a:rPr>
                <a:t>Progress is tracked, and growth areas are documented to identify ongoing support needs and ensure sustained success in the workplace.</a:t>
              </a:r>
            </a:p>
          </p:txBody>
        </p:sp>
        <p:sp>
          <p:nvSpPr>
            <p:cNvPr id="20" name="TextBox 20"/>
            <p:cNvSpPr txBox="1"/>
            <p:nvPr/>
          </p:nvSpPr>
          <p:spPr>
            <a:xfrm>
              <a:off x="1967480" y="-2118127"/>
              <a:ext cx="5199458" cy="370870"/>
            </a:xfrm>
            <a:prstGeom prst="rect">
              <a:avLst/>
            </a:prstGeom>
          </p:spPr>
          <p:txBody>
            <a:bodyPr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DOCUMENTING PROGRESS</a:t>
              </a:r>
            </a:p>
          </p:txBody>
        </p:sp>
      </p:grpSp>
      <p:grpSp>
        <p:nvGrpSpPr>
          <p:cNvPr id="21" name="Group 21"/>
          <p:cNvGrpSpPr/>
          <p:nvPr/>
        </p:nvGrpSpPr>
        <p:grpSpPr>
          <a:xfrm>
            <a:off x="3078323" y="2459596"/>
            <a:ext cx="3725631" cy="1579162"/>
            <a:chOff x="-19218" y="28575"/>
            <a:chExt cx="4530724" cy="3158325"/>
          </a:xfrm>
        </p:grpSpPr>
        <p:sp>
          <p:nvSpPr>
            <p:cNvPr id="22" name="TextBox 22"/>
            <p:cNvSpPr txBox="1"/>
            <p:nvPr/>
          </p:nvSpPr>
          <p:spPr>
            <a:xfrm>
              <a:off x="-19218" y="553615"/>
              <a:ext cx="4511506" cy="2633285"/>
            </a:xfrm>
            <a:prstGeom prst="rect">
              <a:avLst/>
            </a:prstGeom>
          </p:spPr>
          <p:txBody>
            <a:bodyPr lIns="0" tIns="0" rIns="0" bIns="0" rtlCol="0" anchor="t">
              <a:spAutoFit/>
            </a:bodyPr>
            <a:lstStyle/>
            <a:p>
              <a:pPr defTabSz="304815">
                <a:lnSpc>
                  <a:spcPct val="150000"/>
                </a:lnSpc>
                <a:spcBef>
                  <a:spcPct val="0"/>
                </a:spcBef>
              </a:pPr>
              <a:r>
                <a:rPr lang="en-US" sz="1467" dirty="0">
                  <a:solidFill>
                    <a:srgbClr val="000000"/>
                  </a:solidFill>
                  <a:latin typeface="Avenir Next LT Pro" panose="020B0504020202020204" pitchFamily="34" charset="0"/>
                  <a:ea typeface="Ovo"/>
                  <a:cs typeface="Ovo"/>
                  <a:sym typeface="Ovo"/>
                </a:rPr>
                <a:t>The coach encourages problem-solving and independent decision-making while providing backup support as confidence builds in your child’s role.</a:t>
              </a:r>
            </a:p>
          </p:txBody>
        </p:sp>
        <p:sp>
          <p:nvSpPr>
            <p:cNvPr id="23" name="TextBox 23"/>
            <p:cNvSpPr txBox="1"/>
            <p:nvPr/>
          </p:nvSpPr>
          <p:spPr>
            <a:xfrm>
              <a:off x="0" y="28575"/>
              <a:ext cx="4511506" cy="370870"/>
            </a:xfrm>
            <a:prstGeom prst="rect">
              <a:avLst/>
            </a:prstGeom>
          </p:spPr>
          <p:txBody>
            <a:bodyPr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GROWTH STRATEGIES</a:t>
              </a:r>
            </a:p>
          </p:txBody>
        </p:sp>
      </p:grpSp>
      <p:grpSp>
        <p:nvGrpSpPr>
          <p:cNvPr id="24" name="Group 24"/>
          <p:cNvGrpSpPr/>
          <p:nvPr/>
        </p:nvGrpSpPr>
        <p:grpSpPr>
          <a:xfrm>
            <a:off x="10629433" y="685801"/>
            <a:ext cx="876767" cy="87676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4CB7A5"/>
              </a:solidFill>
              <a:prstDash val="solid"/>
              <a:miter/>
            </a:ln>
          </p:spPr>
          <p:txBody>
            <a:bodyPr/>
            <a:lstStyle/>
            <a:p>
              <a:pPr defTabSz="304815"/>
              <a:endParaRPr lang="en-US" sz="1200">
                <a:solidFill>
                  <a:srgbClr val="000000"/>
                </a:solidFill>
                <a:latin typeface="Calibri" panose="020F0502020204030204"/>
              </a:endParaRPr>
            </a:p>
          </p:txBody>
        </p:sp>
        <p:sp>
          <p:nvSpPr>
            <p:cNvPr id="26" name="TextBox 2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27" name="Group 27"/>
          <p:cNvGrpSpPr/>
          <p:nvPr/>
        </p:nvGrpSpPr>
        <p:grpSpPr>
          <a:xfrm>
            <a:off x="11067817" y="1442719"/>
            <a:ext cx="876767" cy="8767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29" name="TextBox 29"/>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0" name="Group 30"/>
          <p:cNvGrpSpPr/>
          <p:nvPr/>
        </p:nvGrpSpPr>
        <p:grpSpPr>
          <a:xfrm>
            <a:off x="8210317" y="1442719"/>
            <a:ext cx="876767" cy="87676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32" name="TextBox 32"/>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3" name="Group 33"/>
          <p:cNvGrpSpPr/>
          <p:nvPr/>
        </p:nvGrpSpPr>
        <p:grpSpPr>
          <a:xfrm>
            <a:off x="1" y="2277404"/>
            <a:ext cx="876767" cy="87676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DB8046"/>
              </a:solidFill>
              <a:prstDash val="solid"/>
              <a:miter/>
            </a:ln>
          </p:spPr>
          <p:txBody>
            <a:bodyPr/>
            <a:lstStyle/>
            <a:p>
              <a:pPr defTabSz="304815"/>
              <a:endParaRPr lang="en-US" sz="1200">
                <a:solidFill>
                  <a:srgbClr val="000000"/>
                </a:solidFill>
                <a:latin typeface="Calibri" panose="020F0502020204030204"/>
              </a:endParaRPr>
            </a:p>
          </p:txBody>
        </p:sp>
        <p:sp>
          <p:nvSpPr>
            <p:cNvPr id="35" name="TextBox 35"/>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36" name="Group 36"/>
          <p:cNvGrpSpPr/>
          <p:nvPr/>
        </p:nvGrpSpPr>
        <p:grpSpPr>
          <a:xfrm>
            <a:off x="545891" y="6419617"/>
            <a:ext cx="876767" cy="87676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38" name="TextBox 3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9" name="Group 39"/>
          <p:cNvGrpSpPr/>
          <p:nvPr/>
        </p:nvGrpSpPr>
        <p:grpSpPr>
          <a:xfrm>
            <a:off x="818966" y="-438384"/>
            <a:ext cx="876767" cy="87676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41" name="TextBox 41"/>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42" name="Group 42"/>
          <p:cNvGrpSpPr/>
          <p:nvPr/>
        </p:nvGrpSpPr>
        <p:grpSpPr>
          <a:xfrm>
            <a:off x="1092041" y="5737618"/>
            <a:ext cx="876767" cy="876767"/>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p:spPr>
          <p:txBody>
            <a:bodyPr/>
            <a:lstStyle/>
            <a:p>
              <a:pPr defTabSz="304815"/>
              <a:endParaRPr lang="en-US" sz="1200">
                <a:solidFill>
                  <a:srgbClr val="000000"/>
                </a:solidFill>
                <a:latin typeface="Calibri" panose="020F0502020204030204"/>
              </a:endParaRPr>
            </a:p>
          </p:txBody>
        </p:sp>
        <p:sp>
          <p:nvSpPr>
            <p:cNvPr id="44" name="TextBox 44"/>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pic>
        <p:nvPicPr>
          <p:cNvPr id="46" name="Picture 45" descr="A logo of handshake in a circle&#10;&#10;AI-generated content may be incorrect.">
            <a:extLst>
              <a:ext uri="{FF2B5EF4-FFF2-40B4-BE49-F238E27FC236}">
                <a16:creationId xmlns:a16="http://schemas.microsoft.com/office/drawing/2014/main" id="{5A5313B8-3C7B-55CB-84F7-EBB95BB15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961" y="3945432"/>
            <a:ext cx="2474185" cy="24741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4"/>
          <p:cNvSpPr txBox="1"/>
          <p:nvPr/>
        </p:nvSpPr>
        <p:spPr>
          <a:xfrm>
            <a:off x="749800" y="589345"/>
            <a:ext cx="8749247" cy="448841"/>
          </a:xfrm>
          <a:prstGeom prst="rect">
            <a:avLst/>
          </a:prstGeom>
        </p:spPr>
        <p:txBody>
          <a:bodyPr wrap="square" lIns="0" tIns="0" rIns="0" bIns="0" rtlCol="0" anchor="t">
            <a:spAutoFit/>
          </a:bodyPr>
          <a:lstStyle/>
          <a:p>
            <a:pPr defTabSz="304815">
              <a:lnSpc>
                <a:spcPts val="3482"/>
              </a:lnSpc>
              <a:spcBef>
                <a:spcPct val="0"/>
              </a:spcBef>
            </a:pPr>
            <a:r>
              <a:rPr lang="en-US" sz="3267" b="1" dirty="0">
                <a:solidFill>
                  <a:srgbClr val="000000"/>
                </a:solidFill>
                <a:effectLst>
                  <a:outerShdw blurRad="38100" dist="38100" dir="2700000" algn="tl">
                    <a:srgbClr val="000000">
                      <a:alpha val="43137"/>
                    </a:srgbClr>
                  </a:outerShdw>
                </a:effectLst>
                <a:latin typeface="Avenir Next LT Pro" panose="020B0504020202020204" pitchFamily="34" charset="0"/>
                <a:ea typeface="Garet Bold"/>
                <a:cs typeface="Garet Bold"/>
                <a:sym typeface="Garet Bold"/>
              </a:rPr>
              <a:t>COMMUNICATION &amp; PROBLEM-SOLVING</a:t>
            </a:r>
          </a:p>
        </p:txBody>
      </p:sp>
      <p:grpSp>
        <p:nvGrpSpPr>
          <p:cNvPr id="15" name="Group 15"/>
          <p:cNvGrpSpPr/>
          <p:nvPr/>
        </p:nvGrpSpPr>
        <p:grpSpPr>
          <a:xfrm>
            <a:off x="856896" y="1282833"/>
            <a:ext cx="6451599" cy="2739189"/>
            <a:chOff x="-674147" y="59193"/>
            <a:chExt cx="7518329" cy="4750550"/>
          </a:xfrm>
        </p:grpSpPr>
        <p:sp>
          <p:nvSpPr>
            <p:cNvPr id="16" name="TextBox 16"/>
            <p:cNvSpPr txBox="1"/>
            <p:nvPr/>
          </p:nvSpPr>
          <p:spPr>
            <a:xfrm>
              <a:off x="-674147" y="524649"/>
              <a:ext cx="7181489" cy="4285094"/>
            </a:xfrm>
            <a:prstGeom prst="rect">
              <a:avLst/>
            </a:prstGeom>
          </p:spPr>
          <p:txBody>
            <a:bodyPr wrap="square" lIns="0" tIns="0" rIns="0" bIns="0" rtlCol="0" anchor="t">
              <a:spAutoFit/>
            </a:bodyPr>
            <a:lstStyle/>
            <a:p>
              <a:pPr defTabSz="304815">
                <a:lnSpc>
                  <a:spcPct val="150000"/>
                </a:lnSpc>
                <a:spcBef>
                  <a:spcPct val="0"/>
                </a:spcBef>
              </a:pPr>
              <a:r>
                <a:rPr lang="en-US" sz="1400" dirty="0">
                  <a:solidFill>
                    <a:srgbClr val="000000"/>
                  </a:solidFill>
                  <a:latin typeface="Avenir Next LT Pro" panose="020B0504020202020204" pitchFamily="34" charset="0"/>
                  <a:ea typeface="Ovo"/>
                  <a:cs typeface="Ovo"/>
                  <a:sym typeface="Ovo"/>
                </a:rPr>
                <a:t>The job coach helps participants build important workplace communication skills by:</a:t>
              </a:r>
            </a:p>
            <a:p>
              <a:pPr marL="287882" lvl="1" indent="-143941" defTabSz="304815">
                <a:lnSpc>
                  <a:spcPct val="150000"/>
                </a:lnSpc>
                <a:spcBef>
                  <a:spcPct val="0"/>
                </a:spcBef>
                <a:buFont typeface="Arial"/>
                <a:buChar char="•"/>
              </a:pPr>
              <a:r>
                <a:rPr lang="en-US" sz="1400" dirty="0">
                  <a:solidFill>
                    <a:srgbClr val="000000"/>
                  </a:solidFill>
                  <a:latin typeface="Avenir Next LT Pro" panose="020B0504020202020204" pitchFamily="34" charset="0"/>
                  <a:ea typeface="Ovo"/>
                  <a:cs typeface="Ovo"/>
                  <a:sym typeface="Ovo"/>
                </a:rPr>
                <a:t>Teaching them how to talk with coworkers and supervisors appropriately</a:t>
              </a:r>
            </a:p>
            <a:p>
              <a:pPr marL="287882" lvl="1" indent="-143941" defTabSz="304815">
                <a:lnSpc>
                  <a:spcPct val="150000"/>
                </a:lnSpc>
                <a:spcBef>
                  <a:spcPct val="0"/>
                </a:spcBef>
                <a:buFont typeface="Arial"/>
                <a:buChar char="•"/>
              </a:pPr>
              <a:r>
                <a:rPr lang="en-US" sz="1400" dirty="0">
                  <a:solidFill>
                    <a:srgbClr val="000000"/>
                  </a:solidFill>
                  <a:latin typeface="Avenir Next LT Pro" panose="020B0504020202020204" pitchFamily="34" charset="0"/>
                  <a:ea typeface="Ovo"/>
                  <a:cs typeface="Ovo"/>
                  <a:sym typeface="Ovo"/>
                </a:rPr>
                <a:t>Supporting everyday interactions like asking for help, taking breaks, or joining conversations</a:t>
              </a:r>
            </a:p>
            <a:p>
              <a:pPr marL="287882" lvl="1" indent="-143941" defTabSz="304815">
                <a:lnSpc>
                  <a:spcPct val="150000"/>
                </a:lnSpc>
                <a:spcBef>
                  <a:spcPct val="0"/>
                </a:spcBef>
                <a:buFont typeface="Arial"/>
                <a:buChar char="•"/>
              </a:pPr>
              <a:r>
                <a:rPr lang="en-US" sz="1400" dirty="0">
                  <a:solidFill>
                    <a:srgbClr val="000000"/>
                  </a:solidFill>
                  <a:latin typeface="Avenir Next LT Pro" panose="020B0504020202020204" pitchFamily="34" charset="0"/>
                  <a:ea typeface="Ovo"/>
                  <a:cs typeface="Ovo"/>
                  <a:sym typeface="Ovo"/>
                </a:rPr>
                <a:t>Encouraging respectful and confident communication to promote belonging in the workplace</a:t>
              </a:r>
            </a:p>
            <a:p>
              <a:pPr defTabSz="304815">
                <a:lnSpc>
                  <a:spcPts val="1680"/>
                </a:lnSpc>
                <a:spcBef>
                  <a:spcPct val="0"/>
                </a:spcBef>
              </a:pPr>
              <a:endParaRPr lang="en-US" sz="1333" dirty="0">
                <a:solidFill>
                  <a:srgbClr val="000000"/>
                </a:solidFill>
                <a:latin typeface="Ovo"/>
                <a:ea typeface="Ovo"/>
                <a:cs typeface="Ovo"/>
                <a:sym typeface="Ovo"/>
              </a:endParaRPr>
            </a:p>
          </p:txBody>
        </p:sp>
        <p:sp>
          <p:nvSpPr>
            <p:cNvPr id="17" name="TextBox 17"/>
            <p:cNvSpPr txBox="1"/>
            <p:nvPr/>
          </p:nvSpPr>
          <p:spPr>
            <a:xfrm>
              <a:off x="-674147" y="59193"/>
              <a:ext cx="7518329" cy="327382"/>
            </a:xfrm>
            <a:prstGeom prst="rect">
              <a:avLst/>
            </a:prstGeom>
          </p:spPr>
          <p:txBody>
            <a:bodyPr lIns="0" tIns="0" rIns="0" bIns="0" rtlCol="0" anchor="t">
              <a:spAutoFit/>
            </a:bodyPr>
            <a:lstStyle/>
            <a:p>
              <a:pPr defTabSz="304815">
                <a:lnSpc>
                  <a:spcPts val="1400"/>
                </a:lnSpc>
              </a:pPr>
              <a:r>
                <a:rPr lang="en-US" sz="1600" b="1" dirty="0">
                  <a:solidFill>
                    <a:srgbClr val="000000"/>
                  </a:solidFill>
                  <a:latin typeface="Garet Bold"/>
                  <a:ea typeface="Garet Bold"/>
                  <a:cs typeface="Garet Bold"/>
                  <a:sym typeface="Garet Bold"/>
                </a:rPr>
                <a:t>SOCIAL AND COMMUNICATION SUPPORT</a:t>
              </a:r>
            </a:p>
          </p:txBody>
        </p:sp>
      </p:grpSp>
      <p:grpSp>
        <p:nvGrpSpPr>
          <p:cNvPr id="18" name="Group 18"/>
          <p:cNvGrpSpPr/>
          <p:nvPr/>
        </p:nvGrpSpPr>
        <p:grpSpPr>
          <a:xfrm>
            <a:off x="10629433" y="685801"/>
            <a:ext cx="876767" cy="8767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0" name="TextBox 20"/>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21" name="Group 21"/>
          <p:cNvGrpSpPr/>
          <p:nvPr/>
        </p:nvGrpSpPr>
        <p:grpSpPr>
          <a:xfrm>
            <a:off x="11067817" y="1442719"/>
            <a:ext cx="876767" cy="87676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23" name="TextBox 23"/>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4" name="Group 24"/>
          <p:cNvGrpSpPr/>
          <p:nvPr/>
        </p:nvGrpSpPr>
        <p:grpSpPr>
          <a:xfrm>
            <a:off x="8210317" y="1442719"/>
            <a:ext cx="876767" cy="87676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26" name="TextBox 2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7" name="Group 27"/>
          <p:cNvGrpSpPr/>
          <p:nvPr/>
        </p:nvGrpSpPr>
        <p:grpSpPr>
          <a:xfrm>
            <a:off x="12132" y="2513080"/>
            <a:ext cx="876767" cy="8767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FFE953"/>
              </a:solidFill>
              <a:prstDash val="solid"/>
              <a:miter/>
            </a:ln>
          </p:spPr>
          <p:txBody>
            <a:bodyPr/>
            <a:lstStyle/>
            <a:p>
              <a:pPr defTabSz="304815"/>
              <a:endParaRPr lang="en-US" sz="1200">
                <a:solidFill>
                  <a:srgbClr val="000000"/>
                </a:solidFill>
                <a:latin typeface="Calibri" panose="020F0502020204030204"/>
              </a:endParaRPr>
            </a:p>
          </p:txBody>
        </p:sp>
        <p:sp>
          <p:nvSpPr>
            <p:cNvPr id="29" name="TextBox 29"/>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30" name="Group 30"/>
          <p:cNvGrpSpPr/>
          <p:nvPr/>
        </p:nvGrpSpPr>
        <p:grpSpPr>
          <a:xfrm>
            <a:off x="545891" y="6419617"/>
            <a:ext cx="876767" cy="87676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32" name="TextBox 32"/>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3" name="Group 33"/>
          <p:cNvGrpSpPr/>
          <p:nvPr/>
        </p:nvGrpSpPr>
        <p:grpSpPr>
          <a:xfrm>
            <a:off x="818966" y="-438384"/>
            <a:ext cx="876767" cy="87676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35" name="TextBox 35"/>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6" name="Group 36"/>
          <p:cNvGrpSpPr/>
          <p:nvPr/>
        </p:nvGrpSpPr>
        <p:grpSpPr>
          <a:xfrm>
            <a:off x="1092041" y="5737618"/>
            <a:ext cx="876767" cy="87676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38" name="TextBox 3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9" name="Group 39"/>
          <p:cNvGrpSpPr/>
          <p:nvPr/>
        </p:nvGrpSpPr>
        <p:grpSpPr>
          <a:xfrm>
            <a:off x="4623547" y="3870904"/>
            <a:ext cx="6394216" cy="2398521"/>
            <a:chOff x="0" y="28575"/>
            <a:chExt cx="7518329" cy="4797042"/>
          </a:xfrm>
        </p:grpSpPr>
        <p:sp>
          <p:nvSpPr>
            <p:cNvPr id="40" name="TextBox 40"/>
            <p:cNvSpPr txBox="1"/>
            <p:nvPr/>
          </p:nvSpPr>
          <p:spPr>
            <a:xfrm>
              <a:off x="0" y="530339"/>
              <a:ext cx="7518329" cy="4295278"/>
            </a:xfrm>
            <a:prstGeom prst="rect">
              <a:avLst/>
            </a:prstGeom>
          </p:spPr>
          <p:txBody>
            <a:bodyPr lIns="0" tIns="0" rIns="0" bIns="0" rtlCol="0" anchor="t">
              <a:spAutoFit/>
            </a:bodyPr>
            <a:lstStyle/>
            <a:p>
              <a:pPr defTabSz="304815">
                <a:lnSpc>
                  <a:spcPct val="150000"/>
                </a:lnSpc>
              </a:pPr>
              <a:r>
                <a:rPr lang="en-US" sz="1400" dirty="0">
                  <a:solidFill>
                    <a:srgbClr val="000000"/>
                  </a:solidFill>
                  <a:latin typeface="Avenir Next LT Pro" panose="020B0504020202020204" pitchFamily="34" charset="0"/>
                  <a:ea typeface="Ovo"/>
                  <a:cs typeface="Ovo"/>
                  <a:sym typeface="Ovo"/>
                </a:rPr>
                <a:t>Sometimes things at work can feel confusing or overwhelming—and that’s okay. The job coach is there to:</a:t>
              </a:r>
            </a:p>
            <a:p>
              <a:pPr marL="287882" lvl="1" indent="-143941" defTabSz="304815">
                <a:lnSpc>
                  <a:spcPct val="150000"/>
                </a:lnSpc>
                <a:buFont typeface="Arial"/>
                <a:buChar char="•"/>
              </a:pPr>
              <a:r>
                <a:rPr lang="en-US" sz="1400" dirty="0">
                  <a:solidFill>
                    <a:srgbClr val="000000"/>
                  </a:solidFill>
                  <a:latin typeface="Avenir Next LT Pro" panose="020B0504020202020204" pitchFamily="34" charset="0"/>
                  <a:ea typeface="Ovo"/>
                  <a:cs typeface="Ovo"/>
                  <a:sym typeface="Ovo"/>
                </a:rPr>
                <a:t>Help participants work through challenges as they come up</a:t>
              </a:r>
            </a:p>
            <a:p>
              <a:pPr marL="287882" lvl="1" indent="-143941" defTabSz="304815">
                <a:lnSpc>
                  <a:spcPct val="150000"/>
                </a:lnSpc>
                <a:buFont typeface="Arial"/>
                <a:buChar char="•"/>
              </a:pPr>
              <a:r>
                <a:rPr lang="en-US" sz="1400" dirty="0">
                  <a:solidFill>
                    <a:srgbClr val="000000"/>
                  </a:solidFill>
                  <a:latin typeface="Avenir Next LT Pro" panose="020B0504020202020204" pitchFamily="34" charset="0"/>
                  <a:ea typeface="Ovo"/>
                  <a:cs typeface="Ovo"/>
                  <a:sym typeface="Ovo"/>
                </a:rPr>
                <a:t>Support emotional regulation and offer strategies to stay calm and focused</a:t>
              </a:r>
            </a:p>
            <a:p>
              <a:pPr marL="287882" lvl="1" indent="-143941" defTabSz="304815">
                <a:lnSpc>
                  <a:spcPct val="150000"/>
                </a:lnSpc>
                <a:buFont typeface="Arial"/>
                <a:buChar char="•"/>
              </a:pPr>
              <a:r>
                <a:rPr lang="en-US" sz="1400" dirty="0">
                  <a:solidFill>
                    <a:srgbClr val="000000"/>
                  </a:solidFill>
                  <a:latin typeface="Avenir Next LT Pro" panose="020B0504020202020204" pitchFamily="34" charset="0"/>
                  <a:ea typeface="Ovo"/>
                  <a:cs typeface="Ovo"/>
                  <a:sym typeface="Ovo"/>
                </a:rPr>
                <a:t>Talk with the manager if something needs to be adjusted, explained, or clarified</a:t>
              </a:r>
            </a:p>
            <a:p>
              <a:pPr defTabSz="304815">
                <a:lnSpc>
                  <a:spcPts val="1680"/>
                </a:lnSpc>
                <a:spcBef>
                  <a:spcPct val="0"/>
                </a:spcBef>
              </a:pPr>
              <a:endParaRPr lang="en-US" sz="1333" dirty="0">
                <a:solidFill>
                  <a:srgbClr val="000000"/>
                </a:solidFill>
                <a:latin typeface="Ovo"/>
                <a:ea typeface="Ovo"/>
                <a:cs typeface="Ovo"/>
                <a:sym typeface="Ovo"/>
              </a:endParaRPr>
            </a:p>
          </p:txBody>
        </p:sp>
        <p:sp>
          <p:nvSpPr>
            <p:cNvPr id="41" name="TextBox 41"/>
            <p:cNvSpPr txBox="1"/>
            <p:nvPr/>
          </p:nvSpPr>
          <p:spPr>
            <a:xfrm>
              <a:off x="0" y="28575"/>
              <a:ext cx="7518329" cy="370870"/>
            </a:xfrm>
            <a:prstGeom prst="rect">
              <a:avLst/>
            </a:prstGeom>
          </p:spPr>
          <p:txBody>
            <a:bodyPr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PROBLEM-SOLVING SUPPORT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8D0D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4"/>
          <p:cNvSpPr txBox="1"/>
          <p:nvPr/>
        </p:nvSpPr>
        <p:spPr>
          <a:xfrm>
            <a:off x="203200" y="417888"/>
            <a:ext cx="8178800" cy="450829"/>
          </a:xfrm>
          <a:prstGeom prst="rect">
            <a:avLst/>
          </a:prstGeom>
        </p:spPr>
        <p:txBody>
          <a:bodyPr wrap="square" lIns="0" tIns="0" rIns="0" bIns="0" rtlCol="0" anchor="t">
            <a:spAutoFit/>
          </a:bodyPr>
          <a:lstStyle/>
          <a:p>
            <a:pPr defTabSz="304815">
              <a:lnSpc>
                <a:spcPts val="3482"/>
              </a:lnSpc>
              <a:spcBef>
                <a:spcPct val="0"/>
              </a:spcBef>
            </a:pPr>
            <a:r>
              <a:rPr lang="en-US" sz="3600" b="1" dirty="0">
                <a:solidFill>
                  <a:srgbClr val="000000"/>
                </a:solidFill>
                <a:latin typeface="Avenir Next LT Pro" panose="020B0504020202020204" pitchFamily="34" charset="0"/>
                <a:ea typeface="Garet Bold"/>
                <a:cs typeface="Garet Bold"/>
                <a:sym typeface="Garet Bold"/>
              </a:rPr>
              <a:t>SUPPORT THAT GROWS WITH YOU</a:t>
            </a:r>
          </a:p>
        </p:txBody>
      </p:sp>
      <p:grpSp>
        <p:nvGrpSpPr>
          <p:cNvPr id="15" name="Group 15"/>
          <p:cNvGrpSpPr/>
          <p:nvPr/>
        </p:nvGrpSpPr>
        <p:grpSpPr>
          <a:xfrm>
            <a:off x="1281934" y="1140535"/>
            <a:ext cx="7584507" cy="3846203"/>
            <a:chOff x="-2767031" y="-2259073"/>
            <a:chExt cx="18525199" cy="7385781"/>
          </a:xfrm>
        </p:grpSpPr>
        <p:sp>
          <p:nvSpPr>
            <p:cNvPr id="16" name="TextBox 16"/>
            <p:cNvSpPr txBox="1"/>
            <p:nvPr/>
          </p:nvSpPr>
          <p:spPr>
            <a:xfrm>
              <a:off x="-1705990" y="-1393191"/>
              <a:ext cx="17464158" cy="6519899"/>
            </a:xfrm>
            <a:prstGeom prst="rect">
              <a:avLst/>
            </a:prstGeom>
          </p:spPr>
          <p:txBody>
            <a:bodyPr wrap="square"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Job coaching is designed to provide the right support at the right time—not permanent supervision. It begins with close, hands-on guidance and gradually fades as our participants build confidence, skills, and independence in the workplace.</a:t>
              </a:r>
            </a:p>
            <a:p>
              <a:pPr defTabSz="304815">
                <a:spcBef>
                  <a:spcPct val="0"/>
                </a:spcBef>
              </a:pPr>
              <a:endParaRPr lang="en-US" sz="1467" dirty="0">
                <a:solidFill>
                  <a:srgbClr val="000000"/>
                </a:solidFill>
                <a:latin typeface="Avenir Next LT Pro" panose="020B0504020202020204" pitchFamily="34" charset="0"/>
                <a:ea typeface="Ovo"/>
                <a:cs typeface="Ovo"/>
                <a:sym typeface="Ovo"/>
              </a:endParaRPr>
            </a:p>
            <a:p>
              <a:pPr defTabSz="304815">
                <a:spcBef>
                  <a:spcPct val="0"/>
                </a:spcBef>
              </a:pPr>
              <a:r>
                <a:rPr lang="en-US" sz="1467" dirty="0">
                  <a:solidFill>
                    <a:srgbClr val="000000"/>
                  </a:solidFill>
                  <a:latin typeface="Avenir Next LT Pro" panose="020B0504020202020204" pitchFamily="34" charset="0"/>
                  <a:ea typeface="Ovo"/>
                  <a:cs typeface="Ovo"/>
                  <a:sym typeface="Ovo"/>
                </a:rPr>
                <a:t>As each participant becomes more comfortable on the job, the job coach will:</a:t>
              </a:r>
            </a:p>
            <a:p>
              <a:pPr defTabSz="304815">
                <a:spcBef>
                  <a:spcPct val="0"/>
                </a:spcBef>
              </a:pPr>
              <a:endParaRPr lang="en-US" sz="1467" dirty="0">
                <a:solidFill>
                  <a:srgbClr val="000000"/>
                </a:solidFill>
                <a:latin typeface="Avenir Next LT Pro" panose="020B0504020202020204" pitchFamily="34" charset="0"/>
                <a:ea typeface="Ovo"/>
                <a:cs typeface="Ovo"/>
                <a:sym typeface="Ovo"/>
              </a:endParaRPr>
            </a:p>
            <a:p>
              <a:pPr marL="330498" lvl="1" indent="-165249" defTabSz="304815">
                <a:spcBef>
                  <a:spcPct val="0"/>
                </a:spcBef>
                <a:buFont typeface="Arial"/>
                <a:buChar char="•"/>
              </a:pPr>
              <a:r>
                <a:rPr lang="en-US" sz="1467" dirty="0">
                  <a:solidFill>
                    <a:srgbClr val="000000"/>
                  </a:solidFill>
                  <a:latin typeface="Avenir Next LT Pro" panose="020B0504020202020204" pitchFamily="34" charset="0"/>
                  <a:ea typeface="Ovo"/>
                  <a:cs typeface="Ovo"/>
                  <a:sym typeface="Ovo"/>
                </a:rPr>
                <a:t>Be present less often, allowing for greater independence</a:t>
              </a:r>
            </a:p>
            <a:p>
              <a:pPr marL="330498" lvl="1" indent="-165249" defTabSz="304815">
                <a:spcBef>
                  <a:spcPct val="0"/>
                </a:spcBef>
                <a:buFont typeface="Arial"/>
                <a:buChar char="•"/>
              </a:pPr>
              <a:r>
                <a:rPr lang="en-US" sz="1467" dirty="0">
                  <a:solidFill>
                    <a:srgbClr val="000000"/>
                  </a:solidFill>
                  <a:latin typeface="Avenir Next LT Pro" panose="020B0504020202020204" pitchFamily="34" charset="0"/>
                  <a:ea typeface="Ovo"/>
                  <a:cs typeface="Ovo"/>
                  <a:sym typeface="Ovo"/>
                </a:rPr>
                <a:t>Encourage natural supports from coworkers, supervisors, and workplace routines</a:t>
              </a:r>
            </a:p>
            <a:p>
              <a:pPr marL="330498" lvl="1" indent="-165249" defTabSz="304815">
                <a:spcBef>
                  <a:spcPct val="0"/>
                </a:spcBef>
                <a:buFont typeface="Arial"/>
                <a:buChar char="•"/>
              </a:pPr>
              <a:r>
                <a:rPr lang="en-US" sz="1467" dirty="0">
                  <a:solidFill>
                    <a:srgbClr val="000000"/>
                  </a:solidFill>
                  <a:latin typeface="Avenir Next LT Pro" panose="020B0504020202020204" pitchFamily="34" charset="0"/>
                  <a:ea typeface="Ovo"/>
                  <a:cs typeface="Ovo"/>
                  <a:sym typeface="Ovo"/>
                </a:rPr>
                <a:t>Remain available to step back in if additional support is ever needed</a:t>
              </a:r>
            </a:p>
            <a:p>
              <a:pPr defTabSz="304815">
                <a:spcBef>
                  <a:spcPct val="0"/>
                </a:spcBef>
              </a:pPr>
              <a:endParaRPr lang="en-US" sz="1467" dirty="0">
                <a:solidFill>
                  <a:srgbClr val="000000"/>
                </a:solidFill>
                <a:latin typeface="Avenir Next LT Pro" panose="020B0504020202020204" pitchFamily="34" charset="0"/>
                <a:ea typeface="Ovo"/>
                <a:cs typeface="Ovo"/>
                <a:sym typeface="Ovo"/>
              </a:endParaRPr>
            </a:p>
            <a:p>
              <a:pPr defTabSz="304815">
                <a:spcBef>
                  <a:spcPct val="0"/>
                </a:spcBef>
              </a:pPr>
              <a:r>
                <a:rPr lang="en-US" sz="1467" dirty="0">
                  <a:solidFill>
                    <a:srgbClr val="000000"/>
                  </a:solidFill>
                  <a:latin typeface="Avenir Next LT Pro" panose="020B0504020202020204" pitchFamily="34" charset="0"/>
                  <a:ea typeface="Ovo"/>
                  <a:cs typeface="Ovo"/>
                  <a:sym typeface="Ovo"/>
                </a:rPr>
                <a:t>The ultimate goal is long-term success: helping every participant grow into a confident, capable employee who can navigate work life with increasing independence.</a:t>
              </a:r>
            </a:p>
            <a:p>
              <a:pPr defTabSz="304815">
                <a:lnSpc>
                  <a:spcPts val="1929"/>
                </a:lnSpc>
                <a:spcBef>
                  <a:spcPct val="0"/>
                </a:spcBef>
              </a:pPr>
              <a:endParaRPr lang="en-US" sz="1531" dirty="0">
                <a:solidFill>
                  <a:srgbClr val="000000"/>
                </a:solidFill>
                <a:latin typeface="Ovo"/>
                <a:ea typeface="Ovo"/>
                <a:cs typeface="Ovo"/>
                <a:sym typeface="Ovo"/>
              </a:endParaRPr>
            </a:p>
          </p:txBody>
        </p:sp>
        <p:sp>
          <p:nvSpPr>
            <p:cNvPr id="17" name="TextBox 17"/>
            <p:cNvSpPr txBox="1"/>
            <p:nvPr/>
          </p:nvSpPr>
          <p:spPr>
            <a:xfrm>
              <a:off x="-2767031" y="-2259073"/>
              <a:ext cx="14634794" cy="394010"/>
            </a:xfrm>
            <a:prstGeom prst="rect">
              <a:avLst/>
            </a:prstGeom>
          </p:spPr>
          <p:txBody>
            <a:bodyPr lIns="0" tIns="0" rIns="0" bIns="0" rtlCol="0" anchor="t">
              <a:spAutoFit/>
            </a:bodyPr>
            <a:lstStyle/>
            <a:p>
              <a:pPr defTabSz="304815">
                <a:lnSpc>
                  <a:spcPts val="1607"/>
                </a:lnSpc>
              </a:pPr>
              <a:r>
                <a:rPr lang="en-US" sz="1600" b="1" dirty="0">
                  <a:solidFill>
                    <a:srgbClr val="000000"/>
                  </a:solidFill>
                  <a:latin typeface="Avenir Next LT Pro" panose="020B0504020202020204" pitchFamily="34" charset="0"/>
                  <a:ea typeface="Garet Bold"/>
                  <a:cs typeface="Garet Bold"/>
                  <a:sym typeface="Garet Bold"/>
                </a:rPr>
                <a:t>GROWTH STRATEGIES</a:t>
              </a:r>
            </a:p>
          </p:txBody>
        </p:sp>
      </p:grpSp>
      <p:grpSp>
        <p:nvGrpSpPr>
          <p:cNvPr id="18" name="Group 18"/>
          <p:cNvGrpSpPr/>
          <p:nvPr/>
        </p:nvGrpSpPr>
        <p:grpSpPr>
          <a:xfrm>
            <a:off x="6835265" y="4828167"/>
            <a:ext cx="876767" cy="8767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4CB7A5"/>
              </a:solidFill>
              <a:prstDash val="solid"/>
              <a:miter/>
            </a:ln>
          </p:spPr>
          <p:txBody>
            <a:bodyPr/>
            <a:lstStyle/>
            <a:p>
              <a:pPr defTabSz="304815"/>
              <a:endParaRPr lang="en-US" sz="1200">
                <a:solidFill>
                  <a:srgbClr val="000000"/>
                </a:solidFill>
                <a:latin typeface="Calibri" panose="020F0502020204030204"/>
              </a:endParaRPr>
            </a:p>
          </p:txBody>
        </p:sp>
        <p:sp>
          <p:nvSpPr>
            <p:cNvPr id="20" name="TextBox 20"/>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21" name="Group 21"/>
          <p:cNvGrpSpPr/>
          <p:nvPr/>
        </p:nvGrpSpPr>
        <p:grpSpPr>
          <a:xfrm>
            <a:off x="11315233" y="5036371"/>
            <a:ext cx="876767" cy="87676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dirty="0">
                <a:solidFill>
                  <a:srgbClr val="000000"/>
                </a:solidFill>
                <a:latin typeface="Calibri" panose="020F0502020204030204"/>
              </a:endParaRPr>
            </a:p>
          </p:txBody>
        </p:sp>
        <p:sp>
          <p:nvSpPr>
            <p:cNvPr id="23" name="TextBox 23"/>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4" name="Group 24"/>
          <p:cNvGrpSpPr/>
          <p:nvPr/>
        </p:nvGrpSpPr>
        <p:grpSpPr>
          <a:xfrm>
            <a:off x="9448801" y="4241801"/>
            <a:ext cx="876767" cy="87676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26" name="TextBox 2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7" name="Group 27"/>
          <p:cNvGrpSpPr/>
          <p:nvPr/>
        </p:nvGrpSpPr>
        <p:grpSpPr>
          <a:xfrm>
            <a:off x="227184" y="2283005"/>
            <a:ext cx="876767" cy="8767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9" name="TextBox 29"/>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30" name="Group 30"/>
          <p:cNvGrpSpPr/>
          <p:nvPr/>
        </p:nvGrpSpPr>
        <p:grpSpPr>
          <a:xfrm>
            <a:off x="273366" y="5477063"/>
            <a:ext cx="876767" cy="87676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p:spPr>
          <p:txBody>
            <a:bodyPr/>
            <a:lstStyle/>
            <a:p>
              <a:pPr defTabSz="304815"/>
              <a:endParaRPr lang="en-US" sz="1200">
                <a:solidFill>
                  <a:srgbClr val="000000"/>
                </a:solidFill>
                <a:latin typeface="Calibri" panose="020F0502020204030204"/>
              </a:endParaRPr>
            </a:p>
          </p:txBody>
        </p:sp>
        <p:sp>
          <p:nvSpPr>
            <p:cNvPr id="32" name="TextBox 32"/>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3" name="Group 33"/>
          <p:cNvGrpSpPr/>
          <p:nvPr/>
        </p:nvGrpSpPr>
        <p:grpSpPr>
          <a:xfrm>
            <a:off x="8164429" y="76201"/>
            <a:ext cx="876767" cy="87676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35" name="TextBox 35"/>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6" name="Group 36"/>
          <p:cNvGrpSpPr/>
          <p:nvPr/>
        </p:nvGrpSpPr>
        <p:grpSpPr>
          <a:xfrm>
            <a:off x="1085737" y="4792169"/>
            <a:ext cx="876767" cy="87676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38" name="TextBox 3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pic>
        <p:nvPicPr>
          <p:cNvPr id="40" name="Picture 39" descr="A group of people in a classroom&#10;&#10;AI-generated content may be incorrect.">
            <a:extLst>
              <a:ext uri="{FF2B5EF4-FFF2-40B4-BE49-F238E27FC236}">
                <a16:creationId xmlns:a16="http://schemas.microsoft.com/office/drawing/2014/main" id="{A54A0071-5287-4A0D-0C27-6D0EA049A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91611">
            <a:off x="8948639" y="675228"/>
            <a:ext cx="3022600" cy="2514600"/>
          </a:xfrm>
          <a:prstGeom prst="rect">
            <a:avLst/>
          </a:prstGeom>
        </p:spPr>
      </p:pic>
      <p:pic>
        <p:nvPicPr>
          <p:cNvPr id="41" name="Picture 40">
            <a:extLst>
              <a:ext uri="{FF2B5EF4-FFF2-40B4-BE49-F238E27FC236}">
                <a16:creationId xmlns:a16="http://schemas.microsoft.com/office/drawing/2014/main" id="{36E13C64-E0DC-442F-FC3E-4424EB602E57}"/>
              </a:ext>
            </a:extLst>
          </p:cNvPr>
          <p:cNvPicPr>
            <a:picLocks noChangeAspect="1"/>
          </p:cNvPicPr>
          <p:nvPr/>
        </p:nvPicPr>
        <p:blipFill>
          <a:blip r:embed="rId3"/>
          <a:stretch>
            <a:fillRect/>
          </a:stretch>
        </p:blipFill>
        <p:spPr>
          <a:xfrm>
            <a:off x="4827751" y="5149820"/>
            <a:ext cx="877900" cy="873836"/>
          </a:xfrm>
          <a:prstGeom prst="rect">
            <a:avLst/>
          </a:prstGeom>
        </p:spPr>
      </p:pic>
      <p:pic>
        <p:nvPicPr>
          <p:cNvPr id="42" name="Picture 41">
            <a:extLst>
              <a:ext uri="{FF2B5EF4-FFF2-40B4-BE49-F238E27FC236}">
                <a16:creationId xmlns:a16="http://schemas.microsoft.com/office/drawing/2014/main" id="{6BEFA696-A0B7-F790-C34B-8A864703B364}"/>
              </a:ext>
            </a:extLst>
          </p:cNvPr>
          <p:cNvPicPr>
            <a:picLocks noChangeAspect="1"/>
          </p:cNvPicPr>
          <p:nvPr/>
        </p:nvPicPr>
        <p:blipFill>
          <a:blip r:embed="rId4"/>
          <a:stretch>
            <a:fillRect/>
          </a:stretch>
        </p:blipFill>
        <p:spPr>
          <a:xfrm>
            <a:off x="3104136" y="4756472"/>
            <a:ext cx="877900" cy="8738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8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073642" y="-4367824"/>
            <a:ext cx="5132223" cy="513220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3153"/>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4" name="Group 4"/>
          <p:cNvGrpSpPr>
            <a:grpSpLocks noChangeAspect="1"/>
          </p:cNvGrpSpPr>
          <p:nvPr/>
        </p:nvGrpSpPr>
        <p:grpSpPr>
          <a:xfrm rot="-10800000">
            <a:off x="-940210" y="5733043"/>
            <a:ext cx="3105075" cy="3105063"/>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BCBCB"/>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6" name="Group 6"/>
          <p:cNvGrpSpPr/>
          <p:nvPr/>
        </p:nvGrpSpPr>
        <p:grpSpPr>
          <a:xfrm>
            <a:off x="7095402" y="685800"/>
            <a:ext cx="10962736" cy="9427709"/>
            <a:chOff x="0" y="0"/>
            <a:chExt cx="21925473" cy="18855417"/>
          </a:xfrm>
        </p:grpSpPr>
        <p:grpSp>
          <p:nvGrpSpPr>
            <p:cNvPr id="7" name="Group 7"/>
            <p:cNvGrpSpPr/>
            <p:nvPr/>
          </p:nvGrpSpPr>
          <p:grpSpPr>
            <a:xfrm rot="-8741809">
              <a:off x="3668768" y="4741836"/>
              <a:ext cx="16827794" cy="10264404"/>
              <a:chOff x="0" y="0"/>
              <a:chExt cx="1476351" cy="900526"/>
            </a:xfrm>
          </p:grpSpPr>
          <p:sp>
            <p:nvSpPr>
              <p:cNvPr id="8" name="Freeform 8"/>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CBCBCB"/>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9" name="TextBox 9"/>
              <p:cNvSpPr txBox="1"/>
              <p:nvPr/>
            </p:nvSpPr>
            <p:spPr>
              <a:xfrm>
                <a:off x="0" y="-152400"/>
                <a:ext cx="1476351" cy="1052926"/>
              </a:xfrm>
              <a:prstGeom prst="rect">
                <a:avLst/>
              </a:prstGeom>
            </p:spPr>
            <p:txBody>
              <a:bodyPr lIns="76251" tIns="76251" rIns="76251" bIns="76251"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10" name="Group 10"/>
            <p:cNvGrpSpPr>
              <a:grpSpLocks noChangeAspect="1"/>
            </p:cNvGrpSpPr>
            <p:nvPr/>
          </p:nvGrpSpPr>
          <p:grpSpPr>
            <a:xfrm rot="-10800000">
              <a:off x="0" y="0"/>
              <a:ext cx="10264445" cy="1026440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BCBCB"/>
              </a:solidFill>
              <a:ln w="12700">
                <a:solidFill>
                  <a:srgbClr val="000000"/>
                </a:solidFill>
              </a:ln>
            </p:spPr>
            <p:txBody>
              <a:bodyPr/>
              <a:lstStyle/>
              <a:p>
                <a:pPr defTabSz="304815"/>
                <a:endParaRPr lang="en-US" sz="1200" dirty="0">
                  <a:solidFill>
                    <a:srgbClr val="000000"/>
                  </a:solidFill>
                  <a:latin typeface="Calibri" panose="020F0502020204030204"/>
                </a:endParaRPr>
              </a:p>
            </p:txBody>
          </p:sp>
        </p:grpSp>
      </p:grpSp>
      <p:grpSp>
        <p:nvGrpSpPr>
          <p:cNvPr id="12" name="Group 12"/>
          <p:cNvGrpSpPr/>
          <p:nvPr/>
        </p:nvGrpSpPr>
        <p:grpSpPr>
          <a:xfrm>
            <a:off x="8660414" y="5399654"/>
            <a:ext cx="1212587" cy="121258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14" name="TextBox 14"/>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5" name="Group 15"/>
          <p:cNvGrpSpPr/>
          <p:nvPr/>
        </p:nvGrpSpPr>
        <p:grpSpPr>
          <a:xfrm>
            <a:off x="6903902" y="5596422"/>
            <a:ext cx="1894894" cy="189489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p:spPr>
          <p:txBody>
            <a:bodyPr/>
            <a:lstStyle/>
            <a:p>
              <a:pPr defTabSz="304815"/>
              <a:endParaRPr lang="en-US" sz="1200">
                <a:solidFill>
                  <a:srgbClr val="000000"/>
                </a:solidFill>
                <a:latin typeface="Calibri" panose="020F0502020204030204"/>
              </a:endParaRPr>
            </a:p>
          </p:txBody>
        </p:sp>
        <p:sp>
          <p:nvSpPr>
            <p:cNvPr id="17" name="TextBox 17"/>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8" name="Group 18"/>
          <p:cNvGrpSpPr/>
          <p:nvPr/>
        </p:nvGrpSpPr>
        <p:grpSpPr>
          <a:xfrm>
            <a:off x="11067817" y="995787"/>
            <a:ext cx="876767" cy="8767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0" name="TextBox 20"/>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1" name="Group 21"/>
          <p:cNvGrpSpPr/>
          <p:nvPr/>
        </p:nvGrpSpPr>
        <p:grpSpPr>
          <a:xfrm>
            <a:off x="7922029" y="-438384"/>
            <a:ext cx="876767" cy="87676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a:ln w="38100" cap="sq">
              <a:solidFill>
                <a:srgbClr val="FFE953"/>
              </a:solidFill>
              <a:prstDash val="solid"/>
              <a:miter/>
            </a:ln>
          </p:spPr>
          <p:txBody>
            <a:bodyPr/>
            <a:lstStyle/>
            <a:p>
              <a:pPr defTabSz="304815"/>
              <a:endParaRPr lang="en-US" sz="1200">
                <a:solidFill>
                  <a:srgbClr val="000000"/>
                </a:solidFill>
                <a:latin typeface="Calibri" panose="020F0502020204030204"/>
              </a:endParaRPr>
            </a:p>
          </p:txBody>
        </p:sp>
        <p:sp>
          <p:nvSpPr>
            <p:cNvPr id="23" name="TextBox 23"/>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4" name="Group 24"/>
          <p:cNvGrpSpPr/>
          <p:nvPr/>
        </p:nvGrpSpPr>
        <p:grpSpPr>
          <a:xfrm>
            <a:off x="-264440" y="5295433"/>
            <a:ext cx="876767" cy="87676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6" name="TextBox 2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7" name="Group 27"/>
          <p:cNvGrpSpPr/>
          <p:nvPr/>
        </p:nvGrpSpPr>
        <p:grpSpPr>
          <a:xfrm>
            <a:off x="247417" y="799398"/>
            <a:ext cx="6893709" cy="4822181"/>
            <a:chOff x="-376042" y="47625"/>
            <a:chExt cx="12365283" cy="5331698"/>
          </a:xfrm>
        </p:grpSpPr>
        <p:sp>
          <p:nvSpPr>
            <p:cNvPr id="28" name="TextBox 28"/>
            <p:cNvSpPr txBox="1"/>
            <p:nvPr/>
          </p:nvSpPr>
          <p:spPr>
            <a:xfrm>
              <a:off x="-1" y="47625"/>
              <a:ext cx="11989242" cy="317682"/>
            </a:xfrm>
            <a:prstGeom prst="rect">
              <a:avLst/>
            </a:prstGeom>
          </p:spPr>
          <p:txBody>
            <a:bodyPr lIns="0" tIns="0" rIns="0" bIns="0" rtlCol="0" anchor="t">
              <a:spAutoFit/>
            </a:bodyPr>
            <a:lstStyle/>
            <a:p>
              <a:pPr defTabSz="304815">
                <a:lnSpc>
                  <a:spcPts val="1821"/>
                </a:lnSpc>
              </a:pPr>
              <a:r>
                <a:rPr lang="en-US" sz="3600" b="1" dirty="0">
                  <a:solidFill>
                    <a:srgbClr val="000000"/>
                  </a:solidFill>
                  <a:latin typeface="Avenir Next LT Pro" panose="020B0504020202020204" pitchFamily="34" charset="0"/>
                  <a:ea typeface="Garet Bold"/>
                  <a:cs typeface="Garet Bold"/>
                  <a:sym typeface="Garet Bold"/>
                </a:rPr>
                <a:t>FINAL</a:t>
              </a:r>
              <a:r>
                <a:rPr lang="en-US" sz="3000" b="1" dirty="0">
                  <a:solidFill>
                    <a:srgbClr val="000000"/>
                  </a:solidFill>
                  <a:latin typeface="Avenir Next LT Pro" panose="020B0504020202020204" pitchFamily="34" charset="0"/>
                  <a:ea typeface="Garet Bold"/>
                  <a:cs typeface="Garet Bold"/>
                  <a:sym typeface="Garet Bold"/>
                </a:rPr>
                <a:t> </a:t>
              </a:r>
              <a:r>
                <a:rPr lang="en-US" sz="3600" b="1" dirty="0">
                  <a:solidFill>
                    <a:srgbClr val="000000"/>
                  </a:solidFill>
                  <a:latin typeface="Avenir Next LT Pro" panose="020B0504020202020204" pitchFamily="34" charset="0"/>
                  <a:ea typeface="Garet Bold"/>
                  <a:cs typeface="Garet Bold"/>
                  <a:sym typeface="Garet Bold"/>
                </a:rPr>
                <a:t>THOUGHTS</a:t>
              </a:r>
            </a:p>
          </p:txBody>
        </p:sp>
        <p:sp>
          <p:nvSpPr>
            <p:cNvPr id="29" name="TextBox 29"/>
            <p:cNvSpPr txBox="1"/>
            <p:nvPr/>
          </p:nvSpPr>
          <p:spPr>
            <a:xfrm>
              <a:off x="-376042" y="895916"/>
              <a:ext cx="12365283" cy="4483407"/>
            </a:xfrm>
            <a:prstGeom prst="rect">
              <a:avLst/>
            </a:prstGeom>
          </p:spPr>
          <p:txBody>
            <a:bodyPr wrap="square" lIns="0" tIns="0" rIns="0" bIns="0" rtlCol="0" anchor="t">
              <a:spAutoFit/>
            </a:bodyPr>
            <a:lstStyle/>
            <a:p>
              <a:pPr defTabSz="304815">
                <a:lnSpc>
                  <a:spcPct val="150000"/>
                </a:lnSpc>
              </a:pPr>
              <a:r>
                <a:rPr lang="en-US" sz="1600" dirty="0">
                  <a:solidFill>
                    <a:srgbClr val="000000"/>
                  </a:solidFill>
                  <a:latin typeface="Avenir Next LT Pro" panose="020B0504020202020204" pitchFamily="34" charset="0"/>
                </a:rPr>
                <a:t>At Wiregrass, we believe everyone deserves the opportunity for meaningful, competitive work. Through personalized job coaching, we support individuals in building skills, overcoming barriers, and growing with confidence. Families gain peace of mind knowing there's a team walking alongside their loved ones. Guided by dignity, equity, and opportunity, we're not just helping people find jobs—we're building futures.</a:t>
              </a:r>
            </a:p>
            <a:p>
              <a:pPr defTabSz="304815">
                <a:lnSpc>
                  <a:spcPct val="150000"/>
                </a:lnSpc>
              </a:pPr>
              <a:r>
                <a:rPr lang="en-US" sz="1600" b="1" dirty="0">
                  <a:solidFill>
                    <a:srgbClr val="000000"/>
                  </a:solidFill>
                  <a:latin typeface="Avenir Next LT Pro" panose="020B0504020202020204" pitchFamily="34" charset="0"/>
                </a:rPr>
                <a:t>We see your potential. We believe in your success. We’re here to help you achieve it. #PartnersInSuccess</a:t>
              </a:r>
              <a:endParaRPr lang="en-US" sz="1600" dirty="0">
                <a:solidFill>
                  <a:srgbClr val="000000"/>
                </a:solidFill>
                <a:latin typeface="Avenir Next LT Pro" panose="020B0504020202020204" pitchFamily="34" charset="0"/>
              </a:endParaRPr>
            </a:p>
            <a:p>
              <a:pPr defTabSz="304815">
                <a:lnSpc>
                  <a:spcPts val="1875"/>
                </a:lnSpc>
                <a:spcBef>
                  <a:spcPct val="0"/>
                </a:spcBef>
              </a:pPr>
              <a:endParaRPr lang="en-US" sz="1600" dirty="0">
                <a:solidFill>
                  <a:srgbClr val="000000"/>
                </a:solidFill>
                <a:latin typeface="Ovo"/>
                <a:ea typeface="Ovo"/>
                <a:cs typeface="Ovo"/>
                <a:sym typeface="Ovo"/>
              </a:endParaRPr>
            </a:p>
            <a:p>
              <a:pPr defTabSz="304815">
                <a:lnSpc>
                  <a:spcPts val="1875"/>
                </a:lnSpc>
                <a:spcBef>
                  <a:spcPct val="0"/>
                </a:spcBef>
              </a:pPr>
              <a:endParaRPr lang="en-US" sz="1600" dirty="0">
                <a:solidFill>
                  <a:srgbClr val="000000"/>
                </a:solidFill>
                <a:latin typeface="Ovo"/>
                <a:ea typeface="Ovo"/>
                <a:cs typeface="Ovo"/>
                <a:sym typeface="Ovo"/>
              </a:endParaRPr>
            </a:p>
            <a:p>
              <a:pPr defTabSz="304815">
                <a:lnSpc>
                  <a:spcPts val="1875"/>
                </a:lnSpc>
                <a:spcBef>
                  <a:spcPct val="0"/>
                </a:spcBef>
              </a:pPr>
              <a:endParaRPr lang="en-US" sz="1600" dirty="0">
                <a:solidFill>
                  <a:srgbClr val="000000"/>
                </a:solidFill>
                <a:latin typeface="Ovo"/>
                <a:ea typeface="Ovo"/>
                <a:cs typeface="Ovo"/>
                <a:sym typeface="Ovo"/>
              </a:endParaRPr>
            </a:p>
          </p:txBody>
        </p:sp>
      </p:grpSp>
      <p:grpSp>
        <p:nvGrpSpPr>
          <p:cNvPr id="32" name="Group 32"/>
          <p:cNvGrpSpPr>
            <a:grpSpLocks noChangeAspect="1"/>
          </p:cNvGrpSpPr>
          <p:nvPr/>
        </p:nvGrpSpPr>
        <p:grpSpPr>
          <a:xfrm rot="470934">
            <a:off x="7634678" y="1798275"/>
            <a:ext cx="4051795" cy="2854299"/>
            <a:chOff x="0" y="0"/>
            <a:chExt cx="8103590" cy="5708598"/>
          </a:xfrm>
        </p:grpSpPr>
        <p:sp>
          <p:nvSpPr>
            <p:cNvPr id="33" name="Freeform 33"/>
            <p:cNvSpPr/>
            <p:nvPr/>
          </p:nvSpPr>
          <p:spPr>
            <a:xfrm>
              <a:off x="0" y="0"/>
              <a:ext cx="8103616" cy="5708650"/>
            </a:xfrm>
            <a:custGeom>
              <a:avLst/>
              <a:gdLst/>
              <a:ahLst/>
              <a:cxnLst/>
              <a:rect l="l" t="t" r="r" b="b"/>
              <a:pathLst>
                <a:path w="8103616" h="5708650">
                  <a:moveTo>
                    <a:pt x="0" y="0"/>
                  </a:moveTo>
                  <a:lnTo>
                    <a:pt x="8103616" y="0"/>
                  </a:lnTo>
                  <a:lnTo>
                    <a:pt x="8103616" y="5708650"/>
                  </a:lnTo>
                  <a:lnTo>
                    <a:pt x="0" y="5708650"/>
                  </a:lnTo>
                  <a:lnTo>
                    <a:pt x="0" y="0"/>
                  </a:lnTo>
                  <a:close/>
                </a:path>
              </a:pathLst>
            </a:custGeom>
            <a:blipFill>
              <a:blip r:embed="rId2"/>
              <a:stretch>
                <a:fillRect t="-49911" r="-5574" b="-49910"/>
              </a:stretch>
            </a:blipFill>
          </p:spPr>
          <p:txBody>
            <a:bodyPr/>
            <a:lstStyle/>
            <a:p>
              <a:pPr defTabSz="304815"/>
              <a:endParaRPr lang="en-US" sz="1200" dirty="0">
                <a:solidFill>
                  <a:srgbClr val="000000"/>
                </a:solidFill>
                <a:latin typeface="Calibri" panose="020F0502020204030204"/>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4C7-E5B4-4BF4-30EB-37F07FE7FE89}"/>
              </a:ext>
            </a:extLst>
          </p:cNvPr>
          <p:cNvSpPr>
            <a:spLocks noGrp="1"/>
          </p:cNvSpPr>
          <p:nvPr>
            <p:ph type="title"/>
          </p:nvPr>
        </p:nvSpPr>
        <p:spPr>
          <a:xfrm>
            <a:off x="2702560" y="365125"/>
            <a:ext cx="8651240" cy="1325563"/>
          </a:xfrm>
        </p:spPr>
        <p:txBody>
          <a:bodyPr>
            <a:normAutofit/>
          </a:bodyPr>
          <a:lstStyle/>
          <a:p>
            <a:r>
              <a:rPr lang="en-US">
                <a:latin typeface="Abadi Extra Light" panose="020F0502020204030204" pitchFamily="34" charset="0"/>
              </a:rPr>
              <a:t>Pathways to Partnerships</a:t>
            </a:r>
            <a:br>
              <a:rPr lang="en-US"/>
            </a:br>
            <a:r>
              <a:rPr lang="en-US"/>
              <a:t>Family Learning Session Survey</a:t>
            </a:r>
          </a:p>
        </p:txBody>
      </p:sp>
      <p:pic>
        <p:nvPicPr>
          <p:cNvPr id="3" name="Picture 2" descr="A blue heart with text overlay&#10;&#10;Description automatically generated">
            <a:extLst>
              <a:ext uri="{FF2B5EF4-FFF2-40B4-BE49-F238E27FC236}">
                <a16:creationId xmlns:a16="http://schemas.microsoft.com/office/drawing/2014/main" id="{9507B2B3-57F4-04EF-985E-DC41F87876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781" y="298315"/>
            <a:ext cx="1472845" cy="1472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00EB2A-CC05-C082-4326-30145D28F675}"/>
              </a:ext>
            </a:extLst>
          </p:cNvPr>
          <p:cNvSpPr/>
          <p:nvPr/>
        </p:nvSpPr>
        <p:spPr>
          <a:xfrm>
            <a:off x="468406" y="2073434"/>
            <a:ext cx="4104212" cy="4524315"/>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3200">
                <a:ln/>
                <a:solidFill>
                  <a:schemeClr val="bg1"/>
                </a:solidFill>
              </a:rPr>
              <a:t>We</a:t>
            </a:r>
            <a:r>
              <a:rPr lang="en-US" sz="3200">
                <a:ln/>
                <a:solidFill>
                  <a:schemeClr val="bg1"/>
                </a:solidFill>
                <a:ea typeface="+mn-lt"/>
                <a:cs typeface="+mn-lt"/>
              </a:rPr>
              <a:t> value your feedback and would appreciate it if you could take a few moments to complete this survey. Your responses will help improve our learning sessions.</a:t>
            </a:r>
            <a:endParaRPr lang="en-US" sz="3200" b="1">
              <a:ln/>
              <a:solidFill>
                <a:schemeClr val="bg1"/>
              </a:solidFill>
            </a:endParaRPr>
          </a:p>
        </p:txBody>
      </p:sp>
      <p:sp>
        <p:nvSpPr>
          <p:cNvPr id="7" name="TextBox 6">
            <a:extLst>
              <a:ext uri="{FF2B5EF4-FFF2-40B4-BE49-F238E27FC236}">
                <a16:creationId xmlns:a16="http://schemas.microsoft.com/office/drawing/2014/main" id="{A59FA215-FCEC-2EBC-8158-2A82BAA4E72F}"/>
              </a:ext>
            </a:extLst>
          </p:cNvPr>
          <p:cNvSpPr txBox="1"/>
          <p:nvPr/>
        </p:nvSpPr>
        <p:spPr>
          <a:xfrm>
            <a:off x="4572617" y="5846292"/>
            <a:ext cx="7717155" cy="879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900" kern="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The contents of this presentation were developed under a grant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publication is not intended to represent the views or policy of or be an endorsement of any views expressed or materials provided by any Federal agency.</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Text&#10;&#10;Description automatically generated">
            <a:extLst>
              <a:ext uri="{FF2B5EF4-FFF2-40B4-BE49-F238E27FC236}">
                <a16:creationId xmlns:a16="http://schemas.microsoft.com/office/drawing/2014/main" id="{A3D3F270-6A62-B1BD-5BC9-7E518B9AF9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31195" y="2289121"/>
            <a:ext cx="3838466" cy="3838466"/>
          </a:xfrm>
          <a:prstGeom prst="rect">
            <a:avLst/>
          </a:prstGeom>
        </p:spPr>
      </p:pic>
      <p:pic>
        <p:nvPicPr>
          <p:cNvPr id="6" name="Picture 5" descr="Qr code&#10;&#10;AI-generated content may be incorrect.">
            <a:extLst>
              <a:ext uri="{FF2B5EF4-FFF2-40B4-BE49-F238E27FC236}">
                <a16:creationId xmlns:a16="http://schemas.microsoft.com/office/drawing/2014/main" id="{0C59AFEC-36FC-B44F-B79E-8DC39719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1052" y="2696852"/>
            <a:ext cx="2741709" cy="2741709"/>
          </a:xfrm>
          <a:prstGeom prst="rect">
            <a:avLst/>
          </a:prstGeom>
        </p:spPr>
      </p:pic>
    </p:spTree>
    <p:extLst>
      <p:ext uri="{BB962C8B-B14F-4D97-AF65-F5344CB8AC3E}">
        <p14:creationId xmlns:p14="http://schemas.microsoft.com/office/powerpoint/2010/main" val="308150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blue hexagons with black text&#10;&#10;Description automatically generated">
            <a:extLst>
              <a:ext uri="{FF2B5EF4-FFF2-40B4-BE49-F238E27FC236}">
                <a16:creationId xmlns:a16="http://schemas.microsoft.com/office/drawing/2014/main" id="{F91AB7ED-B786-68FE-3927-619CA2588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39" y="2345268"/>
            <a:ext cx="5882322" cy="3638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blue heart with text overlay&#10;&#10;Description automatically generated">
            <a:extLst>
              <a:ext uri="{FF2B5EF4-FFF2-40B4-BE49-F238E27FC236}">
                <a16:creationId xmlns:a16="http://schemas.microsoft.com/office/drawing/2014/main" id="{076A99E2-6403-B406-94D1-F197AA6C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48" y="255397"/>
            <a:ext cx="1500251" cy="15002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A3BD365-0426-56CE-73D9-F394B5610816}"/>
              </a:ext>
            </a:extLst>
          </p:cNvPr>
          <p:cNvSpPr>
            <a:spLocks noGrp="1"/>
          </p:cNvSpPr>
          <p:nvPr>
            <p:ph type="title"/>
          </p:nvPr>
        </p:nvSpPr>
        <p:spPr>
          <a:xfrm>
            <a:off x="3352799" y="796925"/>
            <a:ext cx="5765801" cy="1325563"/>
          </a:xfrm>
        </p:spPr>
        <p:txBody>
          <a:bodyPr>
            <a:normAutofit/>
          </a:bodyPr>
          <a:lstStyle/>
          <a:p>
            <a:pPr algn="ctr"/>
            <a:r>
              <a:rPr lang="en-US" sz="5400" b="1" i="0" u="none" strike="noStrike">
                <a:solidFill>
                  <a:srgbClr val="0E5269"/>
                </a:solidFill>
                <a:effectLst/>
                <a:latin typeface="Arial" panose="020B0604020202020204" pitchFamily="34" charset="0"/>
              </a:rPr>
              <a:t>Big Dreams</a:t>
            </a:r>
            <a:endParaRPr lang="en-US" sz="5400"/>
          </a:p>
        </p:txBody>
      </p:sp>
      <p:pic>
        <p:nvPicPr>
          <p:cNvPr id="1026" name="Picture 2" descr="A white text on a black background&#10;&#10;Description automatically generated">
            <a:extLst>
              <a:ext uri="{FF2B5EF4-FFF2-40B4-BE49-F238E27FC236}">
                <a16:creationId xmlns:a16="http://schemas.microsoft.com/office/drawing/2014/main" id="{9148991F-2712-95F7-DAF1-83CE6C792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1430" y="7162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7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9E8662-6B23-E61D-3C65-CFBD385B53CA}"/>
              </a:ext>
            </a:extLst>
          </p:cNvPr>
          <p:cNvSpPr txBox="1"/>
          <p:nvPr/>
        </p:nvSpPr>
        <p:spPr>
          <a:xfrm>
            <a:off x="1024128" y="2120200"/>
            <a:ext cx="10338816" cy="1569660"/>
          </a:xfrm>
          <a:prstGeom prst="rect">
            <a:avLst/>
          </a:prstGeom>
          <a:noFill/>
        </p:spPr>
        <p:txBody>
          <a:bodyPr wrap="square">
            <a:spAutoFit/>
          </a:bodyPr>
          <a:lstStyle/>
          <a:p>
            <a:pPr algn="ctr"/>
            <a:r>
              <a:rPr lang="en-US" sz="2400" b="1" i="0" u="none" strike="noStrike">
                <a:solidFill>
                  <a:srgbClr val="000000"/>
                </a:solidFill>
                <a:effectLst/>
                <a:latin typeface="Arial" panose="020B0604020202020204" pitchFamily="34" charset="0"/>
              </a:rPr>
              <a:t>P2P Mission: </a:t>
            </a:r>
            <a:r>
              <a:rPr lang="en-US" sz="2400" b="0" i="0" u="none" strike="noStrike">
                <a:solidFill>
                  <a:srgbClr val="000000"/>
                </a:solidFill>
                <a:effectLst/>
                <a:latin typeface="Arial" panose="020B0604020202020204" pitchFamily="34" charset="0"/>
              </a:rPr>
              <a:t>To improve training and preparation of children and youth with disabilities in Georgia to eventually obtain and maintain competitive integrated employment in conjunction and coordination with other state, local, and private entities.</a:t>
            </a:r>
            <a:r>
              <a:rPr lang="en-US" sz="2400" b="0" i="0">
                <a:solidFill>
                  <a:srgbClr val="000000"/>
                </a:solidFill>
                <a:effectLst/>
                <a:latin typeface="Arial" panose="020B0604020202020204" pitchFamily="34" charset="0"/>
              </a:rPr>
              <a:t>​</a:t>
            </a:r>
            <a:endParaRPr lang="en-US" sz="2400"/>
          </a:p>
        </p:txBody>
      </p:sp>
      <p:pic>
        <p:nvPicPr>
          <p:cNvPr id="6" name="Picture 4">
            <a:extLst>
              <a:ext uri="{FF2B5EF4-FFF2-40B4-BE49-F238E27FC236}">
                <a16:creationId xmlns:a16="http://schemas.microsoft.com/office/drawing/2014/main" id="{B2B25090-E8D6-50C9-384C-91A2024BE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306" y="4014642"/>
            <a:ext cx="4419067" cy="2419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blue heart with text overlay&#10;&#10;Description automatically generated">
            <a:extLst>
              <a:ext uri="{FF2B5EF4-FFF2-40B4-BE49-F238E27FC236}">
                <a16:creationId xmlns:a16="http://schemas.microsoft.com/office/drawing/2014/main" id="{D953E2E2-EEDE-AEA6-7EE9-05A978CE9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290" y="215292"/>
            <a:ext cx="1500251" cy="15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8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804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073642" y="-4367824"/>
            <a:ext cx="5132223" cy="513220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3153"/>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4" name="Group 4"/>
          <p:cNvGrpSpPr>
            <a:grpSpLocks noChangeAspect="1"/>
          </p:cNvGrpSpPr>
          <p:nvPr/>
        </p:nvGrpSpPr>
        <p:grpSpPr>
          <a:xfrm rot="-10800000">
            <a:off x="-940210" y="5733043"/>
            <a:ext cx="3105075" cy="3105063"/>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BCBCB"/>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6" name="Group 6"/>
          <p:cNvGrpSpPr/>
          <p:nvPr/>
        </p:nvGrpSpPr>
        <p:grpSpPr>
          <a:xfrm>
            <a:off x="7057571" y="685800"/>
            <a:ext cx="10962736" cy="9427709"/>
            <a:chOff x="0" y="0"/>
            <a:chExt cx="21925473" cy="18855417"/>
          </a:xfrm>
        </p:grpSpPr>
        <p:grpSp>
          <p:nvGrpSpPr>
            <p:cNvPr id="7" name="Group 7"/>
            <p:cNvGrpSpPr/>
            <p:nvPr/>
          </p:nvGrpSpPr>
          <p:grpSpPr>
            <a:xfrm rot="-8741809">
              <a:off x="3668768" y="4741836"/>
              <a:ext cx="16827794" cy="10264404"/>
              <a:chOff x="0" y="0"/>
              <a:chExt cx="1476351" cy="900526"/>
            </a:xfrm>
          </p:grpSpPr>
          <p:sp>
            <p:nvSpPr>
              <p:cNvPr id="8" name="Freeform 8"/>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CBCBCB"/>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9" name="TextBox 9"/>
              <p:cNvSpPr txBox="1"/>
              <p:nvPr/>
            </p:nvSpPr>
            <p:spPr>
              <a:xfrm>
                <a:off x="0" y="-152400"/>
                <a:ext cx="1476351" cy="1052926"/>
              </a:xfrm>
              <a:prstGeom prst="rect">
                <a:avLst/>
              </a:prstGeom>
            </p:spPr>
            <p:txBody>
              <a:bodyPr lIns="76251" tIns="76251" rIns="76251" bIns="76251"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10" name="Group 10"/>
            <p:cNvGrpSpPr>
              <a:grpSpLocks noChangeAspect="1"/>
            </p:cNvGrpSpPr>
            <p:nvPr/>
          </p:nvGrpSpPr>
          <p:grpSpPr>
            <a:xfrm rot="-10800000">
              <a:off x="0" y="0"/>
              <a:ext cx="10264445" cy="1026440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BCBCB"/>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grpSp>
        <p:nvGrpSpPr>
          <p:cNvPr id="12" name="Group 12"/>
          <p:cNvGrpSpPr/>
          <p:nvPr/>
        </p:nvGrpSpPr>
        <p:grpSpPr>
          <a:xfrm>
            <a:off x="7805952" y="1434170"/>
            <a:ext cx="3635462" cy="36354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txBody>
            <a:bodyPr/>
            <a:lstStyle/>
            <a:p>
              <a:pPr defTabSz="304815"/>
              <a:endParaRPr lang="en-US" sz="1200">
                <a:solidFill>
                  <a:srgbClr val="000000"/>
                </a:solidFill>
                <a:latin typeface="Calibri" panose="020F0502020204030204"/>
              </a:endParaRPr>
            </a:p>
          </p:txBody>
        </p:sp>
      </p:grpSp>
      <p:grpSp>
        <p:nvGrpSpPr>
          <p:cNvPr id="14" name="Group 14"/>
          <p:cNvGrpSpPr/>
          <p:nvPr/>
        </p:nvGrpSpPr>
        <p:grpSpPr>
          <a:xfrm>
            <a:off x="8660414" y="5399654"/>
            <a:ext cx="1212587" cy="121258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16" name="TextBox 1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7" name="Group 17"/>
          <p:cNvGrpSpPr/>
          <p:nvPr/>
        </p:nvGrpSpPr>
        <p:grpSpPr>
          <a:xfrm>
            <a:off x="6903902" y="5596422"/>
            <a:ext cx="1894894" cy="189489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p:spPr>
          <p:txBody>
            <a:bodyPr/>
            <a:lstStyle/>
            <a:p>
              <a:pPr defTabSz="304815"/>
              <a:endParaRPr lang="en-US" sz="1200">
                <a:solidFill>
                  <a:srgbClr val="000000"/>
                </a:solidFill>
                <a:latin typeface="Calibri" panose="020F0502020204030204"/>
              </a:endParaRPr>
            </a:p>
          </p:txBody>
        </p:sp>
        <p:sp>
          <p:nvSpPr>
            <p:cNvPr id="19" name="TextBox 19"/>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0" name="Group 20"/>
          <p:cNvGrpSpPr/>
          <p:nvPr/>
        </p:nvGrpSpPr>
        <p:grpSpPr>
          <a:xfrm>
            <a:off x="11067817" y="995787"/>
            <a:ext cx="876767" cy="87676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2" name="TextBox 22"/>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3" name="Group 23"/>
          <p:cNvGrpSpPr/>
          <p:nvPr/>
        </p:nvGrpSpPr>
        <p:grpSpPr>
          <a:xfrm>
            <a:off x="7922029" y="-438384"/>
            <a:ext cx="876767" cy="87676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CB7A5"/>
            </a:solidFill>
            <a:ln w="38100" cap="sq">
              <a:solidFill>
                <a:srgbClr val="FFE953"/>
              </a:solidFill>
              <a:prstDash val="solid"/>
              <a:miter/>
            </a:ln>
          </p:spPr>
          <p:txBody>
            <a:bodyPr/>
            <a:lstStyle/>
            <a:p>
              <a:pPr defTabSz="304815"/>
              <a:endParaRPr lang="en-US" sz="1200">
                <a:solidFill>
                  <a:srgbClr val="000000"/>
                </a:solidFill>
                <a:latin typeface="Calibri" panose="020F0502020204030204"/>
              </a:endParaRPr>
            </a:p>
          </p:txBody>
        </p:sp>
        <p:sp>
          <p:nvSpPr>
            <p:cNvPr id="25" name="TextBox 25"/>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6" name="Group 26"/>
          <p:cNvGrpSpPr/>
          <p:nvPr/>
        </p:nvGrpSpPr>
        <p:grpSpPr>
          <a:xfrm>
            <a:off x="-688504" y="5294660"/>
            <a:ext cx="876767" cy="87676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8" name="TextBox 2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29" name="Group 29"/>
          <p:cNvGrpSpPr/>
          <p:nvPr/>
        </p:nvGrpSpPr>
        <p:grpSpPr>
          <a:xfrm>
            <a:off x="516275" y="921333"/>
            <a:ext cx="6778473" cy="4608026"/>
            <a:chOff x="-192104" y="-1065787"/>
            <a:chExt cx="13556946" cy="9216051"/>
          </a:xfrm>
        </p:grpSpPr>
        <p:sp>
          <p:nvSpPr>
            <p:cNvPr id="30" name="TextBox 30"/>
            <p:cNvSpPr txBox="1"/>
            <p:nvPr/>
          </p:nvSpPr>
          <p:spPr>
            <a:xfrm>
              <a:off x="-192104" y="-1065787"/>
              <a:ext cx="12592174" cy="6078203"/>
            </a:xfrm>
            <a:prstGeom prst="rect">
              <a:avLst/>
            </a:prstGeom>
          </p:spPr>
          <p:txBody>
            <a:bodyPr wrap="square" lIns="0" tIns="0" rIns="0" bIns="0" rtlCol="0" anchor="t">
              <a:spAutoFit/>
            </a:bodyPr>
            <a:lstStyle/>
            <a:p>
              <a:pPr defTabSz="304815"/>
              <a:r>
                <a:rPr lang="en-US" sz="6583" b="1" dirty="0">
                  <a:solidFill>
                    <a:srgbClr val="000000"/>
                  </a:solidFill>
                  <a:latin typeface="Avenir Next LT Pro" panose="020B0504020202020204" pitchFamily="34" charset="0"/>
                  <a:ea typeface="Garet Bold"/>
                  <a:cs typeface="Garet Bold"/>
                  <a:sym typeface="Garet Bold"/>
                </a:rPr>
                <a:t>LET’S TALK JOB COACHING</a:t>
              </a:r>
            </a:p>
          </p:txBody>
        </p:sp>
        <p:sp>
          <p:nvSpPr>
            <p:cNvPr id="31" name="TextBox 31"/>
            <p:cNvSpPr txBox="1"/>
            <p:nvPr/>
          </p:nvSpPr>
          <p:spPr>
            <a:xfrm>
              <a:off x="518128" y="5661122"/>
              <a:ext cx="12846714" cy="2489142"/>
            </a:xfrm>
            <a:prstGeom prst="rect">
              <a:avLst/>
            </a:prstGeom>
          </p:spPr>
          <p:txBody>
            <a:bodyPr wrap="square" lIns="0" tIns="0" rIns="0" bIns="0" rtlCol="0" anchor="t">
              <a:spAutoFit/>
            </a:bodyPr>
            <a:lstStyle/>
            <a:p>
              <a:pPr defTabSz="304815">
                <a:lnSpc>
                  <a:spcPct val="150000"/>
                </a:lnSpc>
                <a:spcBef>
                  <a:spcPct val="0"/>
                </a:spcBef>
              </a:pPr>
              <a:r>
                <a:rPr lang="en-US" sz="1867" dirty="0">
                  <a:solidFill>
                    <a:srgbClr val="000000"/>
                  </a:solidFill>
                  <a:latin typeface="Avenir Next LT Pro" panose="020B0504020202020204" pitchFamily="34" charset="0"/>
                </a:rPr>
                <a:t>Discover how personalized support empowers individuals with disabilities to reach their goals, build confidence, and thrive in the workplace.</a:t>
              </a:r>
              <a:endParaRPr lang="en-US" sz="1867" dirty="0">
                <a:solidFill>
                  <a:srgbClr val="000000"/>
                </a:solidFill>
                <a:latin typeface="Avenir Next LT Pro" panose="020B0504020202020204" pitchFamily="34" charset="0"/>
                <a:ea typeface="Ovo"/>
                <a:cs typeface="Ovo"/>
                <a:sym typeface="Ov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DE9"/>
        </a:solidFill>
        <a:effectLst/>
      </p:bgPr>
    </p:bg>
    <p:spTree>
      <p:nvGrpSpPr>
        <p:cNvPr id="1" name=""/>
        <p:cNvGrpSpPr/>
        <p:nvPr/>
      </p:nvGrpSpPr>
      <p:grpSpPr>
        <a:xfrm>
          <a:off x="0" y="0"/>
          <a:ext cx="0" cy="0"/>
          <a:chOff x="0" y="0"/>
          <a:chExt cx="0" cy="0"/>
        </a:xfrm>
      </p:grpSpPr>
      <p:grpSp>
        <p:nvGrpSpPr>
          <p:cNvPr id="2" name="Group 2"/>
          <p:cNvGrpSpPr/>
          <p:nvPr/>
        </p:nvGrpSpPr>
        <p:grpSpPr>
          <a:xfrm>
            <a:off x="-387000" y="0"/>
            <a:ext cx="6173667" cy="7176086"/>
            <a:chOff x="0" y="0"/>
            <a:chExt cx="894806" cy="812800"/>
          </a:xfrm>
        </p:grpSpPr>
        <p:sp>
          <p:nvSpPr>
            <p:cNvPr id="3" name="Freeform 3"/>
            <p:cNvSpPr/>
            <p:nvPr/>
          </p:nvSpPr>
          <p:spPr>
            <a:xfrm>
              <a:off x="0" y="0"/>
              <a:ext cx="894806" cy="812800"/>
            </a:xfrm>
            <a:custGeom>
              <a:avLst/>
              <a:gdLst/>
              <a:ahLst/>
              <a:cxnLst/>
              <a:rect l="l" t="t" r="r" b="b"/>
              <a:pathLst>
                <a:path w="894806" h="812800">
                  <a:moveTo>
                    <a:pt x="0" y="0"/>
                  </a:moveTo>
                  <a:lnTo>
                    <a:pt x="894806" y="0"/>
                  </a:lnTo>
                  <a:lnTo>
                    <a:pt x="894806" y="812800"/>
                  </a:lnTo>
                  <a:lnTo>
                    <a:pt x="0" y="812800"/>
                  </a:lnTo>
                  <a:close/>
                </a:path>
              </a:pathLst>
            </a:custGeom>
            <a:blipFill>
              <a:blip r:embed="rId3"/>
              <a:stretch>
                <a:fillRect l="-10355" r="-10355"/>
              </a:stretch>
            </a:blipFill>
          </p:spPr>
          <p:txBody>
            <a:bodyPr/>
            <a:lstStyle/>
            <a:p>
              <a:pPr defTabSz="304815"/>
              <a:endParaRPr lang="en-US" sz="1200">
                <a:solidFill>
                  <a:srgbClr val="000000"/>
                </a:solidFill>
                <a:latin typeface="Calibri" panose="020F0502020204030204"/>
              </a:endParaRPr>
            </a:p>
          </p:txBody>
        </p:sp>
      </p:grpSp>
      <p:grpSp>
        <p:nvGrpSpPr>
          <p:cNvPr id="4" name="Group 4"/>
          <p:cNvGrpSpPr>
            <a:grpSpLocks noChangeAspect="1"/>
          </p:cNvGrpSpPr>
          <p:nvPr/>
        </p:nvGrpSpPr>
        <p:grpSpPr>
          <a:xfrm>
            <a:off x="4511581" y="-1549400"/>
            <a:ext cx="10124797" cy="1012475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3153"/>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6" name="Group 6"/>
          <p:cNvGrpSpPr/>
          <p:nvPr/>
        </p:nvGrpSpPr>
        <p:grpSpPr>
          <a:xfrm>
            <a:off x="-438384" y="4867085"/>
            <a:ext cx="876767" cy="8767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8" name="TextBox 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9" name="Group 9"/>
          <p:cNvGrpSpPr/>
          <p:nvPr/>
        </p:nvGrpSpPr>
        <p:grpSpPr>
          <a:xfrm>
            <a:off x="3256969" y="-438384"/>
            <a:ext cx="876767" cy="8767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11" name="TextBox 11"/>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2" name="Group 12"/>
          <p:cNvGrpSpPr/>
          <p:nvPr/>
        </p:nvGrpSpPr>
        <p:grpSpPr>
          <a:xfrm>
            <a:off x="1958411" y="6371240"/>
            <a:ext cx="876767" cy="87676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FFE953"/>
              </a:solidFill>
              <a:prstDash val="solid"/>
              <a:miter/>
            </a:ln>
          </p:spPr>
          <p:txBody>
            <a:bodyPr/>
            <a:lstStyle/>
            <a:p>
              <a:pPr defTabSz="304815"/>
              <a:endParaRPr lang="en-US" sz="1200">
                <a:solidFill>
                  <a:srgbClr val="000000"/>
                </a:solidFill>
                <a:latin typeface="Calibri" panose="020F0502020204030204"/>
              </a:endParaRPr>
            </a:p>
          </p:txBody>
        </p:sp>
        <p:sp>
          <p:nvSpPr>
            <p:cNvPr id="14" name="TextBox 14"/>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15" name="Group 15"/>
          <p:cNvGrpSpPr/>
          <p:nvPr/>
        </p:nvGrpSpPr>
        <p:grpSpPr>
          <a:xfrm>
            <a:off x="1371601" y="6376378"/>
            <a:ext cx="876767" cy="87676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17" name="TextBox 17"/>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8" name="Group 18"/>
          <p:cNvGrpSpPr/>
          <p:nvPr/>
        </p:nvGrpSpPr>
        <p:grpSpPr>
          <a:xfrm>
            <a:off x="5492877" y="288170"/>
            <a:ext cx="6532280" cy="6322287"/>
            <a:chOff x="-5569403" y="-643068"/>
            <a:chExt cx="25222799" cy="9938541"/>
          </a:xfrm>
        </p:grpSpPr>
        <p:sp>
          <p:nvSpPr>
            <p:cNvPr id="19" name="TextBox 19"/>
            <p:cNvSpPr txBox="1"/>
            <p:nvPr/>
          </p:nvSpPr>
          <p:spPr>
            <a:xfrm>
              <a:off x="-5569403" y="760179"/>
              <a:ext cx="24176889" cy="8535294"/>
            </a:xfrm>
            <a:prstGeom prst="rect">
              <a:avLst/>
            </a:prstGeom>
          </p:spPr>
          <p:txBody>
            <a:bodyPr wrap="square" lIns="0" tIns="0" rIns="0" bIns="0" rtlCol="0" anchor="t">
              <a:spAutoFit/>
            </a:bodyPr>
            <a:lstStyle/>
            <a:p>
              <a:pPr defTabSz="304815">
                <a:lnSpc>
                  <a:spcPct val="150000"/>
                </a:lnSpc>
              </a:pPr>
              <a:r>
                <a:rPr lang="en-US" sz="1400" b="1" dirty="0">
                  <a:solidFill>
                    <a:srgbClr val="F8F4F8"/>
                  </a:solidFill>
                  <a:latin typeface="Avenir Next LT Pro" panose="020B0504020202020204" pitchFamily="34" charset="0"/>
                  <a:ea typeface="Ovo"/>
                  <a:cs typeface="Ovo"/>
                  <a:sym typeface="Ovo"/>
                </a:rPr>
                <a:t>Who We Are</a:t>
              </a:r>
            </a:p>
            <a:p>
              <a:pPr defTabSz="304815">
                <a:lnSpc>
                  <a:spcPct val="150000"/>
                </a:lnSpc>
              </a:pPr>
              <a:r>
                <a:rPr lang="en-US" sz="1400" dirty="0">
                  <a:solidFill>
                    <a:srgbClr val="F8F4F8"/>
                  </a:solidFill>
                  <a:latin typeface="Avenir Next LT Pro" panose="020B0504020202020204" pitchFamily="34" charset="0"/>
                  <a:ea typeface="Ovo"/>
                  <a:cs typeface="Ovo"/>
                  <a:sym typeface="Ovo"/>
                </a:rPr>
                <a:t>Wiregrass Resource Group, Inc. is a mission-driven organization dedicated to empowering individuals with disabilities and barriers to employment through personalized vocational rehabilitation services.</a:t>
              </a:r>
            </a:p>
            <a:p>
              <a:pPr defTabSz="304815">
                <a:lnSpc>
                  <a:spcPct val="150000"/>
                </a:lnSpc>
              </a:pPr>
              <a:endParaRPr lang="en-US" sz="1400" dirty="0">
                <a:solidFill>
                  <a:srgbClr val="F8F4F8"/>
                </a:solidFill>
                <a:latin typeface="Avenir Next LT Pro" panose="020B0504020202020204" pitchFamily="34" charset="0"/>
                <a:ea typeface="Ovo"/>
                <a:cs typeface="Ovo"/>
                <a:sym typeface="Ovo"/>
              </a:endParaRPr>
            </a:p>
            <a:p>
              <a:pPr defTabSz="304815">
                <a:lnSpc>
                  <a:spcPct val="150000"/>
                </a:lnSpc>
              </a:pPr>
              <a:r>
                <a:rPr lang="en-US" sz="1400" b="1" dirty="0">
                  <a:solidFill>
                    <a:srgbClr val="F8F4F8"/>
                  </a:solidFill>
                  <a:latin typeface="Avenir Next LT Pro" panose="020B0504020202020204" pitchFamily="34" charset="0"/>
                  <a:ea typeface="Ovo"/>
                  <a:cs typeface="Ovo"/>
                  <a:sym typeface="Ovo"/>
                </a:rPr>
                <a:t>Our Vision</a:t>
              </a:r>
            </a:p>
            <a:p>
              <a:pPr defTabSz="304815">
                <a:lnSpc>
                  <a:spcPct val="150000"/>
                </a:lnSpc>
              </a:pPr>
              <a:r>
                <a:rPr lang="en-US" sz="1400" dirty="0">
                  <a:solidFill>
                    <a:srgbClr val="F8F4F8"/>
                  </a:solidFill>
                  <a:latin typeface="Avenir Next LT Pro" panose="020B0504020202020204" pitchFamily="34" charset="0"/>
                  <a:ea typeface="Ovo"/>
                  <a:cs typeface="Ovo"/>
                  <a:sym typeface="Ovo"/>
                </a:rPr>
                <a:t>To Ensure Employment Opportunities, Support &amp; Resources for Individuals with Disabilities. </a:t>
              </a:r>
            </a:p>
            <a:p>
              <a:pPr defTabSz="304815">
                <a:lnSpc>
                  <a:spcPct val="150000"/>
                </a:lnSpc>
              </a:pPr>
              <a:endParaRPr lang="en-US" sz="1400" dirty="0">
                <a:solidFill>
                  <a:srgbClr val="F8F4F8"/>
                </a:solidFill>
                <a:latin typeface="Avenir Next LT Pro" panose="020B0504020202020204" pitchFamily="34" charset="0"/>
                <a:ea typeface="Ovo"/>
                <a:cs typeface="Ovo"/>
                <a:sym typeface="Ovo"/>
              </a:endParaRPr>
            </a:p>
            <a:p>
              <a:pPr defTabSz="304815">
                <a:lnSpc>
                  <a:spcPct val="150000"/>
                </a:lnSpc>
              </a:pPr>
              <a:r>
                <a:rPr lang="en-US" sz="1400" b="1" dirty="0">
                  <a:solidFill>
                    <a:srgbClr val="F8F4F8"/>
                  </a:solidFill>
                  <a:latin typeface="Avenir Next LT Pro" panose="020B0504020202020204" pitchFamily="34" charset="0"/>
                  <a:ea typeface="Ovo"/>
                  <a:cs typeface="Ovo"/>
                  <a:sym typeface="Ovo"/>
                </a:rPr>
                <a:t>Our Mission</a:t>
              </a:r>
            </a:p>
            <a:p>
              <a:pPr defTabSz="304815">
                <a:lnSpc>
                  <a:spcPct val="150000"/>
                </a:lnSpc>
              </a:pPr>
              <a:r>
                <a:rPr lang="en-US" sz="1400" dirty="0">
                  <a:solidFill>
                    <a:srgbClr val="F8F4F8"/>
                  </a:solidFill>
                  <a:latin typeface="Avenir Next LT Pro" panose="020B0504020202020204" pitchFamily="34" charset="0"/>
                  <a:ea typeface="Ovo"/>
                  <a:cs typeface="Ovo"/>
                  <a:sym typeface="Ovo"/>
                </a:rPr>
                <a:t>To Deliver the Best Possible Service and Exceed the Expectations of All We Serve.</a:t>
              </a:r>
            </a:p>
            <a:p>
              <a:pPr defTabSz="304815">
                <a:lnSpc>
                  <a:spcPct val="150000"/>
                </a:lnSpc>
              </a:pPr>
              <a:endParaRPr lang="en-US" sz="1400" dirty="0">
                <a:solidFill>
                  <a:srgbClr val="F8F4F8"/>
                </a:solidFill>
                <a:latin typeface="Avenir Next LT Pro" panose="020B0504020202020204" pitchFamily="34" charset="0"/>
                <a:ea typeface="Ovo"/>
                <a:cs typeface="Ovo"/>
                <a:sym typeface="Ovo"/>
              </a:endParaRPr>
            </a:p>
            <a:p>
              <a:pPr defTabSz="304815">
                <a:lnSpc>
                  <a:spcPct val="150000"/>
                </a:lnSpc>
              </a:pPr>
              <a:r>
                <a:rPr lang="en-US" sz="1400" b="1" dirty="0">
                  <a:solidFill>
                    <a:srgbClr val="F8F4F8"/>
                  </a:solidFill>
                  <a:latin typeface="Avenir Next LT Pro" panose="020B0504020202020204" pitchFamily="34" charset="0"/>
                  <a:ea typeface="Ovo"/>
                  <a:cs typeface="Ovo"/>
                  <a:sym typeface="Ovo"/>
                </a:rPr>
                <a:t>Our Values</a:t>
              </a:r>
            </a:p>
            <a:p>
              <a:pPr defTabSz="304815">
                <a:lnSpc>
                  <a:spcPct val="150000"/>
                </a:lnSpc>
              </a:pPr>
              <a:r>
                <a:rPr lang="en-US" sz="1400" dirty="0">
                  <a:solidFill>
                    <a:srgbClr val="F8F4F8"/>
                  </a:solidFill>
                  <a:latin typeface="Avenir Next LT Pro" panose="020B0504020202020204" pitchFamily="34" charset="0"/>
                  <a:ea typeface="Ovo"/>
                  <a:cs typeface="Ovo"/>
                  <a:sym typeface="Ovo"/>
                </a:rPr>
                <a:t>People, Relationships, Partnerships, Integrity, Excellence, Efficiency, Commitment</a:t>
              </a:r>
            </a:p>
            <a:p>
              <a:pPr defTabSz="304815">
                <a:lnSpc>
                  <a:spcPts val="2169"/>
                </a:lnSpc>
              </a:pPr>
              <a:endParaRPr lang="en-US" sz="1400" dirty="0">
                <a:solidFill>
                  <a:srgbClr val="F8F4F8"/>
                </a:solidFill>
                <a:latin typeface="Ovo"/>
                <a:ea typeface="Ovo"/>
                <a:cs typeface="Ovo"/>
                <a:sym typeface="Ovo"/>
              </a:endParaRPr>
            </a:p>
          </p:txBody>
        </p:sp>
        <p:sp>
          <p:nvSpPr>
            <p:cNvPr id="20" name="TextBox 20"/>
            <p:cNvSpPr txBox="1"/>
            <p:nvPr/>
          </p:nvSpPr>
          <p:spPr>
            <a:xfrm>
              <a:off x="-5569403" y="-643068"/>
              <a:ext cx="25222799" cy="1290389"/>
            </a:xfrm>
            <a:prstGeom prst="rect">
              <a:avLst/>
            </a:prstGeom>
          </p:spPr>
          <p:txBody>
            <a:bodyPr wrap="square" lIns="0" tIns="0" rIns="0" bIns="0" rtlCol="0" anchor="t">
              <a:spAutoFit/>
            </a:bodyPr>
            <a:lstStyle/>
            <a:p>
              <a:pPr algn="ctr" defTabSz="304815">
                <a:spcBef>
                  <a:spcPct val="0"/>
                </a:spcBef>
              </a:pPr>
              <a:r>
                <a:rPr lang="en-US" sz="2667" b="1" dirty="0">
                  <a:solidFill>
                    <a:srgbClr val="F8F4F8"/>
                  </a:solidFill>
                  <a:latin typeface="Avenir Next LT Pro" panose="020B0504020202020204" pitchFamily="34" charset="0"/>
                  <a:ea typeface="Garet Bold"/>
                  <a:cs typeface="Garet Bold"/>
                  <a:sym typeface="Garet Bold"/>
                </a:rPr>
                <a:t>WELCOME TO </a:t>
              </a:r>
            </a:p>
            <a:p>
              <a:pPr algn="ctr" defTabSz="304815">
                <a:spcBef>
                  <a:spcPct val="0"/>
                </a:spcBef>
              </a:pPr>
              <a:r>
                <a:rPr lang="en-US" sz="2667" b="1" dirty="0">
                  <a:solidFill>
                    <a:srgbClr val="F8F4F8"/>
                  </a:solidFill>
                  <a:latin typeface="Avenir Next LT Pro" panose="020B0504020202020204" pitchFamily="34" charset="0"/>
                  <a:ea typeface="Garet Bold"/>
                  <a:cs typeface="Garet Bold"/>
                  <a:sym typeface="Garet Bold"/>
                </a:rPr>
                <a:t>WIREGRASS RESOURCE GROUP</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82FCB393-C640-E022-7ADE-991691B23E1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3E682D3B-F021-5593-1FA0-A96EC8D27AB8}"/>
              </a:ext>
            </a:extLst>
          </p:cNvPr>
          <p:cNvSpPr txBox="1"/>
          <p:nvPr/>
        </p:nvSpPr>
        <p:spPr>
          <a:xfrm>
            <a:off x="2184400" y="121152"/>
            <a:ext cx="7265902" cy="502766"/>
          </a:xfrm>
          <a:prstGeom prst="rect">
            <a:avLst/>
          </a:prstGeom>
          <a:noFill/>
        </p:spPr>
        <p:txBody>
          <a:bodyPr wrap="square" rtlCol="0">
            <a:spAutoFit/>
          </a:bodyPr>
          <a:lstStyle/>
          <a:p>
            <a:pPr algn="ctr" defTabSz="304815"/>
            <a:r>
              <a:rPr lang="en-US" sz="2667" b="1" dirty="0">
                <a:solidFill>
                  <a:srgbClr val="BD582C"/>
                </a:solidFill>
                <a:latin typeface="Avenir Next LT Pro" panose="020B0504020202020204" pitchFamily="34" charset="0"/>
              </a:rPr>
              <a:t>WRG SERVICES</a:t>
            </a:r>
          </a:p>
        </p:txBody>
      </p:sp>
      <p:sp>
        <p:nvSpPr>
          <p:cNvPr id="22" name="TextBox 21">
            <a:extLst>
              <a:ext uri="{FF2B5EF4-FFF2-40B4-BE49-F238E27FC236}">
                <a16:creationId xmlns:a16="http://schemas.microsoft.com/office/drawing/2014/main" id="{E41636EC-BFB9-B3DC-FDD4-659B09502BCB}"/>
              </a:ext>
            </a:extLst>
          </p:cNvPr>
          <p:cNvSpPr txBox="1"/>
          <p:nvPr/>
        </p:nvSpPr>
        <p:spPr>
          <a:xfrm>
            <a:off x="254000" y="646289"/>
            <a:ext cx="3656381" cy="2399568"/>
          </a:xfrm>
          <a:prstGeom prst="rect">
            <a:avLst/>
          </a:prstGeom>
          <a:noFill/>
        </p:spPr>
        <p:txBody>
          <a:bodyPr wrap="square">
            <a:spAutoFit/>
          </a:bodyPr>
          <a:lstStyle/>
          <a:p>
            <a:pPr defTabSz="304815">
              <a:lnSpc>
                <a:spcPct val="150000"/>
              </a:lnSpc>
            </a:pPr>
            <a:r>
              <a:rPr lang="en-US" sz="1267" b="1" dirty="0">
                <a:solidFill>
                  <a:srgbClr val="000000"/>
                </a:solidFill>
                <a:latin typeface="Avenir Next LT Pro" panose="020B0504020202020204" pitchFamily="34" charset="0"/>
              </a:rPr>
              <a:t>Traditional Supported Employment (TSE)</a:t>
            </a:r>
          </a:p>
          <a:p>
            <a:pPr defTabSz="304815">
              <a:lnSpc>
                <a:spcPct val="150000"/>
              </a:lnSpc>
            </a:pPr>
            <a:r>
              <a:rPr lang="en-US" sz="1267" dirty="0">
                <a:solidFill>
                  <a:srgbClr val="000000"/>
                </a:solidFill>
                <a:latin typeface="Avenir Next LT Pro" panose="020B0504020202020204" pitchFamily="34" charset="0"/>
              </a:rPr>
              <a:t>A person-centered approach that helps individuals with disabilities find and keep competitive, integrated jobs in the community. Supports include job development, job coaching, and ongoing follow-along, with the goal of building independence, confidence, and long-term success at work.</a:t>
            </a:r>
          </a:p>
        </p:txBody>
      </p:sp>
      <p:sp>
        <p:nvSpPr>
          <p:cNvPr id="27" name="TextBox 26">
            <a:extLst>
              <a:ext uri="{FF2B5EF4-FFF2-40B4-BE49-F238E27FC236}">
                <a16:creationId xmlns:a16="http://schemas.microsoft.com/office/drawing/2014/main" id="{6E907096-6CB4-5F27-6039-82EB87F909EF}"/>
              </a:ext>
            </a:extLst>
          </p:cNvPr>
          <p:cNvSpPr txBox="1"/>
          <p:nvPr/>
        </p:nvSpPr>
        <p:spPr>
          <a:xfrm>
            <a:off x="4228866" y="784789"/>
            <a:ext cx="3581673" cy="2399568"/>
          </a:xfrm>
          <a:prstGeom prst="rect">
            <a:avLst/>
          </a:prstGeom>
          <a:noFill/>
        </p:spPr>
        <p:txBody>
          <a:bodyPr wrap="square">
            <a:spAutoFit/>
          </a:bodyPr>
          <a:lstStyle/>
          <a:p>
            <a:pPr defTabSz="304815">
              <a:lnSpc>
                <a:spcPct val="150000"/>
              </a:lnSpc>
            </a:pPr>
            <a:r>
              <a:rPr lang="en-US" sz="1267" b="1" dirty="0">
                <a:solidFill>
                  <a:srgbClr val="000000"/>
                </a:solidFill>
                <a:latin typeface="Avenir Next LT Pro" panose="020B0504020202020204" pitchFamily="34" charset="0"/>
              </a:rPr>
              <a:t>Customized Supported Employment (CSE)</a:t>
            </a:r>
          </a:p>
          <a:p>
            <a:pPr defTabSz="304815">
              <a:lnSpc>
                <a:spcPct val="150000"/>
              </a:lnSpc>
            </a:pPr>
            <a:r>
              <a:rPr lang="en-US" sz="1267" dirty="0">
                <a:solidFill>
                  <a:srgbClr val="000000"/>
                </a:solidFill>
                <a:latin typeface="Avenir Next LT Pro" panose="020B0504020202020204" pitchFamily="34" charset="0"/>
              </a:rPr>
              <a:t>Person-centered approach for individuals with significant disabilities who need a non-traditional path to employment. It focuses on discovering unique strengths and interests, then tailoring or creating job tasks that meet both the individual’s abilities and the employer’s needs. </a:t>
            </a:r>
          </a:p>
        </p:txBody>
      </p:sp>
      <p:sp>
        <p:nvSpPr>
          <p:cNvPr id="31" name="TextBox 30">
            <a:extLst>
              <a:ext uri="{FF2B5EF4-FFF2-40B4-BE49-F238E27FC236}">
                <a16:creationId xmlns:a16="http://schemas.microsoft.com/office/drawing/2014/main" id="{B42B0F51-75E2-1EFE-E69F-C9BBE15E4AC5}"/>
              </a:ext>
            </a:extLst>
          </p:cNvPr>
          <p:cNvSpPr txBox="1"/>
          <p:nvPr/>
        </p:nvSpPr>
        <p:spPr>
          <a:xfrm>
            <a:off x="8129025" y="682739"/>
            <a:ext cx="3601167" cy="1865832"/>
          </a:xfrm>
          <a:prstGeom prst="rect">
            <a:avLst/>
          </a:prstGeom>
          <a:noFill/>
        </p:spPr>
        <p:txBody>
          <a:bodyPr wrap="square">
            <a:spAutoFit/>
          </a:bodyPr>
          <a:lstStyle/>
          <a:p>
            <a:pPr defTabSz="176793">
              <a:lnSpc>
                <a:spcPct val="150000"/>
              </a:lnSpc>
              <a:spcAft>
                <a:spcPts val="400"/>
              </a:spcAft>
            </a:pPr>
            <a:r>
              <a:rPr lang="en-US" sz="1267" b="1" dirty="0">
                <a:solidFill>
                  <a:srgbClr val="000000"/>
                </a:solidFill>
                <a:latin typeface="Avenir Next LT Pro" panose="020B0504020202020204" pitchFamily="34" charset="0"/>
                <a:sym typeface="Ovo"/>
              </a:rPr>
              <a:t>Individual Job Placement Services (IJPS)</a:t>
            </a:r>
          </a:p>
          <a:p>
            <a:pPr defTabSz="176793">
              <a:lnSpc>
                <a:spcPct val="150000"/>
              </a:lnSpc>
              <a:spcAft>
                <a:spcPts val="400"/>
              </a:spcAft>
            </a:pPr>
            <a:r>
              <a:rPr lang="en-US" sz="1267" dirty="0">
                <a:solidFill>
                  <a:srgbClr val="000000"/>
                </a:solidFill>
                <a:latin typeface="Avenir Next LT Pro" panose="020B0504020202020204" pitchFamily="34" charset="0"/>
                <a:sym typeface="Ovo"/>
              </a:rPr>
              <a:t>Designed for individuals with previous work experience who are ready to re-enter the workforce. This time-limited service focuses on securing competitive, integrated employment within 90 days of enrollment. </a:t>
            </a:r>
          </a:p>
        </p:txBody>
      </p:sp>
      <p:sp>
        <p:nvSpPr>
          <p:cNvPr id="35" name="TextBox 34">
            <a:extLst>
              <a:ext uri="{FF2B5EF4-FFF2-40B4-BE49-F238E27FC236}">
                <a16:creationId xmlns:a16="http://schemas.microsoft.com/office/drawing/2014/main" id="{B65CF4C5-0EDE-064B-BEC0-9ABF3E9B2892}"/>
              </a:ext>
            </a:extLst>
          </p:cNvPr>
          <p:cNvSpPr txBox="1"/>
          <p:nvPr/>
        </p:nvSpPr>
        <p:spPr>
          <a:xfrm>
            <a:off x="519731" y="3239804"/>
            <a:ext cx="3390651" cy="2399568"/>
          </a:xfrm>
          <a:prstGeom prst="rect">
            <a:avLst/>
          </a:prstGeom>
          <a:noFill/>
        </p:spPr>
        <p:txBody>
          <a:bodyPr wrap="square">
            <a:spAutoFit/>
          </a:bodyPr>
          <a:lstStyle/>
          <a:p>
            <a:pPr defTabSz="304815">
              <a:lnSpc>
                <a:spcPct val="150000"/>
              </a:lnSpc>
            </a:pPr>
            <a:r>
              <a:rPr lang="en-US" sz="1267" b="1" dirty="0">
                <a:solidFill>
                  <a:srgbClr val="000000"/>
                </a:solidFill>
                <a:latin typeface="Avenir Next LT Pro" panose="020B0504020202020204" pitchFamily="34" charset="0"/>
              </a:rPr>
              <a:t>Workplace Readiness Training (WPRT)</a:t>
            </a:r>
          </a:p>
          <a:p>
            <a:pPr defTabSz="304815">
              <a:lnSpc>
                <a:spcPct val="150000"/>
              </a:lnSpc>
            </a:pPr>
            <a:r>
              <a:rPr lang="en-US" sz="1267" dirty="0">
                <a:solidFill>
                  <a:srgbClr val="000000"/>
                </a:solidFill>
                <a:latin typeface="Avenir Next LT Pro" panose="020B0504020202020204" pitchFamily="34" charset="0"/>
              </a:rPr>
              <a:t>Delivered in structured units that teach essential soft skills for employment success. Topics include communication, time management, teamwork, and workplace behavior, helping individuals build the confidence and skills needed for competitive, integrated work.</a:t>
            </a:r>
          </a:p>
        </p:txBody>
      </p:sp>
      <p:sp>
        <p:nvSpPr>
          <p:cNvPr id="38" name="TextBox 37">
            <a:extLst>
              <a:ext uri="{FF2B5EF4-FFF2-40B4-BE49-F238E27FC236}">
                <a16:creationId xmlns:a16="http://schemas.microsoft.com/office/drawing/2014/main" id="{41A09B75-7E34-4F5A-222D-A416D5F59911}"/>
              </a:ext>
            </a:extLst>
          </p:cNvPr>
          <p:cNvSpPr txBox="1"/>
          <p:nvPr/>
        </p:nvSpPr>
        <p:spPr>
          <a:xfrm>
            <a:off x="8075371" y="3222744"/>
            <a:ext cx="3545741" cy="2399568"/>
          </a:xfrm>
          <a:prstGeom prst="rect">
            <a:avLst/>
          </a:prstGeom>
          <a:noFill/>
        </p:spPr>
        <p:txBody>
          <a:bodyPr wrap="square">
            <a:spAutoFit/>
          </a:bodyPr>
          <a:lstStyle/>
          <a:p>
            <a:pPr defTabSz="304815">
              <a:lnSpc>
                <a:spcPct val="150000"/>
              </a:lnSpc>
            </a:pPr>
            <a:r>
              <a:rPr lang="en-US" sz="1267" b="1" dirty="0">
                <a:solidFill>
                  <a:srgbClr val="000000"/>
                </a:solidFill>
                <a:latin typeface="Avenir Next LT Pro" panose="020B0504020202020204" pitchFamily="34" charset="0"/>
              </a:rPr>
              <a:t>Short-Term Job Coaching (JC)</a:t>
            </a:r>
          </a:p>
          <a:p>
            <a:pPr defTabSz="304815">
              <a:lnSpc>
                <a:spcPct val="150000"/>
              </a:lnSpc>
            </a:pPr>
            <a:r>
              <a:rPr lang="en-US" sz="1267" dirty="0">
                <a:solidFill>
                  <a:srgbClr val="000000"/>
                </a:solidFill>
                <a:latin typeface="Avenir Next LT Pro" panose="020B0504020202020204" pitchFamily="34" charset="0"/>
              </a:rPr>
              <a:t>Provides focused, unit-based support for individuals who are already employed but need assistance adjusting to their job. Coaching addresses specific areas such as learning job tasks, building workplace routines, communication, and problem-solving. </a:t>
            </a:r>
          </a:p>
        </p:txBody>
      </p:sp>
      <p:pic>
        <p:nvPicPr>
          <p:cNvPr id="40" name="Picture 39" descr="A logo of handshake in a circle&#10;&#10;AI-generated content may be incorrect.">
            <a:extLst>
              <a:ext uri="{FF2B5EF4-FFF2-40B4-BE49-F238E27FC236}">
                <a16:creationId xmlns:a16="http://schemas.microsoft.com/office/drawing/2014/main" id="{A951EAE7-4CDA-221D-4E86-B6A7522CF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424" y="2921000"/>
            <a:ext cx="3391134" cy="3391134"/>
          </a:xfrm>
          <a:prstGeom prst="rect">
            <a:avLst/>
          </a:prstGeom>
        </p:spPr>
      </p:pic>
    </p:spTree>
    <p:extLst>
      <p:ext uri="{BB962C8B-B14F-4D97-AF65-F5344CB8AC3E}">
        <p14:creationId xmlns:p14="http://schemas.microsoft.com/office/powerpoint/2010/main" val="196148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EDE9"/>
        </a:solidFill>
        <a:effectLst/>
      </p:bgPr>
    </p:bg>
    <p:spTree>
      <p:nvGrpSpPr>
        <p:cNvPr id="1" name=""/>
        <p:cNvGrpSpPr/>
        <p:nvPr/>
      </p:nvGrpSpPr>
      <p:grpSpPr>
        <a:xfrm>
          <a:off x="0" y="0"/>
          <a:ext cx="0" cy="0"/>
          <a:chOff x="0" y="0"/>
          <a:chExt cx="0" cy="0"/>
        </a:xfrm>
      </p:grpSpPr>
      <p:grpSp>
        <p:nvGrpSpPr>
          <p:cNvPr id="2" name="Group 2"/>
          <p:cNvGrpSpPr/>
          <p:nvPr/>
        </p:nvGrpSpPr>
        <p:grpSpPr>
          <a:xfrm>
            <a:off x="-534444" y="-31174"/>
            <a:ext cx="6651974" cy="6905870"/>
            <a:chOff x="0" y="0"/>
            <a:chExt cx="894806" cy="812800"/>
          </a:xfrm>
        </p:grpSpPr>
        <p:sp>
          <p:nvSpPr>
            <p:cNvPr id="3" name="Freeform 3"/>
            <p:cNvSpPr/>
            <p:nvPr/>
          </p:nvSpPr>
          <p:spPr>
            <a:xfrm>
              <a:off x="0" y="0"/>
              <a:ext cx="894806" cy="812800"/>
            </a:xfrm>
            <a:custGeom>
              <a:avLst/>
              <a:gdLst/>
              <a:ahLst/>
              <a:cxnLst/>
              <a:rect l="l" t="t" r="r" b="b"/>
              <a:pathLst>
                <a:path w="894806" h="812800">
                  <a:moveTo>
                    <a:pt x="0" y="0"/>
                  </a:moveTo>
                  <a:lnTo>
                    <a:pt x="894806" y="0"/>
                  </a:lnTo>
                  <a:lnTo>
                    <a:pt x="894806" y="812800"/>
                  </a:lnTo>
                  <a:lnTo>
                    <a:pt x="0" y="812800"/>
                  </a:lnTo>
                  <a:close/>
                </a:path>
              </a:pathLst>
            </a:custGeom>
            <a:blipFill>
              <a:blip r:embed="rId3"/>
              <a:stretch>
                <a:fillRect l="-10556" r="-10556"/>
              </a:stretch>
            </a:blipFill>
          </p:spPr>
          <p:txBody>
            <a:bodyPr/>
            <a:lstStyle/>
            <a:p>
              <a:pPr defTabSz="304815"/>
              <a:endParaRPr lang="en-US" sz="1200">
                <a:solidFill>
                  <a:srgbClr val="000000"/>
                </a:solidFill>
                <a:latin typeface="Calibri" panose="020F0502020204030204"/>
              </a:endParaRPr>
            </a:p>
          </p:txBody>
        </p:sp>
      </p:grpSp>
      <p:grpSp>
        <p:nvGrpSpPr>
          <p:cNvPr id="4" name="Group 4"/>
          <p:cNvGrpSpPr>
            <a:grpSpLocks noChangeAspect="1"/>
          </p:cNvGrpSpPr>
          <p:nvPr/>
        </p:nvGrpSpPr>
        <p:grpSpPr>
          <a:xfrm>
            <a:off x="4622800" y="-1549400"/>
            <a:ext cx="10124797" cy="1012475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4CB7A5"/>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nvGrpSpPr>
          <p:cNvPr id="6" name="Group 6"/>
          <p:cNvGrpSpPr/>
          <p:nvPr/>
        </p:nvGrpSpPr>
        <p:grpSpPr>
          <a:xfrm>
            <a:off x="-438384" y="4867085"/>
            <a:ext cx="876767" cy="8767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8" name="TextBox 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9" name="Group 9"/>
          <p:cNvGrpSpPr/>
          <p:nvPr/>
        </p:nvGrpSpPr>
        <p:grpSpPr>
          <a:xfrm>
            <a:off x="3256969" y="-438384"/>
            <a:ext cx="876767" cy="8767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11" name="TextBox 11"/>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2" name="Group 12"/>
          <p:cNvGrpSpPr/>
          <p:nvPr/>
        </p:nvGrpSpPr>
        <p:grpSpPr>
          <a:xfrm>
            <a:off x="5206102" y="5733817"/>
            <a:ext cx="876767" cy="87676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FFE953"/>
              </a:solidFill>
              <a:prstDash val="solid"/>
              <a:miter/>
            </a:ln>
          </p:spPr>
          <p:txBody>
            <a:bodyPr/>
            <a:lstStyle/>
            <a:p>
              <a:pPr defTabSz="304815"/>
              <a:endParaRPr lang="en-US" sz="1200">
                <a:solidFill>
                  <a:srgbClr val="000000"/>
                </a:solidFill>
                <a:latin typeface="Calibri" panose="020F0502020204030204"/>
              </a:endParaRPr>
            </a:p>
          </p:txBody>
        </p:sp>
        <p:sp>
          <p:nvSpPr>
            <p:cNvPr id="14" name="TextBox 14"/>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15" name="Group 15"/>
          <p:cNvGrpSpPr/>
          <p:nvPr/>
        </p:nvGrpSpPr>
        <p:grpSpPr>
          <a:xfrm>
            <a:off x="5786668" y="6381517"/>
            <a:ext cx="876767" cy="87676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42845"/>
            </a:solidFill>
          </p:spPr>
          <p:txBody>
            <a:bodyPr/>
            <a:lstStyle/>
            <a:p>
              <a:pPr defTabSz="304815"/>
              <a:endParaRPr lang="en-US" sz="1200">
                <a:solidFill>
                  <a:srgbClr val="000000"/>
                </a:solidFill>
                <a:latin typeface="Calibri" panose="020F0502020204030204"/>
              </a:endParaRPr>
            </a:p>
          </p:txBody>
        </p:sp>
        <p:sp>
          <p:nvSpPr>
            <p:cNvPr id="17" name="TextBox 17"/>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18" name="Group 18"/>
          <p:cNvGrpSpPr/>
          <p:nvPr/>
        </p:nvGrpSpPr>
        <p:grpSpPr>
          <a:xfrm>
            <a:off x="5360858" y="438384"/>
            <a:ext cx="5999461" cy="5441540"/>
            <a:chOff x="-4454812" y="-1824431"/>
            <a:chExt cx="12715218" cy="8173949"/>
          </a:xfrm>
        </p:grpSpPr>
        <p:sp>
          <p:nvSpPr>
            <p:cNvPr id="19" name="TextBox 19"/>
            <p:cNvSpPr txBox="1"/>
            <p:nvPr/>
          </p:nvSpPr>
          <p:spPr>
            <a:xfrm>
              <a:off x="-4445025" y="148609"/>
              <a:ext cx="12705431" cy="6200909"/>
            </a:xfrm>
            <a:prstGeom prst="rect">
              <a:avLst/>
            </a:prstGeom>
          </p:spPr>
          <p:txBody>
            <a:bodyPr wrap="square" lIns="0" tIns="0" rIns="0" bIns="0" rtlCol="0" anchor="t">
              <a:spAutoFit/>
            </a:bodyPr>
            <a:lstStyle/>
            <a:p>
              <a:pPr defTabSz="304815">
                <a:lnSpc>
                  <a:spcPct val="150000"/>
                </a:lnSpc>
              </a:pPr>
              <a:r>
                <a:rPr lang="en-US" sz="1867" b="1" dirty="0">
                  <a:solidFill>
                    <a:srgbClr val="002060"/>
                  </a:solidFill>
                  <a:latin typeface="Avenir Next LT Pro" panose="020B0504020202020204" pitchFamily="34" charset="0"/>
                  <a:ea typeface="Ovo"/>
                  <a:cs typeface="Ovo"/>
                  <a:sym typeface="Ovo"/>
                </a:rPr>
                <a:t>Job coaching is a personalized support service that helps individuals with disabilities learn, keep, and thrive in a job.</a:t>
              </a:r>
            </a:p>
            <a:p>
              <a:pPr defTabSz="304815">
                <a:lnSpc>
                  <a:spcPct val="150000"/>
                </a:lnSpc>
              </a:pPr>
              <a:endParaRPr lang="en-US" sz="1733" b="1" dirty="0">
                <a:solidFill>
                  <a:srgbClr val="002060"/>
                </a:solidFill>
                <a:latin typeface="Avenir Next LT Pro" panose="020B0504020202020204" pitchFamily="34" charset="0"/>
                <a:ea typeface="Ovo"/>
                <a:cs typeface="Ovo"/>
                <a:sym typeface="Ovo"/>
              </a:endParaRPr>
            </a:p>
            <a:p>
              <a:pPr defTabSz="304815">
                <a:lnSpc>
                  <a:spcPct val="150000"/>
                </a:lnSpc>
              </a:pPr>
              <a:r>
                <a:rPr lang="en-US" sz="1867" b="1" dirty="0">
                  <a:solidFill>
                    <a:srgbClr val="002060"/>
                  </a:solidFill>
                  <a:latin typeface="Avenir Next LT Pro" panose="020B0504020202020204" pitchFamily="34" charset="0"/>
                  <a:ea typeface="Ovo"/>
                  <a:cs typeface="Ovo"/>
                  <a:sym typeface="Ovo"/>
                </a:rPr>
                <a:t>A job coach is someone who works closely with a person at their workplace, offering hands-on guidance, encouragement, and training. The main goal is to help the person succeed on the job, feel confident, and grow more independent over time.</a:t>
              </a:r>
            </a:p>
            <a:p>
              <a:pPr defTabSz="304815">
                <a:lnSpc>
                  <a:spcPts val="2253"/>
                </a:lnSpc>
              </a:pPr>
              <a:endParaRPr lang="en-US" sz="1733" dirty="0">
                <a:solidFill>
                  <a:srgbClr val="F8F4F8"/>
                </a:solidFill>
                <a:latin typeface="Ovo"/>
                <a:ea typeface="Ovo"/>
                <a:cs typeface="Ovo"/>
                <a:sym typeface="Ovo"/>
              </a:endParaRPr>
            </a:p>
          </p:txBody>
        </p:sp>
        <p:sp>
          <p:nvSpPr>
            <p:cNvPr id="20" name="TextBox 20"/>
            <p:cNvSpPr txBox="1"/>
            <p:nvPr/>
          </p:nvSpPr>
          <p:spPr>
            <a:xfrm>
              <a:off x="-4454812" y="-1824431"/>
              <a:ext cx="12535343" cy="2145661"/>
            </a:xfrm>
            <a:prstGeom prst="rect">
              <a:avLst/>
            </a:prstGeom>
          </p:spPr>
          <p:txBody>
            <a:bodyPr wrap="square" lIns="0" tIns="0" rIns="0" bIns="0" rtlCol="0" anchor="t">
              <a:spAutoFit/>
            </a:bodyPr>
            <a:lstStyle/>
            <a:p>
              <a:pPr algn="ctr" defTabSz="304815">
                <a:lnSpc>
                  <a:spcPts val="3686"/>
                </a:lnSpc>
                <a:spcBef>
                  <a:spcPct val="0"/>
                </a:spcBef>
              </a:pPr>
              <a:r>
                <a:rPr lang="en-US" sz="3000" b="1" dirty="0">
                  <a:solidFill>
                    <a:srgbClr val="002060"/>
                  </a:solidFill>
                  <a:latin typeface="Avenir Next LT Pro" panose="020B0504020202020204" pitchFamily="34" charset="0"/>
                  <a:ea typeface="Garet Bold"/>
                  <a:cs typeface="Garet Bold"/>
                  <a:sym typeface="Garet Bold"/>
                </a:rPr>
                <a:t>UNDERSTANDING JOB COACHING</a:t>
              </a:r>
            </a:p>
            <a:p>
              <a:pPr defTabSz="304815">
                <a:lnSpc>
                  <a:spcPts val="3686"/>
                </a:lnSpc>
                <a:spcBef>
                  <a:spcPct val="0"/>
                </a:spcBef>
              </a:pPr>
              <a:endParaRPr lang="en-US" sz="3650" b="1" dirty="0">
                <a:solidFill>
                  <a:srgbClr val="F8F4F8"/>
                </a:solidFill>
                <a:latin typeface="Garet Bold"/>
                <a:ea typeface="Garet Bold"/>
                <a:cs typeface="Garet Bold"/>
                <a:sym typeface="Garet Bol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153"/>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968807" y="556945"/>
            <a:ext cx="14576829" cy="10672198"/>
            <a:chOff x="2032437" y="5474947"/>
            <a:chExt cx="29153656" cy="21344396"/>
          </a:xfrm>
        </p:grpSpPr>
        <p:grpSp>
          <p:nvGrpSpPr>
            <p:cNvPr id="3" name="Group 3"/>
            <p:cNvGrpSpPr/>
            <p:nvPr/>
          </p:nvGrpSpPr>
          <p:grpSpPr>
            <a:xfrm rot="2058190">
              <a:off x="2032437" y="5474947"/>
              <a:ext cx="23935318" cy="14599762"/>
              <a:chOff x="0" y="0"/>
              <a:chExt cx="1476351" cy="900526"/>
            </a:xfrm>
          </p:grpSpPr>
          <p:sp>
            <p:nvSpPr>
              <p:cNvPr id="4" name="Freeform 4"/>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DB8046"/>
              </a:solidFill>
              <a:ln cap="sq">
                <a:noFill/>
                <a:prstDash val="solid"/>
                <a:miter/>
              </a:ln>
            </p:spPr>
            <p:txBody>
              <a:bodyPr/>
              <a:lstStyle/>
              <a:p>
                <a:pPr defTabSz="304815"/>
                <a:endParaRPr lang="en-US" sz="1200" dirty="0">
                  <a:solidFill>
                    <a:srgbClr val="000000"/>
                  </a:solidFill>
                  <a:latin typeface="Calibri" panose="020F0502020204030204"/>
                </a:endParaRPr>
              </a:p>
            </p:txBody>
          </p:sp>
          <p:sp>
            <p:nvSpPr>
              <p:cNvPr id="5" name="TextBox 5"/>
              <p:cNvSpPr txBox="1"/>
              <p:nvPr/>
            </p:nvSpPr>
            <p:spPr>
              <a:xfrm>
                <a:off x="0" y="-152400"/>
                <a:ext cx="1476351" cy="1052926"/>
              </a:xfrm>
              <a:prstGeom prst="rect">
                <a:avLst/>
              </a:prstGeom>
            </p:spPr>
            <p:txBody>
              <a:bodyPr lIns="33867" tIns="33867" rIns="33867" bIns="33867"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6" name="Group 6"/>
            <p:cNvGrpSpPr>
              <a:grpSpLocks noChangeAspect="1"/>
            </p:cNvGrpSpPr>
            <p:nvPr/>
          </p:nvGrpSpPr>
          <p:grpSpPr>
            <a:xfrm>
              <a:off x="16586273" y="12219583"/>
              <a:ext cx="14599820" cy="14599760"/>
              <a:chOff x="-1" y="0"/>
              <a:chExt cx="6350000" cy="6349974"/>
            </a:xfrm>
          </p:grpSpPr>
          <p:sp>
            <p:nvSpPr>
              <p:cNvPr id="7" name="Freeform 7"/>
              <p:cNvSpPr/>
              <p:nvPr/>
            </p:nvSpPr>
            <p:spPr>
              <a:xfrm>
                <a:off x="-1"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DB8046"/>
              </a:solidFill>
              <a:ln w="12700">
                <a:solidFill>
                  <a:srgbClr val="000000"/>
                </a:solidFill>
              </a:ln>
            </p:spPr>
            <p:txBody>
              <a:bodyPr/>
              <a:lstStyle/>
              <a:p>
                <a:pPr defTabSz="304815"/>
                <a:endParaRPr lang="en-US" sz="1200" dirty="0">
                  <a:solidFill>
                    <a:srgbClr val="000000"/>
                  </a:solidFill>
                  <a:latin typeface="Calibri" panose="020F0502020204030204"/>
                </a:endParaRPr>
              </a:p>
            </p:txBody>
          </p:sp>
        </p:grpSp>
      </p:grpSp>
      <p:grpSp>
        <p:nvGrpSpPr>
          <p:cNvPr id="8" name="Group 8"/>
          <p:cNvGrpSpPr/>
          <p:nvPr/>
        </p:nvGrpSpPr>
        <p:grpSpPr>
          <a:xfrm>
            <a:off x="-11639384" y="-10644997"/>
            <a:ext cx="15593047" cy="13409673"/>
            <a:chOff x="0" y="0"/>
            <a:chExt cx="31186095" cy="26819345"/>
          </a:xfrm>
        </p:grpSpPr>
        <p:grpSp>
          <p:nvGrpSpPr>
            <p:cNvPr id="9" name="Group 9"/>
            <p:cNvGrpSpPr/>
            <p:nvPr/>
          </p:nvGrpSpPr>
          <p:grpSpPr>
            <a:xfrm rot="2058190">
              <a:off x="2032437" y="5474947"/>
              <a:ext cx="23935318" cy="14599762"/>
              <a:chOff x="0" y="0"/>
              <a:chExt cx="1476351" cy="900526"/>
            </a:xfrm>
          </p:grpSpPr>
          <p:sp>
            <p:nvSpPr>
              <p:cNvPr id="10" name="Freeform 10"/>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442845"/>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11" name="TextBox 11"/>
              <p:cNvSpPr txBox="1"/>
              <p:nvPr/>
            </p:nvSpPr>
            <p:spPr>
              <a:xfrm>
                <a:off x="0" y="-152400"/>
                <a:ext cx="1476351" cy="1052926"/>
              </a:xfrm>
              <a:prstGeom prst="rect">
                <a:avLst/>
              </a:prstGeom>
            </p:spPr>
            <p:txBody>
              <a:bodyPr lIns="33867" tIns="33867" rIns="33867" bIns="33867"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12" name="Group 12"/>
            <p:cNvGrpSpPr>
              <a:grpSpLocks noChangeAspect="1"/>
            </p:cNvGrpSpPr>
            <p:nvPr/>
          </p:nvGrpSpPr>
          <p:grpSpPr>
            <a:xfrm>
              <a:off x="16586275" y="12219583"/>
              <a:ext cx="14599820" cy="1459976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DB8046"/>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grpSp>
        <p:nvGrpSpPr>
          <p:cNvPr id="14" name="Group 14"/>
          <p:cNvGrpSpPr/>
          <p:nvPr/>
        </p:nvGrpSpPr>
        <p:grpSpPr>
          <a:xfrm>
            <a:off x="2607100" y="4929429"/>
            <a:ext cx="5384024" cy="1407424"/>
            <a:chOff x="-13845126" y="1638152"/>
            <a:chExt cx="10977990" cy="2542977"/>
          </a:xfrm>
        </p:grpSpPr>
        <p:sp>
          <p:nvSpPr>
            <p:cNvPr id="15" name="TextBox 15"/>
            <p:cNvSpPr txBox="1"/>
            <p:nvPr/>
          </p:nvSpPr>
          <p:spPr>
            <a:xfrm>
              <a:off x="-13226699" y="2141515"/>
              <a:ext cx="10359563" cy="2039614"/>
            </a:xfrm>
            <a:prstGeom prst="rect">
              <a:avLst/>
            </a:prstGeom>
          </p:spPr>
          <p:txBody>
            <a:bodyPr wrap="square"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The job coach meets with the employer to explain how they will support the employee on the job, talk about any accommodations that may be needed, and set up clear communication to ensure ongoing collaboration and success.</a:t>
              </a:r>
            </a:p>
          </p:txBody>
        </p:sp>
        <p:sp>
          <p:nvSpPr>
            <p:cNvPr id="16" name="TextBox 16"/>
            <p:cNvSpPr txBox="1"/>
            <p:nvPr/>
          </p:nvSpPr>
          <p:spPr>
            <a:xfrm>
              <a:off x="-13845126" y="1638152"/>
              <a:ext cx="5491260" cy="335050"/>
            </a:xfrm>
            <a:prstGeom prst="rect">
              <a:avLst/>
            </a:prstGeom>
          </p:spPr>
          <p:txBody>
            <a:bodyPr wrap="square"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EMPLOYER ENGAGEMENT</a:t>
              </a:r>
            </a:p>
          </p:txBody>
        </p:sp>
      </p:grpSp>
      <p:sp>
        <p:nvSpPr>
          <p:cNvPr id="17" name="TextBox 17"/>
          <p:cNvSpPr txBox="1"/>
          <p:nvPr/>
        </p:nvSpPr>
        <p:spPr>
          <a:xfrm>
            <a:off x="3349096" y="1244911"/>
            <a:ext cx="4642029" cy="897682"/>
          </a:xfrm>
          <a:prstGeom prst="rect">
            <a:avLst/>
          </a:prstGeom>
        </p:spPr>
        <p:txBody>
          <a:bodyPr wrap="square" lIns="0" tIns="0" rIns="0" bIns="0" rtlCol="0" anchor="t">
            <a:spAutoFit/>
          </a:bodyPr>
          <a:lstStyle/>
          <a:p>
            <a:pPr algn="ctr" defTabSz="304815">
              <a:lnSpc>
                <a:spcPts val="3482"/>
              </a:lnSpc>
              <a:spcBef>
                <a:spcPct val="0"/>
              </a:spcBef>
            </a:pPr>
            <a:r>
              <a:rPr lang="en-US" sz="3000" b="1" dirty="0">
                <a:solidFill>
                  <a:srgbClr val="000000"/>
                </a:solidFill>
                <a:latin typeface="Avenir Next LT Pro" panose="020B0504020202020204" pitchFamily="34" charset="0"/>
                <a:ea typeface="Garet Bold"/>
                <a:cs typeface="Garet Bold"/>
                <a:sym typeface="Garet Bold"/>
              </a:rPr>
              <a:t>WHAT DOES A JOB COACH DO?</a:t>
            </a:r>
          </a:p>
        </p:txBody>
      </p:sp>
      <p:grpSp>
        <p:nvGrpSpPr>
          <p:cNvPr id="18" name="Group 18"/>
          <p:cNvGrpSpPr/>
          <p:nvPr/>
        </p:nvGrpSpPr>
        <p:grpSpPr>
          <a:xfrm>
            <a:off x="2506303" y="2557219"/>
            <a:ext cx="2980821" cy="1692478"/>
            <a:chOff x="-33468" y="-303620"/>
            <a:chExt cx="5961643" cy="3384958"/>
          </a:xfrm>
        </p:grpSpPr>
        <p:sp>
          <p:nvSpPr>
            <p:cNvPr id="19" name="TextBox 19"/>
            <p:cNvSpPr txBox="1"/>
            <p:nvPr/>
          </p:nvSpPr>
          <p:spPr>
            <a:xfrm>
              <a:off x="-18474" y="823667"/>
              <a:ext cx="5457031" cy="2257671"/>
            </a:xfrm>
            <a:prstGeom prst="rect">
              <a:avLst/>
            </a:prstGeom>
          </p:spPr>
          <p:txBody>
            <a:bodyPr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We use a mix of simple assessments and personal conversations to understand their strengths, interests, and goals.</a:t>
              </a:r>
            </a:p>
          </p:txBody>
        </p:sp>
        <p:sp>
          <p:nvSpPr>
            <p:cNvPr id="20" name="TextBox 20"/>
            <p:cNvSpPr txBox="1"/>
            <p:nvPr/>
          </p:nvSpPr>
          <p:spPr>
            <a:xfrm>
              <a:off x="-33468" y="-303620"/>
              <a:ext cx="5961643" cy="984887"/>
            </a:xfrm>
            <a:prstGeom prst="rect">
              <a:avLst/>
            </a:prstGeom>
          </p:spPr>
          <p:txBody>
            <a:bodyPr wrap="square" lIns="0" tIns="0" rIns="0" bIns="0" rtlCol="0" anchor="t">
              <a:spAutoFit/>
            </a:bodyPr>
            <a:lstStyle/>
            <a:p>
              <a:pPr defTabSz="304815"/>
              <a:r>
                <a:rPr lang="en-US" sz="1600" b="1" dirty="0">
                  <a:solidFill>
                    <a:srgbClr val="000000"/>
                  </a:solidFill>
                  <a:latin typeface="Avenir Next LT Pro" panose="020B0504020202020204" pitchFamily="34" charset="0"/>
                  <a:ea typeface="Garet Bold"/>
                  <a:cs typeface="Garet Bold"/>
                  <a:sym typeface="Garet Bold"/>
                </a:rPr>
                <a:t>GETTING TO KNOW THE PARTICIPANT</a:t>
              </a:r>
            </a:p>
          </p:txBody>
        </p:sp>
      </p:grpSp>
      <p:grpSp>
        <p:nvGrpSpPr>
          <p:cNvPr id="21" name="Group 21"/>
          <p:cNvGrpSpPr/>
          <p:nvPr/>
        </p:nvGrpSpPr>
        <p:grpSpPr>
          <a:xfrm>
            <a:off x="5491742" y="2518228"/>
            <a:ext cx="3595341" cy="2082415"/>
            <a:chOff x="-405177" y="-310254"/>
            <a:chExt cx="7190683" cy="4164828"/>
          </a:xfrm>
        </p:grpSpPr>
        <p:sp>
          <p:nvSpPr>
            <p:cNvPr id="22" name="TextBox 22"/>
            <p:cNvSpPr txBox="1"/>
            <p:nvPr/>
          </p:nvSpPr>
          <p:spPr>
            <a:xfrm>
              <a:off x="-405177" y="242306"/>
              <a:ext cx="7190683" cy="3612268"/>
            </a:xfrm>
            <a:prstGeom prst="rect">
              <a:avLst/>
            </a:prstGeom>
          </p:spPr>
          <p:txBody>
            <a:bodyPr wrap="square"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We match participants with job opportunities that fit their skills and abilities, while also considering current job market demands. Together, we discuss expectations in a competitive, integrated work environment to help prepare the participant for long-term success.</a:t>
              </a:r>
            </a:p>
          </p:txBody>
        </p:sp>
        <p:sp>
          <p:nvSpPr>
            <p:cNvPr id="23" name="TextBox 23"/>
            <p:cNvSpPr txBox="1"/>
            <p:nvPr/>
          </p:nvSpPr>
          <p:spPr>
            <a:xfrm>
              <a:off x="803339" y="-310254"/>
              <a:ext cx="4113901" cy="370870"/>
            </a:xfrm>
            <a:prstGeom prst="rect">
              <a:avLst/>
            </a:prstGeom>
          </p:spPr>
          <p:txBody>
            <a:bodyPr wrap="square" lIns="0" tIns="0" rIns="0" bIns="0" rtlCol="0" anchor="t">
              <a:spAutoFit/>
            </a:bodyPr>
            <a:lstStyle/>
            <a:p>
              <a:pPr defTabSz="304815">
                <a:lnSpc>
                  <a:spcPts val="1400"/>
                </a:lnSpc>
              </a:pPr>
              <a:r>
                <a:rPr lang="en-US" sz="1600" b="1" dirty="0">
                  <a:solidFill>
                    <a:srgbClr val="000000"/>
                  </a:solidFill>
                  <a:latin typeface="Avenir Next LT Pro" panose="020B0504020202020204" pitchFamily="34" charset="0"/>
                  <a:ea typeface="Garet Bold"/>
                  <a:cs typeface="Garet Bold"/>
                  <a:sym typeface="Garet Bold"/>
                </a:rPr>
                <a:t>JOB MATCHING</a:t>
              </a:r>
            </a:p>
          </p:txBody>
        </p:sp>
      </p:grpSp>
      <p:grpSp>
        <p:nvGrpSpPr>
          <p:cNvPr id="24" name="Group 24"/>
          <p:cNvGrpSpPr/>
          <p:nvPr/>
        </p:nvGrpSpPr>
        <p:grpSpPr>
          <a:xfrm>
            <a:off x="10629433" y="685801"/>
            <a:ext cx="876767" cy="87676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26" name="TextBox 26"/>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27" name="Group 27"/>
          <p:cNvGrpSpPr/>
          <p:nvPr/>
        </p:nvGrpSpPr>
        <p:grpSpPr>
          <a:xfrm>
            <a:off x="11067817" y="1442719"/>
            <a:ext cx="876767" cy="8767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8C91"/>
            </a:solidFill>
          </p:spPr>
          <p:txBody>
            <a:bodyPr/>
            <a:lstStyle/>
            <a:p>
              <a:pPr defTabSz="304815"/>
              <a:endParaRPr lang="en-US" sz="1200">
                <a:solidFill>
                  <a:srgbClr val="000000"/>
                </a:solidFill>
                <a:latin typeface="Calibri" panose="020F0502020204030204"/>
              </a:endParaRPr>
            </a:p>
          </p:txBody>
        </p:sp>
        <p:sp>
          <p:nvSpPr>
            <p:cNvPr id="29" name="TextBox 29"/>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0" name="Group 30"/>
          <p:cNvGrpSpPr/>
          <p:nvPr/>
        </p:nvGrpSpPr>
        <p:grpSpPr>
          <a:xfrm>
            <a:off x="8210317" y="1442719"/>
            <a:ext cx="876767" cy="87676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8C91"/>
            </a:solidFill>
          </p:spPr>
          <p:txBody>
            <a:bodyPr/>
            <a:lstStyle/>
            <a:p>
              <a:pPr defTabSz="304815"/>
              <a:endParaRPr lang="en-US" sz="1200">
                <a:solidFill>
                  <a:srgbClr val="000000"/>
                </a:solidFill>
                <a:latin typeface="Calibri" panose="020F0502020204030204"/>
              </a:endParaRPr>
            </a:p>
          </p:txBody>
        </p:sp>
        <p:sp>
          <p:nvSpPr>
            <p:cNvPr id="32" name="TextBox 32"/>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3" name="Group 33"/>
          <p:cNvGrpSpPr/>
          <p:nvPr/>
        </p:nvGrpSpPr>
        <p:grpSpPr>
          <a:xfrm>
            <a:off x="-438384" y="2326293"/>
            <a:ext cx="876767" cy="87676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003153"/>
              </a:solidFill>
              <a:prstDash val="solid"/>
              <a:miter/>
            </a:ln>
          </p:spPr>
          <p:txBody>
            <a:bodyPr/>
            <a:lstStyle/>
            <a:p>
              <a:pPr defTabSz="304815"/>
              <a:endParaRPr lang="en-US" sz="1200">
                <a:solidFill>
                  <a:srgbClr val="000000"/>
                </a:solidFill>
                <a:latin typeface="Calibri" panose="020F0502020204030204"/>
              </a:endParaRPr>
            </a:p>
          </p:txBody>
        </p:sp>
        <p:sp>
          <p:nvSpPr>
            <p:cNvPr id="35" name="TextBox 35"/>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36" name="Group 36"/>
          <p:cNvGrpSpPr/>
          <p:nvPr/>
        </p:nvGrpSpPr>
        <p:grpSpPr>
          <a:xfrm>
            <a:off x="545891" y="6419617"/>
            <a:ext cx="876767" cy="87676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8C91"/>
            </a:solidFill>
          </p:spPr>
          <p:txBody>
            <a:bodyPr/>
            <a:lstStyle/>
            <a:p>
              <a:pPr defTabSz="304815"/>
              <a:endParaRPr lang="en-US" sz="1200">
                <a:solidFill>
                  <a:srgbClr val="000000"/>
                </a:solidFill>
                <a:latin typeface="Calibri" panose="020F0502020204030204"/>
              </a:endParaRPr>
            </a:p>
          </p:txBody>
        </p:sp>
        <p:sp>
          <p:nvSpPr>
            <p:cNvPr id="38" name="TextBox 38"/>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9" name="Group 39"/>
          <p:cNvGrpSpPr/>
          <p:nvPr/>
        </p:nvGrpSpPr>
        <p:grpSpPr>
          <a:xfrm>
            <a:off x="818966" y="-438384"/>
            <a:ext cx="876767" cy="87676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8C91"/>
            </a:solidFill>
          </p:spPr>
          <p:txBody>
            <a:bodyPr/>
            <a:lstStyle/>
            <a:p>
              <a:pPr defTabSz="304815"/>
              <a:endParaRPr lang="en-US" sz="1200">
                <a:solidFill>
                  <a:srgbClr val="000000"/>
                </a:solidFill>
                <a:latin typeface="Calibri" panose="020F0502020204030204"/>
              </a:endParaRPr>
            </a:p>
          </p:txBody>
        </p:sp>
        <p:sp>
          <p:nvSpPr>
            <p:cNvPr id="41" name="TextBox 41"/>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42" name="Group 42"/>
          <p:cNvGrpSpPr/>
          <p:nvPr/>
        </p:nvGrpSpPr>
        <p:grpSpPr>
          <a:xfrm>
            <a:off x="1092041" y="5737618"/>
            <a:ext cx="876767" cy="876767"/>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8C91"/>
            </a:solidFill>
          </p:spPr>
          <p:txBody>
            <a:bodyPr/>
            <a:lstStyle/>
            <a:p>
              <a:pPr defTabSz="304815"/>
              <a:endParaRPr lang="en-US" sz="1200">
                <a:solidFill>
                  <a:srgbClr val="000000"/>
                </a:solidFill>
                <a:latin typeface="Calibri" panose="020F0502020204030204"/>
              </a:endParaRPr>
            </a:p>
          </p:txBody>
        </p:sp>
        <p:sp>
          <p:nvSpPr>
            <p:cNvPr id="44" name="TextBox 44"/>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pic>
        <p:nvPicPr>
          <p:cNvPr id="46" name="Picture 45" descr="A logo of handshake with a black background&#10;&#10;AI-generated content may be incorrect.">
            <a:extLst>
              <a:ext uri="{FF2B5EF4-FFF2-40B4-BE49-F238E27FC236}">
                <a16:creationId xmlns:a16="http://schemas.microsoft.com/office/drawing/2014/main" id="{C6233AEE-B12E-1845-999E-68793CB44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0074" y="4424162"/>
            <a:ext cx="1993145" cy="19931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CBCBCB"/>
          </a:fgClr>
          <a:bgClr>
            <a:schemeClr val="bg1"/>
          </a:bgClr>
        </a:pattFill>
        <a:effectLst/>
      </p:bgPr>
    </p:bg>
    <p:spTree>
      <p:nvGrpSpPr>
        <p:cNvPr id="1" name="">
          <a:extLst>
            <a:ext uri="{FF2B5EF4-FFF2-40B4-BE49-F238E27FC236}">
              <a16:creationId xmlns:a16="http://schemas.microsoft.com/office/drawing/2014/main" id="{87715DCA-0E1F-4AC9-D5D1-6355A1049521}"/>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A29F05FC-1C1D-A2A4-7761-7F1671938DEF}"/>
              </a:ext>
            </a:extLst>
          </p:cNvPr>
          <p:cNvGrpSpPr/>
          <p:nvPr/>
        </p:nvGrpSpPr>
        <p:grpSpPr>
          <a:xfrm>
            <a:off x="-12446012" y="-10439400"/>
            <a:ext cx="15593047" cy="13409673"/>
            <a:chOff x="0" y="0"/>
            <a:chExt cx="31186095" cy="26819345"/>
          </a:xfrm>
        </p:grpSpPr>
        <p:grpSp>
          <p:nvGrpSpPr>
            <p:cNvPr id="9" name="Group 9">
              <a:extLst>
                <a:ext uri="{FF2B5EF4-FFF2-40B4-BE49-F238E27FC236}">
                  <a16:creationId xmlns:a16="http://schemas.microsoft.com/office/drawing/2014/main" id="{4B2455A5-6ED7-1980-C33B-AF0379AE9458}"/>
                </a:ext>
              </a:extLst>
            </p:cNvPr>
            <p:cNvGrpSpPr/>
            <p:nvPr/>
          </p:nvGrpSpPr>
          <p:grpSpPr>
            <a:xfrm rot="2058190">
              <a:off x="2032437" y="5474947"/>
              <a:ext cx="23935318" cy="14599762"/>
              <a:chOff x="0" y="0"/>
              <a:chExt cx="1476351" cy="900526"/>
            </a:xfrm>
          </p:grpSpPr>
          <p:sp>
            <p:nvSpPr>
              <p:cNvPr id="10" name="Freeform 10">
                <a:extLst>
                  <a:ext uri="{FF2B5EF4-FFF2-40B4-BE49-F238E27FC236}">
                    <a16:creationId xmlns:a16="http://schemas.microsoft.com/office/drawing/2014/main" id="{7DA5B6E2-1A6B-062C-543B-73B5BC890B2D}"/>
                  </a:ext>
                </a:extLst>
              </p:cNvPr>
              <p:cNvSpPr/>
              <p:nvPr/>
            </p:nvSpPr>
            <p:spPr>
              <a:xfrm>
                <a:off x="0" y="0"/>
                <a:ext cx="1476351" cy="900526"/>
              </a:xfrm>
              <a:custGeom>
                <a:avLst/>
                <a:gdLst/>
                <a:ahLst/>
                <a:cxnLst/>
                <a:rect l="l" t="t" r="r" b="b"/>
                <a:pathLst>
                  <a:path w="1476351" h="900526">
                    <a:moveTo>
                      <a:pt x="0" y="0"/>
                    </a:moveTo>
                    <a:lnTo>
                      <a:pt x="1476351" y="0"/>
                    </a:lnTo>
                    <a:lnTo>
                      <a:pt x="1476351" y="900526"/>
                    </a:lnTo>
                    <a:lnTo>
                      <a:pt x="0" y="900526"/>
                    </a:lnTo>
                    <a:close/>
                  </a:path>
                </a:pathLst>
              </a:custGeom>
              <a:solidFill>
                <a:srgbClr val="442845"/>
              </a:solidFill>
              <a:ln cap="sq">
                <a:noFill/>
                <a:prstDash val="solid"/>
                <a:miter/>
              </a:ln>
            </p:spPr>
            <p:txBody>
              <a:bodyPr/>
              <a:lstStyle/>
              <a:p>
                <a:pPr defTabSz="304815"/>
                <a:endParaRPr lang="en-US" sz="1200">
                  <a:solidFill>
                    <a:srgbClr val="000000"/>
                  </a:solidFill>
                  <a:latin typeface="Calibri" panose="020F0502020204030204"/>
                </a:endParaRPr>
              </a:p>
            </p:txBody>
          </p:sp>
          <p:sp>
            <p:nvSpPr>
              <p:cNvPr id="11" name="TextBox 11">
                <a:extLst>
                  <a:ext uri="{FF2B5EF4-FFF2-40B4-BE49-F238E27FC236}">
                    <a16:creationId xmlns:a16="http://schemas.microsoft.com/office/drawing/2014/main" id="{C4DB8217-966D-7F5F-1953-F698E1CBA54B}"/>
                  </a:ext>
                </a:extLst>
              </p:cNvPr>
              <p:cNvSpPr txBox="1"/>
              <p:nvPr/>
            </p:nvSpPr>
            <p:spPr>
              <a:xfrm>
                <a:off x="0" y="-152400"/>
                <a:ext cx="1476351" cy="1052926"/>
              </a:xfrm>
              <a:prstGeom prst="rect">
                <a:avLst/>
              </a:prstGeom>
            </p:spPr>
            <p:txBody>
              <a:bodyPr lIns="33867" tIns="33867" rIns="33867" bIns="33867" rtlCol="0" anchor="ctr"/>
              <a:lstStyle/>
              <a:p>
                <a:pPr algn="ctr" defTabSz="304815">
                  <a:lnSpc>
                    <a:spcPts val="7472"/>
                  </a:lnSpc>
                  <a:spcBef>
                    <a:spcPct val="0"/>
                  </a:spcBef>
                </a:pPr>
                <a:endParaRPr sz="1200">
                  <a:solidFill>
                    <a:srgbClr val="000000"/>
                  </a:solidFill>
                  <a:latin typeface="Calibri" panose="020F0502020204030204"/>
                </a:endParaRPr>
              </a:p>
            </p:txBody>
          </p:sp>
        </p:grpSp>
        <p:grpSp>
          <p:nvGrpSpPr>
            <p:cNvPr id="12" name="Group 12">
              <a:extLst>
                <a:ext uri="{FF2B5EF4-FFF2-40B4-BE49-F238E27FC236}">
                  <a16:creationId xmlns:a16="http://schemas.microsoft.com/office/drawing/2014/main" id="{309D14E4-915A-4F9E-BA55-2DCB4704BA6D}"/>
                </a:ext>
              </a:extLst>
            </p:cNvPr>
            <p:cNvGrpSpPr>
              <a:grpSpLocks noChangeAspect="1"/>
            </p:cNvGrpSpPr>
            <p:nvPr/>
          </p:nvGrpSpPr>
          <p:grpSpPr>
            <a:xfrm>
              <a:off x="16586275" y="12219583"/>
              <a:ext cx="14599820" cy="14599762"/>
              <a:chOff x="0" y="0"/>
              <a:chExt cx="6350000" cy="6349975"/>
            </a:xfrm>
          </p:grpSpPr>
          <p:sp>
            <p:nvSpPr>
              <p:cNvPr id="13" name="Freeform 13">
                <a:extLst>
                  <a:ext uri="{FF2B5EF4-FFF2-40B4-BE49-F238E27FC236}">
                    <a16:creationId xmlns:a16="http://schemas.microsoft.com/office/drawing/2014/main" id="{0FCE8E90-CBE8-20A7-B091-DB8D0632745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4CB7A5"/>
              </a:solidFill>
              <a:ln w="12700">
                <a:solidFill>
                  <a:srgbClr val="000000"/>
                </a:solidFill>
              </a:ln>
            </p:spPr>
            <p:txBody>
              <a:bodyPr/>
              <a:lstStyle/>
              <a:p>
                <a:pPr defTabSz="304815"/>
                <a:endParaRPr lang="en-US" sz="1200">
                  <a:solidFill>
                    <a:srgbClr val="000000"/>
                  </a:solidFill>
                  <a:latin typeface="Calibri" panose="020F0502020204030204"/>
                </a:endParaRPr>
              </a:p>
            </p:txBody>
          </p:sp>
        </p:grpSp>
      </p:grpSp>
      <p:grpSp>
        <p:nvGrpSpPr>
          <p:cNvPr id="14" name="Group 14">
            <a:extLst>
              <a:ext uri="{FF2B5EF4-FFF2-40B4-BE49-F238E27FC236}">
                <a16:creationId xmlns:a16="http://schemas.microsoft.com/office/drawing/2014/main" id="{5261FB2E-28FB-83F6-D2EE-96D1EFA5DC51}"/>
              </a:ext>
            </a:extLst>
          </p:cNvPr>
          <p:cNvGrpSpPr/>
          <p:nvPr/>
        </p:nvGrpSpPr>
        <p:grpSpPr>
          <a:xfrm>
            <a:off x="2299472" y="1759610"/>
            <a:ext cx="2942423" cy="2183893"/>
            <a:chOff x="-61931" y="28575"/>
            <a:chExt cx="5884845" cy="4367786"/>
          </a:xfrm>
        </p:grpSpPr>
        <p:sp>
          <p:nvSpPr>
            <p:cNvPr id="15" name="TextBox 15">
              <a:extLst>
                <a:ext uri="{FF2B5EF4-FFF2-40B4-BE49-F238E27FC236}">
                  <a16:creationId xmlns:a16="http://schemas.microsoft.com/office/drawing/2014/main" id="{9A866B05-640F-277E-0215-E8F38E945DA6}"/>
                </a:ext>
              </a:extLst>
            </p:cNvPr>
            <p:cNvSpPr txBox="1"/>
            <p:nvPr/>
          </p:nvSpPr>
          <p:spPr>
            <a:xfrm>
              <a:off x="-61931" y="472209"/>
              <a:ext cx="5822913" cy="3924152"/>
            </a:xfrm>
            <a:prstGeom prst="rect">
              <a:avLst/>
            </a:prstGeom>
          </p:spPr>
          <p:txBody>
            <a:bodyPr lIns="0" tIns="0" rIns="0" bIns="0" rtlCol="0" anchor="t">
              <a:spAutoFit/>
            </a:bodyPr>
            <a:lstStyle/>
            <a:p>
              <a:pPr defTabSz="304815">
                <a:lnSpc>
                  <a:spcPts val="1680"/>
                </a:lnSpc>
                <a:spcBef>
                  <a:spcPct val="0"/>
                </a:spcBef>
              </a:pPr>
              <a:r>
                <a:rPr lang="en-US" sz="1467" dirty="0">
                  <a:solidFill>
                    <a:srgbClr val="000000"/>
                  </a:solidFill>
                  <a:latin typeface="Avenir Next LT Pro" panose="020B0504020202020204" pitchFamily="34" charset="0"/>
                  <a:ea typeface="Ovo"/>
                  <a:cs typeface="Ovo"/>
                  <a:sym typeface="Ovo"/>
                </a:rPr>
                <a:t>Creating consistent work routines—using visual schedules, step-by-step reminders, and repetition—helps your child adjust to their workplace, stay organized, and manage tasks more independently. This structure builds confidence and supports long-term success.</a:t>
              </a:r>
            </a:p>
          </p:txBody>
        </p:sp>
        <p:sp>
          <p:nvSpPr>
            <p:cNvPr id="16" name="TextBox 16">
              <a:extLst>
                <a:ext uri="{FF2B5EF4-FFF2-40B4-BE49-F238E27FC236}">
                  <a16:creationId xmlns:a16="http://schemas.microsoft.com/office/drawing/2014/main" id="{732BF36E-3A81-6987-C678-18282F9E9375}"/>
                </a:ext>
              </a:extLst>
            </p:cNvPr>
            <p:cNvSpPr txBox="1"/>
            <p:nvPr/>
          </p:nvSpPr>
          <p:spPr>
            <a:xfrm>
              <a:off x="1" y="28575"/>
              <a:ext cx="5822913" cy="387798"/>
            </a:xfrm>
            <a:prstGeom prst="rect">
              <a:avLst/>
            </a:prstGeom>
          </p:spPr>
          <p:txBody>
            <a:bodyPr lIns="0" tIns="0" rIns="0" bIns="0" rtlCol="0" anchor="t">
              <a:spAutoFit/>
            </a:bodyPr>
            <a:lstStyle/>
            <a:p>
              <a:pPr defTabSz="304815">
                <a:lnSpc>
                  <a:spcPts val="1400"/>
                </a:lnSpc>
              </a:pPr>
              <a:r>
                <a:rPr lang="en-US" sz="1867" b="1" dirty="0">
                  <a:solidFill>
                    <a:srgbClr val="000000"/>
                  </a:solidFill>
                  <a:latin typeface="Avenir Next LT Pro" panose="020B0504020202020204" pitchFamily="34" charset="0"/>
                  <a:ea typeface="Garet Bold"/>
                  <a:cs typeface="Garet Bold"/>
                  <a:sym typeface="Garet Bold"/>
                </a:rPr>
                <a:t>BUILDING ROUTINES</a:t>
              </a:r>
            </a:p>
          </p:txBody>
        </p:sp>
      </p:grpSp>
      <p:sp>
        <p:nvSpPr>
          <p:cNvPr id="17" name="TextBox 17">
            <a:extLst>
              <a:ext uri="{FF2B5EF4-FFF2-40B4-BE49-F238E27FC236}">
                <a16:creationId xmlns:a16="http://schemas.microsoft.com/office/drawing/2014/main" id="{67BD97F5-0749-D924-250A-1113851D7E66}"/>
              </a:ext>
            </a:extLst>
          </p:cNvPr>
          <p:cNvSpPr txBox="1"/>
          <p:nvPr/>
        </p:nvSpPr>
        <p:spPr>
          <a:xfrm>
            <a:off x="1955718" y="412138"/>
            <a:ext cx="8409858" cy="485582"/>
          </a:xfrm>
          <a:prstGeom prst="rect">
            <a:avLst/>
          </a:prstGeom>
        </p:spPr>
        <p:txBody>
          <a:bodyPr wrap="square" lIns="0" tIns="0" rIns="0" bIns="0" rtlCol="0" anchor="t">
            <a:spAutoFit/>
          </a:bodyPr>
          <a:lstStyle/>
          <a:p>
            <a:pPr defTabSz="304815">
              <a:lnSpc>
                <a:spcPts val="3482"/>
              </a:lnSpc>
              <a:spcBef>
                <a:spcPct val="0"/>
              </a:spcBef>
            </a:pPr>
            <a:r>
              <a:rPr lang="en-US" sz="4400" b="1" dirty="0">
                <a:solidFill>
                  <a:srgbClr val="000000"/>
                </a:solidFill>
                <a:latin typeface="Garet Bold"/>
                <a:ea typeface="Garet Bold"/>
                <a:cs typeface="Garet Bold"/>
                <a:sym typeface="Garet Bold"/>
              </a:rPr>
              <a:t>WHEN YOU START WORKING</a:t>
            </a:r>
          </a:p>
        </p:txBody>
      </p:sp>
      <p:grpSp>
        <p:nvGrpSpPr>
          <p:cNvPr id="18" name="Group 18">
            <a:extLst>
              <a:ext uri="{FF2B5EF4-FFF2-40B4-BE49-F238E27FC236}">
                <a16:creationId xmlns:a16="http://schemas.microsoft.com/office/drawing/2014/main" id="{CE937999-3DF4-DA31-AF3A-9D330E7E2556}"/>
              </a:ext>
            </a:extLst>
          </p:cNvPr>
          <p:cNvGrpSpPr/>
          <p:nvPr/>
        </p:nvGrpSpPr>
        <p:grpSpPr>
          <a:xfrm>
            <a:off x="7043969" y="2160800"/>
            <a:ext cx="3212979" cy="2085032"/>
            <a:chOff x="218558" y="-837212"/>
            <a:chExt cx="5505185" cy="4170066"/>
          </a:xfrm>
        </p:grpSpPr>
        <p:sp>
          <p:nvSpPr>
            <p:cNvPr id="19" name="TextBox 19">
              <a:extLst>
                <a:ext uri="{FF2B5EF4-FFF2-40B4-BE49-F238E27FC236}">
                  <a16:creationId xmlns:a16="http://schemas.microsoft.com/office/drawing/2014/main" id="{11D317CD-F916-FB88-6206-221FF58E7B9A}"/>
                </a:ext>
              </a:extLst>
            </p:cNvPr>
            <p:cNvSpPr txBox="1"/>
            <p:nvPr/>
          </p:nvSpPr>
          <p:spPr>
            <a:xfrm>
              <a:off x="218558" y="-279418"/>
              <a:ext cx="5453609" cy="3612272"/>
            </a:xfrm>
            <a:prstGeom prst="rect">
              <a:avLst/>
            </a:prstGeom>
          </p:spPr>
          <p:txBody>
            <a:bodyPr wrap="square"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By working directly alongside your child at the job site, the job coach can model how to perform tasks, offer gentle reminders when needed, and support appropriate social interactions—all of which help your child adjust and succeed in their new work environment.</a:t>
              </a:r>
            </a:p>
          </p:txBody>
        </p:sp>
        <p:sp>
          <p:nvSpPr>
            <p:cNvPr id="20" name="TextBox 20">
              <a:extLst>
                <a:ext uri="{FF2B5EF4-FFF2-40B4-BE49-F238E27FC236}">
                  <a16:creationId xmlns:a16="http://schemas.microsoft.com/office/drawing/2014/main" id="{A442CC4E-5F3E-2DF0-4AFE-BB84EEA40D2B}"/>
                </a:ext>
              </a:extLst>
            </p:cNvPr>
            <p:cNvSpPr txBox="1"/>
            <p:nvPr/>
          </p:nvSpPr>
          <p:spPr>
            <a:xfrm>
              <a:off x="438292" y="-837212"/>
              <a:ext cx="5285451" cy="387798"/>
            </a:xfrm>
            <a:prstGeom prst="rect">
              <a:avLst/>
            </a:prstGeom>
          </p:spPr>
          <p:txBody>
            <a:bodyPr lIns="0" tIns="0" rIns="0" bIns="0" rtlCol="0" anchor="t">
              <a:spAutoFit/>
            </a:bodyPr>
            <a:lstStyle/>
            <a:p>
              <a:pPr defTabSz="304815">
                <a:lnSpc>
                  <a:spcPts val="1400"/>
                </a:lnSpc>
              </a:pPr>
              <a:r>
                <a:rPr lang="en-US" sz="1867" b="1" dirty="0">
                  <a:solidFill>
                    <a:srgbClr val="000000"/>
                  </a:solidFill>
                  <a:latin typeface="Avenir Next LT Pro" panose="020B0504020202020204" pitchFamily="34" charset="0"/>
                  <a:ea typeface="Garet Bold"/>
                  <a:cs typeface="Garet Bold"/>
                  <a:sym typeface="Garet Bold"/>
                </a:rPr>
                <a:t>SIDE-BY-SIDE COACHING</a:t>
              </a:r>
            </a:p>
          </p:txBody>
        </p:sp>
      </p:grpSp>
      <p:grpSp>
        <p:nvGrpSpPr>
          <p:cNvPr id="21" name="Group 21">
            <a:extLst>
              <a:ext uri="{FF2B5EF4-FFF2-40B4-BE49-F238E27FC236}">
                <a16:creationId xmlns:a16="http://schemas.microsoft.com/office/drawing/2014/main" id="{4FCC1D3D-449F-13B4-028F-250BA90B3396}"/>
              </a:ext>
            </a:extLst>
          </p:cNvPr>
          <p:cNvGrpSpPr/>
          <p:nvPr/>
        </p:nvGrpSpPr>
        <p:grpSpPr>
          <a:xfrm>
            <a:off x="2749120" y="4438762"/>
            <a:ext cx="4294848" cy="1380227"/>
            <a:chOff x="-9845203" y="1247498"/>
            <a:chExt cx="7334603" cy="2760454"/>
          </a:xfrm>
        </p:grpSpPr>
        <p:sp>
          <p:nvSpPr>
            <p:cNvPr id="22" name="TextBox 22">
              <a:extLst>
                <a:ext uri="{FF2B5EF4-FFF2-40B4-BE49-F238E27FC236}">
                  <a16:creationId xmlns:a16="http://schemas.microsoft.com/office/drawing/2014/main" id="{3C010C55-E356-F29A-6CF0-A3C2053AFF13}"/>
                </a:ext>
              </a:extLst>
            </p:cNvPr>
            <p:cNvSpPr txBox="1"/>
            <p:nvPr/>
          </p:nvSpPr>
          <p:spPr>
            <a:xfrm>
              <a:off x="-9845203" y="1750282"/>
              <a:ext cx="7334603" cy="2257670"/>
            </a:xfrm>
            <a:prstGeom prst="rect">
              <a:avLst/>
            </a:prstGeom>
          </p:spPr>
          <p:txBody>
            <a:bodyPr wrap="square" lIns="0" tIns="0" rIns="0" bIns="0" rtlCol="0" anchor="t">
              <a:spAutoFit/>
            </a:bodyPr>
            <a:lstStyle/>
            <a:p>
              <a:pPr defTabSz="304815">
                <a:spcBef>
                  <a:spcPct val="0"/>
                </a:spcBef>
              </a:pPr>
              <a:r>
                <a:rPr lang="en-US" sz="1467" dirty="0">
                  <a:solidFill>
                    <a:srgbClr val="000000"/>
                  </a:solidFill>
                  <a:latin typeface="Avenir Next LT Pro" panose="020B0504020202020204" pitchFamily="34" charset="0"/>
                  <a:ea typeface="Ovo"/>
                  <a:cs typeface="Ovo"/>
                  <a:sym typeface="Ovo"/>
                </a:rPr>
                <a:t>The job coach helps build your child’s confidence by recognizing their efforts and progress. This encouragement motivates them to take on new challenges and supports greater independence in their job role."</a:t>
              </a:r>
            </a:p>
          </p:txBody>
        </p:sp>
        <p:sp>
          <p:nvSpPr>
            <p:cNvPr id="23" name="TextBox 23">
              <a:extLst>
                <a:ext uri="{FF2B5EF4-FFF2-40B4-BE49-F238E27FC236}">
                  <a16:creationId xmlns:a16="http://schemas.microsoft.com/office/drawing/2014/main" id="{915CD5DE-8B31-B44E-8855-5AABFF605AC1}"/>
                </a:ext>
              </a:extLst>
            </p:cNvPr>
            <p:cNvSpPr txBox="1"/>
            <p:nvPr/>
          </p:nvSpPr>
          <p:spPr>
            <a:xfrm>
              <a:off x="-9845203" y="1247498"/>
              <a:ext cx="5552295" cy="395750"/>
            </a:xfrm>
            <a:prstGeom prst="rect">
              <a:avLst/>
            </a:prstGeom>
          </p:spPr>
          <p:txBody>
            <a:bodyPr wrap="square" lIns="0" tIns="0" rIns="0" bIns="0" rtlCol="0" anchor="t">
              <a:spAutoFit/>
            </a:bodyPr>
            <a:lstStyle/>
            <a:p>
              <a:pPr defTabSz="304815">
                <a:lnSpc>
                  <a:spcPts val="1443"/>
                </a:lnSpc>
              </a:pPr>
              <a:r>
                <a:rPr lang="en-US" sz="1867" b="1" dirty="0">
                  <a:solidFill>
                    <a:srgbClr val="000000"/>
                  </a:solidFill>
                  <a:latin typeface="Garet Bold"/>
                  <a:ea typeface="Garet Bold"/>
                  <a:cs typeface="Garet Bold"/>
                  <a:sym typeface="Garet Bold"/>
                </a:rPr>
                <a:t>BUILDING CONFIDENCE</a:t>
              </a:r>
            </a:p>
          </p:txBody>
        </p:sp>
      </p:grpSp>
      <p:grpSp>
        <p:nvGrpSpPr>
          <p:cNvPr id="24" name="Group 24">
            <a:extLst>
              <a:ext uri="{FF2B5EF4-FFF2-40B4-BE49-F238E27FC236}">
                <a16:creationId xmlns:a16="http://schemas.microsoft.com/office/drawing/2014/main" id="{AA2D9A53-ED90-1A73-9033-8A5720C1817D}"/>
              </a:ext>
            </a:extLst>
          </p:cNvPr>
          <p:cNvGrpSpPr/>
          <p:nvPr/>
        </p:nvGrpSpPr>
        <p:grpSpPr>
          <a:xfrm>
            <a:off x="10911697" y="462145"/>
            <a:ext cx="876767" cy="876767"/>
            <a:chOff x="0" y="0"/>
            <a:chExt cx="812800" cy="812800"/>
          </a:xfrm>
        </p:grpSpPr>
        <p:sp>
          <p:nvSpPr>
            <p:cNvPr id="25" name="Freeform 25">
              <a:extLst>
                <a:ext uri="{FF2B5EF4-FFF2-40B4-BE49-F238E27FC236}">
                  <a16:creationId xmlns:a16="http://schemas.microsoft.com/office/drawing/2014/main" id="{8C480E01-7642-AC86-EEB0-5B369D46ED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DB8046"/>
              </a:solidFill>
              <a:prstDash val="solid"/>
              <a:miter/>
            </a:ln>
          </p:spPr>
          <p:txBody>
            <a:bodyPr/>
            <a:lstStyle/>
            <a:p>
              <a:pPr defTabSz="304815"/>
              <a:endParaRPr lang="en-US" sz="1200">
                <a:solidFill>
                  <a:srgbClr val="000000"/>
                </a:solidFill>
                <a:latin typeface="Calibri" panose="020F0502020204030204"/>
              </a:endParaRPr>
            </a:p>
          </p:txBody>
        </p:sp>
        <p:sp>
          <p:nvSpPr>
            <p:cNvPr id="26" name="TextBox 26">
              <a:extLst>
                <a:ext uri="{FF2B5EF4-FFF2-40B4-BE49-F238E27FC236}">
                  <a16:creationId xmlns:a16="http://schemas.microsoft.com/office/drawing/2014/main" id="{B9B2AAB9-0676-2A9E-10D4-26A43F679890}"/>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27" name="Group 27">
            <a:extLst>
              <a:ext uri="{FF2B5EF4-FFF2-40B4-BE49-F238E27FC236}">
                <a16:creationId xmlns:a16="http://schemas.microsoft.com/office/drawing/2014/main" id="{8A72E729-C88A-A0EF-0809-C411F6F3C0B3}"/>
              </a:ext>
            </a:extLst>
          </p:cNvPr>
          <p:cNvGrpSpPr/>
          <p:nvPr/>
        </p:nvGrpSpPr>
        <p:grpSpPr>
          <a:xfrm>
            <a:off x="10370609" y="1517428"/>
            <a:ext cx="876767" cy="876767"/>
            <a:chOff x="0" y="0"/>
            <a:chExt cx="812800" cy="812800"/>
          </a:xfrm>
        </p:grpSpPr>
        <p:sp>
          <p:nvSpPr>
            <p:cNvPr id="28" name="Freeform 28">
              <a:extLst>
                <a:ext uri="{FF2B5EF4-FFF2-40B4-BE49-F238E27FC236}">
                  <a16:creationId xmlns:a16="http://schemas.microsoft.com/office/drawing/2014/main" id="{72C5D7B7-8764-065C-1C0E-547D01D1F2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29" name="TextBox 29">
              <a:extLst>
                <a:ext uri="{FF2B5EF4-FFF2-40B4-BE49-F238E27FC236}">
                  <a16:creationId xmlns:a16="http://schemas.microsoft.com/office/drawing/2014/main" id="{AAE8A4AB-3B4F-D759-5406-5B8E4BAABC0E}"/>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0" name="Group 30">
            <a:extLst>
              <a:ext uri="{FF2B5EF4-FFF2-40B4-BE49-F238E27FC236}">
                <a16:creationId xmlns:a16="http://schemas.microsoft.com/office/drawing/2014/main" id="{45DA8489-E3D4-9E38-CCCF-60826CC405E9}"/>
              </a:ext>
            </a:extLst>
          </p:cNvPr>
          <p:cNvGrpSpPr/>
          <p:nvPr/>
        </p:nvGrpSpPr>
        <p:grpSpPr>
          <a:xfrm>
            <a:off x="6167201" y="1171905"/>
            <a:ext cx="876767" cy="876767"/>
            <a:chOff x="0" y="0"/>
            <a:chExt cx="812800" cy="812800"/>
          </a:xfrm>
        </p:grpSpPr>
        <p:sp>
          <p:nvSpPr>
            <p:cNvPr id="31" name="Freeform 31">
              <a:extLst>
                <a:ext uri="{FF2B5EF4-FFF2-40B4-BE49-F238E27FC236}">
                  <a16:creationId xmlns:a16="http://schemas.microsoft.com/office/drawing/2014/main" id="{2337FE3B-ED2B-B5EF-AA3A-F272117C4C1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32" name="TextBox 32">
              <a:extLst>
                <a:ext uri="{FF2B5EF4-FFF2-40B4-BE49-F238E27FC236}">
                  <a16:creationId xmlns:a16="http://schemas.microsoft.com/office/drawing/2014/main" id="{9E2ABD36-31A9-A890-6578-FF72A486B486}"/>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3" name="Group 33">
            <a:extLst>
              <a:ext uri="{FF2B5EF4-FFF2-40B4-BE49-F238E27FC236}">
                <a16:creationId xmlns:a16="http://schemas.microsoft.com/office/drawing/2014/main" id="{19EFF47E-3D21-FA82-0F6E-5DE5F56119ED}"/>
              </a:ext>
            </a:extLst>
          </p:cNvPr>
          <p:cNvGrpSpPr/>
          <p:nvPr/>
        </p:nvGrpSpPr>
        <p:grpSpPr>
          <a:xfrm>
            <a:off x="-438384" y="2326293"/>
            <a:ext cx="876767" cy="876767"/>
            <a:chOff x="0" y="0"/>
            <a:chExt cx="812800" cy="812800"/>
          </a:xfrm>
        </p:grpSpPr>
        <p:sp>
          <p:nvSpPr>
            <p:cNvPr id="34" name="Freeform 34">
              <a:extLst>
                <a:ext uri="{FF2B5EF4-FFF2-40B4-BE49-F238E27FC236}">
                  <a16:creationId xmlns:a16="http://schemas.microsoft.com/office/drawing/2014/main" id="{1B0C5630-E7E0-8188-A79C-0E7D48A8B3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66675" cap="sq">
              <a:solidFill>
                <a:srgbClr val="DB8046"/>
              </a:solidFill>
              <a:prstDash val="solid"/>
              <a:miter/>
            </a:ln>
          </p:spPr>
          <p:txBody>
            <a:bodyPr/>
            <a:lstStyle/>
            <a:p>
              <a:pPr defTabSz="304815"/>
              <a:endParaRPr lang="en-US" sz="1200">
                <a:solidFill>
                  <a:srgbClr val="000000"/>
                </a:solidFill>
                <a:latin typeface="Calibri" panose="020F0502020204030204"/>
              </a:endParaRPr>
            </a:p>
          </p:txBody>
        </p:sp>
        <p:sp>
          <p:nvSpPr>
            <p:cNvPr id="35" name="TextBox 35">
              <a:extLst>
                <a:ext uri="{FF2B5EF4-FFF2-40B4-BE49-F238E27FC236}">
                  <a16:creationId xmlns:a16="http://schemas.microsoft.com/office/drawing/2014/main" id="{258C2859-346A-E59E-F0FB-9D9A5F7B6970}"/>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spcBef>
                  <a:spcPct val="0"/>
                </a:spcBef>
              </a:pPr>
              <a:endParaRPr sz="1200">
                <a:solidFill>
                  <a:srgbClr val="000000"/>
                </a:solidFill>
                <a:latin typeface="Calibri" panose="020F0502020204030204"/>
              </a:endParaRPr>
            </a:p>
          </p:txBody>
        </p:sp>
      </p:grpSp>
      <p:grpSp>
        <p:nvGrpSpPr>
          <p:cNvPr id="36" name="Group 36">
            <a:extLst>
              <a:ext uri="{FF2B5EF4-FFF2-40B4-BE49-F238E27FC236}">
                <a16:creationId xmlns:a16="http://schemas.microsoft.com/office/drawing/2014/main" id="{771BA904-79DA-5FFE-6C9D-24FE25FA7387}"/>
              </a:ext>
            </a:extLst>
          </p:cNvPr>
          <p:cNvGrpSpPr/>
          <p:nvPr/>
        </p:nvGrpSpPr>
        <p:grpSpPr>
          <a:xfrm>
            <a:off x="545891" y="6419617"/>
            <a:ext cx="876767" cy="876767"/>
            <a:chOff x="0" y="0"/>
            <a:chExt cx="812800" cy="812800"/>
          </a:xfrm>
        </p:grpSpPr>
        <p:sp>
          <p:nvSpPr>
            <p:cNvPr id="37" name="Freeform 37">
              <a:extLst>
                <a:ext uri="{FF2B5EF4-FFF2-40B4-BE49-F238E27FC236}">
                  <a16:creationId xmlns:a16="http://schemas.microsoft.com/office/drawing/2014/main" id="{428F769F-DF84-D43D-1583-98FE774D65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153"/>
            </a:solidFill>
          </p:spPr>
          <p:txBody>
            <a:bodyPr/>
            <a:lstStyle/>
            <a:p>
              <a:pPr defTabSz="304815"/>
              <a:endParaRPr lang="en-US" sz="1200">
                <a:solidFill>
                  <a:srgbClr val="000000"/>
                </a:solidFill>
                <a:latin typeface="Calibri" panose="020F0502020204030204"/>
              </a:endParaRPr>
            </a:p>
          </p:txBody>
        </p:sp>
        <p:sp>
          <p:nvSpPr>
            <p:cNvPr id="38" name="TextBox 38">
              <a:extLst>
                <a:ext uri="{FF2B5EF4-FFF2-40B4-BE49-F238E27FC236}">
                  <a16:creationId xmlns:a16="http://schemas.microsoft.com/office/drawing/2014/main" id="{43815E47-CDBD-5131-354A-73426C46200B}"/>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39" name="Group 39">
            <a:extLst>
              <a:ext uri="{FF2B5EF4-FFF2-40B4-BE49-F238E27FC236}">
                <a16:creationId xmlns:a16="http://schemas.microsoft.com/office/drawing/2014/main" id="{F6A4FF3B-659B-5373-F646-F79AA9757DFB}"/>
              </a:ext>
            </a:extLst>
          </p:cNvPr>
          <p:cNvGrpSpPr/>
          <p:nvPr/>
        </p:nvGrpSpPr>
        <p:grpSpPr>
          <a:xfrm>
            <a:off x="818966" y="-438384"/>
            <a:ext cx="876767" cy="876767"/>
            <a:chOff x="0" y="0"/>
            <a:chExt cx="812800" cy="812800"/>
          </a:xfrm>
        </p:grpSpPr>
        <p:sp>
          <p:nvSpPr>
            <p:cNvPr id="40" name="Freeform 40">
              <a:extLst>
                <a:ext uri="{FF2B5EF4-FFF2-40B4-BE49-F238E27FC236}">
                  <a16:creationId xmlns:a16="http://schemas.microsoft.com/office/drawing/2014/main" id="{47701F90-DABC-65A8-D000-159D6632E2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41" name="TextBox 41">
              <a:extLst>
                <a:ext uri="{FF2B5EF4-FFF2-40B4-BE49-F238E27FC236}">
                  <a16:creationId xmlns:a16="http://schemas.microsoft.com/office/drawing/2014/main" id="{C9218BAD-1FC0-CA70-9123-4F24E52CF999}"/>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grpSp>
        <p:nvGrpSpPr>
          <p:cNvPr id="42" name="Group 42">
            <a:extLst>
              <a:ext uri="{FF2B5EF4-FFF2-40B4-BE49-F238E27FC236}">
                <a16:creationId xmlns:a16="http://schemas.microsoft.com/office/drawing/2014/main" id="{E1DE119E-C3E5-4376-46C7-409676BE1421}"/>
              </a:ext>
            </a:extLst>
          </p:cNvPr>
          <p:cNvGrpSpPr/>
          <p:nvPr/>
        </p:nvGrpSpPr>
        <p:grpSpPr>
          <a:xfrm>
            <a:off x="1092041" y="5737618"/>
            <a:ext cx="876767" cy="876767"/>
            <a:chOff x="0" y="0"/>
            <a:chExt cx="812800" cy="812800"/>
          </a:xfrm>
        </p:grpSpPr>
        <p:sp>
          <p:nvSpPr>
            <p:cNvPr id="43" name="Freeform 43">
              <a:extLst>
                <a:ext uri="{FF2B5EF4-FFF2-40B4-BE49-F238E27FC236}">
                  <a16:creationId xmlns:a16="http://schemas.microsoft.com/office/drawing/2014/main" id="{49403D6D-3672-35B3-F3E3-DC769616E4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8046"/>
            </a:solidFill>
          </p:spPr>
          <p:txBody>
            <a:bodyPr/>
            <a:lstStyle/>
            <a:p>
              <a:pPr defTabSz="304815"/>
              <a:endParaRPr lang="en-US" sz="1200">
                <a:solidFill>
                  <a:srgbClr val="000000"/>
                </a:solidFill>
                <a:latin typeface="Calibri" panose="020F0502020204030204"/>
              </a:endParaRPr>
            </a:p>
          </p:txBody>
        </p:sp>
        <p:sp>
          <p:nvSpPr>
            <p:cNvPr id="44" name="TextBox 44">
              <a:extLst>
                <a:ext uri="{FF2B5EF4-FFF2-40B4-BE49-F238E27FC236}">
                  <a16:creationId xmlns:a16="http://schemas.microsoft.com/office/drawing/2014/main" id="{F5827582-DD5A-7139-A2EF-B3E54984F17A}"/>
                </a:ext>
              </a:extLst>
            </p:cNvPr>
            <p:cNvSpPr txBox="1"/>
            <p:nvPr/>
          </p:nvSpPr>
          <p:spPr>
            <a:xfrm>
              <a:off x="76200" y="66675"/>
              <a:ext cx="660400" cy="669925"/>
            </a:xfrm>
            <a:prstGeom prst="rect">
              <a:avLst/>
            </a:prstGeom>
          </p:spPr>
          <p:txBody>
            <a:bodyPr lIns="33867" tIns="33867" rIns="33867" bIns="33867" rtlCol="0" anchor="ctr"/>
            <a:lstStyle/>
            <a:p>
              <a:pPr algn="ctr" defTabSz="304815">
                <a:lnSpc>
                  <a:spcPts val="1279"/>
                </a:lnSpc>
              </a:pPr>
              <a:endParaRPr sz="1200">
                <a:solidFill>
                  <a:srgbClr val="000000"/>
                </a:solidFill>
                <a:latin typeface="Calibri" panose="020F0502020204030204"/>
              </a:endParaRPr>
            </a:p>
          </p:txBody>
        </p:sp>
      </p:grpSp>
      <p:pic>
        <p:nvPicPr>
          <p:cNvPr id="48" name="Picture 47" descr="A logo of handshake with a black background&#10;&#10;AI-generated content may be incorrect.">
            <a:extLst>
              <a:ext uri="{FF2B5EF4-FFF2-40B4-BE49-F238E27FC236}">
                <a16:creationId xmlns:a16="http://schemas.microsoft.com/office/drawing/2014/main" id="{FFDECE64-3E87-A380-665E-A6DA4B678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026" y="3778414"/>
            <a:ext cx="2578577" cy="2578577"/>
          </a:xfrm>
          <a:prstGeom prst="rect">
            <a:avLst/>
          </a:prstGeom>
        </p:spPr>
      </p:pic>
    </p:spTree>
    <p:extLst>
      <p:ext uri="{BB962C8B-B14F-4D97-AF65-F5344CB8AC3E}">
        <p14:creationId xmlns:p14="http://schemas.microsoft.com/office/powerpoint/2010/main" val="1913758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5378</TotalTime>
  <Words>1299</Words>
  <Application>Microsoft Office PowerPoint</Application>
  <PresentationFormat>Widescreen</PresentationFormat>
  <Paragraphs>88</Paragraphs>
  <Slides>14</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Abadi Extra Light</vt:lpstr>
      <vt:lpstr>Aptos</vt:lpstr>
      <vt:lpstr>Arial</vt:lpstr>
      <vt:lpstr>Avenir Next LT Pro</vt:lpstr>
      <vt:lpstr>Calibri</vt:lpstr>
      <vt:lpstr>Calibri Light</vt:lpstr>
      <vt:lpstr>Corbel</vt:lpstr>
      <vt:lpstr>Garet Bold</vt:lpstr>
      <vt:lpstr>Ovo</vt:lpstr>
      <vt:lpstr>Times New Roman</vt:lpstr>
      <vt:lpstr>Wingdings</vt:lpstr>
      <vt:lpstr>Banded</vt:lpstr>
      <vt:lpstr>Retrospect</vt:lpstr>
      <vt:lpstr>Shannah Mabry – Pathways to Partnerships, Project Manager   Leigh Thrailkill – Pathways to Partnerships, Family Liaison  </vt:lpstr>
      <vt:lpstr>Big Dreams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Pathways to Partnerships Family Learning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Thrailkill, Leigh</dc:creator>
  <cp:lastModifiedBy>Thrailkill, Leigh</cp:lastModifiedBy>
  <cp:revision>7</cp:revision>
  <dcterms:created xsi:type="dcterms:W3CDTF">2024-12-13T11:52:18Z</dcterms:created>
  <dcterms:modified xsi:type="dcterms:W3CDTF">2025-06-25T20:49:36Z</dcterms:modified>
</cp:coreProperties>
</file>