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notesSlides/notesSlide9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ags/tag1.xml" ContentType="application/vnd.openxmlformats-officedocument.presentationml.tag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7"/>
  </p:notesMasterIdLst>
  <p:sldIdLst>
    <p:sldId id="11805" r:id="rId2"/>
    <p:sldId id="11814" r:id="rId3"/>
    <p:sldId id="11816" r:id="rId4"/>
    <p:sldId id="11858" r:id="rId5"/>
    <p:sldId id="11862" r:id="rId6"/>
    <p:sldId id="11863" r:id="rId7"/>
    <p:sldId id="11864" r:id="rId8"/>
    <p:sldId id="11865" r:id="rId9"/>
    <p:sldId id="11820" r:id="rId10"/>
    <p:sldId id="11821" r:id="rId11"/>
    <p:sldId id="11822" r:id="rId12"/>
    <p:sldId id="11823" r:id="rId13"/>
    <p:sldId id="11824" r:id="rId14"/>
    <p:sldId id="11825" r:id="rId15"/>
    <p:sldId id="11826" r:id="rId16"/>
    <p:sldId id="11828" r:id="rId17"/>
    <p:sldId id="11827" r:id="rId18"/>
    <p:sldId id="11829" r:id="rId19"/>
    <p:sldId id="11830" r:id="rId20"/>
    <p:sldId id="11817" r:id="rId21"/>
    <p:sldId id="11813" r:id="rId22"/>
    <p:sldId id="11834" r:id="rId23"/>
    <p:sldId id="11835" r:id="rId24"/>
    <p:sldId id="11836" r:id="rId25"/>
    <p:sldId id="11837" r:id="rId26"/>
    <p:sldId id="11838" r:id="rId27"/>
    <p:sldId id="11840" r:id="rId28"/>
    <p:sldId id="11844" r:id="rId29"/>
    <p:sldId id="11845" r:id="rId30"/>
    <p:sldId id="11846" r:id="rId31"/>
    <p:sldId id="11847" r:id="rId32"/>
    <p:sldId id="11848" r:id="rId33"/>
    <p:sldId id="11849" r:id="rId34"/>
    <p:sldId id="11850" r:id="rId35"/>
    <p:sldId id="11851" r:id="rId36"/>
  </p:sldIdLst>
  <p:sldSz cx="12192000" cy="6858000"/>
  <p:notesSz cx="6858000" cy="9144000"/>
  <p:custDataLst>
    <p:tags r:id="rId3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40B55"/>
    <a:srgbClr val="9000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79"/>
    <p:restoredTop sz="66814"/>
  </p:normalViewPr>
  <p:slideViewPr>
    <p:cSldViewPr snapToGrid="0" snapToObjects="1">
      <p:cViewPr varScale="1">
        <p:scale>
          <a:sx n="76" d="100"/>
          <a:sy n="76" d="100"/>
        </p:scale>
        <p:origin x="1616" y="19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52638"/>
    </p:cViewPr>
  </p:outlineViewPr>
  <p:notesTextViewPr>
    <p:cViewPr>
      <p:scale>
        <a:sx n="95" d="100"/>
        <a:sy n="9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 snapToObjects="1">
      <p:cViewPr>
        <p:scale>
          <a:sx n="130" d="100"/>
          <a:sy n="130" d="100"/>
        </p:scale>
        <p:origin x="1760" y="-2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45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customXml" Target="../customXml/item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gs" Target="tags/tag1.xml"/><Relationship Id="rId20" Type="http://schemas.openxmlformats.org/officeDocument/2006/relationships/slide" Target="slides/slide19.xml"/><Relationship Id="rId41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0F95CD-D636-324C-910F-9BB6AD788CC6}" type="datetimeFigureOut">
              <a:rPr lang="en-US" smtClean="0"/>
              <a:t>6/26/26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69A634-BDED-3842-82D1-A6516D6CF5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4464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69A634-BDED-3842-82D1-A6516D6CF5C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23883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Before someone can qualify for SSI or SSDI, they first have to meet 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Social Security’s definition of disability.</a:t>
            </a:r>
            <a:endParaRPr lang="en-US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 adults age 18 and over, a person is considered disabled if:</a:t>
            </a:r>
          </a:p>
          <a:p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They have a physical or mental impairment</a:t>
            </a:r>
          </a:p>
          <a:p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That impairment has lasted—or is expected to last—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at least 12 months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or result in death</a:t>
            </a:r>
          </a:p>
          <a:p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 it 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prevents them from engaging in Substantial Gainful Activity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or SGA</a:t>
            </a:r>
            <a:b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It’s a key part of how Social Security evaluates whether someone is eligible for benefits.</a:t>
            </a:r>
          </a:p>
          <a:p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Now, SGA isn’t just about </a:t>
            </a:r>
            <a:r>
              <a:rPr lang="en-US" sz="1200" b="0" i="1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having a disability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—it’s about 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earning potential.</a:t>
            </a:r>
            <a:b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If someone is able to earn over a certain monthly amount, 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Social Security may determine that they are not “disabled” by their definition—even if they have a documented medical condition.</a:t>
            </a:r>
            <a:b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We’ll dig deeper into how those income thresholds work a bit later.</a:t>
            </a:r>
          </a:p>
          <a:p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 youth under 18, the rules are different.</a:t>
            </a:r>
            <a:b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Because we don’t expect children to work, SGA doesn’t apply.</a:t>
            </a:r>
            <a:b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Instead, eligibility is based on the child’s 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functional limitations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and on 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their parents’ or guardians’ income and resources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 yes, there’s that familiar 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$2,000 resource limit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which many advocates are actively working to raise. It’s one of the many outdated barriers in the system.</a:t>
            </a:r>
          </a:p>
          <a:p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Then, when a child turns 18, 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they undergo a redetermination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using the adult disability standard. At that point, 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only the young adult’s income and resources are counted—not the family’s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Key takeaway for adults:</a:t>
            </a:r>
            <a:b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SSA’s disability definition is not just about a diagnosis—it’s about whether a person can work at a substantial level.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69A634-BDED-3842-82D1-A6516D6CF5C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67611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69A634-BDED-3842-82D1-A6516D6CF5C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13682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69A634-BDED-3842-82D1-A6516D6CF5C4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18756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69A634-BDED-3842-82D1-A6516D6CF5C4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2166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69A634-BDED-3842-82D1-A6516D6CF5C4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31548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69A634-BDED-3842-82D1-A6516D6CF5C4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46228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69A634-BDED-3842-82D1-A6516D6CF5C4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86393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69A634-BDED-3842-82D1-A6516D6CF5C4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60823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69A634-BDED-3842-82D1-A6516D6CF5C4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03227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69A634-BDED-3842-82D1-A6516D6CF5C4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5433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69A634-BDED-3842-82D1-A6516D6CF5C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02545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69A634-BDED-3842-82D1-A6516D6CF5C4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25997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69A634-BDED-3842-82D1-A6516D6CF5C4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6991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69A634-BDED-3842-82D1-A6516D6CF5C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1714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69A634-BDED-3842-82D1-A6516D6CF5C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8498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69A634-BDED-3842-82D1-A6516D6CF5C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4058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69A634-BDED-3842-82D1-A6516D6CF5C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8032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69A634-BDED-3842-82D1-A6516D6CF5C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5106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69A634-BDED-3842-82D1-A6516D6CF5C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5100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69A634-BDED-3842-82D1-A6516D6CF5C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9359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hyperlink" Target="http://www.wid.org/" TargetMode="Externa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hyperlink" Target="http://www.wid.org/" TargetMode="Externa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png"/><Relationship Id="rId4" Type="http://schemas.openxmlformats.org/officeDocument/2006/relationships/hyperlink" Target="http://www.wid.org/" TargetMode="Externa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png"/><Relationship Id="rId4" Type="http://schemas.openxmlformats.org/officeDocument/2006/relationships/hyperlink" Target="http://www.wid.org/" TargetMode="Externa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wid.org/" TargetMode="Externa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hyperlink" Target="http://www.wid.org/" TargetMode="Externa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5" Type="http://schemas.openxmlformats.org/officeDocument/2006/relationships/hyperlink" Target="http://www.wid.org/" TargetMode="External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D63691CA-BD88-4D4C-AC3C-E19E9A6533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8466"/>
            <a:ext cx="12192000" cy="6841067"/>
          </a:xfrm>
          <a:prstGeom prst="rect">
            <a:avLst/>
          </a:prstGeom>
        </p:spPr>
      </p:pic>
      <p:pic>
        <p:nvPicPr>
          <p:cNvPr id="10" name="Picture 9" descr="WID Logo">
            <a:extLst>
              <a:ext uri="{FF2B5EF4-FFF2-40B4-BE49-F238E27FC236}">
                <a16:creationId xmlns:a16="http://schemas.microsoft.com/office/drawing/2014/main" id="{9C2A0F23-0737-A347-B69A-E4193E8BBAD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391984" y="335929"/>
            <a:ext cx="5112345" cy="235093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BDEB7C1-92B4-694A-BEB2-207DAD14EA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59717" y="3429000"/>
            <a:ext cx="9084625" cy="2717800"/>
          </a:xfrm>
        </p:spPr>
        <p:txBody>
          <a:bodyPr anchor="ctr" anchorCtr="0">
            <a:normAutofit/>
          </a:bodyPr>
          <a:lstStyle>
            <a:lvl1pPr algn="l">
              <a:defRPr sz="5600" b="1" i="0" baseline="0">
                <a:solidFill>
                  <a:schemeClr val="bg1"/>
                </a:solidFill>
                <a:latin typeface="Arial Narrow" panose="020B0604020202020204" pitchFamily="34" charset="0"/>
                <a:ea typeface="Verdana" panose="020B0604030504040204" pitchFamily="34" charset="0"/>
                <a:cs typeface="Arial Narrow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1FEBF203-2A93-4C49-853E-A537A88E8707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5919788" y="6457950"/>
            <a:ext cx="6272212" cy="338138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World Institute on Disability | </a:t>
            </a:r>
            <a:r>
              <a:rPr lang="en-US" dirty="0">
                <a:solidFill>
                  <a:schemeClr val="bg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www.wid.org</a:t>
            </a:r>
            <a:r>
              <a:rPr lang="en-US" dirty="0">
                <a:solidFill>
                  <a:schemeClr val="bg1"/>
                </a:solidFill>
              </a:rPr>
              <a:t> | © 2021 WID.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440767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WID Logo">
            <a:extLst>
              <a:ext uri="{FF2B5EF4-FFF2-40B4-BE49-F238E27FC236}">
                <a16:creationId xmlns:a16="http://schemas.microsoft.com/office/drawing/2014/main" id="{B85D2DAB-2574-4F41-BE9D-16F9974F568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742287" y="155529"/>
            <a:ext cx="3953252" cy="181791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BDEB7C1-92B4-694A-BEB2-207DAD14EA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91937" y="2260654"/>
            <a:ext cx="9084624" cy="2090931"/>
          </a:xfrm>
        </p:spPr>
        <p:txBody>
          <a:bodyPr anchor="b"/>
          <a:lstStyle>
            <a:lvl1pPr algn="l">
              <a:lnSpc>
                <a:spcPct val="80000"/>
              </a:lnSpc>
              <a:defRPr sz="6000" b="1" i="0">
                <a:solidFill>
                  <a:schemeClr val="accent6"/>
                </a:solidFill>
                <a:latin typeface="+mj-lt"/>
                <a:ea typeface="Verdana" panose="020B0604030504040204" pitchFamily="34" charset="0"/>
                <a:cs typeface="Arial Narrow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47B058-5685-014D-8100-DFA43B700C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91936" y="4395772"/>
            <a:ext cx="9084624" cy="1146689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53027E8-7CC3-9047-99D7-4879D7C4C5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l="435" t="93550" r="787" b="1501"/>
          <a:stretch/>
        </p:blipFill>
        <p:spPr>
          <a:xfrm>
            <a:off x="95694" y="6448612"/>
            <a:ext cx="12014792" cy="338554"/>
          </a:xfrm>
          <a:prstGeom prst="rect">
            <a:avLst/>
          </a:prstGeom>
        </p:spPr>
      </p:pic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F9B504F9-BE35-634E-AC3D-FB4ED0757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052153" y="6458325"/>
            <a:ext cx="6271845" cy="338554"/>
          </a:xfrm>
          <a:prstGeom prst="rect">
            <a:avLst/>
          </a:prstGeom>
        </p:spPr>
        <p:txBody>
          <a:bodyPr vert="horz" wrap="square" lIns="91440" tIns="91440" rIns="91440" bIns="91440" rtlCol="0" anchor="ctr">
            <a:spAutoFit/>
          </a:bodyPr>
          <a:lstStyle>
            <a:lvl1pPr algn="r">
              <a:defRPr lang="en-US" sz="1000" smtClean="0">
                <a:solidFill>
                  <a:schemeClr val="bg1"/>
                </a:solidFill>
                <a:sym typeface="Gill Sans MT"/>
              </a:defRPr>
            </a:lvl1pPr>
          </a:lstStyle>
          <a:p>
            <a:r>
              <a:rPr lang="en-US" dirty="0"/>
              <a:t>World Institute on Disability | </a:t>
            </a:r>
            <a:r>
              <a:rPr lang="en-US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www.wid.org</a:t>
            </a:r>
            <a:r>
              <a:rPr lang="en-US" dirty="0"/>
              <a:t> | © 2021 WID. All rights reserved.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E3DFBCC4-915C-104B-9B3F-D859CF4BF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27392" y="6458325"/>
            <a:ext cx="559421" cy="338554"/>
          </a:xfrm>
          <a:prstGeom prst="rect">
            <a:avLst/>
          </a:prstGeom>
        </p:spPr>
        <p:txBody>
          <a:bodyPr vert="horz" wrap="square" lIns="91440" tIns="91440" rIns="91440" bIns="91440" rtlCol="0" anchor="ctr">
            <a:spAutoFit/>
          </a:bodyPr>
          <a:lstStyle>
            <a:lvl1pPr marL="0" algn="r" defTabSz="914400" rtl="0" eaLnBrk="1" latinLnBrk="0" hangingPunct="1">
              <a:defRPr lang="en-US" sz="1000" kern="120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Gill Sans MT"/>
              </a:defRPr>
            </a:lvl1pPr>
          </a:lstStyle>
          <a:p>
            <a:fld id="{6816CA6A-5E62-594F-92D8-69B41579CCC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818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32D8F25F-75FE-E84C-B60F-7BFAAC2DE4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435" t="93550" r="787" b="1501"/>
          <a:stretch/>
        </p:blipFill>
        <p:spPr>
          <a:xfrm>
            <a:off x="95694" y="6448612"/>
            <a:ext cx="12014792" cy="33855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8ECB991-CF7B-CB43-BC7D-4EAF0BF95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 t="13449" b="13449"/>
          <a:stretch/>
        </p:blipFill>
        <p:spPr>
          <a:xfrm>
            <a:off x="75373" y="86497"/>
            <a:ext cx="11693969" cy="110349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7F68DA2-C511-B548-A8E7-E4D8986AB2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0985" y="82814"/>
            <a:ext cx="10515600" cy="1057485"/>
          </a:xfrm>
        </p:spPr>
        <p:txBody>
          <a:bodyPr anchor="b" anchorCtr="0">
            <a:normAutofit/>
          </a:bodyPr>
          <a:lstStyle>
            <a:lvl1pPr>
              <a:lnSpc>
                <a:spcPct val="80000"/>
              </a:lnSpc>
              <a:defRPr sz="3500" b="1" i="0">
                <a:solidFill>
                  <a:schemeClr val="bg1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89B4B3-C1BA-0E44-A55F-289D7DEC51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0984" y="1459320"/>
            <a:ext cx="11408679" cy="4503711"/>
          </a:xfrm>
        </p:spPr>
        <p:txBody>
          <a:bodyPr/>
          <a:lstStyle>
            <a:lvl1pPr>
              <a:spcBef>
                <a:spcPts val="1200"/>
              </a:spcBef>
              <a:defRPr sz="2000">
                <a:latin typeface="+mn-lt"/>
              </a:defRPr>
            </a:lvl1pPr>
            <a:lvl2pPr>
              <a:spcBef>
                <a:spcPts val="1200"/>
              </a:spcBef>
              <a:defRPr sz="1800"/>
            </a:lvl2pPr>
            <a:lvl3pPr>
              <a:spcBef>
                <a:spcPts val="1200"/>
              </a:spcBef>
              <a:defRPr sz="1600"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D615A62D-8B96-FB42-846F-A4DCE7CEE0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052153" y="6458325"/>
            <a:ext cx="6271845" cy="338554"/>
          </a:xfrm>
          <a:prstGeom prst="rect">
            <a:avLst/>
          </a:prstGeom>
        </p:spPr>
        <p:txBody>
          <a:bodyPr vert="horz" wrap="square" lIns="91440" tIns="91440" rIns="91440" bIns="91440" rtlCol="0" anchor="ctr">
            <a:spAutoFit/>
          </a:bodyPr>
          <a:lstStyle>
            <a:lvl1pPr algn="r">
              <a:defRPr lang="en-US" sz="1000" smtClean="0">
                <a:solidFill>
                  <a:schemeClr val="bg1"/>
                </a:solidFill>
                <a:sym typeface="Gill Sans MT"/>
              </a:defRPr>
            </a:lvl1pPr>
          </a:lstStyle>
          <a:p>
            <a:r>
              <a:rPr lang="en-US" dirty="0"/>
              <a:t>World Institute on Disability | </a:t>
            </a:r>
            <a:r>
              <a:rPr lang="en-US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www.wid.org</a:t>
            </a:r>
            <a:r>
              <a:rPr lang="en-US" dirty="0"/>
              <a:t> | © 2021 WID. All rights reserved.</a:t>
            </a:r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59129D6C-6313-1D48-9A20-0B4436006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27392" y="6458325"/>
            <a:ext cx="559421" cy="338554"/>
          </a:xfrm>
          <a:prstGeom prst="rect">
            <a:avLst/>
          </a:prstGeom>
        </p:spPr>
        <p:txBody>
          <a:bodyPr vert="horz" wrap="square" lIns="91440" tIns="91440" rIns="91440" bIns="91440" rtlCol="0" anchor="ctr">
            <a:spAutoFit/>
          </a:bodyPr>
          <a:lstStyle>
            <a:lvl1pPr marL="0" algn="r" defTabSz="914400" rtl="0" eaLnBrk="1" latinLnBrk="0" hangingPunct="1">
              <a:defRPr lang="en-US" sz="1000" kern="120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Gill Sans MT"/>
              </a:defRPr>
            </a:lvl1pPr>
          </a:lstStyle>
          <a:p>
            <a:fld id="{6816CA6A-5E62-594F-92D8-69B41579CCC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59500110-3821-4C38-B366-4279B8CE63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988458" y="49694"/>
            <a:ext cx="1074336" cy="1246311"/>
          </a:xfrm>
          <a:custGeom>
            <a:avLst/>
            <a:gdLst>
              <a:gd name="connsiteX0" fmla="*/ 230825 w 906356"/>
              <a:gd name="connsiteY0" fmla="*/ 0 h 1051442"/>
              <a:gd name="connsiteX1" fmla="*/ 906356 w 906356"/>
              <a:gd name="connsiteY1" fmla="*/ 0 h 1051442"/>
              <a:gd name="connsiteX2" fmla="*/ 906356 w 906356"/>
              <a:gd name="connsiteY2" fmla="*/ 956349 h 1051442"/>
              <a:gd name="connsiteX3" fmla="*/ 816223 w 906356"/>
              <a:gd name="connsiteY3" fmla="*/ 1005271 h 1051442"/>
              <a:gd name="connsiteX4" fmla="*/ 587530 w 906356"/>
              <a:gd name="connsiteY4" fmla="*/ 1051442 h 1051442"/>
              <a:gd name="connsiteX5" fmla="*/ 0 w 906356"/>
              <a:gd name="connsiteY5" fmla="*/ 463912 h 1051442"/>
              <a:gd name="connsiteX6" fmla="*/ 172084 w 906356"/>
              <a:gd name="connsiteY6" fmla="*/ 48466 h 1051442"/>
              <a:gd name="connsiteX7" fmla="*/ 230825 w 906356"/>
              <a:gd name="connsiteY7" fmla="*/ 0 h 1051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06356" h="1051442">
                <a:moveTo>
                  <a:pt x="230825" y="0"/>
                </a:moveTo>
                <a:lnTo>
                  <a:pt x="906356" y="0"/>
                </a:lnTo>
                <a:lnTo>
                  <a:pt x="906356" y="956349"/>
                </a:lnTo>
                <a:lnTo>
                  <a:pt x="816223" y="1005271"/>
                </a:lnTo>
                <a:cubicBezTo>
                  <a:pt x="745932" y="1035002"/>
                  <a:pt x="668651" y="1051442"/>
                  <a:pt x="587530" y="1051442"/>
                </a:cubicBezTo>
                <a:cubicBezTo>
                  <a:pt x="263046" y="1051442"/>
                  <a:pt x="0" y="788396"/>
                  <a:pt x="0" y="463912"/>
                </a:cubicBezTo>
                <a:cubicBezTo>
                  <a:pt x="0" y="301670"/>
                  <a:pt x="65762" y="154788"/>
                  <a:pt x="172084" y="48466"/>
                </a:cubicBezTo>
                <a:lnTo>
                  <a:pt x="230825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b="1" i="0" dirty="0">
                <a:latin typeface="Arial Narrow" panose="020B0604020202020204" pitchFamily="34" charset="0"/>
              </a:rPr>
              <a:t>v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0DECAB0-F13D-43F2-B6D7-226E7AD01E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/>
          <a:srcRect l="3525" t="10825" r="59615" b="6842"/>
          <a:stretch/>
        </p:blipFill>
        <p:spPr>
          <a:xfrm>
            <a:off x="11026211" y="86497"/>
            <a:ext cx="1074336" cy="1103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9278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6FDA4807-140B-0143-9C1F-8CDB734E04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t="13449" b="13449"/>
          <a:stretch/>
        </p:blipFill>
        <p:spPr>
          <a:xfrm>
            <a:off x="75373" y="86497"/>
            <a:ext cx="11693969" cy="1103497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860C1329-331E-6A45-9F30-EEBE707A1E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l="435" t="93550" r="787" b="1501"/>
          <a:stretch/>
        </p:blipFill>
        <p:spPr>
          <a:xfrm>
            <a:off x="95694" y="6448612"/>
            <a:ext cx="12014792" cy="33855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7F68DA2-C511-B548-A8E7-E4D8986AB2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0985" y="157910"/>
            <a:ext cx="10515600" cy="980674"/>
          </a:xfrm>
        </p:spPr>
        <p:txBody>
          <a:bodyPr anchor="b" anchorCtr="0">
            <a:normAutofit/>
          </a:bodyPr>
          <a:lstStyle>
            <a:lvl1pPr>
              <a:lnSpc>
                <a:spcPct val="80000"/>
              </a:lnSpc>
              <a:defRPr sz="3500" b="1" i="0">
                <a:solidFill>
                  <a:schemeClr val="bg1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89B4B3-C1BA-0E44-A55F-289D7DEC51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0984" y="1459320"/>
            <a:ext cx="5632190" cy="4503711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2E68BE21-C201-2D4C-971D-A0AADE0312F4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255010" y="1459320"/>
            <a:ext cx="5632190" cy="4503711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D615A62D-8B96-FB42-846F-A4DCE7CEE0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052153" y="6458325"/>
            <a:ext cx="6271845" cy="338554"/>
          </a:xfrm>
          <a:prstGeom prst="rect">
            <a:avLst/>
          </a:prstGeom>
        </p:spPr>
        <p:txBody>
          <a:bodyPr vert="horz" wrap="square" lIns="91440" tIns="91440" rIns="91440" bIns="91440" rtlCol="0" anchor="ctr">
            <a:spAutoFit/>
          </a:bodyPr>
          <a:lstStyle>
            <a:lvl1pPr algn="r">
              <a:defRPr lang="en-US" sz="1000" smtClean="0">
                <a:solidFill>
                  <a:schemeClr val="bg1"/>
                </a:solidFill>
                <a:sym typeface="Gill Sans MT"/>
              </a:defRPr>
            </a:lvl1pPr>
          </a:lstStyle>
          <a:p>
            <a:r>
              <a:rPr lang="en-US" dirty="0"/>
              <a:t>World Institute on Disability | </a:t>
            </a:r>
            <a:r>
              <a:rPr lang="en-US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www.wid.org</a:t>
            </a:r>
            <a:r>
              <a:rPr lang="en-US" dirty="0"/>
              <a:t> | © 2021 WID. All rights reserved.</a:t>
            </a:r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59129D6C-6313-1D48-9A20-0B4436006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27392" y="6458325"/>
            <a:ext cx="559421" cy="338554"/>
          </a:xfrm>
          <a:prstGeom prst="rect">
            <a:avLst/>
          </a:prstGeom>
        </p:spPr>
        <p:txBody>
          <a:bodyPr vert="horz" wrap="square" lIns="91440" tIns="91440" rIns="91440" bIns="91440" rtlCol="0" anchor="ctr">
            <a:spAutoFit/>
          </a:bodyPr>
          <a:lstStyle>
            <a:lvl1pPr marL="0" algn="r" defTabSz="914400" rtl="0" eaLnBrk="1" latinLnBrk="0" hangingPunct="1">
              <a:defRPr lang="en-US" sz="1000" kern="120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Gill Sans MT"/>
              </a:defRPr>
            </a:lvl1pPr>
          </a:lstStyle>
          <a:p>
            <a:fld id="{6816CA6A-5E62-594F-92D8-69B41579CCC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A4B42369-9398-4DB5-9A14-6014EAF178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988458" y="49694"/>
            <a:ext cx="1074336" cy="1246311"/>
          </a:xfrm>
          <a:custGeom>
            <a:avLst/>
            <a:gdLst>
              <a:gd name="connsiteX0" fmla="*/ 230825 w 906356"/>
              <a:gd name="connsiteY0" fmla="*/ 0 h 1051442"/>
              <a:gd name="connsiteX1" fmla="*/ 906356 w 906356"/>
              <a:gd name="connsiteY1" fmla="*/ 0 h 1051442"/>
              <a:gd name="connsiteX2" fmla="*/ 906356 w 906356"/>
              <a:gd name="connsiteY2" fmla="*/ 956349 h 1051442"/>
              <a:gd name="connsiteX3" fmla="*/ 816223 w 906356"/>
              <a:gd name="connsiteY3" fmla="*/ 1005271 h 1051442"/>
              <a:gd name="connsiteX4" fmla="*/ 587530 w 906356"/>
              <a:gd name="connsiteY4" fmla="*/ 1051442 h 1051442"/>
              <a:gd name="connsiteX5" fmla="*/ 0 w 906356"/>
              <a:gd name="connsiteY5" fmla="*/ 463912 h 1051442"/>
              <a:gd name="connsiteX6" fmla="*/ 172084 w 906356"/>
              <a:gd name="connsiteY6" fmla="*/ 48466 h 1051442"/>
              <a:gd name="connsiteX7" fmla="*/ 230825 w 906356"/>
              <a:gd name="connsiteY7" fmla="*/ 0 h 1051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06356" h="1051442">
                <a:moveTo>
                  <a:pt x="230825" y="0"/>
                </a:moveTo>
                <a:lnTo>
                  <a:pt x="906356" y="0"/>
                </a:lnTo>
                <a:lnTo>
                  <a:pt x="906356" y="956349"/>
                </a:lnTo>
                <a:lnTo>
                  <a:pt x="816223" y="1005271"/>
                </a:lnTo>
                <a:cubicBezTo>
                  <a:pt x="745932" y="1035002"/>
                  <a:pt x="668651" y="1051442"/>
                  <a:pt x="587530" y="1051442"/>
                </a:cubicBezTo>
                <a:cubicBezTo>
                  <a:pt x="263046" y="1051442"/>
                  <a:pt x="0" y="788396"/>
                  <a:pt x="0" y="463912"/>
                </a:cubicBezTo>
                <a:cubicBezTo>
                  <a:pt x="0" y="301670"/>
                  <a:pt x="65762" y="154788"/>
                  <a:pt x="172084" y="48466"/>
                </a:cubicBezTo>
                <a:lnTo>
                  <a:pt x="230825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b="1" i="0" dirty="0">
                <a:latin typeface="Arial Narrow" panose="020B0604020202020204" pitchFamily="34" charset="0"/>
              </a:rPr>
              <a:t>v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B2075A1B-FC84-4C43-928C-4F7DB7D81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/>
          <a:srcRect l="3525" t="10825" r="59615" b="6842"/>
          <a:stretch/>
        </p:blipFill>
        <p:spPr>
          <a:xfrm>
            <a:off x="11026211" y="86497"/>
            <a:ext cx="1074336" cy="1103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5348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E2AB2149-E2DF-F547-B53B-A076415002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7723" y="91869"/>
            <a:ext cx="3485179" cy="6674691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i="0" dirty="0">
              <a:latin typeface="Arial Narrow" panose="020B06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7F68DA2-C511-B548-A8E7-E4D8986AB2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1648" y="959137"/>
            <a:ext cx="3161640" cy="4755615"/>
          </a:xfrm>
        </p:spPr>
        <p:txBody>
          <a:bodyPr anchor="t" anchorCtr="0">
            <a:normAutofit/>
          </a:bodyPr>
          <a:lstStyle>
            <a:lvl1pPr algn="r">
              <a:defRPr sz="5000" b="1" i="0">
                <a:solidFill>
                  <a:schemeClr val="bg1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89B4B3-C1BA-0E44-A55F-289D7DEC51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20126" y="959138"/>
            <a:ext cx="7290226" cy="475561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09783BA7-A516-334C-B848-D841D8729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052153" y="6458325"/>
            <a:ext cx="6271845" cy="338554"/>
          </a:xfrm>
          <a:prstGeom prst="rect">
            <a:avLst/>
          </a:prstGeom>
        </p:spPr>
        <p:txBody>
          <a:bodyPr vert="horz" wrap="square" lIns="91440" tIns="91440" rIns="91440" bIns="91440" rtlCol="0" anchor="ctr">
            <a:spAutoFit/>
          </a:bodyPr>
          <a:lstStyle>
            <a:lvl1pPr algn="r">
              <a:defRPr lang="en-US" sz="1000" smtClean="0">
                <a:solidFill>
                  <a:schemeClr val="tx2"/>
                </a:solidFill>
                <a:sym typeface="Gill Sans MT"/>
              </a:defRPr>
            </a:lvl1pPr>
          </a:lstStyle>
          <a:p>
            <a:r>
              <a:rPr lang="en-US"/>
              <a:t>World Institute on Disability | </a:t>
            </a:r>
            <a:r>
              <a:rPr lang="en-US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www.wid.org</a:t>
            </a:r>
            <a:r>
              <a:rPr lang="en-US"/>
              <a:t> | © 2021 WID. All rights reserved.</a:t>
            </a:r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DAC58729-022B-0E4D-BE17-07E3739CE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27392" y="6458325"/>
            <a:ext cx="559421" cy="338554"/>
          </a:xfrm>
          <a:prstGeom prst="rect">
            <a:avLst/>
          </a:prstGeom>
        </p:spPr>
        <p:txBody>
          <a:bodyPr vert="horz" wrap="square" lIns="91440" tIns="91440" rIns="91440" bIns="91440" rtlCol="0" anchor="ctr">
            <a:spAutoFit/>
          </a:bodyPr>
          <a:lstStyle>
            <a:lvl1pPr marL="0" algn="r" defTabSz="914400" rtl="0" eaLnBrk="1" latinLnBrk="0" hangingPunct="1">
              <a:defRPr lang="en-US" sz="1000" kern="1200" smtClean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Gill Sans MT"/>
              </a:defRPr>
            </a:lvl1pPr>
          </a:lstStyle>
          <a:p>
            <a:fld id="{6816CA6A-5E62-594F-92D8-69B41579CCC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95D28BE-519A-F349-99CA-070C8328BA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138676" y="5810838"/>
            <a:ext cx="1033670" cy="103367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0" dirty="0">
                <a:latin typeface="Arial Narrow" panose="020B0604020202020204" pitchFamily="34" charset="0"/>
              </a:rPr>
              <a:t>v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E3618C50-1E37-3E40-A220-50522EA0CB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r="59615"/>
          <a:stretch/>
        </p:blipFill>
        <p:spPr>
          <a:xfrm>
            <a:off x="3077239" y="5774669"/>
            <a:ext cx="971326" cy="1106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4691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2A6DE16A-B05B-4A25-8D5F-40F93B9F74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727" r="727" b="29860"/>
          <a:stretch/>
        </p:blipFill>
        <p:spPr>
          <a:xfrm rot="10800000">
            <a:off x="85534" y="91153"/>
            <a:ext cx="12014792" cy="479831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0D7F5D3-8897-4249-92FE-969B18313B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l="435" t="93550" r="787" b="1501"/>
          <a:stretch/>
        </p:blipFill>
        <p:spPr>
          <a:xfrm>
            <a:off x="95694" y="6448612"/>
            <a:ext cx="12014792" cy="33855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79AC72F-FD78-E543-91C4-623A61A43D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7712" y="4120896"/>
            <a:ext cx="9086088" cy="2097024"/>
          </a:xfrm>
        </p:spPr>
        <p:txBody>
          <a:bodyPr anchor="t" anchorCtr="0">
            <a:normAutofit/>
          </a:bodyPr>
          <a:lstStyle>
            <a:lvl1pPr>
              <a:lnSpc>
                <a:spcPct val="80000"/>
              </a:lnSpc>
              <a:defRPr sz="6000" b="1">
                <a:solidFill>
                  <a:schemeClr val="accent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1060930E-41CD-B54D-810F-38C42D56FC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052153" y="6458325"/>
            <a:ext cx="6271845" cy="338554"/>
          </a:xfrm>
          <a:prstGeom prst="rect">
            <a:avLst/>
          </a:prstGeom>
        </p:spPr>
        <p:txBody>
          <a:bodyPr vert="horz" wrap="square" lIns="91440" tIns="91440" rIns="91440" bIns="91440" rtlCol="0" anchor="ctr">
            <a:spAutoFit/>
          </a:bodyPr>
          <a:lstStyle>
            <a:lvl1pPr algn="r">
              <a:defRPr lang="en-US" sz="1000" smtClean="0">
                <a:solidFill>
                  <a:schemeClr val="bg1"/>
                </a:solidFill>
                <a:sym typeface="Gill Sans MT"/>
              </a:defRPr>
            </a:lvl1pPr>
          </a:lstStyle>
          <a:p>
            <a:r>
              <a:rPr lang="en-US" dirty="0"/>
              <a:t>World Institute on Disability | </a:t>
            </a:r>
            <a:r>
              <a:rPr lang="en-US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www.wid.org</a:t>
            </a:r>
            <a:r>
              <a:rPr lang="en-US" dirty="0"/>
              <a:t> | © 2021 WID. All rights reserved.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DBC53B53-99AE-0142-AA89-B7018A484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27392" y="6458325"/>
            <a:ext cx="559421" cy="338554"/>
          </a:xfrm>
          <a:prstGeom prst="rect">
            <a:avLst/>
          </a:prstGeom>
        </p:spPr>
        <p:txBody>
          <a:bodyPr vert="horz" wrap="square" lIns="91440" tIns="91440" rIns="91440" bIns="91440" rtlCol="0" anchor="ctr">
            <a:spAutoFit/>
          </a:bodyPr>
          <a:lstStyle>
            <a:lvl1pPr marL="0" algn="r" defTabSz="914400" rtl="0" eaLnBrk="1" latinLnBrk="0" hangingPunct="1">
              <a:defRPr lang="en-US" sz="1000" kern="120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Gill Sans MT"/>
              </a:defRPr>
            </a:lvl1pPr>
          </a:lstStyle>
          <a:p>
            <a:fld id="{6816CA6A-5E62-594F-92D8-69B41579CCC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6" name="Picture 15" descr="WID Logo">
            <a:extLst>
              <a:ext uri="{FF2B5EF4-FFF2-40B4-BE49-F238E27FC236}">
                <a16:creationId xmlns:a16="http://schemas.microsoft.com/office/drawing/2014/main" id="{5ED49B06-CFFF-7649-BAF9-454755B32550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644750" y="994706"/>
            <a:ext cx="4037675" cy="1851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824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7DF2576A-5220-3844-9469-C135CB1B7A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435" t="93550" r="787" b="1501"/>
          <a:stretch/>
        </p:blipFill>
        <p:spPr>
          <a:xfrm>
            <a:off x="95694" y="6448612"/>
            <a:ext cx="12014792" cy="33855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C1BBE53-67EF-3A47-A46B-41C9FAD347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t="13448" b="37679"/>
          <a:stretch/>
        </p:blipFill>
        <p:spPr>
          <a:xfrm>
            <a:off x="95693" y="86497"/>
            <a:ext cx="11693969" cy="73775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C195C67-E0B9-304D-BE3F-FC8F0745D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8843" y="179045"/>
            <a:ext cx="9452020" cy="645203"/>
          </a:xfrm>
        </p:spPr>
        <p:txBody>
          <a:bodyPr>
            <a:normAutofit/>
          </a:bodyPr>
          <a:lstStyle>
            <a:lvl1pPr>
              <a:defRPr sz="35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B084D3-EFAE-4201-8FF1-D518334C4BF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38138" y="1050925"/>
            <a:ext cx="11188700" cy="49847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134C5BC6-8856-42A3-B0DB-51A8F1CDF2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76315" y="0"/>
            <a:ext cx="906356" cy="1051442"/>
          </a:xfrm>
          <a:custGeom>
            <a:avLst/>
            <a:gdLst>
              <a:gd name="connsiteX0" fmla="*/ 230825 w 906356"/>
              <a:gd name="connsiteY0" fmla="*/ 0 h 1051442"/>
              <a:gd name="connsiteX1" fmla="*/ 906356 w 906356"/>
              <a:gd name="connsiteY1" fmla="*/ 0 h 1051442"/>
              <a:gd name="connsiteX2" fmla="*/ 906356 w 906356"/>
              <a:gd name="connsiteY2" fmla="*/ 956349 h 1051442"/>
              <a:gd name="connsiteX3" fmla="*/ 816223 w 906356"/>
              <a:gd name="connsiteY3" fmla="*/ 1005271 h 1051442"/>
              <a:gd name="connsiteX4" fmla="*/ 587530 w 906356"/>
              <a:gd name="connsiteY4" fmla="*/ 1051442 h 1051442"/>
              <a:gd name="connsiteX5" fmla="*/ 0 w 906356"/>
              <a:gd name="connsiteY5" fmla="*/ 463912 h 1051442"/>
              <a:gd name="connsiteX6" fmla="*/ 172084 w 906356"/>
              <a:gd name="connsiteY6" fmla="*/ 48466 h 1051442"/>
              <a:gd name="connsiteX7" fmla="*/ 230825 w 906356"/>
              <a:gd name="connsiteY7" fmla="*/ 0 h 1051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06356" h="1051442">
                <a:moveTo>
                  <a:pt x="230825" y="0"/>
                </a:moveTo>
                <a:lnTo>
                  <a:pt x="906356" y="0"/>
                </a:lnTo>
                <a:lnTo>
                  <a:pt x="906356" y="956349"/>
                </a:lnTo>
                <a:lnTo>
                  <a:pt x="816223" y="1005271"/>
                </a:lnTo>
                <a:cubicBezTo>
                  <a:pt x="745932" y="1035002"/>
                  <a:pt x="668651" y="1051442"/>
                  <a:pt x="587530" y="1051442"/>
                </a:cubicBezTo>
                <a:cubicBezTo>
                  <a:pt x="263046" y="1051442"/>
                  <a:pt x="0" y="788396"/>
                  <a:pt x="0" y="463912"/>
                </a:cubicBezTo>
                <a:cubicBezTo>
                  <a:pt x="0" y="301670"/>
                  <a:pt x="65762" y="154788"/>
                  <a:pt x="172084" y="48466"/>
                </a:cubicBezTo>
                <a:lnTo>
                  <a:pt x="230825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b="1" i="0" dirty="0">
                <a:latin typeface="Arial Narrow" panose="020B0604020202020204" pitchFamily="34" charset="0"/>
              </a:rPr>
              <a:t>v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7B374FB0-5883-AA4A-A4A7-531077D5A1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27392" y="6458325"/>
            <a:ext cx="559421" cy="338554"/>
          </a:xfrm>
          <a:prstGeom prst="rect">
            <a:avLst/>
          </a:prstGeom>
        </p:spPr>
        <p:txBody>
          <a:bodyPr vert="horz" wrap="square" lIns="91440" tIns="91440" rIns="91440" bIns="91440" rtlCol="0" anchor="ctr">
            <a:spAutoFit/>
          </a:bodyPr>
          <a:lstStyle>
            <a:lvl1pPr marL="0" algn="r" defTabSz="914400" rtl="0" eaLnBrk="1" latinLnBrk="0" hangingPunct="1">
              <a:defRPr lang="en-US" sz="1000" kern="120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Gill Sans MT"/>
              </a:defRPr>
            </a:lvl1pPr>
          </a:lstStyle>
          <a:p>
            <a:fld id="{6816CA6A-5E62-594F-92D8-69B41579CCC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FC8657F-BA54-564C-A86F-C50344D8F4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/>
          <a:srcRect r="59615"/>
          <a:stretch/>
        </p:blipFill>
        <p:spPr>
          <a:xfrm>
            <a:off x="11075831" y="-107576"/>
            <a:ext cx="1017879" cy="1159017"/>
          </a:xfrm>
          <a:prstGeom prst="rect">
            <a:avLst/>
          </a:prstGeom>
        </p:spPr>
      </p:pic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99D3AED-6B7D-CB40-9F16-8CA32444B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052153" y="6458325"/>
            <a:ext cx="6271845" cy="338554"/>
          </a:xfrm>
          <a:prstGeom prst="rect">
            <a:avLst/>
          </a:prstGeom>
        </p:spPr>
        <p:txBody>
          <a:bodyPr vert="horz" wrap="square" lIns="91440" tIns="91440" rIns="91440" bIns="91440" rtlCol="0" anchor="ctr">
            <a:spAutoFit/>
          </a:bodyPr>
          <a:lstStyle>
            <a:lvl1pPr algn="r">
              <a:defRPr lang="en-US" sz="1000" smtClean="0">
                <a:solidFill>
                  <a:schemeClr val="bg1"/>
                </a:solidFill>
                <a:sym typeface="Gill Sans MT"/>
              </a:defRPr>
            </a:lvl1pPr>
          </a:lstStyle>
          <a:p>
            <a:r>
              <a:rPr lang="en-US" dirty="0"/>
              <a:t>World Institute on Disability | </a:t>
            </a:r>
            <a:r>
              <a:rPr lang="en-US" dirty="0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www.wid.org</a:t>
            </a:r>
            <a:r>
              <a:rPr lang="en-US" dirty="0"/>
              <a:t> | © 2021 WID.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543189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hyperlink" Target="http://www.wid.org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AF398A5-92E7-6243-AA23-3AD249A377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6345"/>
            <a:ext cx="10515600" cy="1229317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6B2353-B745-8649-BA33-8933A45563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491908"/>
            <a:ext cx="10515600" cy="46850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212A0ED0-8EFA-B145-8F8E-E85C3C7F18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052153" y="6433611"/>
            <a:ext cx="6271845" cy="338554"/>
          </a:xfrm>
          <a:prstGeom prst="rect">
            <a:avLst/>
          </a:prstGeom>
        </p:spPr>
        <p:txBody>
          <a:bodyPr vert="horz" wrap="square" lIns="91440" tIns="91440" rIns="91440" bIns="91440" rtlCol="0" anchor="ctr">
            <a:spAutoFit/>
          </a:bodyPr>
          <a:lstStyle>
            <a:lvl1pPr algn="r">
              <a:defRPr lang="en-US" sz="1000" smtClean="0">
                <a:solidFill>
                  <a:schemeClr val="tx2"/>
                </a:solidFill>
                <a:sym typeface="Gill Sans MT"/>
              </a:defRPr>
            </a:lvl1pPr>
          </a:lstStyle>
          <a:p>
            <a:r>
              <a:rPr lang="en-US" dirty="0"/>
              <a:t>World Institute on Disability | </a:t>
            </a:r>
            <a:r>
              <a:rPr lang="en-US" dirty="0"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www.wid.org</a:t>
            </a:r>
            <a:r>
              <a:rPr lang="en-US" dirty="0"/>
              <a:t> | © 2021 WID. All rights reserved.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A4BB8892-E3E1-7F48-B562-77FFA946F9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27392" y="6433611"/>
            <a:ext cx="559421" cy="338554"/>
          </a:xfrm>
          <a:prstGeom prst="rect">
            <a:avLst/>
          </a:prstGeom>
        </p:spPr>
        <p:txBody>
          <a:bodyPr vert="horz" wrap="square" lIns="91440" tIns="91440" rIns="91440" bIns="91440" rtlCol="0" anchor="ctr">
            <a:spAutoFit/>
          </a:bodyPr>
          <a:lstStyle>
            <a:lvl1pPr marL="0" algn="r" defTabSz="914400" rtl="0" eaLnBrk="1" latinLnBrk="0" hangingPunct="1">
              <a:defRPr lang="en-US" sz="1000" kern="1200" smtClean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Gill Sans MT"/>
              </a:defRPr>
            </a:lvl1pPr>
          </a:lstStyle>
          <a:p>
            <a:fld id="{41D15430-4E93-436F-B8C6-AB05C76C97A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2796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4" r:id="rId4"/>
    <p:sldLayoutId id="2147483663" r:id="rId5"/>
    <p:sldLayoutId id="2147483652" r:id="rId6"/>
    <p:sldLayoutId id="2147483654" r:id="rId7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b="1" i="0" kern="1200" dirty="0" smtClean="0">
          <a:solidFill>
            <a:schemeClr val="accent6"/>
          </a:solidFill>
          <a:latin typeface="+mj-lt"/>
          <a:ea typeface="Verdana" panose="020B0604030504040204" pitchFamily="34" charset="0"/>
          <a:cs typeface="Arial Narrow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Char char="•"/>
        <a:defRPr lang="en-US" sz="2000" kern="1200" dirty="0" smtClean="0">
          <a:solidFill>
            <a:schemeClr val="tx1"/>
          </a:solidFill>
          <a:latin typeface="+mn-lt"/>
          <a:ea typeface="Verdana" panose="020B0604030504040204" pitchFamily="34" charset="0"/>
          <a:cs typeface="Verdana" panose="020B0604030504040204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Char char="•"/>
        <a:defRPr lang="en-US" sz="1800" kern="1200" dirty="0" smtClean="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Char char="•"/>
        <a:defRPr lang="en-US" sz="1600" kern="1200" dirty="0" smtClean="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Char char="•"/>
        <a:defRPr lang="en-US" sz="1400" kern="1200" dirty="0" smtClean="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Char char="•"/>
        <a:defRPr lang="en-US" sz="1400" kern="1200" dirty="0" smtClean="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id.org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ga.db101.org/" TargetMode="External"/><Relationship Id="rId5" Type="http://schemas.openxmlformats.org/officeDocument/2006/relationships/image" Target="../media/image6.png"/><Relationship Id="rId4" Type="http://schemas.openxmlformats.org/officeDocument/2006/relationships/hyperlink" Target="http://www.az.db101.org/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id.org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id.org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id.org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id.org/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id.org/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id.org/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id.org/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id.org/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az.db101.org/glossary_item.aspx?item-id=1810" TargetMode="External"/><Relationship Id="rId7" Type="http://schemas.openxmlformats.org/officeDocument/2006/relationships/hyperlink" Target="http://www.wid.org/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az.db101.org/az/programs/health_coverage/individual/program.htm" TargetMode="External"/><Relationship Id="rId5" Type="http://schemas.openxmlformats.org/officeDocument/2006/relationships/hyperlink" Target="https://az.db101.org/az/programs/health_coverage/private_medical/program.htm" TargetMode="External"/><Relationship Id="rId4" Type="http://schemas.openxmlformats.org/officeDocument/2006/relationships/hyperlink" Target="https://az.db101.org/az/programs/health_coverage/medicare2/program.htm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id.org/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id.org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db101.org/" TargetMode="Externa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id.org/" TargetMode="Externa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id.org/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7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id.org/" TargetMode="Externa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://www.wid.org/" TargetMode="Externa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id.org/" TargetMode="Externa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id.org/" TargetMode="Externa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id.org/" TargetMode="Externa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id.org/" TargetMode="External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http://www.wid.org/" TargetMode="External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id.org/" TargetMode="Externa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id.org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id.org/" TargetMode="External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id.org/" TargetMode="External"/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id.org/" TargetMode="External"/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id.org/" TargetMode="External"/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id.org/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id.org/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ca.db101.org/ca/situations/workandbenefits/myths/article2.htm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6" Type="http://schemas.openxmlformats.org/officeDocument/2006/relationships/hyperlink" Target="http://www.wid.org/" TargetMode="External"/><Relationship Id="rId5" Type="http://schemas.openxmlformats.org/officeDocument/2006/relationships/hyperlink" Target="https://ca.db101.org/ca/situations/workandbenefits/myths/article2b.htm" TargetMode="External"/><Relationship Id="rId4" Type="http://schemas.openxmlformats.org/officeDocument/2006/relationships/hyperlink" Target="https://ca.db101.org/ca/situations/workandbenefits/myths/article2a.htm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id.org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id.org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id.org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id.org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id.org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9327F10-06BF-144F-8358-B77D5786A4E7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5919788" y="6457950"/>
            <a:ext cx="6272212" cy="338138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World Institute on Disability | </a:t>
            </a:r>
            <a:r>
              <a:rPr lang="en-US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www.wid.org</a:t>
            </a:r>
            <a:r>
              <a:rPr lang="en-US" dirty="0">
                <a:solidFill>
                  <a:schemeClr val="bg1"/>
                </a:solidFill>
              </a:rPr>
              <a:t> | © 2021 WID. All rights reserved.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1D91F31-FA8F-A52E-AB2A-95C14D953DC2}"/>
              </a:ext>
            </a:extLst>
          </p:cNvPr>
          <p:cNvSpPr txBox="1"/>
          <p:nvPr/>
        </p:nvSpPr>
        <p:spPr>
          <a:xfrm>
            <a:off x="4385791" y="4677059"/>
            <a:ext cx="41148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800" b="1" dirty="0">
                <a:solidFill>
                  <a:srgbClr val="448BCD"/>
                </a:solidFill>
                <a:latin typeface="+mj-lt"/>
                <a:hlinkClick r:id="rId4"/>
              </a:rPr>
              <a:t>www.az.db101.org</a:t>
            </a:r>
            <a:endParaRPr lang="en-US" altLang="en-US" sz="2800" b="1" dirty="0">
              <a:solidFill>
                <a:srgbClr val="448BCD"/>
              </a:solidFill>
              <a:latin typeface="+mj-lt"/>
            </a:endParaRP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443788A-FA8C-736F-0905-67ED21D60E8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70300" y="3528453"/>
            <a:ext cx="4851400" cy="13970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A25D69B-DA3A-33D4-0FFD-FF3193192B95}"/>
              </a:ext>
            </a:extLst>
          </p:cNvPr>
          <p:cNvSpPr txBox="1"/>
          <p:nvPr/>
        </p:nvSpPr>
        <p:spPr>
          <a:xfrm>
            <a:off x="4860463" y="4276949"/>
            <a:ext cx="33862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840B55"/>
                </a:solidFill>
                <a:hlinkClick r:id="rId6"/>
              </a:rPr>
              <a:t>https://ga.db101.org</a:t>
            </a:r>
            <a:endParaRPr lang="en-US" sz="2000" b="1" dirty="0">
              <a:solidFill>
                <a:srgbClr val="840B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66526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51766C-C9AF-F98D-3F6C-C59DD5DCDA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itchFamily="34" charset="-128"/>
              </a:rPr>
              <a:t>SSA Disability</a:t>
            </a:r>
            <a:r>
              <a:rPr lang="en-US" altLang="en-US" dirty="0">
                <a:cs typeface="Arial" panose="020B0604020202020204" pitchFamily="34" charset="0"/>
              </a:rPr>
              <a:t> </a:t>
            </a:r>
            <a:r>
              <a:rPr lang="en-US" altLang="en-US" dirty="0">
                <a:ea typeface="ＭＳ Ｐゴシック" pitchFamily="34" charset="-128"/>
              </a:rPr>
              <a:t>Definition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7FED5F-9533-E5D1-9294-C450145D86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spcAft>
                <a:spcPts val="200"/>
              </a:spcAft>
              <a:buNone/>
            </a:pPr>
            <a:r>
              <a:rPr lang="en-US" altLang="en-US" b="1" dirty="0">
                <a:solidFill>
                  <a:schemeClr val="tx1"/>
                </a:solidFill>
              </a:rPr>
              <a:t>Over 18: </a:t>
            </a:r>
            <a:r>
              <a:rPr lang="en-US" altLang="en-US" dirty="0">
                <a:solidFill>
                  <a:schemeClr val="tx1"/>
                </a:solidFill>
              </a:rPr>
              <a:t>Considered disabled if the person has a physical or mental impairment which:</a:t>
            </a: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altLang="en-US" dirty="0">
                <a:solidFill>
                  <a:schemeClr val="tx1"/>
                </a:solidFill>
              </a:rPr>
              <a:t>Has lasted or can be expected to last for at least 12 months, or </a:t>
            </a: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altLang="en-US" dirty="0">
                <a:solidFill>
                  <a:schemeClr val="tx1"/>
                </a:solidFill>
              </a:rPr>
              <a:t>Can be expected to result in death, and that</a:t>
            </a: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altLang="en-US" dirty="0">
                <a:solidFill>
                  <a:schemeClr val="tx1"/>
                </a:solidFill>
              </a:rPr>
              <a:t>Prevents the person from any Substantial Gainful Activity (SGA) </a:t>
            </a:r>
            <a:r>
              <a:rPr lang="en-US" altLang="en-US" i="1" dirty="0">
                <a:solidFill>
                  <a:schemeClr val="tx1"/>
                </a:solidFill>
              </a:rPr>
              <a:t>(ability to earn a certain amount)</a:t>
            </a: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altLang="en-US" b="1" i="1" dirty="0">
                <a:solidFill>
                  <a:schemeClr val="tx1"/>
                </a:solidFill>
              </a:rPr>
              <a:t>Its about earning potential!</a:t>
            </a:r>
          </a:p>
          <a:p>
            <a:pPr marL="0" indent="0">
              <a:spcAft>
                <a:spcPts val="200"/>
              </a:spcAft>
              <a:buNone/>
            </a:pPr>
            <a:r>
              <a:rPr lang="en-US" altLang="en-US" b="1" dirty="0">
                <a:solidFill>
                  <a:schemeClr val="tx1"/>
                </a:solidFill>
                <a:ea typeface="ＭＳ Ｐゴシック" pitchFamily="34" charset="-128"/>
              </a:rPr>
              <a:t>Child under 18:</a:t>
            </a:r>
            <a:r>
              <a:rPr lang="en-US" altLang="en-US" dirty="0">
                <a:solidFill>
                  <a:schemeClr val="tx1"/>
                </a:solidFill>
                <a:ea typeface="ＭＳ Ｐゴシック" pitchFamily="34" charset="-128"/>
              </a:rPr>
              <a:t> Based on functional limitations. </a:t>
            </a: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altLang="en-US" dirty="0">
                <a:solidFill>
                  <a:schemeClr val="tx1"/>
                </a:solidFill>
                <a:ea typeface="ＭＳ Ｐゴシック" pitchFamily="34" charset="-128"/>
              </a:rPr>
              <a:t>SGA is not considered. </a:t>
            </a: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altLang="en-US" dirty="0">
                <a:solidFill>
                  <a:schemeClr val="tx1"/>
                </a:solidFill>
              </a:rPr>
              <a:t>Eligibility is based on parents’/guardians’ income and resources (N</a:t>
            </a:r>
            <a:r>
              <a:rPr lang="en-US" altLang="en-US" dirty="0">
                <a:solidFill>
                  <a:schemeClr val="tx1"/>
                </a:solidFill>
                <a:ea typeface="ＭＳ Ｐゴシック" pitchFamily="34" charset="-128"/>
              </a:rPr>
              <a:t>o resources over $2,000)</a:t>
            </a: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altLang="en-US" dirty="0">
                <a:solidFill>
                  <a:schemeClr val="tx1"/>
                </a:solidFill>
                <a:ea typeface="ＭＳ Ｐゴシック" pitchFamily="34" charset="-128"/>
              </a:rPr>
              <a:t>Disability redetermination at age 18 where resources are based on the individual</a:t>
            </a:r>
            <a:endParaRPr lang="en-US" altLang="en-US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449F99-978F-7660-AC4C-265232D7B3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World Institute on Disability | </a:t>
            </a:r>
            <a:r>
              <a:rPr lang="en-US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www.wid.org</a:t>
            </a:r>
            <a:r>
              <a:rPr lang="en-US"/>
              <a:t> | © 2021 WID. All rights reserved.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55AFDD-87D2-3F64-34CA-BFB40670A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6CA6A-5E62-594F-92D8-69B41579CCC5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77140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236237-3C38-0285-20B2-EE70C00037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pitchFamily="34" charset="-128"/>
              </a:rPr>
              <a:t>Supplemental Security Income (SSI)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018500-AB8D-B0D6-06F8-E2A384CD0A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SSI provides cash benefits to people with disabilities who have low income and resources with little or no work history. SSI is based on a </a:t>
            </a:r>
            <a:r>
              <a:rPr lang="en-US" sz="2400" u="sng" dirty="0">
                <a:solidFill>
                  <a:schemeClr val="tx1"/>
                </a:solidFill>
              </a:rPr>
              <a:t>financial need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57DA2E-A8DF-2BE9-F0CB-1CFC46C1A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World Institute on Disability | </a:t>
            </a:r>
            <a:r>
              <a:rPr lang="en-US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www.wid.org</a:t>
            </a:r>
            <a:r>
              <a:rPr lang="en-US"/>
              <a:t> | © 2021 WID. All rights reserved.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511604E-F81E-3ABD-D1BA-D715F4ADC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6CA6A-5E62-594F-92D8-69B41579CCC5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7B6FF39-1098-1850-618E-3940B6C6EA76}"/>
              </a:ext>
            </a:extLst>
          </p:cNvPr>
          <p:cNvSpPr txBox="1">
            <a:spLocks/>
          </p:cNvSpPr>
          <p:nvPr/>
        </p:nvSpPr>
        <p:spPr>
          <a:xfrm>
            <a:off x="270484" y="3106350"/>
            <a:ext cx="5368301" cy="22923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altLang="en-US" sz="2000" dirty="0">
                <a:solidFill>
                  <a:schemeClr val="tx1"/>
                </a:solidFill>
                <a:cs typeface="Arial" charset="0"/>
              </a:rPr>
              <a:t>Maximum monthly payment amount is $994 (individual)/ $1,491 (couple) 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altLang="en-US" sz="2000" dirty="0">
                <a:solidFill>
                  <a:schemeClr val="tx1"/>
                </a:solidFill>
                <a:cs typeface="Arial" charset="0"/>
              </a:rPr>
              <a:t>$2,000 resource limit</a:t>
            </a:r>
            <a:br>
              <a:rPr lang="en-US" altLang="en-US" sz="2000" dirty="0">
                <a:solidFill>
                  <a:schemeClr val="tx1"/>
                </a:solidFill>
                <a:cs typeface="Arial" charset="0"/>
              </a:rPr>
            </a:br>
            <a:r>
              <a:rPr lang="en-US" altLang="en-US" sz="2000" dirty="0">
                <a:solidFill>
                  <a:schemeClr val="tx1"/>
                </a:solidFill>
                <a:cs typeface="Arial" charset="0"/>
              </a:rPr>
              <a:t>($3,000 for couples)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altLang="en-US" sz="2000" dirty="0">
                <a:solidFill>
                  <a:schemeClr val="tx1"/>
                </a:solidFill>
                <a:cs typeface="Arial" charset="0"/>
              </a:rPr>
              <a:t>Medicaid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DB29249-4D1D-655F-8B69-95EEC6D36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669082" y="2749913"/>
            <a:ext cx="0" cy="2839357"/>
          </a:xfrm>
          <a:prstGeom prst="line">
            <a:avLst/>
          </a:prstGeom>
          <a:ln w="38100">
            <a:solidFill>
              <a:srgbClr val="448BCD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2B6D21D-B72C-6C49-14F2-87C34A7BFF0E}"/>
              </a:ext>
            </a:extLst>
          </p:cNvPr>
          <p:cNvSpPr txBox="1">
            <a:spLocks/>
          </p:cNvSpPr>
          <p:nvPr/>
        </p:nvSpPr>
        <p:spPr>
          <a:xfrm>
            <a:off x="6085323" y="3055261"/>
            <a:ext cx="4743428" cy="222865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altLang="en-US" sz="2000" dirty="0">
                <a:solidFill>
                  <a:schemeClr val="tx1"/>
                </a:solidFill>
              </a:rPr>
              <a:t>Based on need and details of living situation</a:t>
            </a:r>
            <a:endParaRPr lang="en-US" sz="2000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/>
                </a:solidFill>
              </a:rPr>
              <a:t>SSI Medicaid continues as long as SSI eligible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</a:pPr>
            <a:r>
              <a:rPr lang="en-US" sz="2000" i="1" dirty="0">
                <a:solidFill>
                  <a:srgbClr val="006298"/>
                </a:solidFill>
              </a:rPr>
              <a:t>Individuals usually have more money by going to work</a:t>
            </a:r>
          </a:p>
        </p:txBody>
      </p:sp>
    </p:spTree>
    <p:extLst>
      <p:ext uri="{BB962C8B-B14F-4D97-AF65-F5344CB8AC3E}">
        <p14:creationId xmlns:p14="http://schemas.microsoft.com/office/powerpoint/2010/main" val="11217690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9FB7E9-4C51-7B09-0A89-AFB370DFEF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SSI Work Incentives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108A8D-57B3-DA48-89C3-5F4B755A45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400"/>
              </a:spcAft>
            </a:pPr>
            <a:r>
              <a:rPr lang="en-US" b="1" dirty="0">
                <a:solidFill>
                  <a:schemeClr val="tx1"/>
                </a:solidFill>
              </a:rPr>
              <a:t>Income Exclusions:</a:t>
            </a:r>
            <a:r>
              <a:rPr lang="en-US" dirty="0">
                <a:solidFill>
                  <a:schemeClr val="tx1"/>
                </a:solidFill>
              </a:rPr>
              <a:t> First $20 unearned/$65 earned are not counted</a:t>
            </a:r>
          </a:p>
          <a:p>
            <a:pPr>
              <a:spcBef>
                <a:spcPts val="0"/>
              </a:spcBef>
              <a:spcAft>
                <a:spcPts val="400"/>
              </a:spcAft>
            </a:pPr>
            <a:r>
              <a:rPr lang="en-US" b="1" dirty="0">
                <a:solidFill>
                  <a:schemeClr val="tx1"/>
                </a:solidFill>
              </a:rPr>
              <a:t>2 for 1 Reduction: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b="1" i="1" dirty="0">
                <a:solidFill>
                  <a:srgbClr val="006298"/>
                </a:solidFill>
              </a:rPr>
              <a:t>For every two dollars earned, you keep one dollar of your SSI cash benefits!</a:t>
            </a:r>
            <a:endParaRPr lang="en-US" b="1" dirty="0">
              <a:solidFill>
                <a:srgbClr val="006298"/>
              </a:solidFill>
            </a:endParaRPr>
          </a:p>
          <a:p>
            <a:pPr>
              <a:spcBef>
                <a:spcPts val="0"/>
              </a:spcBef>
              <a:spcAft>
                <a:spcPts val="400"/>
              </a:spcAft>
            </a:pPr>
            <a:r>
              <a:rPr lang="en-US" b="1" dirty="0">
                <a:solidFill>
                  <a:schemeClr val="tx1"/>
                </a:solidFill>
              </a:rPr>
              <a:t>Impairment Related Work Expenses (IRWE</a:t>
            </a:r>
            <a:r>
              <a:rPr lang="en-US" dirty="0">
                <a:solidFill>
                  <a:schemeClr val="tx1"/>
                </a:solidFill>
              </a:rPr>
              <a:t>): Approved, d</a:t>
            </a:r>
            <a:r>
              <a:rPr lang="en-US" altLang="en-US" dirty="0">
                <a:solidFill>
                  <a:schemeClr val="tx1"/>
                </a:solidFill>
              </a:rPr>
              <a:t>ocumented disability-related expenses needed for work paid by the individual</a:t>
            </a:r>
          </a:p>
          <a:p>
            <a:pPr>
              <a:spcBef>
                <a:spcPts val="0"/>
              </a:spcBef>
              <a:spcAft>
                <a:spcPts val="400"/>
              </a:spcAft>
            </a:pPr>
            <a:r>
              <a:rPr lang="en-US" altLang="en-US" b="1" dirty="0">
                <a:solidFill>
                  <a:schemeClr val="tx1"/>
                </a:solidFill>
              </a:rPr>
              <a:t>Blind Work Expense: </a:t>
            </a:r>
            <a:r>
              <a:rPr lang="en-US" altLang="en-US" dirty="0">
                <a:solidFill>
                  <a:schemeClr val="tx1"/>
                </a:solidFill>
              </a:rPr>
              <a:t>Majority of work expenses </a:t>
            </a:r>
          </a:p>
          <a:p>
            <a:pPr>
              <a:spcBef>
                <a:spcPts val="0"/>
              </a:spcBef>
              <a:spcAft>
                <a:spcPts val="400"/>
              </a:spcAft>
            </a:pPr>
            <a:r>
              <a:rPr lang="en-US" b="1" dirty="0">
                <a:solidFill>
                  <a:schemeClr val="tx1"/>
                </a:solidFill>
              </a:rPr>
              <a:t>Student Earned Income Exclusion (SEIE</a:t>
            </a:r>
            <a:r>
              <a:rPr lang="en-US" dirty="0">
                <a:solidFill>
                  <a:schemeClr val="tx1"/>
                </a:solidFill>
              </a:rPr>
              <a:t>):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Students under 22 in school at least half-time can earn u</a:t>
            </a:r>
            <a:r>
              <a:rPr lang="en-US" altLang="en-US" dirty="0">
                <a:solidFill>
                  <a:schemeClr val="tx1"/>
                </a:solidFill>
              </a:rPr>
              <a:t>p to $2,410monthly (annual cap of $9,730)</a:t>
            </a:r>
            <a:r>
              <a:rPr lang="en-US" dirty="0">
                <a:solidFill>
                  <a:schemeClr val="tx1"/>
                </a:solidFill>
              </a:rPr>
              <a:t> without a decrease to cash benefits or effect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on healthcare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630E9C-EC42-80A9-3B8E-3847F2AE3D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World Institute on Disability | </a:t>
            </a:r>
            <a:r>
              <a:rPr lang="en-US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www.wid.org</a:t>
            </a:r>
            <a:r>
              <a:rPr lang="en-US"/>
              <a:t> | © 2021 WID. All rights reserved.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CDDC69E-C529-548A-0896-FAABBD42EF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6CA6A-5E62-594F-92D8-69B41579CCC5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46572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45949-E0E7-1019-3E51-60084CA9E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Social Security Disability Insurance (SSDI)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59A65F-F571-CE67-A3BE-7F7DF8CA5A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400" b="1" dirty="0">
                <a:solidFill>
                  <a:schemeClr val="tx1"/>
                </a:solidFill>
              </a:rPr>
              <a:t>SSDI</a:t>
            </a:r>
            <a:r>
              <a:rPr lang="en-US" sz="2400" dirty="0">
                <a:solidFill>
                  <a:schemeClr val="tx1"/>
                </a:solidFill>
              </a:rPr>
              <a:t> provides cash benefits to people with disabilities who qualify because of their </a:t>
            </a:r>
            <a:r>
              <a:rPr lang="en-US" sz="2400" u="sng" dirty="0">
                <a:solidFill>
                  <a:schemeClr val="tx1"/>
                </a:solidFill>
              </a:rPr>
              <a:t>work history</a:t>
            </a:r>
            <a:r>
              <a:rPr lang="en-US" sz="2400" dirty="0">
                <a:solidFill>
                  <a:schemeClr val="tx1"/>
                </a:solidFill>
              </a:rPr>
              <a:t> or the work history of a spouse or parent.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en-US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76AFFB-4A53-1FB7-D848-635423D16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World Institute on Disability | </a:t>
            </a:r>
            <a:r>
              <a:rPr lang="en-US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www.wid.org</a:t>
            </a:r>
            <a:r>
              <a:rPr lang="en-US"/>
              <a:t> | © 2021 WID. All rights reserved.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2695FE-EB4D-BEE8-DB57-5544407382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6CA6A-5E62-594F-92D8-69B41579CCC5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73CC76A-769E-5C47-2D89-316C77D06410}"/>
              </a:ext>
            </a:extLst>
          </p:cNvPr>
          <p:cNvSpPr txBox="1">
            <a:spLocks/>
          </p:cNvSpPr>
          <p:nvPr/>
        </p:nvSpPr>
        <p:spPr>
          <a:xfrm>
            <a:off x="543631" y="2999420"/>
            <a:ext cx="4943755" cy="177509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</a:pPr>
            <a:r>
              <a:rPr lang="en-US" sz="2000" dirty="0">
                <a:solidFill>
                  <a:schemeClr val="tx1"/>
                </a:solidFill>
              </a:rPr>
              <a:t>Social insurance b</a:t>
            </a:r>
            <a:r>
              <a:rPr lang="en-US" altLang="en-US" sz="2000" dirty="0">
                <a:solidFill>
                  <a:schemeClr val="tx1"/>
                </a:solidFill>
                <a:cs typeface="Arial" charset="0"/>
              </a:rPr>
              <a:t>ased on work history and amount paid into the system </a:t>
            </a:r>
            <a:r>
              <a:rPr lang="en-US" altLang="en-US" sz="2000" dirty="0">
                <a:solidFill>
                  <a:schemeClr val="tx1"/>
                </a:solidFill>
              </a:rPr>
              <a:t>(through FICA)</a:t>
            </a:r>
            <a:endParaRPr lang="en-US" altLang="en-US" sz="2000" dirty="0">
              <a:solidFill>
                <a:schemeClr val="tx1"/>
              </a:solidFill>
              <a:cs typeface="Arial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</a:pPr>
            <a:r>
              <a:rPr lang="en-US" altLang="en-US" sz="2000" dirty="0">
                <a:solidFill>
                  <a:schemeClr val="tx1"/>
                </a:solidFill>
                <a:cs typeface="Arial" charset="0"/>
              </a:rPr>
              <a:t>Medicare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933A91BD-8FFA-A80C-9E99-3535740B15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650032" y="2774043"/>
            <a:ext cx="0" cy="3233057"/>
          </a:xfrm>
          <a:prstGeom prst="line">
            <a:avLst/>
          </a:prstGeom>
          <a:ln w="38100">
            <a:solidFill>
              <a:srgbClr val="448BCD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549BC47F-DBAF-6464-7E5F-3CD5BC1A95BA}"/>
              </a:ext>
            </a:extLst>
          </p:cNvPr>
          <p:cNvSpPr txBox="1">
            <a:spLocks/>
          </p:cNvSpPr>
          <p:nvPr/>
        </p:nvSpPr>
        <p:spPr>
          <a:xfrm>
            <a:off x="6199551" y="2999420"/>
            <a:ext cx="5040594" cy="214083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sz="2000" dirty="0">
                <a:solidFill>
                  <a:schemeClr val="tx1"/>
                </a:solidFill>
              </a:rPr>
              <a:t>Receive cash benefits or not based on earnings and phase of work</a:t>
            </a:r>
          </a:p>
          <a:p>
            <a:pPr lvl="0"/>
            <a:r>
              <a:rPr lang="en-US" sz="2000" dirty="0">
                <a:solidFill>
                  <a:schemeClr val="tx1"/>
                </a:solidFill>
              </a:rPr>
              <a:t>Different rules for each phase of work</a:t>
            </a:r>
          </a:p>
          <a:p>
            <a:r>
              <a:rPr lang="en-US" sz="2000" dirty="0">
                <a:solidFill>
                  <a:schemeClr val="tx1"/>
                </a:solidFill>
              </a:rPr>
              <a:t>Medicare and cash benefit continue for at least 8 years</a:t>
            </a:r>
          </a:p>
          <a:p>
            <a:pPr lvl="0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89095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E6D70D-7E49-3F31-C3D8-7048F31D85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SSDI Work Incentives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1A465A-8731-D7BE-D592-4677AE2520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en-US" b="1" dirty="0">
                <a:solidFill>
                  <a:schemeClr val="tx1"/>
                </a:solidFill>
              </a:rPr>
              <a:t>Trial Work Period (TWP):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altLang="en-US" dirty="0">
                <a:solidFill>
                  <a:schemeClr val="tx1"/>
                </a:solidFill>
              </a:rPr>
              <a:t>Nine months within a rolling five-year window where full cash benefits will be received despite earnings </a:t>
            </a:r>
          </a:p>
          <a:p>
            <a:pPr lvl="1"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altLang="en-US" dirty="0">
                <a:solidFill>
                  <a:schemeClr val="tx1"/>
                </a:solidFill>
                <a:latin typeface="+mn-lt"/>
              </a:rPr>
              <a:t>Triggered by earnings over $1,210 gross monthly</a:t>
            </a:r>
          </a:p>
          <a:p>
            <a:pPr marL="457200" lvl="1" indent="0">
              <a:spcBef>
                <a:spcPts val="0"/>
              </a:spcBef>
              <a:spcAft>
                <a:spcPts val="600"/>
              </a:spcAft>
              <a:buNone/>
            </a:pPr>
            <a:endParaRPr lang="en-US" altLang="en-US" sz="2000" dirty="0">
              <a:solidFill>
                <a:schemeClr val="tx1"/>
              </a:solidFill>
              <a:latin typeface="+mn-lt"/>
            </a:endParaRPr>
          </a:p>
          <a:p>
            <a:pPr marL="342900" lvl="1" indent="-342900">
              <a:spcBef>
                <a:spcPts val="0"/>
              </a:spcBef>
              <a:spcAft>
                <a:spcPts val="600"/>
              </a:spcAft>
            </a:pPr>
            <a:r>
              <a:rPr lang="en-US" sz="2000" b="1" dirty="0">
                <a:solidFill>
                  <a:schemeClr val="tx1"/>
                </a:solidFill>
                <a:latin typeface="+mn-lt"/>
              </a:rPr>
              <a:t>Extended Period of Eligibility (EPE): </a:t>
            </a:r>
            <a:r>
              <a:rPr lang="en-US" altLang="en-US" sz="2000" dirty="0">
                <a:solidFill>
                  <a:schemeClr val="tx1"/>
                </a:solidFill>
                <a:latin typeface="+mn-lt"/>
              </a:rPr>
              <a:t>36-month period after TWP, c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ash benefits are received or not depending on Substantial Gainful Activity (</a:t>
            </a:r>
            <a:r>
              <a:rPr lang="en-US" altLang="en-US" sz="2000" dirty="0">
                <a:solidFill>
                  <a:schemeClr val="tx1"/>
                </a:solidFill>
                <a:latin typeface="+mn-lt"/>
              </a:rPr>
              <a:t>SGA)</a:t>
            </a:r>
          </a:p>
          <a:p>
            <a:r>
              <a:rPr lang="en-US" b="1" dirty="0">
                <a:solidFill>
                  <a:schemeClr val="tx1"/>
                </a:solidFill>
              </a:rPr>
              <a:t>Substantial Gainful Activity (SGA):</a:t>
            </a:r>
            <a:r>
              <a:rPr lang="en-US" dirty="0">
                <a:solidFill>
                  <a:schemeClr val="tx1"/>
                </a:solidFill>
              </a:rPr>
              <a:t> Monthly earned income shows ability to do significant work (per SSA)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en-US" dirty="0">
                <a:solidFill>
                  <a:schemeClr val="tx1"/>
                </a:solidFill>
                <a:latin typeface="+mn-lt"/>
              </a:rPr>
              <a:t>SGA threshold is $1,690 ($2,830 legally blind)</a:t>
            </a:r>
            <a:endParaRPr lang="en-US" altLang="en-US" dirty="0">
              <a:latin typeface="+mn-lt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en-US" sz="2000" i="1" dirty="0">
                <a:solidFill>
                  <a:srgbClr val="006298"/>
                </a:solidFill>
                <a:latin typeface="+mn-lt"/>
              </a:rPr>
              <a:t>SGA is not just a number!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en-US" sz="2000" dirty="0">
                <a:solidFill>
                  <a:schemeClr val="tx1"/>
                </a:solidFill>
                <a:latin typeface="+mn-lt"/>
              </a:rPr>
              <a:t>There are other factors to consider</a:t>
            </a:r>
            <a:endParaRPr lang="en-US" sz="2000" b="1" dirty="0">
              <a:solidFill>
                <a:schemeClr val="tx1"/>
              </a:solidFill>
              <a:latin typeface="+mn-lt"/>
            </a:endParaRP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0E1883E-3EEA-0958-FD12-116B8564C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World Institute on Disability | </a:t>
            </a:r>
            <a:r>
              <a:rPr lang="en-US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www.wid.org</a:t>
            </a:r>
            <a:r>
              <a:rPr lang="en-US"/>
              <a:t> | © 2021 WID. All rights reserved.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A79728B-A99C-F6C2-929B-B3390B852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6CA6A-5E62-594F-92D8-69B41579CCC5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13633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BC93F6-8A99-673B-AAFA-FB156598C9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SSDI Work Incentives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B06770-79E9-3543-82FC-0B0543D969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b="1" dirty="0">
                <a:solidFill>
                  <a:schemeClr val="tx1"/>
                </a:solidFill>
              </a:rPr>
              <a:t>Impairment Related Work Expenses (IRWE</a:t>
            </a:r>
            <a:r>
              <a:rPr lang="en-US" dirty="0">
                <a:solidFill>
                  <a:schemeClr val="tx1"/>
                </a:solidFill>
              </a:rPr>
              <a:t>): Approved, d</a:t>
            </a:r>
            <a:r>
              <a:rPr lang="en-US" altLang="en-US" dirty="0">
                <a:solidFill>
                  <a:schemeClr val="tx1"/>
                </a:solidFill>
              </a:rPr>
              <a:t>ocumented disability-related expenses paid by the individual necessary for work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 altLang="en-US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altLang="en-US" b="1" dirty="0">
                <a:solidFill>
                  <a:schemeClr val="tx1"/>
                </a:solidFill>
              </a:rPr>
              <a:t>Wage Subsidy &amp; Special Conditions: </a:t>
            </a:r>
            <a:r>
              <a:rPr lang="en-US" altLang="en-US" dirty="0">
                <a:solidFill>
                  <a:schemeClr val="tx1"/>
                </a:solidFill>
              </a:rPr>
              <a:t>O</a:t>
            </a:r>
            <a:r>
              <a:rPr lang="en-US" dirty="0">
                <a:solidFill>
                  <a:schemeClr val="tx1"/>
                </a:solidFill>
              </a:rPr>
              <a:t>n the job s</a:t>
            </a:r>
            <a:r>
              <a:rPr lang="en-US" altLang="en-US" dirty="0">
                <a:solidFill>
                  <a:schemeClr val="tx1"/>
                </a:solidFill>
              </a:rPr>
              <a:t>upport </a:t>
            </a:r>
            <a:r>
              <a:rPr lang="en-US" dirty="0">
                <a:solidFill>
                  <a:schemeClr val="tx1"/>
                </a:solidFill>
              </a:rPr>
              <a:t>or special conditions given by</a:t>
            </a:r>
            <a:r>
              <a:rPr lang="en-US" altLang="en-US" dirty="0">
                <a:solidFill>
                  <a:schemeClr val="tx1"/>
                </a:solidFill>
              </a:rPr>
              <a:t> an employer or by a third party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4BB057-EF65-E2DD-71B2-70AC4830C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World Institute on Disability | </a:t>
            </a:r>
            <a:r>
              <a:rPr lang="en-US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www.wid.org</a:t>
            </a:r>
            <a:r>
              <a:rPr lang="en-US"/>
              <a:t> | © 2021 WID. All rights reserved.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7ECDD44-04E0-C28D-1C1C-4156E2317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6CA6A-5E62-594F-92D8-69B41579CCC5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29672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001A8F-4C5E-E94C-5806-7EAA960FF9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Unable To Continue Working?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137401-258C-1CCF-6C39-04EE1ABC4F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Expedited Reinstatement (EXR):</a:t>
            </a:r>
            <a:r>
              <a:rPr lang="en-US" dirty="0">
                <a:solidFill>
                  <a:schemeClr val="tx1"/>
                </a:solidFill>
              </a:rPr>
              <a:t> Able to get benefits restarted quickly if they end due to employment earnings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Available for up to five years after benefits end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If countable earned income drops below the SGA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Not medically improved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Benefits can be restarted without the need to reapply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Both SSI and SSDI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ADDB45-404D-36DC-CBE1-2623544B1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World Institute on Disability | </a:t>
            </a:r>
            <a:r>
              <a:rPr lang="en-US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www.wid.org</a:t>
            </a:r>
            <a:r>
              <a:rPr lang="en-US"/>
              <a:t> | © 2021 WID. All rights reserved.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6911C33-8DD5-0286-1FB9-051FA41C2A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6CA6A-5E62-594F-92D8-69B41579CCC5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31442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3F29BD-8E5D-634F-F79D-B7C74EF471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/>
              <a:t>SGA Impact on Benefit Check</a:t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82ECF7-4815-F864-98B3-11208DFAF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6CA6A-5E62-594F-92D8-69B41579CCC5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AE074B-F551-2864-FD48-909D3FBE6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World Institute on Disability | </a:t>
            </a:r>
            <a:r>
              <a:rPr lang="en-US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www.wid.org</a:t>
            </a:r>
            <a:r>
              <a:rPr lang="en-US"/>
              <a:t> | © 2021 WID. All rights reserved.</a:t>
            </a:r>
            <a:endParaRPr lang="en-US" dirty="0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78AE604C-5CDC-0AF5-990A-C1211E576BA8}"/>
              </a:ext>
            </a:extLst>
          </p:cNvPr>
          <p:cNvSpPr>
            <a:spLocks/>
          </p:cNvSpPr>
          <p:nvPr/>
        </p:nvSpPr>
        <p:spPr bwMode="auto">
          <a:xfrm>
            <a:off x="1231106" y="1738948"/>
            <a:ext cx="9144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F8140"/>
              </a:buClr>
              <a:buFont typeface="Wingdings" pitchFamily="2" charset="2"/>
              <a:buChar char="o"/>
              <a:defRPr sz="30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1pPr>
            <a:lvl2pPr marL="639763" indent="-246063">
              <a:spcBef>
                <a:spcPct val="20000"/>
              </a:spcBef>
              <a:buClr>
                <a:srgbClr val="0F8140"/>
              </a:buClr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2pPr>
            <a:lvl3pPr marL="1304925" indent="-246063">
              <a:spcBef>
                <a:spcPct val="20000"/>
              </a:spcBef>
              <a:buClr>
                <a:srgbClr val="0F8140"/>
              </a:buClr>
              <a:buFont typeface="Wingdings" pitchFamily="2" charset="2"/>
              <a:buChar char="o"/>
              <a:defRPr sz="23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3pPr>
            <a:lvl4pPr marL="1187450" indent="-209550">
              <a:spcBef>
                <a:spcPct val="20000"/>
              </a:spcBef>
              <a:buClr>
                <a:srgbClr val="0F8140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4pPr>
            <a:lvl5pPr marL="1462088" indent="-209550">
              <a:spcBef>
                <a:spcPct val="25000"/>
              </a:spcBef>
              <a:buClr>
                <a:srgbClr val="0F814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5pPr>
            <a:lvl6pPr marL="1919288" indent="-20955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0F814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6pPr>
            <a:lvl7pPr marL="2376488" indent="-20955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0F814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7pPr>
            <a:lvl8pPr marL="2833688" indent="-20955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0F814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8pPr>
            <a:lvl9pPr marL="3290888" indent="-20955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0F814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>
                <a:srgbClr val="08814F"/>
              </a:buClr>
              <a:buFont typeface="Wingdings" pitchFamily="2" charset="2"/>
              <a:buNone/>
            </a:pPr>
            <a:r>
              <a:rPr lang="en-US" altLang="en-US" sz="2600" dirty="0">
                <a:latin typeface="Arial" panose="020B0604020202020204" pitchFamily="34" charset="0"/>
                <a:cs typeface="Arial" panose="020B0604020202020204" pitchFamily="34" charset="0"/>
              </a:rPr>
              <a:t>Countable earnings above SGA *</a:t>
            </a:r>
          </a:p>
          <a:p>
            <a:pPr algn="ctr" eaLnBrk="1" hangingPunct="1">
              <a:spcBef>
                <a:spcPct val="0"/>
              </a:spcBef>
              <a:buClr>
                <a:srgbClr val="08814F"/>
              </a:buClr>
              <a:buFont typeface="Wingdings" pitchFamily="2" charset="2"/>
              <a:buNone/>
            </a:pPr>
            <a:r>
              <a:rPr lang="en-US" altLang="en-US" sz="2600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</a:p>
          <a:p>
            <a:pPr algn="ctr" eaLnBrk="1" hangingPunct="1">
              <a:spcBef>
                <a:spcPct val="0"/>
              </a:spcBef>
              <a:buClr>
                <a:srgbClr val="08814F"/>
              </a:buClr>
              <a:buFont typeface="Wingdings" pitchFamily="2" charset="2"/>
              <a:buNone/>
            </a:pPr>
            <a:r>
              <a:rPr lang="en-US" altLang="en-US" sz="2600" dirty="0">
                <a:latin typeface="Arial" panose="020B0604020202020204" pitchFamily="34" charset="0"/>
                <a:cs typeface="Arial" panose="020B0604020202020204" pitchFamily="34" charset="0"/>
              </a:rPr>
              <a:t>No benefit check</a:t>
            </a:r>
            <a:endParaRPr lang="en-US" alt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>
                <a:srgbClr val="08814F"/>
              </a:buClr>
              <a:buFont typeface="Wingdings" pitchFamily="2" charset="2"/>
              <a:buNone/>
            </a:pPr>
            <a:endParaRPr lang="en-US" altLang="en-US" sz="26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08814F"/>
              </a:buClr>
              <a:buFont typeface="Arial" charset="0"/>
              <a:buChar char="●"/>
            </a:pPr>
            <a:endParaRPr lang="en-US" altLang="en-US" sz="26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3">
            <a:extLst>
              <a:ext uri="{FF2B5EF4-FFF2-40B4-BE49-F238E27FC236}">
                <a16:creationId xmlns:a16="http://schemas.microsoft.com/office/drawing/2014/main" id="{22D7B45E-8500-DE66-697F-2A9B0F148C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7513" y="3165178"/>
            <a:ext cx="8410486" cy="492443"/>
          </a:xfrm>
          <a:prstGeom prst="rect">
            <a:avLst/>
          </a:prstGeom>
          <a:solidFill>
            <a:srgbClr val="006298"/>
          </a:solidFill>
          <a:ln w="9525">
            <a:solidFill>
              <a:srgbClr val="0082E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lr>
                <a:srgbClr val="0F8140"/>
              </a:buClr>
              <a:buFont typeface="Wingdings" pitchFamily="2" charset="2"/>
              <a:buChar char="o"/>
              <a:defRPr sz="30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1pPr>
            <a:lvl2pPr>
              <a:spcBef>
                <a:spcPct val="20000"/>
              </a:spcBef>
              <a:buClr>
                <a:srgbClr val="0F8140"/>
              </a:buClr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F8140"/>
              </a:buClr>
              <a:buFont typeface="Wingdings" pitchFamily="2" charset="2"/>
              <a:buChar char="o"/>
              <a:defRPr sz="23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F8140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5000"/>
              </a:spcBef>
              <a:buClr>
                <a:srgbClr val="0F814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0F814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0F814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0F814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0F814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9pPr>
          </a:lstStyle>
          <a:p>
            <a:pPr lvl="1" eaLnBrk="1" hangingPunct="1">
              <a:spcBef>
                <a:spcPts val="1200"/>
              </a:spcBef>
              <a:buClr>
                <a:srgbClr val="08814F"/>
              </a:buClr>
              <a:buFontTx/>
              <a:buNone/>
            </a:pPr>
            <a:r>
              <a:rPr lang="en-US" alt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SGA Threshold - $1,690 /$2,830 Legally Blind</a:t>
            </a:r>
            <a:endParaRPr lang="en-US" alt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3">
            <a:extLst>
              <a:ext uri="{FF2B5EF4-FFF2-40B4-BE49-F238E27FC236}">
                <a16:creationId xmlns:a16="http://schemas.microsoft.com/office/drawing/2014/main" id="{053A426A-1ABB-CD7C-617B-AD889932460A}"/>
              </a:ext>
            </a:extLst>
          </p:cNvPr>
          <p:cNvSpPr>
            <a:spLocks/>
          </p:cNvSpPr>
          <p:nvPr/>
        </p:nvSpPr>
        <p:spPr bwMode="auto">
          <a:xfrm>
            <a:off x="1360487" y="3873103"/>
            <a:ext cx="91440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F8140"/>
              </a:buClr>
              <a:buFont typeface="Wingdings" pitchFamily="2" charset="2"/>
              <a:buChar char="o"/>
              <a:defRPr sz="30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1pPr>
            <a:lvl2pPr marL="639763" indent="-246063">
              <a:spcBef>
                <a:spcPct val="20000"/>
              </a:spcBef>
              <a:buClr>
                <a:srgbClr val="0F8140"/>
              </a:buClr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2pPr>
            <a:lvl3pPr marL="1304925" indent="-246063">
              <a:spcBef>
                <a:spcPct val="20000"/>
              </a:spcBef>
              <a:buClr>
                <a:srgbClr val="0F8140"/>
              </a:buClr>
              <a:buFont typeface="Wingdings" pitchFamily="2" charset="2"/>
              <a:buChar char="o"/>
              <a:defRPr sz="23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3pPr>
            <a:lvl4pPr marL="1187450" indent="-209550">
              <a:spcBef>
                <a:spcPct val="20000"/>
              </a:spcBef>
              <a:buClr>
                <a:srgbClr val="0F8140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4pPr>
            <a:lvl5pPr marL="1462088" indent="-209550">
              <a:spcBef>
                <a:spcPct val="25000"/>
              </a:spcBef>
              <a:buClr>
                <a:srgbClr val="0F814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5pPr>
            <a:lvl6pPr marL="1919288" indent="-20955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0F814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6pPr>
            <a:lvl7pPr marL="2376488" indent="-20955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0F814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7pPr>
            <a:lvl8pPr marL="2833688" indent="-20955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0F814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8pPr>
            <a:lvl9pPr marL="3290888" indent="-20955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0F814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>
                <a:srgbClr val="08814F"/>
              </a:buClr>
              <a:buFont typeface="Wingdings" pitchFamily="2" charset="2"/>
              <a:buNone/>
            </a:pPr>
            <a:r>
              <a:rPr lang="en-US" altLang="en-US" sz="2600" dirty="0">
                <a:latin typeface="Arial" panose="020B0604020202020204" pitchFamily="34" charset="0"/>
                <a:cs typeface="Arial" panose="020B0604020202020204" pitchFamily="34" charset="0"/>
              </a:rPr>
              <a:t>Countable earnings below SGA *</a:t>
            </a:r>
          </a:p>
          <a:p>
            <a:pPr algn="ctr" eaLnBrk="1" hangingPunct="1">
              <a:spcBef>
                <a:spcPct val="0"/>
              </a:spcBef>
              <a:buClr>
                <a:srgbClr val="08814F"/>
              </a:buClr>
              <a:buFont typeface="Wingdings" pitchFamily="2" charset="2"/>
              <a:buNone/>
            </a:pPr>
            <a:r>
              <a:rPr lang="en-US" altLang="en-US" sz="2600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</a:p>
          <a:p>
            <a:pPr algn="ctr" eaLnBrk="1" hangingPunct="1">
              <a:spcBef>
                <a:spcPct val="0"/>
              </a:spcBef>
              <a:buClr>
                <a:srgbClr val="08814F"/>
              </a:buClr>
              <a:buFont typeface="Wingdings" pitchFamily="2" charset="2"/>
              <a:buNone/>
            </a:pPr>
            <a:r>
              <a:rPr lang="en-US" altLang="en-US" sz="2600" dirty="0">
                <a:latin typeface="Arial" panose="020B0604020202020204" pitchFamily="34" charset="0"/>
                <a:cs typeface="Arial" panose="020B0604020202020204" pitchFamily="34" charset="0"/>
              </a:rPr>
              <a:t>Benefit check</a:t>
            </a:r>
          </a:p>
          <a:p>
            <a:pPr eaLnBrk="1" hangingPunct="1">
              <a:spcBef>
                <a:spcPct val="0"/>
              </a:spcBef>
              <a:buClr>
                <a:srgbClr val="08814F"/>
              </a:buClr>
              <a:buFont typeface="Arial" charset="0"/>
              <a:buChar char="●"/>
            </a:pPr>
            <a:endParaRPr lang="en-US" alt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3">
            <a:extLst>
              <a:ext uri="{FF2B5EF4-FFF2-40B4-BE49-F238E27FC236}">
                <a16:creationId xmlns:a16="http://schemas.microsoft.com/office/drawing/2014/main" id="{D5F93018-8E0E-240A-44C0-F3E29F5EF979}"/>
              </a:ext>
            </a:extLst>
          </p:cNvPr>
          <p:cNvSpPr>
            <a:spLocks/>
          </p:cNvSpPr>
          <p:nvPr/>
        </p:nvSpPr>
        <p:spPr bwMode="auto">
          <a:xfrm>
            <a:off x="1687513" y="5345747"/>
            <a:ext cx="914400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F8140"/>
              </a:buClr>
              <a:buFont typeface="Wingdings" pitchFamily="2" charset="2"/>
              <a:buChar char="o"/>
              <a:defRPr sz="30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1pPr>
            <a:lvl2pPr marL="639763" indent="-246063">
              <a:spcBef>
                <a:spcPct val="20000"/>
              </a:spcBef>
              <a:buClr>
                <a:srgbClr val="0F8140"/>
              </a:buClr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2pPr>
            <a:lvl3pPr marL="1304925" indent="-246063">
              <a:spcBef>
                <a:spcPct val="20000"/>
              </a:spcBef>
              <a:buClr>
                <a:srgbClr val="0F8140"/>
              </a:buClr>
              <a:buFont typeface="Wingdings" pitchFamily="2" charset="2"/>
              <a:buChar char="o"/>
              <a:defRPr sz="23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3pPr>
            <a:lvl4pPr marL="1187450" indent="-209550">
              <a:spcBef>
                <a:spcPct val="20000"/>
              </a:spcBef>
              <a:buClr>
                <a:srgbClr val="0F8140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4pPr>
            <a:lvl5pPr marL="1462088" indent="-209550">
              <a:spcBef>
                <a:spcPct val="25000"/>
              </a:spcBef>
              <a:buClr>
                <a:srgbClr val="0F814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5pPr>
            <a:lvl6pPr marL="1919288" indent="-20955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0F814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6pPr>
            <a:lvl7pPr marL="2376488" indent="-20955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0F814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7pPr>
            <a:lvl8pPr marL="2833688" indent="-20955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0F814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8pPr>
            <a:lvl9pPr marL="3290888" indent="-20955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0F814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>
                <a:srgbClr val="08814F"/>
              </a:buClr>
              <a:buFont typeface="Wingdings" pitchFamily="2" charset="2"/>
              <a:buNone/>
            </a:pPr>
            <a:r>
              <a:rPr lang="en-US" altLang="en-US" sz="2600" i="1" dirty="0">
                <a:latin typeface="Arial" panose="020B0604020202020204" pitchFamily="34" charset="0"/>
                <a:cs typeface="Arial" panose="020B0604020202020204" pitchFamily="34" charset="0"/>
              </a:rPr>
              <a:t>*After deductions for IRWEs and subsidies</a:t>
            </a:r>
          </a:p>
        </p:txBody>
      </p:sp>
    </p:spTree>
    <p:extLst>
      <p:ext uri="{BB962C8B-B14F-4D97-AF65-F5344CB8AC3E}">
        <p14:creationId xmlns:p14="http://schemas.microsoft.com/office/powerpoint/2010/main" val="28072679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5547D8-0EFA-81C8-98DE-0AB70C2AD0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Maintain Healthcare While Working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CA5DE1-ADFF-3B1F-46E3-DC0EC2F368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b="1" dirty="0">
                <a:solidFill>
                  <a:schemeClr val="tx1"/>
                </a:solidFill>
              </a:rPr>
              <a:t>Losing healthcare is the main reason people with disabilities state for not going to work. </a:t>
            </a:r>
            <a:endParaRPr lang="en-US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b="1" dirty="0">
                <a:solidFill>
                  <a:schemeClr val="tx1"/>
                </a:solidFill>
              </a:rPr>
              <a:t>For SSI: </a:t>
            </a:r>
            <a:r>
              <a:rPr lang="en-US" b="1" u="sng" dirty="0">
                <a:solidFill>
                  <a:srgbClr val="006298"/>
                </a:solidFill>
              </a:rPr>
              <a:t>Medicaid</a:t>
            </a:r>
            <a:r>
              <a:rPr lang="en-US" b="1" dirty="0">
                <a:solidFill>
                  <a:srgbClr val="006298"/>
                </a:solidFill>
              </a:rPr>
              <a:t> </a:t>
            </a:r>
            <a:r>
              <a:rPr lang="en-US" dirty="0"/>
              <a:t>- </a:t>
            </a:r>
            <a:r>
              <a:rPr lang="en-US" dirty="0">
                <a:solidFill>
                  <a:schemeClr val="tx1"/>
                </a:solidFill>
              </a:rPr>
              <a:t>Continues after cash benefits stop due to work earnings (</a:t>
            </a:r>
            <a:r>
              <a:rPr lang="en-US" b="1" dirty="0">
                <a:solidFill>
                  <a:srgbClr val="006298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1619(b)</a:t>
            </a:r>
            <a:r>
              <a:rPr lang="en-US" dirty="0">
                <a:solidFill>
                  <a:schemeClr val="tx1"/>
                </a:solidFill>
              </a:rPr>
              <a:t>)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b="1" dirty="0">
                <a:solidFill>
                  <a:schemeClr val="tx1"/>
                </a:solidFill>
              </a:rPr>
              <a:t>For SSDI: </a:t>
            </a:r>
            <a:r>
              <a:rPr lang="en-US" b="1" dirty="0">
                <a:solidFill>
                  <a:srgbClr val="006298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Medicare</a:t>
            </a:r>
            <a:r>
              <a:rPr lang="en-US" dirty="0"/>
              <a:t> - </a:t>
            </a:r>
            <a:r>
              <a:rPr lang="en-US" dirty="0">
                <a:solidFill>
                  <a:schemeClr val="tx1"/>
                </a:solidFill>
              </a:rPr>
              <a:t> Continues for 8 years (or longer)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b="1" u="sng" dirty="0">
                <a:solidFill>
                  <a:schemeClr val="accent2"/>
                </a:solidFill>
              </a:rPr>
              <a:t>Georgia Pathways to Coverage</a:t>
            </a:r>
            <a:r>
              <a:rPr lang="en-US" dirty="0"/>
              <a:t> – a way of qualifying for Medicaid for people under 65 who have low income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b="1" dirty="0">
                <a:solidFill>
                  <a:schemeClr val="accent2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Employer-sponsored</a:t>
            </a:r>
            <a:r>
              <a:rPr lang="en-US" b="1" dirty="0">
                <a:solidFill>
                  <a:srgbClr val="006298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Health Coverage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- Public coverage and private coverage can be used together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b="1" dirty="0">
                <a:solidFill>
                  <a:srgbClr val="006298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Individual Health Coverage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-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Healthcare.gov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7F7968D-67B5-C3E5-4BD9-E1FDC7E04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World Institute on Disability | </a:t>
            </a:r>
            <a:r>
              <a:rPr lang="en-US"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www.wid.org</a:t>
            </a:r>
            <a:r>
              <a:rPr lang="en-US"/>
              <a:t> | © 2021 WID. All rights reserved.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4AC89F-0358-AB24-1949-BD7B0CC62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6CA6A-5E62-594F-92D8-69B41579CCC5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38693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28F38C-535F-DD75-EC96-72AC70D3E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Earn More and Save More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87E92C-D99F-BF48-FA06-5C1B0178C4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en-US" b="1" dirty="0">
                <a:solidFill>
                  <a:schemeClr val="tx1"/>
                </a:solidFill>
              </a:rPr>
              <a:t>Plan for Achieving Self-Support (PASS): </a:t>
            </a:r>
            <a:r>
              <a:rPr lang="en-US" altLang="en-US" dirty="0">
                <a:solidFill>
                  <a:schemeClr val="tx1"/>
                </a:solidFill>
              </a:rPr>
              <a:t>Income or resources can be set aside to achieve a specific work goal without affecting benefits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en-US" dirty="0">
                <a:solidFill>
                  <a:schemeClr val="tx1"/>
                </a:solidFill>
              </a:rPr>
              <a:t>Mainly for SSI beneficiaries though those with low SSDI benefits may use a PASS</a:t>
            </a:r>
          </a:p>
          <a:p>
            <a:pPr marL="457200" lvl="1" indent="0">
              <a:spcBef>
                <a:spcPts val="0"/>
              </a:spcBef>
              <a:spcAft>
                <a:spcPts val="300"/>
              </a:spcAft>
              <a:buNone/>
            </a:pPr>
            <a:endParaRPr lang="en-US" altLang="en-US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b="1" dirty="0">
                <a:solidFill>
                  <a:schemeClr val="tx1"/>
                </a:solidFill>
              </a:rPr>
              <a:t>Achieving a Better Life Experience (ABLE or IABLE): 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dirty="0">
                <a:solidFill>
                  <a:schemeClr val="tx1"/>
                </a:solidFill>
              </a:rPr>
              <a:t>Save up to $100,000 without affecting resource limits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dirty="0">
                <a:solidFill>
                  <a:schemeClr val="tx1"/>
                </a:solidFill>
              </a:rPr>
              <a:t>Will not affect SSI, Medicaid, or most other benefits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dirty="0">
                <a:solidFill>
                  <a:schemeClr val="tx1"/>
                </a:solidFill>
              </a:rPr>
              <a:t>Disability onset before age 46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dirty="0">
                <a:solidFill>
                  <a:schemeClr val="tx1"/>
                </a:solidFill>
              </a:rPr>
              <a:t>$20,000 annual contribution/additional $15,650 of earned income (working)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dirty="0">
                <a:solidFill>
                  <a:schemeClr val="tx1"/>
                </a:solidFill>
              </a:rPr>
              <a:t>Accounts can be opened in another state.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dirty="0">
                <a:solidFill>
                  <a:schemeClr val="tx1"/>
                </a:solidFill>
              </a:rPr>
              <a:t>For both SSI and SSDI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dirty="0">
                <a:solidFill>
                  <a:schemeClr val="tx1"/>
                </a:solidFill>
              </a:rPr>
              <a:t>Open an account to prepare to apply for benefits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1E210F-9333-16D2-9A58-743FB8ACC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World Institute on Disability | </a:t>
            </a:r>
            <a:r>
              <a:rPr lang="en-US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www.wid.org</a:t>
            </a:r>
            <a:r>
              <a:rPr lang="en-US"/>
              <a:t> | © 2021 WID. All rights reserved.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F5EF0C-3C25-3DFD-F405-5B30298125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6CA6A-5E62-594F-92D8-69B41579CCC5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2967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074CB3-ACCA-5643-ED02-CA75E2DBD1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758BA7-647E-4920-3961-D6305C052B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en-US" altLang="en-US" sz="3200" b="1" dirty="0">
                <a:solidFill>
                  <a:schemeClr val="tx1"/>
                </a:solidFill>
              </a:rPr>
              <a:t>Heather Duncan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400" b="1" dirty="0">
                <a:solidFill>
                  <a:schemeClr val="tx1"/>
                </a:solidFill>
              </a:rPr>
              <a:t>Chief Strategy Officer</a:t>
            </a:r>
            <a:endParaRPr lang="en-US" altLang="en-US" sz="2400" b="1" dirty="0">
              <a:solidFill>
                <a:schemeClr val="tx1"/>
              </a:solidFill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en-US" sz="2400" b="1" dirty="0"/>
          </a:p>
          <a:p>
            <a:pPr marL="0" indent="0" algn="ctr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</a:rPr>
              <a:t>World Institute on Disability (WID)</a:t>
            </a:r>
          </a:p>
          <a:p>
            <a:pPr marL="0" indent="0" algn="ctr" fontAlgn="auto">
              <a:spcBef>
                <a:spcPts val="0"/>
              </a:spcBef>
              <a:buNone/>
            </a:pPr>
            <a:r>
              <a:rPr lang="en-US" b="0" i="0" u="none" strike="noStrike" dirty="0">
                <a:solidFill>
                  <a:srgbClr val="FFFFFF"/>
                </a:solidFill>
                <a:effectLst/>
                <a:latin typeface="Noto Sans" panose="020B0502040504020204" pitchFamily="34" charset="0"/>
              </a:rPr>
              <a:t>WID </a:t>
            </a:r>
            <a:r>
              <a:rPr lang="en-US" b="0" i="0" u="none" strike="noStrike" dirty="0">
                <a:effectLst/>
                <a:latin typeface="Noto Sans" panose="020B0502040504020204" pitchFamily="34" charset="0"/>
              </a:rPr>
              <a:t>is dedicated to designing, building, and supporting whole community solutions by </a:t>
            </a:r>
            <a:r>
              <a:rPr lang="en-US" b="1" i="0" u="none" strike="noStrike" dirty="0">
                <a:effectLst/>
                <a:latin typeface="Noto Sans" panose="020B0502040504020204" pitchFamily="34" charset="0"/>
              </a:rPr>
              <a:t>removing barriers</a:t>
            </a:r>
            <a:r>
              <a:rPr lang="en-US" b="0" i="0" u="none" strike="noStrike" dirty="0">
                <a:effectLst/>
                <a:latin typeface="Noto Sans" panose="020B0502040504020204" pitchFamily="34" charset="0"/>
              </a:rPr>
              <a:t> to include people with disabilities.</a:t>
            </a:r>
          </a:p>
          <a:p>
            <a:pPr marL="0" indent="0" algn="ctr" fontAlgn="auto">
              <a:spcBef>
                <a:spcPts val="0"/>
              </a:spcBef>
              <a:buNone/>
            </a:pPr>
            <a:r>
              <a:rPr lang="en-US" dirty="0">
                <a:solidFill>
                  <a:schemeClr val="tx1"/>
                </a:solidFill>
                <a:hlinkClick r:id="rId3"/>
              </a:rPr>
              <a:t>www.wid.org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 algn="ctr">
              <a:lnSpc>
                <a:spcPct val="80000"/>
              </a:lnSpc>
              <a:spcBef>
                <a:spcPts val="4500"/>
              </a:spcBef>
              <a:buNone/>
              <a:defRPr/>
            </a:pPr>
            <a:r>
              <a:rPr lang="en-US" sz="2800" b="1" dirty="0">
                <a:solidFill>
                  <a:schemeClr val="tx1"/>
                </a:solidFill>
              </a:rPr>
              <a:t>Disability Benefits 101 - </a:t>
            </a:r>
            <a:r>
              <a:rPr lang="en-US" sz="2800" b="1" dirty="0">
                <a:solidFill>
                  <a:schemeClr val="tx1"/>
                </a:solidFill>
                <a:hlinkClick r:id="rId4"/>
              </a:rPr>
              <a:t>www.db101.org</a:t>
            </a:r>
            <a:r>
              <a:rPr lang="en-US" sz="2800" b="1" dirty="0">
                <a:solidFill>
                  <a:schemeClr val="tx1"/>
                </a:solidFill>
              </a:rPr>
              <a:t> 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B56DD6-9E72-DFD9-888B-E3E2E25D58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World Institute on Disability | </a:t>
            </a:r>
            <a:r>
              <a:rPr lang="en-US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www.wid.org</a:t>
            </a:r>
            <a:r>
              <a:rPr lang="en-US"/>
              <a:t> | © 2021 WID. All rights reserved.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ED54F5-7FDD-84A1-E96A-79A7B20FA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6CA6A-5E62-594F-92D8-69B41579CCC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86236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765CE8-0F43-4CBC-9A3A-EB9E660641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6000" b="1" dirty="0">
                <a:ea typeface="ＭＳ Ｐゴシック" pitchFamily="34" charset="-128"/>
              </a:rPr>
              <a:t>GA DB101 </a:t>
            </a:r>
            <a:r>
              <a:rPr lang="en-US" altLang="en-US" sz="6000" b="1" dirty="0">
                <a:ea typeface="Verdana" panose="020B0604030504040204" pitchFamily="34" charset="0"/>
              </a:rPr>
              <a:t>Tools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B4A5AE0-2003-AAFA-5706-B2129A81C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World Institute on Disability | </a:t>
            </a:r>
            <a:r>
              <a:rPr lang="en-US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www.wid.org</a:t>
            </a:r>
            <a:r>
              <a:rPr lang="en-US"/>
              <a:t> | © 2021 WID. All rights reserved.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251608-6137-00D0-6877-D68551F902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6CA6A-5E62-594F-92D8-69B41579CCC5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37515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0D81FD-6B02-3DD1-3788-EFA9E23EB0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928" y="347972"/>
            <a:ext cx="3161640" cy="4755615"/>
          </a:xfrm>
        </p:spPr>
        <p:txBody>
          <a:bodyPr/>
          <a:lstStyle/>
          <a:p>
            <a:r>
              <a:rPr lang="en-US" altLang="en-US" dirty="0"/>
              <a:t>My DB101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13CB61-E47F-5287-1FA8-7CD9394BFD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8606" y="821978"/>
            <a:ext cx="7290226" cy="475561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dirty="0">
                <a:solidFill>
                  <a:schemeClr val="tx1"/>
                </a:solidFill>
              </a:rPr>
              <a:t>A customized DB101 toolbox you can take anywhere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dirty="0">
                <a:solidFill>
                  <a:schemeClr val="tx1"/>
                </a:solidFill>
              </a:rPr>
              <a:t>Favorite Articles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dirty="0">
                <a:solidFill>
                  <a:schemeClr val="tx1"/>
                </a:solidFill>
              </a:rPr>
              <a:t>Favorite Tools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dirty="0">
                <a:solidFill>
                  <a:schemeClr val="tx1"/>
                </a:solidFill>
              </a:rPr>
              <a:t>Saved Estimator Sessions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dirty="0">
                <a:solidFill>
                  <a:schemeClr val="tx1"/>
                </a:solidFill>
              </a:rPr>
              <a:t>Located at the top of site above the Search feature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dirty="0">
                <a:solidFill>
                  <a:schemeClr val="tx1"/>
                </a:solidFill>
              </a:rPr>
              <a:t>Register first with organizational type; Sign-in to activate My DB101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dirty="0">
                <a:solidFill>
                  <a:schemeClr val="tx1"/>
                </a:solidFill>
              </a:rPr>
              <a:t>All other features of GA DB101 is available without registration 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E079DB9-D3F7-EC45-6C20-66467F0315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World Institute on Disability | </a:t>
            </a:r>
            <a:r>
              <a:rPr lang="en-US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www.wid.org</a:t>
            </a:r>
            <a:r>
              <a:rPr lang="en-US" dirty="0"/>
              <a:t> | © 2021 WID. All rights reserved.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7FEA8C-DC1C-105A-A207-FBB69066C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6CA6A-5E62-594F-92D8-69B41579CCC5}" type="slidenum">
              <a:rPr lang="en-US" smtClean="0"/>
              <a:pPr/>
              <a:t>21</a:t>
            </a:fld>
            <a:endParaRPr lang="en-US" dirty="0"/>
          </a:p>
        </p:txBody>
      </p:sp>
      <p:pic>
        <p:nvPicPr>
          <p:cNvPr id="7" name="Picture 6" descr="Screenshot of Georgia DB 101 registration, sign in and Google search bar. ">
            <a:extLst>
              <a:ext uri="{FF2B5EF4-FFF2-40B4-BE49-F238E27FC236}">
                <a16:creationId xmlns:a16="http://schemas.microsoft.com/office/drawing/2014/main" id="{36E870BB-E2BE-F9B7-2E2E-67C3DD9AA81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36602" y="3854331"/>
            <a:ext cx="5270500" cy="1866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564721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D26DF-0155-16F5-D375-61B8B4F68A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Estimators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844393-D980-D81E-7FA7-B9DF563DCC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2" indent="0">
              <a:buNone/>
            </a:pPr>
            <a:r>
              <a:rPr lang="en-US" sz="2000" b="1" dirty="0">
                <a:solidFill>
                  <a:schemeClr val="tx1"/>
                </a:solidFill>
                <a:latin typeface="+mn-lt"/>
              </a:rPr>
              <a:t>What will happen to income, benefits, and health coverage when going to work? </a:t>
            </a:r>
          </a:p>
          <a:p>
            <a:pPr marL="342900" lvl="2" indent="-342900"/>
            <a:r>
              <a:rPr lang="en-US" sz="2000" dirty="0">
                <a:solidFill>
                  <a:schemeClr val="tx1"/>
                </a:solidFill>
                <a:latin typeface="+mn-lt"/>
              </a:rPr>
              <a:t>Actual earnings or estimated earnings entered to estimate income, benefits, and health coverage if a person receiving disability benefits goes to work</a:t>
            </a:r>
          </a:p>
          <a:p>
            <a:pPr lvl="1"/>
            <a:r>
              <a:rPr lang="en-US" altLang="en-US" sz="2000" b="1" dirty="0">
                <a:solidFill>
                  <a:schemeClr val="tx1"/>
                </a:solidFill>
                <a:latin typeface="+mn-lt"/>
              </a:rPr>
              <a:t>Benefits and Work Estimator</a:t>
            </a:r>
            <a:r>
              <a:rPr lang="en-US" altLang="en-US" sz="2000" dirty="0">
                <a:solidFill>
                  <a:schemeClr val="tx1"/>
                </a:solidFill>
                <a:latin typeface="+mn-lt"/>
              </a:rPr>
              <a:t>: 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For people aged </a:t>
            </a:r>
            <a:br>
              <a:rPr lang="en-US" sz="2000" dirty="0">
                <a:solidFill>
                  <a:schemeClr val="tx1"/>
                </a:solidFill>
                <a:latin typeface="+mn-lt"/>
              </a:rPr>
            </a:br>
            <a:r>
              <a:rPr lang="en-US" sz="2000" dirty="0">
                <a:solidFill>
                  <a:schemeClr val="tx1"/>
                </a:solidFill>
                <a:latin typeface="+mn-lt"/>
              </a:rPr>
              <a:t>18-64 using public disability benefits</a:t>
            </a:r>
            <a:endParaRPr lang="en-US" altLang="en-US" sz="2000" dirty="0">
              <a:solidFill>
                <a:schemeClr val="tx1"/>
              </a:solidFill>
              <a:latin typeface="+mn-lt"/>
            </a:endParaRPr>
          </a:p>
          <a:p>
            <a:pPr lvl="1"/>
            <a:r>
              <a:rPr lang="en-US" altLang="en-US" sz="2000" b="1" dirty="0">
                <a:solidFill>
                  <a:schemeClr val="tx1"/>
                </a:solidFill>
                <a:latin typeface="+mn-lt"/>
              </a:rPr>
              <a:t>School and Work Estimator: </a:t>
            </a:r>
            <a:r>
              <a:rPr lang="en-US" altLang="en-US" sz="2000" dirty="0">
                <a:solidFill>
                  <a:schemeClr val="tx1"/>
                </a:solidFill>
                <a:latin typeface="+mn-lt"/>
              </a:rPr>
              <a:t>F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or </a:t>
            </a:r>
            <a:r>
              <a:rPr lang="en-US" sz="2000" dirty="0">
                <a:latin typeface="+mn-lt"/>
              </a:rPr>
              <a:t>youth who have limited work experience</a:t>
            </a:r>
            <a:endParaRPr lang="en-US" sz="2000" dirty="0">
              <a:solidFill>
                <a:schemeClr val="tx1"/>
              </a:solidFill>
              <a:latin typeface="+mn-lt"/>
            </a:endParaRP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BB25EC-2AFF-AFFF-6E59-07615B7BFA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World Institute on Disability | </a:t>
            </a:r>
            <a:r>
              <a:rPr lang="en-US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www.wid.org</a:t>
            </a:r>
            <a:r>
              <a:rPr lang="en-US"/>
              <a:t> | © 2021 WID. All rights reserved.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15F4C0-556D-80EB-18F6-BB57B0AD2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6CA6A-5E62-594F-92D8-69B41579CCC5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581612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040F88-4945-0CE9-80EC-A16DA3A2DE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SSI/SSDI Quick Estimator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0BF1EA7-39D4-23B1-9887-152E187EA8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World Institute on Disability | </a:t>
            </a:r>
            <a:r>
              <a:rPr lang="en-US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www.wid.org</a:t>
            </a:r>
            <a:r>
              <a:rPr lang="en-US"/>
              <a:t> | © 2021 WID. All rights reserved.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8C8DF7-E0E5-5336-C675-81154DBB9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6CA6A-5E62-594F-92D8-69B41579CCC5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35D50E9-2625-8811-9D4B-BFEE1E8B76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0984" y="1459320"/>
            <a:ext cx="7943209" cy="30653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tx1"/>
                </a:solidFill>
              </a:rPr>
              <a:t>Great way to quickly motivate and </a:t>
            </a:r>
            <a:br>
              <a:rPr lang="en-US" b="1" dirty="0">
                <a:solidFill>
                  <a:schemeClr val="tx1"/>
                </a:solidFill>
              </a:rPr>
            </a:br>
            <a:r>
              <a:rPr lang="en-US" b="1" dirty="0">
                <a:solidFill>
                  <a:schemeClr val="tx1"/>
                </a:solidFill>
              </a:rPr>
              <a:t>debunk myths</a:t>
            </a:r>
          </a:p>
          <a:p>
            <a:r>
              <a:rPr lang="en-US" dirty="0">
                <a:solidFill>
                  <a:schemeClr val="tx1"/>
                </a:solidFill>
              </a:rPr>
              <a:t>Afterwards client is more willing to go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through a complete Estimator session.</a:t>
            </a:r>
          </a:p>
          <a:p>
            <a:r>
              <a:rPr lang="en-US" dirty="0">
                <a:solidFill>
                  <a:schemeClr val="tx1"/>
                </a:solidFill>
              </a:rPr>
              <a:t>Tools in both the SSI and SSDI sections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SSI and Work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SSDI and Work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7" name="Picture 6" descr="Image of SSI quick Estimator located with the SSI and Work article">
            <a:extLst>
              <a:ext uri="{FF2B5EF4-FFF2-40B4-BE49-F238E27FC236}">
                <a16:creationId xmlns:a16="http://schemas.microsoft.com/office/drawing/2014/main" id="{2B670634-3D79-B303-9F1C-1D4376356C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0984" y="4350784"/>
            <a:ext cx="5344271" cy="2095792"/>
          </a:xfrm>
          <a:prstGeom prst="rect">
            <a:avLst/>
          </a:prstGeom>
        </p:spPr>
      </p:pic>
      <p:pic>
        <p:nvPicPr>
          <p:cNvPr id="8" name="Picture 7" descr="Image of SSI article table of content with SSI and Work highlighted to show where the SSI quick Estimator is located.">
            <a:extLst>
              <a:ext uri="{FF2B5EF4-FFF2-40B4-BE49-F238E27FC236}">
                <a16:creationId xmlns:a16="http://schemas.microsoft.com/office/drawing/2014/main" id="{ABE0C1A2-E1B2-4B04-8A27-A2030CC2446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73171" y="1308538"/>
            <a:ext cx="1738843" cy="4991435"/>
          </a:xfrm>
          <a:prstGeom prst="rect">
            <a:avLst/>
          </a:prstGeom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02756DC4-D9DC-B475-910B-7E53C746C2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5301364" y="4843724"/>
            <a:ext cx="2371807" cy="45761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848579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52AECB-7BB3-D127-ED78-071C830384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SSI Estimators Example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73325B-C488-25D2-42B4-D88E7D14A6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sz="2200" b="1" dirty="0">
                <a:solidFill>
                  <a:schemeClr val="tx1"/>
                </a:solidFill>
              </a:rPr>
              <a:t>Jerry: Receives SSI and wants a part time job </a:t>
            </a:r>
          </a:p>
          <a:p>
            <a:r>
              <a:rPr lang="en-US" altLang="en-US" sz="2200" dirty="0">
                <a:solidFill>
                  <a:schemeClr val="tx1"/>
                </a:solidFill>
              </a:rPr>
              <a:t>Receives $994 monthly from SSI (max benefit rate in 2026)</a:t>
            </a:r>
          </a:p>
          <a:p>
            <a:r>
              <a:rPr lang="en-US" altLang="en-US" sz="2200" dirty="0">
                <a:solidFill>
                  <a:schemeClr val="tx1"/>
                </a:solidFill>
              </a:rPr>
              <a:t>No other benefits or cash assistance</a:t>
            </a:r>
          </a:p>
          <a:p>
            <a:r>
              <a:rPr lang="en-US" altLang="en-US" sz="2200" dirty="0">
                <a:solidFill>
                  <a:schemeClr val="tx1"/>
                </a:solidFill>
              </a:rPr>
              <a:t>Interested in part-time work as a mechanic for $7.25 an hour (Federal 2026 minimum wage)</a:t>
            </a:r>
          </a:p>
          <a:p>
            <a:r>
              <a:rPr lang="en-US" altLang="en-US" sz="2200" dirty="0">
                <a:solidFill>
                  <a:schemeClr val="tx1"/>
                </a:solidFill>
              </a:rPr>
              <a:t>Position is for 30 hours a week</a:t>
            </a:r>
          </a:p>
          <a:p>
            <a:pPr lvl="1"/>
            <a:r>
              <a:rPr lang="en-US" altLang="en-US" sz="2200" dirty="0">
                <a:solidFill>
                  <a:schemeClr val="tx1"/>
                </a:solidFill>
                <a:latin typeface="+mn-lt"/>
              </a:rPr>
              <a:t>However, a friend told him he could only work 15 – 20 hours or he will lose his healthcare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EAA855-F90C-348E-B648-EF2869DE70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World Institute on Disability | </a:t>
            </a:r>
            <a:r>
              <a:rPr lang="en-US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www.wid.org</a:t>
            </a:r>
            <a:r>
              <a:rPr lang="en-US"/>
              <a:t> | © 2021 WID. All rights reserved.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04361D-F90E-B232-E5A5-CBDB5F8BC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6CA6A-5E62-594F-92D8-69B41579CCC5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647259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40BD05-8425-336F-2406-EF2C9F231A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Benefits and Work </a:t>
            </a:r>
            <a:r>
              <a:rPr lang="en-US" altLang="en-US" dirty="0"/>
              <a:t>Estimators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6E42C3-A29D-0B3A-9972-D633F379FA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dirty="0">
                <a:solidFill>
                  <a:schemeClr val="tx1"/>
                </a:solidFill>
              </a:rPr>
              <a:t>Used to estimate impact income has on benefits, and health coverage when a person over 18 receiving SSI and/or SSDI disability benefits starts to work</a:t>
            </a:r>
          </a:p>
          <a:p>
            <a:pPr marL="342900" lvl="2" indent="-342900"/>
            <a:r>
              <a:rPr lang="en-US" sz="2200" dirty="0">
                <a:solidFill>
                  <a:schemeClr val="tx1"/>
                </a:solidFill>
                <a:latin typeface="+mn-lt"/>
              </a:rPr>
              <a:t>Follow the simple question prompts to receive results as a summary, graph, and snapshot</a:t>
            </a:r>
          </a:p>
          <a:p>
            <a:pPr marL="342900" lvl="2" indent="-342900"/>
            <a:r>
              <a:rPr lang="en-US" sz="2200" dirty="0">
                <a:solidFill>
                  <a:schemeClr val="tx1"/>
                </a:solidFill>
                <a:latin typeface="+mn-lt"/>
              </a:rPr>
              <a:t>Questions will adjust depending on answers provided:</a:t>
            </a:r>
          </a:p>
          <a:p>
            <a:pPr marL="800100" lvl="3" indent="-342900"/>
            <a:r>
              <a:rPr lang="en-US" sz="2200" dirty="0">
                <a:solidFill>
                  <a:schemeClr val="tx1"/>
                </a:solidFill>
                <a:latin typeface="+mn-lt"/>
              </a:rPr>
              <a:t>Housing, SNAP, other cash benefits, etc.</a:t>
            </a:r>
          </a:p>
          <a:p>
            <a:pPr marL="800100" lvl="3" indent="-342900"/>
            <a:r>
              <a:rPr lang="en-US" sz="2200" dirty="0">
                <a:solidFill>
                  <a:schemeClr val="tx1"/>
                </a:solidFill>
                <a:latin typeface="+mn-lt"/>
              </a:rPr>
              <a:t>Additional information on rent and expenses can be added to do work advantage analysis </a:t>
            </a:r>
          </a:p>
          <a:p>
            <a:r>
              <a:rPr lang="en-US" sz="2200" dirty="0">
                <a:solidFill>
                  <a:schemeClr val="tx1"/>
                </a:solidFill>
              </a:rPr>
              <a:t>In-depth explanation of results are under the </a:t>
            </a:r>
            <a:r>
              <a:rPr lang="en-US" sz="2200" b="1" dirty="0">
                <a:solidFill>
                  <a:schemeClr val="tx1"/>
                </a:solidFill>
              </a:rPr>
              <a:t>Result Summary</a:t>
            </a:r>
            <a:r>
              <a:rPr lang="en-US" sz="2200" dirty="0">
                <a:solidFill>
                  <a:schemeClr val="tx1"/>
                </a:solidFill>
              </a:rPr>
              <a:t> tabs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B801C63-CC15-8725-2237-F6FEBAADB2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World Institute on Disability | </a:t>
            </a:r>
            <a:r>
              <a:rPr lang="en-US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www.wid.org</a:t>
            </a:r>
            <a:r>
              <a:rPr lang="en-US"/>
              <a:t> | © 2021 WID. All rights reserved.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715B29-942C-B70A-9BD5-93FA7A011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6CA6A-5E62-594F-92D8-69B41579CCC5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01897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7DA9D9-891F-B6F2-BC97-56A2DCA1C9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Reading </a:t>
            </a:r>
            <a:r>
              <a:rPr lang="en-US" altLang="en-US" dirty="0"/>
              <a:t>Estimators</a:t>
            </a:r>
            <a:r>
              <a:rPr lang="en-US" dirty="0"/>
              <a:t> 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CD1A0D-3F3E-297E-E4EC-355388E325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="1" dirty="0">
                <a:solidFill>
                  <a:schemeClr val="tx1"/>
                </a:solidFill>
              </a:rPr>
              <a:t>Summary: </a:t>
            </a:r>
            <a:r>
              <a:rPr lang="en-US" dirty="0">
                <a:solidFill>
                  <a:schemeClr val="tx1"/>
                </a:solidFill>
              </a:rPr>
              <a:t>Chart and summary of Estimator results</a:t>
            </a:r>
          </a:p>
          <a:p>
            <a:pPr lvl="0"/>
            <a:r>
              <a:rPr lang="en-US" b="1" dirty="0">
                <a:solidFill>
                  <a:schemeClr val="tx1"/>
                </a:solidFill>
              </a:rPr>
              <a:t>Plan Recap: </a:t>
            </a:r>
            <a:r>
              <a:rPr lang="en-US" dirty="0">
                <a:solidFill>
                  <a:schemeClr val="tx1"/>
                </a:solidFill>
              </a:rPr>
              <a:t>Review and change the work plan</a:t>
            </a:r>
          </a:p>
          <a:p>
            <a:pPr lvl="0">
              <a:buClr>
                <a:schemeClr val="tx1"/>
              </a:buClr>
            </a:pPr>
            <a:r>
              <a:rPr lang="en-US" b="1" dirty="0">
                <a:solidFill>
                  <a:srgbClr val="006298"/>
                </a:solidFill>
              </a:rPr>
              <a:t>Timeline:</a:t>
            </a:r>
            <a:r>
              <a:rPr lang="en-US" dirty="0">
                <a:solidFill>
                  <a:srgbClr val="006298"/>
                </a:solidFill>
              </a:rPr>
              <a:t> Most effective way to explain changes </a:t>
            </a:r>
            <a:br>
              <a:rPr lang="en-US" dirty="0">
                <a:solidFill>
                  <a:srgbClr val="006298"/>
                </a:solidFill>
              </a:rPr>
            </a:br>
            <a:r>
              <a:rPr lang="en-US" dirty="0">
                <a:solidFill>
                  <a:srgbClr val="006298"/>
                </a:solidFill>
              </a:rPr>
              <a:t>in income and healthcare</a:t>
            </a:r>
          </a:p>
          <a:p>
            <a:pPr lvl="0"/>
            <a:r>
              <a:rPr lang="en-US" b="1" dirty="0">
                <a:solidFill>
                  <a:schemeClr val="tx1"/>
                </a:solidFill>
              </a:rPr>
              <a:t>Monthly Income/Expense: </a:t>
            </a:r>
            <a:r>
              <a:rPr lang="en-US" dirty="0">
                <a:solidFill>
                  <a:schemeClr val="tx1"/>
                </a:solidFill>
              </a:rPr>
              <a:t>Month-by-month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5-year breakdown</a:t>
            </a:r>
          </a:p>
          <a:p>
            <a:pPr lvl="0"/>
            <a:r>
              <a:rPr lang="en-US" b="1" dirty="0">
                <a:solidFill>
                  <a:schemeClr val="tx1"/>
                </a:solidFill>
              </a:rPr>
              <a:t>Next Steps: </a:t>
            </a:r>
            <a:r>
              <a:rPr lang="en-US" dirty="0">
                <a:solidFill>
                  <a:schemeClr val="tx1"/>
                </a:solidFill>
              </a:rPr>
              <a:t>Resources and steps to move forward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03FE3F6-D58B-A838-C75C-F2DE2CF68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World Institute on Disability | </a:t>
            </a:r>
            <a:r>
              <a:rPr lang="en-US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www.wid.org</a:t>
            </a:r>
            <a:r>
              <a:rPr lang="en-US"/>
              <a:t> | © 2021 WID. All rights reserved.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31F4AEE-F0BC-CB76-8E22-64A7FE4439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6CA6A-5E62-594F-92D8-69B41579CCC5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222158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0EC55-3FCF-A856-2AAD-097AE90BFB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Estimators Example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E14200-9A0F-A276-69ED-43385DE200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sz="2200" b="1" dirty="0">
                <a:solidFill>
                  <a:schemeClr val="tx1"/>
                </a:solidFill>
              </a:rPr>
              <a:t>Frank: Receives SSDI and SSI – Going to work full-time</a:t>
            </a:r>
          </a:p>
          <a:p>
            <a:r>
              <a:rPr lang="en-US" altLang="en-US" sz="2200" dirty="0">
                <a:solidFill>
                  <a:schemeClr val="tx1"/>
                </a:solidFill>
              </a:rPr>
              <a:t>Receives $500 monthly from SSDI and $497 monthly from SSI</a:t>
            </a:r>
          </a:p>
          <a:p>
            <a:r>
              <a:rPr lang="en-US" altLang="en-US" sz="2200" dirty="0">
                <a:solidFill>
                  <a:schemeClr val="tx1"/>
                </a:solidFill>
              </a:rPr>
              <a:t>No other benefits or cash assistance</a:t>
            </a:r>
          </a:p>
          <a:p>
            <a:r>
              <a:rPr lang="en-US" altLang="en-US" sz="2200" dirty="0">
                <a:solidFill>
                  <a:schemeClr val="tx1"/>
                </a:solidFill>
              </a:rPr>
              <a:t>Since receiving benefits, he worked in January and February of 2021 making over $1000 a month </a:t>
            </a:r>
          </a:p>
          <a:p>
            <a:r>
              <a:rPr lang="en-US" altLang="en-US" sz="2200" dirty="0">
                <a:solidFill>
                  <a:schemeClr val="tx1"/>
                </a:solidFill>
              </a:rPr>
              <a:t>Offered a full-time position at earning $14.00 an hour with employer healthcare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9F76A5-1408-A56A-FC1B-45AA2AE743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World Institute on Disability | </a:t>
            </a:r>
            <a:r>
              <a:rPr lang="en-US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www.wid.org</a:t>
            </a:r>
            <a:r>
              <a:rPr lang="en-US"/>
              <a:t> | © 2021 WID. All rights reserved.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7AB3CF5-065E-C11E-0BCB-4B7D00D90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6CA6A-5E62-594F-92D8-69B41579CCC5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865047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89D4E-E8C6-836F-2976-3138BD585A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 Don’t Need to Be the Expert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488B3D-1B9E-E09F-F1B4-17EB54E22C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200" b="1" i="1" dirty="0">
                <a:solidFill>
                  <a:schemeClr val="tx1"/>
                </a:solidFill>
              </a:rPr>
              <a:t>DB101 is not meant to make the user a benefit expert nor is it meant to replace benefit counselors.</a:t>
            </a:r>
          </a:p>
          <a:p>
            <a:r>
              <a:rPr lang="en-US" sz="2200" dirty="0">
                <a:solidFill>
                  <a:schemeClr val="tx1"/>
                </a:solidFill>
              </a:rPr>
              <a:t>Vocational Rehabilitation (VR) office</a:t>
            </a:r>
          </a:p>
          <a:p>
            <a:r>
              <a:rPr lang="en-US" sz="2200" dirty="0" err="1"/>
              <a:t>IowaWORKS</a:t>
            </a:r>
            <a:r>
              <a:rPr lang="en-US" sz="2200" dirty="0"/>
              <a:t> office</a:t>
            </a:r>
            <a:endParaRPr lang="en-US" sz="2200" dirty="0">
              <a:solidFill>
                <a:schemeClr val="tx1"/>
              </a:solidFill>
            </a:endParaRPr>
          </a:p>
          <a:p>
            <a:r>
              <a:rPr lang="en-US" sz="2200" dirty="0">
                <a:solidFill>
                  <a:schemeClr val="tx1"/>
                </a:solidFill>
              </a:rPr>
              <a:t>Ticket To Work Helpline</a:t>
            </a:r>
          </a:p>
          <a:p>
            <a:r>
              <a:rPr lang="en-US" sz="2200" dirty="0">
                <a:solidFill>
                  <a:schemeClr val="tx1"/>
                </a:solidFill>
              </a:rPr>
              <a:t>Benefit Specialist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3DD90E-8FF1-2457-571A-39F0DEC8B0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World Institute on Disability | </a:t>
            </a:r>
            <a:r>
              <a:rPr lang="en-US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www.wid.org</a:t>
            </a:r>
            <a:r>
              <a:rPr lang="en-US"/>
              <a:t> | © 2021 WID. All rights reserved.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53EDE6-859E-386E-F95E-AC9215CB3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6CA6A-5E62-594F-92D8-69B41579CCC5}" type="slidenum">
              <a:rPr lang="en-US" smtClean="0"/>
              <a:pPr/>
              <a:t>28</a:t>
            </a:fld>
            <a:endParaRPr lang="en-US" dirty="0"/>
          </a:p>
        </p:txBody>
      </p:sp>
      <p:pic>
        <p:nvPicPr>
          <p:cNvPr id="6" name="Picture 5" descr="Image of the &quot;Get Help&quot; button. ">
            <a:extLst>
              <a:ext uri="{FF2B5EF4-FFF2-40B4-BE49-F238E27FC236}">
                <a16:creationId xmlns:a16="http://schemas.microsoft.com/office/drawing/2014/main" id="{FE552F04-A00A-A303-6030-59CE5578F1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38785" y="3711175"/>
            <a:ext cx="3710793" cy="1626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594454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A0A731-2D82-B6BE-F886-70956DB878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2956" y="4247020"/>
            <a:ext cx="9086088" cy="2097024"/>
          </a:xfrm>
        </p:spPr>
        <p:txBody>
          <a:bodyPr/>
          <a:lstStyle/>
          <a:p>
            <a:r>
              <a:rPr lang="en-US" altLang="en-US" sz="6000" b="1" dirty="0">
                <a:ea typeface="ＭＳ Ｐゴシック" pitchFamily="34" charset="-128"/>
              </a:rPr>
              <a:t>GA DB101 Content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A335E51-992B-FA43-1768-37221CB59E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World Institute on Disability | </a:t>
            </a:r>
            <a:r>
              <a:rPr lang="en-US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www.wid.org</a:t>
            </a:r>
            <a:r>
              <a:rPr lang="en-US"/>
              <a:t> | © 2021 WID. All rights reserved.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3B0E5A-C721-B3B8-3256-BE1EA18B25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6CA6A-5E62-594F-92D8-69B41579CCC5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0491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F6318B-7BC8-B5C2-8B45-87F4492D7A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DB101 is Your Go-To Resource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775341-CC21-DFD1-1BF8-6149ADF553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1168" y="1459320"/>
            <a:ext cx="11789663" cy="499900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🛠 </a:t>
            </a:r>
            <a:r>
              <a:rPr lang="en-US" sz="2400" b="1" dirty="0"/>
              <a:t>It provides:</a:t>
            </a:r>
            <a:endParaRPr lang="en-US" sz="2400" dirty="0"/>
          </a:p>
          <a:p>
            <a:r>
              <a:rPr lang="en-US" sz="2400" dirty="0"/>
              <a:t>Interactive tools &amp; estimators</a:t>
            </a:r>
          </a:p>
          <a:p>
            <a:r>
              <a:rPr lang="en-US" sz="2400" dirty="0"/>
              <a:t>Step-by-step guides</a:t>
            </a:r>
          </a:p>
          <a:p>
            <a:r>
              <a:rPr lang="en-US" sz="2400" dirty="0"/>
              <a:t>Clear, accessible information</a:t>
            </a:r>
          </a:p>
          <a:p>
            <a:pPr marL="0" indent="0">
              <a:buNone/>
            </a:pPr>
            <a:r>
              <a:rPr lang="en-US" sz="2400" dirty="0"/>
              <a:t>💡 </a:t>
            </a:r>
            <a:r>
              <a:rPr lang="en-US" sz="2400" b="1" dirty="0"/>
              <a:t>It helps:</a:t>
            </a:r>
            <a:endParaRPr lang="en-US" sz="2400" dirty="0"/>
          </a:p>
          <a:p>
            <a:r>
              <a:rPr lang="en-US" sz="2400" b="1" dirty="0"/>
              <a:t>Break down myths</a:t>
            </a:r>
            <a:r>
              <a:rPr lang="en-US" sz="2400" dirty="0"/>
              <a:t> and misinformation</a:t>
            </a:r>
          </a:p>
          <a:p>
            <a:r>
              <a:rPr lang="en-US" sz="2400" b="1" dirty="0"/>
              <a:t>Ease fears</a:t>
            </a:r>
            <a:r>
              <a:rPr lang="en-US" sz="2400" dirty="0"/>
              <a:t> about working and losing benefits</a:t>
            </a:r>
          </a:p>
          <a:p>
            <a:r>
              <a:rPr lang="en-US" sz="2400" b="1" dirty="0"/>
              <a:t>Empower people</a:t>
            </a:r>
            <a:r>
              <a:rPr lang="en-US" sz="2400" dirty="0"/>
              <a:t> and their families with knowledge</a:t>
            </a:r>
          </a:p>
          <a:p>
            <a:r>
              <a:rPr lang="en-US" sz="2400" b="1" dirty="0"/>
              <a:t>Support planning</a:t>
            </a:r>
            <a:r>
              <a:rPr lang="en-US" sz="2400" dirty="0"/>
              <a:t> for a more financially secure future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056FEB-CB35-DC1A-1D51-00E17EF7E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World Institute on Disability | </a:t>
            </a:r>
            <a:r>
              <a:rPr lang="en-US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www.wid.org</a:t>
            </a:r>
            <a:r>
              <a:rPr lang="en-US"/>
              <a:t> | © 2021 WID. All rights reserved.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8E5F9A7-EF24-422F-7A64-846D8D423C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6CA6A-5E62-594F-92D8-69B41579CCC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152835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07399E-19EB-D318-B235-90C28F46B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See how work and benefits go together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CA1B39-E1F3-85D7-185D-1BCDD0F250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0625" y="1348961"/>
            <a:ext cx="11408679" cy="4503711"/>
          </a:xfrm>
        </p:spPr>
        <p:txBody>
          <a:bodyPr>
            <a:noAutofit/>
          </a:bodyPr>
          <a:lstStyle/>
          <a:p>
            <a:pPr fontAlgn="t"/>
            <a:r>
              <a:rPr lang="en-US" dirty="0">
                <a:solidFill>
                  <a:schemeClr val="tx1"/>
                </a:solidFill>
              </a:rPr>
              <a:t>See how benefits support work </a:t>
            </a:r>
            <a:endParaRPr lang="en-US" dirty="0"/>
          </a:p>
          <a:p>
            <a:pPr lvl="1" fontAlgn="t"/>
            <a:r>
              <a:rPr lang="en-US" sz="2000" dirty="0">
                <a:solidFill>
                  <a:schemeClr val="tx1"/>
                </a:solidFill>
                <a:latin typeface="+mn-lt"/>
              </a:rPr>
              <a:t>Getting Past the Myths</a:t>
            </a:r>
          </a:p>
          <a:p>
            <a:pPr fontAlgn="t"/>
            <a:r>
              <a:rPr lang="en-US" dirty="0">
                <a:solidFill>
                  <a:schemeClr val="tx1"/>
                </a:solidFill>
              </a:rPr>
              <a:t>Find programs that can help you find work</a:t>
            </a:r>
            <a:endParaRPr lang="en-US" sz="2000" dirty="0">
              <a:solidFill>
                <a:schemeClr val="tx1"/>
              </a:solidFill>
              <a:latin typeface="+mn-lt"/>
            </a:endParaRPr>
          </a:p>
          <a:p>
            <a:pPr lvl="1" fontAlgn="t"/>
            <a:r>
              <a:rPr lang="en-US" sz="2000" dirty="0">
                <a:solidFill>
                  <a:schemeClr val="tx1"/>
                </a:solidFill>
                <a:latin typeface="+mn-lt"/>
              </a:rPr>
              <a:t>Programs that Support Work</a:t>
            </a:r>
          </a:p>
          <a:p>
            <a:pPr fontAlgn="t"/>
            <a:r>
              <a:rPr lang="en-US" dirty="0">
                <a:solidFill>
                  <a:schemeClr val="tx1"/>
                </a:solidFill>
              </a:rPr>
              <a:t>Discover ways to save up money while working</a:t>
            </a:r>
          </a:p>
          <a:p>
            <a:pPr lvl="1" fontAlgn="t"/>
            <a:r>
              <a:rPr lang="en-US" sz="2000" dirty="0">
                <a:solidFill>
                  <a:schemeClr val="tx1"/>
                </a:solidFill>
                <a:latin typeface="+mn-lt"/>
              </a:rPr>
              <a:t>Building Your Assets and Wealth</a:t>
            </a:r>
          </a:p>
          <a:p>
            <a:pPr fontAlgn="t"/>
            <a:r>
              <a:rPr lang="en-US" dirty="0">
                <a:solidFill>
                  <a:schemeClr val="tx1"/>
                </a:solidFill>
              </a:rPr>
              <a:t>All Work &amp; Benefits</a:t>
            </a:r>
          </a:p>
          <a:p>
            <a:pPr lvl="1" fontAlgn="t"/>
            <a:r>
              <a:rPr lang="en-US" sz="2000" dirty="0">
                <a:solidFill>
                  <a:schemeClr val="tx1"/>
                </a:solidFill>
                <a:latin typeface="+mn-lt"/>
              </a:rPr>
              <a:t>Interested in work?</a:t>
            </a:r>
          </a:p>
          <a:p>
            <a:pPr lvl="2" fontAlgn="t"/>
            <a:r>
              <a:rPr lang="en-US" sz="2000" dirty="0">
                <a:solidFill>
                  <a:schemeClr val="tx1"/>
                </a:solidFill>
                <a:latin typeface="+mn-lt"/>
              </a:rPr>
              <a:t>Programs that support work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3CC77AD-386F-96D8-F5E1-3BA4261F5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World Institute on Disability | </a:t>
            </a:r>
            <a:r>
              <a:rPr lang="en-US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www.wid.org</a:t>
            </a:r>
            <a:r>
              <a:rPr lang="en-US"/>
              <a:t> | © 2021 WID. All rights reserved.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0B4AE7C-0127-EAE6-26A5-F9F9BE4B0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6CA6A-5E62-594F-92D8-69B41579CCC5}" type="slidenum">
              <a:rPr lang="en-US" smtClean="0"/>
              <a:pPr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676721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FA3F1F-7103-78A7-2317-89AC94DA1F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Going to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2DF742-9C7C-EAFE-54AF-412B24424B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chemeClr val="tx1"/>
                </a:solidFill>
              </a:rPr>
              <a:t>You can make work a part of your plan.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Getting Past the Myths: The Truth About Working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Finding the Right Job for You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Programs That Support Work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4957D5-5522-8ECE-7DB5-74C01107E8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World Institute on Disability | </a:t>
            </a:r>
            <a:r>
              <a:rPr lang="en-US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www.wid.org</a:t>
            </a:r>
            <a:r>
              <a:rPr lang="en-US"/>
              <a:t> | © 2021 WID. All rights reserved.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12B634-3AE6-D10A-D48B-A989770039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6CA6A-5E62-594F-92D8-69B41579CCC5}" type="slidenum">
              <a:rPr lang="en-US" smtClean="0"/>
              <a:pPr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666198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A49FB7-2D37-8F20-7B86-6382673DA8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Your Money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FEE11E-6069-267A-12DF-01E3315225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chemeClr val="tx1"/>
                </a:solidFill>
              </a:rPr>
              <a:t>Get ideas on what to do with the money you earn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Building Your Assets and Wealth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ABLE Accounts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Plan to Achieve Self-Support (PASS)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Tax Credits and Tools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Trust Funds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06C94B-352C-EB54-32E4-9BA8E1034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World Institute on Disability | </a:t>
            </a:r>
            <a:r>
              <a:rPr lang="en-US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www.wid.org</a:t>
            </a:r>
            <a:r>
              <a:rPr lang="en-US"/>
              <a:t> | © 2021 WID. All rights reserved.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3DA3896-99B3-C980-29A2-2751B1D68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6CA6A-5E62-594F-92D8-69B41579CCC5}" type="slidenum">
              <a:rPr lang="en-US" smtClean="0"/>
              <a:pPr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53786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547B0D-3F90-1827-3432-7D879CD09C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Get the details health programs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155B01-50B2-D8E0-039A-E34C426F1F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dirty="0">
                <a:solidFill>
                  <a:schemeClr val="tx1"/>
                </a:solidFill>
              </a:rPr>
              <a:t>Finding the Right Coverage For You</a:t>
            </a:r>
          </a:p>
          <a:p>
            <a:pPr fontAlgn="t"/>
            <a:r>
              <a:rPr lang="en-US" sz="2200" dirty="0">
                <a:solidFill>
                  <a:schemeClr val="tx1"/>
                </a:solidFill>
              </a:rPr>
              <a:t>Disability-Based Medicaid</a:t>
            </a:r>
          </a:p>
          <a:p>
            <a:pPr fontAlgn="t"/>
            <a:r>
              <a:rPr lang="en-US" sz="2200" dirty="0"/>
              <a:t>Georgia Pathways to Coverage</a:t>
            </a:r>
          </a:p>
          <a:p>
            <a:pPr fontAlgn="t"/>
            <a:r>
              <a:rPr lang="en-US" sz="2200" dirty="0">
                <a:solidFill>
                  <a:schemeClr val="tx1"/>
                </a:solidFill>
              </a:rPr>
              <a:t>Medicare</a:t>
            </a:r>
          </a:p>
          <a:p>
            <a:pPr fontAlgn="t"/>
            <a:r>
              <a:rPr lang="en-US" sz="2200" dirty="0">
                <a:solidFill>
                  <a:schemeClr val="tx1"/>
                </a:solidFill>
              </a:rPr>
              <a:t>Employer-Sponsored Health Coverage</a:t>
            </a:r>
          </a:p>
          <a:p>
            <a:pPr fontAlgn="t"/>
            <a:r>
              <a:rPr lang="en-US" sz="2200" dirty="0"/>
              <a:t>Buying Health Coverage on Georgia Access</a:t>
            </a:r>
            <a:endParaRPr lang="en-US" sz="2200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B4AE4F-CD6E-2001-1891-658FFB4326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World Institute on Disability | </a:t>
            </a:r>
            <a:r>
              <a:rPr lang="en-US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www.wid.org</a:t>
            </a:r>
            <a:r>
              <a:rPr lang="en-US"/>
              <a:t> | © 2021 WID. All rights reserved.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8FC668-0B96-B26B-F468-895364EF88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6CA6A-5E62-594F-92D8-69B41579CCC5}" type="slidenum">
              <a:rPr lang="en-US" smtClean="0"/>
              <a:pPr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121099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A00AAF-5687-374F-46F4-A1C25CCD65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Cash Benefits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C16CCE-97E3-AE48-8048-6B33EAD542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chemeClr val="tx1"/>
                </a:solidFill>
              </a:rPr>
              <a:t>See which programs may help you pay for </a:t>
            </a:r>
            <a:br>
              <a:rPr lang="en-US" b="1" dirty="0">
                <a:solidFill>
                  <a:schemeClr val="tx1"/>
                </a:solidFill>
              </a:rPr>
            </a:br>
            <a:r>
              <a:rPr lang="en-US" b="1" dirty="0">
                <a:solidFill>
                  <a:schemeClr val="tx1"/>
                </a:solidFill>
              </a:rPr>
              <a:t>basic needs.</a:t>
            </a:r>
          </a:p>
          <a:p>
            <a:r>
              <a:rPr lang="en-US" dirty="0">
                <a:solidFill>
                  <a:schemeClr val="tx1"/>
                </a:solidFill>
              </a:rPr>
              <a:t>What benefits do I get?</a:t>
            </a:r>
          </a:p>
          <a:p>
            <a:r>
              <a:rPr lang="en-US" dirty="0">
                <a:solidFill>
                  <a:schemeClr val="tx1"/>
                </a:solidFill>
              </a:rPr>
              <a:t>Supplemental Security Income (SSI)</a:t>
            </a:r>
          </a:p>
          <a:p>
            <a:r>
              <a:rPr lang="en-US" dirty="0">
                <a:solidFill>
                  <a:schemeClr val="tx1"/>
                </a:solidFill>
              </a:rPr>
              <a:t>Social Security Disability Insurance (SSDI)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D0BACC0-652D-5B93-9100-37AFB0E420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World Institute on Disability | </a:t>
            </a:r>
            <a:r>
              <a:rPr lang="en-US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www.wid.org</a:t>
            </a:r>
            <a:r>
              <a:rPr lang="en-US"/>
              <a:t> | © 2021 WID. All rights reserved.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DAD49C-9400-E320-EB08-CBC7305AF5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6CA6A-5E62-594F-92D8-69B41579CCC5}" type="slidenum">
              <a:rPr lang="en-US" smtClean="0"/>
              <a:pPr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258348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3EDB03-9549-0840-329C-5E7D68C0A3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Health Care Coverage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5971E1-5B44-D8EA-7BEB-944773DC50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chemeClr val="tx1"/>
                </a:solidFill>
              </a:rPr>
              <a:t>See which programs can help you stay healthy.</a:t>
            </a:r>
          </a:p>
          <a:p>
            <a:r>
              <a:rPr lang="en-US" dirty="0">
                <a:solidFill>
                  <a:schemeClr val="tx1"/>
                </a:solidFill>
              </a:rPr>
              <a:t>Iowa Health and Wellness Plan (IHAWP)</a:t>
            </a:r>
          </a:p>
          <a:p>
            <a:r>
              <a:rPr lang="en-US" dirty="0">
                <a:solidFill>
                  <a:schemeClr val="tx1"/>
                </a:solidFill>
              </a:rPr>
              <a:t>Disability-Based Medicaid</a:t>
            </a:r>
          </a:p>
          <a:p>
            <a:r>
              <a:rPr lang="en-US" dirty="0">
                <a:solidFill>
                  <a:schemeClr val="tx1"/>
                </a:solidFill>
              </a:rPr>
              <a:t>Medicaid for Employed People with Disabilities </a:t>
            </a:r>
          </a:p>
          <a:p>
            <a:r>
              <a:rPr lang="en-US" dirty="0">
                <a:solidFill>
                  <a:schemeClr val="tx1"/>
                </a:solidFill>
              </a:rPr>
              <a:t>Medicare</a:t>
            </a:r>
          </a:p>
          <a:p>
            <a:r>
              <a:rPr lang="en-US" dirty="0">
                <a:solidFill>
                  <a:schemeClr val="tx1"/>
                </a:solidFill>
              </a:rPr>
              <a:t>Employer-Sponsored Health Coverage</a:t>
            </a:r>
          </a:p>
          <a:p>
            <a:r>
              <a:rPr lang="en-US" dirty="0">
                <a:solidFill>
                  <a:schemeClr val="tx1"/>
                </a:solidFill>
              </a:rPr>
              <a:t>Buying Health Coverage on </a:t>
            </a:r>
            <a:r>
              <a:rPr lang="en-US" dirty="0" err="1">
                <a:solidFill>
                  <a:schemeClr val="tx1"/>
                </a:solidFill>
              </a:rPr>
              <a:t>Healthcare.gov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F06D21-B92B-505F-968D-7E21A290B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World Institute on Disability | </a:t>
            </a:r>
            <a:r>
              <a:rPr lang="en-US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www.wid.org</a:t>
            </a:r>
            <a:r>
              <a:rPr lang="en-US"/>
              <a:t> | © 2021 WID. All rights reserved.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A2A32E-2DD8-034D-79ED-D272C9E58F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6CA6A-5E62-594F-92D8-69B41579CCC5}" type="slidenum">
              <a:rPr lang="en-US" smtClean="0"/>
              <a:pPr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05686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477BB94-8B9B-412F-BCEC-06344B1021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3600" dirty="0"/>
              <a:t>Myths About Work and Youth Benefits</a:t>
            </a:r>
            <a:endParaRPr lang="en-US" altLang="en-US" sz="3600" dirty="0">
              <a:ea typeface="ＭＳ Ｐゴシック" pitchFamily="34" charset="-128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302DF09-9DBC-440C-9E8B-92B89B4292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0984" y="1459320"/>
            <a:ext cx="11490174" cy="4732933"/>
          </a:xfrm>
        </p:spPr>
        <p:txBody>
          <a:bodyPr>
            <a:noAutofit/>
          </a:bodyPr>
          <a:lstStyle/>
          <a:p>
            <a:r>
              <a:rPr lang="en-US" sz="2400" b="1" dirty="0">
                <a:hlinkClick r:id="rId3"/>
              </a:rPr>
              <a:t>Myth #1:</a:t>
            </a:r>
            <a:r>
              <a:rPr lang="en-US" sz="2400" b="1" dirty="0"/>
              <a:t> </a:t>
            </a:r>
            <a:r>
              <a:rPr lang="en-US" sz="2400" dirty="0"/>
              <a:t>Employers won’t hire your child because of a disability</a:t>
            </a:r>
          </a:p>
          <a:p>
            <a:r>
              <a:rPr lang="en-US" sz="2400" b="1" dirty="0">
                <a:hlinkClick r:id="rId4"/>
              </a:rPr>
              <a:t>Myth #2:</a:t>
            </a:r>
            <a:r>
              <a:rPr lang="en-US" sz="2400" dirty="0"/>
              <a:t> Your child can’t work because of a disability</a:t>
            </a:r>
          </a:p>
          <a:p>
            <a:r>
              <a:rPr lang="en-US" sz="2400" b="1" dirty="0">
                <a:hlinkClick r:id="rId5"/>
              </a:rPr>
              <a:t>Myth #3:</a:t>
            </a:r>
            <a:r>
              <a:rPr lang="en-US" sz="2400" dirty="0"/>
              <a:t> Your child will stop getting disability benefits because of a job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7A3D3F-E71B-46AB-9B68-04F47FAC85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World Institute on Disability | </a:t>
            </a:r>
            <a:r>
              <a:rPr lang="en-US" dirty="0"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www.wid.org</a:t>
            </a:r>
            <a:r>
              <a:rPr lang="en-US" dirty="0"/>
              <a:t> | © 2023 WID. All rights reserved.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DD5FBEA-86A1-4EFB-A368-51E0F325A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6CA6A-5E62-594F-92D8-69B41579CCC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74919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3DE18E-A3A7-15F3-9639-9CA7653F68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Benefits of Work for Youth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5AAFB6-63B0-1507-C8E5-D5B9708715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 i="1" dirty="0"/>
              <a:t>Builds confidence - earning money, joining the community</a:t>
            </a:r>
            <a:endParaRPr lang="en-US" dirty="0"/>
          </a:p>
          <a:p>
            <a:pPr fontAlgn="base"/>
            <a:r>
              <a:rPr lang="en-US" i="1" dirty="0"/>
              <a:t>Develops job skills at a forgiving age</a:t>
            </a:r>
            <a:endParaRPr lang="en-US" dirty="0"/>
          </a:p>
          <a:p>
            <a:pPr fontAlgn="base"/>
            <a:r>
              <a:rPr lang="en-US" i="1" dirty="0"/>
              <a:t>Explores interests and learns what work is about</a:t>
            </a:r>
            <a:endParaRPr lang="en-US" dirty="0"/>
          </a:p>
          <a:p>
            <a:pPr fontAlgn="base"/>
            <a:r>
              <a:rPr lang="en-US" i="1" dirty="0"/>
              <a:t>Creates friendships and a personal network</a:t>
            </a:r>
            <a:endParaRPr lang="en-US" dirty="0"/>
          </a:p>
          <a:p>
            <a:pPr fontAlgn="base"/>
            <a:r>
              <a:rPr lang="en-US" i="1" dirty="0"/>
              <a:t>Builds independence and life skills</a:t>
            </a:r>
          </a:p>
          <a:p>
            <a:pPr fontAlgn="base"/>
            <a:r>
              <a:rPr lang="en-US" i="1" dirty="0"/>
              <a:t>Earns more money - and shapes a successful adult career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AD72ED-A409-CFDA-2387-02F14F9E87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World Institute on Disability | </a:t>
            </a:r>
            <a:r>
              <a:rPr lang="en-US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www.wid.org</a:t>
            </a:r>
            <a:r>
              <a:rPr lang="en-US"/>
              <a:t> | © 2021 WID. All rights reserved.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E28464-E9FB-62B5-5A94-582173D9A7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6CA6A-5E62-594F-92D8-69B41579CCC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97840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B0F78B-21F5-A6C1-5BDC-DBED6A55C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Parental Support Matters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DC7020-D380-6F1D-A90A-64B7F4F5D3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 i="1" dirty="0"/>
              <a:t>Parents who expect work → children get early work experience</a:t>
            </a:r>
            <a:endParaRPr lang="en-US" dirty="0"/>
          </a:p>
          <a:p>
            <a:pPr fontAlgn="base"/>
            <a:r>
              <a:rPr lang="en-US" i="1" dirty="0"/>
              <a:t>Early work experience → far more likely to have jobs as adults</a:t>
            </a:r>
            <a:endParaRPr lang="en-US" dirty="0"/>
          </a:p>
          <a:p>
            <a:pPr fontAlgn="base"/>
            <a:r>
              <a:rPr lang="en-US" i="1" dirty="0"/>
              <a:t>Your belief and expectations make a real difference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65354F-6DEE-9C25-E0A5-FEA7FA1120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World Institute on Disability | </a:t>
            </a:r>
            <a:r>
              <a:rPr lang="en-US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www.wid.org</a:t>
            </a:r>
            <a:r>
              <a:rPr lang="en-US"/>
              <a:t> | © 2021 WID. All rights reserved.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DDF7D9D-6B2E-F493-C634-95D0F3367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6CA6A-5E62-594F-92D8-69B41579CCC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17670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EBBE87-5624-1A0B-8F51-94D6C94F2E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Parents/Guardians Can Help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FA2D45-C44D-2334-0B82-78373305AF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 i="1" dirty="0"/>
              <a:t>Set the expectation early - chores, small jobs for neighbors &amp; friends</a:t>
            </a:r>
            <a:endParaRPr lang="en-US" dirty="0"/>
          </a:p>
          <a:p>
            <a:pPr fontAlgn="base"/>
            <a:r>
              <a:rPr lang="en-US" i="1" dirty="0"/>
              <a:t>Be enthusiastic - share your child’s excitement about working</a:t>
            </a:r>
            <a:endParaRPr lang="en-US" dirty="0"/>
          </a:p>
          <a:p>
            <a:pPr fontAlgn="base"/>
            <a:r>
              <a:rPr lang="en-US" i="1" dirty="0"/>
              <a:t>Support their efforts to find work now, in high school or college</a:t>
            </a:r>
            <a:endParaRPr lang="en-US" dirty="0"/>
          </a:p>
          <a:p>
            <a:pPr fontAlgn="base"/>
            <a:r>
              <a:rPr lang="en-US" i="1" dirty="0"/>
              <a:t>It’s not about lots of hours - it’s about learning what a job is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8F8F60-1D34-BB4A-2D7B-7C4B559CE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World Institute on Disability | </a:t>
            </a:r>
            <a:r>
              <a:rPr lang="en-US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www.wid.org</a:t>
            </a:r>
            <a:r>
              <a:rPr lang="en-US"/>
              <a:t> | © 2021 WID. All rights reserved.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7CC0642-DEDE-401A-949C-F8E98B240D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6CA6A-5E62-594F-92D8-69B41579CCC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43762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484D9E-9104-ACE5-8333-6F2C513C2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Bottom Line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B142FE-5821-09C8-D4BF-0C12C56F52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 i="1" dirty="0"/>
              <a:t>Your child wants to work — and work is possible</a:t>
            </a:r>
            <a:endParaRPr lang="en-US" dirty="0"/>
          </a:p>
          <a:p>
            <a:pPr fontAlgn="base"/>
            <a:r>
              <a:rPr lang="en-US" i="1" dirty="0"/>
              <a:t>Expect it, encourage it, and help them start early</a:t>
            </a:r>
            <a:endParaRPr lang="en-US" dirty="0"/>
          </a:p>
          <a:p>
            <a:pPr fontAlgn="base"/>
            <a:r>
              <a:rPr lang="en-US" i="1" dirty="0"/>
              <a:t>Your belief makes a big difference</a:t>
            </a:r>
            <a:endParaRPr lang="en-US" dirty="0"/>
          </a:p>
          <a:p>
            <a:pPr fontAlgn="base"/>
            <a:r>
              <a:rPr lang="en-US" i="1" dirty="0"/>
              <a:t>Learn more: DB101 (ga.db101.org)</a:t>
            </a:r>
          </a:p>
          <a:p>
            <a:pPr fontAlgn="base"/>
            <a:endParaRPr lang="en-US" i="1" dirty="0"/>
          </a:p>
          <a:p>
            <a:pPr fontAlgn="base"/>
            <a:endParaRPr lang="en-US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FF082D-C3D5-FD9D-C545-D0FD2E99D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World Institute on Disability | </a:t>
            </a:r>
            <a:r>
              <a:rPr lang="en-US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www.wid.org</a:t>
            </a:r>
            <a:r>
              <a:rPr lang="en-US"/>
              <a:t> | © 2021 WID. All rights reserved.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7F19F7E-2A81-0108-3F41-2351E3413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6CA6A-5E62-594F-92D8-69B41579CCC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56142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43B39A-1CC7-AE9B-6A4F-81EB82B71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6CA6A-5E62-594F-92D8-69B41579CCC5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B32FEE-A474-BB8D-CE17-ECEE09158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World Institute on Disability | </a:t>
            </a:r>
            <a:r>
              <a:rPr lang="en-US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www.wid.org</a:t>
            </a:r>
            <a:r>
              <a:rPr lang="en-US"/>
              <a:t> | © 2021 WID. All rights reserved.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B4DCD56-CEC7-88CC-583B-31505843D7F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180465" y="1754979"/>
            <a:ext cx="9831070" cy="400574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en-US" sz="4400" b="1" dirty="0">
                <a:latin typeface="Verdana" panose="020B0604030504040204" pitchFamily="34" charset="0"/>
                <a:ea typeface="Verdana" panose="020B0604030504040204" pitchFamily="34" charset="0"/>
              </a:rPr>
              <a:t>Social Security Basics</a:t>
            </a:r>
          </a:p>
          <a:p>
            <a:pPr marL="0" indent="0" algn="ctr">
              <a:buNone/>
            </a:pPr>
            <a:r>
              <a:rPr lang="en-US" altLang="en-US" sz="4400" b="1" dirty="0">
                <a:latin typeface="Verdana" panose="020B0604030504040204" pitchFamily="34" charset="0"/>
              </a:rPr>
              <a:t>For Youth</a:t>
            </a:r>
            <a:br>
              <a:rPr lang="en-US" altLang="en-US" sz="4400" b="1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n-US" altLang="en-US" sz="3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Starting on the Same Page</a:t>
            </a:r>
          </a:p>
          <a:p>
            <a:pPr marL="0" indent="0" algn="ctr">
              <a:buNone/>
            </a:pPr>
            <a:endParaRPr lang="en-US" altLang="en-US" sz="3200" b="1" dirty="0">
              <a:latin typeface="Verdana" panose="020B0604030504040204" pitchFamily="34" charset="0"/>
            </a:endParaRPr>
          </a:p>
          <a:p>
            <a:pPr marL="0" indent="0" algn="ctr">
              <a:buNone/>
            </a:pPr>
            <a:r>
              <a:rPr lang="en-US" altLang="en-US" sz="24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SSI &amp; SSDI - Two Different Programs </a:t>
            </a:r>
            <a:br>
              <a:rPr lang="en-US" altLang="en-US" sz="24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n-US" altLang="en-US" sz="24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with Different Rules</a:t>
            </a:r>
            <a:endParaRPr lang="en-US" sz="24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algn="ctr">
              <a:buNone/>
            </a:pPr>
            <a:endParaRPr lang="en-US" altLang="en-US" sz="32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622389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2"/>
</p:tagLst>
</file>

<file path=ppt/theme/theme1.xml><?xml version="1.0" encoding="utf-8"?>
<a:theme xmlns:a="http://schemas.openxmlformats.org/drawingml/2006/main" name="Office Theme">
  <a:themeElements>
    <a:clrScheme name="Custom 4">
      <a:dk1>
        <a:srgbClr val="000000"/>
      </a:dk1>
      <a:lt1>
        <a:srgbClr val="FFFFFF"/>
      </a:lt1>
      <a:dk2>
        <a:srgbClr val="5D6770"/>
      </a:dk2>
      <a:lt2>
        <a:srgbClr val="E7E6E6"/>
      </a:lt2>
      <a:accent1>
        <a:srgbClr val="900056"/>
      </a:accent1>
      <a:accent2>
        <a:srgbClr val="006198"/>
      </a:accent2>
      <a:accent3>
        <a:srgbClr val="BE531C"/>
      </a:accent3>
      <a:accent4>
        <a:srgbClr val="F0B323"/>
      </a:accent4>
      <a:accent5>
        <a:srgbClr val="E94034"/>
      </a:accent5>
      <a:accent6>
        <a:srgbClr val="672046"/>
      </a:accent6>
      <a:hlink>
        <a:srgbClr val="672046"/>
      </a:hlink>
      <a:folHlink>
        <a:srgbClr val="900056"/>
      </a:folHlink>
    </a:clrScheme>
    <a:fontScheme name="WID">
      <a:majorFont>
        <a:latin typeface="Arial Narrow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DFBB45A21FEC949A299C34A63AC5D4F" ma:contentTypeVersion="12" ma:contentTypeDescription="Create a new document." ma:contentTypeScope="" ma:versionID="0a387bea817559ec57013b73a2388c35">
  <xsd:schema xmlns:xsd="http://www.w3.org/2001/XMLSchema" xmlns:xs="http://www.w3.org/2001/XMLSchema" xmlns:p="http://schemas.microsoft.com/office/2006/metadata/properties" xmlns:ns2="6e187767-3c13-4e2f-a8bf-a76607afe3d1" targetNamespace="http://schemas.microsoft.com/office/2006/metadata/properties" ma:root="true" ma:fieldsID="d0c5d62ec6ab9ae9ba7331de0ac588f2" ns2:_="">
    <xsd:import namespace="6e187767-3c13-4e2f-a8bf-a76607afe3d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2:MediaServiceLocation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e187767-3c13-4e2f-a8bf-a76607afe3d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c81a2be-4642-48c5-8f97-5525cc2244f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e187767-3c13-4e2f-a8bf-a76607afe3d1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89CDBBB-B919-4C90-A7BE-95A360C4DE97}"/>
</file>

<file path=customXml/itemProps2.xml><?xml version="1.0" encoding="utf-8"?>
<ds:datastoreItem xmlns:ds="http://schemas.openxmlformats.org/officeDocument/2006/customXml" ds:itemID="{97819723-8A21-495C-9FE1-0ADF2AFBA042}"/>
</file>

<file path=customXml/itemProps3.xml><?xml version="1.0" encoding="utf-8"?>
<ds:datastoreItem xmlns:ds="http://schemas.openxmlformats.org/officeDocument/2006/customXml" ds:itemID="{00C55504-DA2C-4365-AEF5-5F9216613799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27735</TotalTime>
  <Words>2906</Words>
  <Application>Microsoft Macintosh PowerPoint</Application>
  <PresentationFormat>Widescreen</PresentationFormat>
  <Paragraphs>327</Paragraphs>
  <Slides>35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5" baseType="lpstr">
      <vt:lpstr>ＭＳ Ｐゴシック</vt:lpstr>
      <vt:lpstr>Arial</vt:lpstr>
      <vt:lpstr>Arial Narrow</vt:lpstr>
      <vt:lpstr>Calibri</vt:lpstr>
      <vt:lpstr>Courier New</vt:lpstr>
      <vt:lpstr>Gill Sans MT</vt:lpstr>
      <vt:lpstr>Noto Sans</vt:lpstr>
      <vt:lpstr>Verdana</vt:lpstr>
      <vt:lpstr>Wingdings</vt:lpstr>
      <vt:lpstr>Office Theme</vt:lpstr>
      <vt:lpstr>PowerPoint Presentation</vt:lpstr>
      <vt:lpstr>Introduction </vt:lpstr>
      <vt:lpstr>DB101 is Your Go-To Resource</vt:lpstr>
      <vt:lpstr>Myths About Work and Youth Benefits</vt:lpstr>
      <vt:lpstr>The Benefits of Work for Youth</vt:lpstr>
      <vt:lpstr>Parental Support Matters</vt:lpstr>
      <vt:lpstr>How Parents/Guardians Can Help</vt:lpstr>
      <vt:lpstr>The Bottom Line </vt:lpstr>
      <vt:lpstr>PowerPoint Presentation</vt:lpstr>
      <vt:lpstr>SSA Disability Definition</vt:lpstr>
      <vt:lpstr>Supplemental Security Income (SSI)</vt:lpstr>
      <vt:lpstr>SSI Work Incentives</vt:lpstr>
      <vt:lpstr>Social Security Disability Insurance (SSDI)</vt:lpstr>
      <vt:lpstr>SSDI Work Incentives</vt:lpstr>
      <vt:lpstr>SSDI Work Incentives</vt:lpstr>
      <vt:lpstr>Unable To Continue Working?</vt:lpstr>
      <vt:lpstr>SGA Impact on Benefit Check </vt:lpstr>
      <vt:lpstr>Maintain Healthcare While Working</vt:lpstr>
      <vt:lpstr>Earn More and Save More</vt:lpstr>
      <vt:lpstr>GA DB101 Tools</vt:lpstr>
      <vt:lpstr>My DB101</vt:lpstr>
      <vt:lpstr>Estimators</vt:lpstr>
      <vt:lpstr>SSI/SSDI Quick Estimator</vt:lpstr>
      <vt:lpstr>SSI Estimators Example</vt:lpstr>
      <vt:lpstr>Benefits and Work Estimators</vt:lpstr>
      <vt:lpstr>Reading Estimators Results</vt:lpstr>
      <vt:lpstr>Estimators Example</vt:lpstr>
      <vt:lpstr>You Don’t Need to Be the Expert</vt:lpstr>
      <vt:lpstr>GA DB101 Content</vt:lpstr>
      <vt:lpstr>See how work and benefits go together</vt:lpstr>
      <vt:lpstr>Going to Work</vt:lpstr>
      <vt:lpstr>Your Money</vt:lpstr>
      <vt:lpstr>Get the details health programs</vt:lpstr>
      <vt:lpstr>Cash Benefits</vt:lpstr>
      <vt:lpstr>Health Care Coverage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WID PowerPoint Template</dc:title>
  <dc:creator>World Institute on Disability</dc:creator>
  <cp:lastModifiedBy>Heather Duncan</cp:lastModifiedBy>
  <cp:revision>67</cp:revision>
  <dcterms:created xsi:type="dcterms:W3CDTF">2021-12-08T01:55:05Z</dcterms:created>
  <dcterms:modified xsi:type="dcterms:W3CDTF">2026-06-26T17:11:39Z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A0FF42C1-6543-4127-9224-5C8F5D2AD926</vt:lpwstr>
  </property>
  <property fmtid="{D5CDD505-2E9C-101B-9397-08002B2CF9AE}" pid="3" name="ArticulatePath">
    <vt:lpwstr>WID_test</vt:lpwstr>
  </property>
  <property fmtid="{D5CDD505-2E9C-101B-9397-08002B2CF9AE}" pid="4" name="ContentTypeId">
    <vt:lpwstr>0x010100EDFBB45A21FEC949A299C34A63AC5D4F</vt:lpwstr>
  </property>
</Properties>
</file>