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0" r:id="rId4"/>
    <p:sldMasterId id="2147483785" r:id="rId5"/>
    <p:sldMasterId id="2147483797" r:id="rId6"/>
  </p:sldMasterIdLst>
  <p:notesMasterIdLst>
    <p:notesMasterId r:id="rId63"/>
  </p:notesMasterIdLst>
  <p:handoutMasterIdLst>
    <p:handoutMasterId r:id="rId64"/>
  </p:handoutMasterIdLst>
  <p:sldIdLst>
    <p:sldId id="256" r:id="rId7"/>
    <p:sldId id="257" r:id="rId8"/>
    <p:sldId id="3432" r:id="rId9"/>
    <p:sldId id="3384" r:id="rId10"/>
    <p:sldId id="262" r:id="rId11"/>
    <p:sldId id="3386" r:id="rId12"/>
    <p:sldId id="272" r:id="rId13"/>
    <p:sldId id="3419" r:id="rId14"/>
    <p:sldId id="576" r:id="rId15"/>
    <p:sldId id="3430" r:id="rId16"/>
    <p:sldId id="589" r:id="rId17"/>
    <p:sldId id="276" r:id="rId18"/>
    <p:sldId id="3402" r:id="rId19"/>
    <p:sldId id="3403" r:id="rId20"/>
    <p:sldId id="3404" r:id="rId21"/>
    <p:sldId id="3405" r:id="rId22"/>
    <p:sldId id="3406" r:id="rId23"/>
    <p:sldId id="3407" r:id="rId24"/>
    <p:sldId id="3408" r:id="rId25"/>
    <p:sldId id="584" r:id="rId26"/>
    <p:sldId id="326" r:id="rId27"/>
    <p:sldId id="730" r:id="rId28"/>
    <p:sldId id="702" r:id="rId29"/>
    <p:sldId id="731" r:id="rId30"/>
    <p:sldId id="728" r:id="rId31"/>
    <p:sldId id="733" r:id="rId32"/>
    <p:sldId id="738" r:id="rId33"/>
    <p:sldId id="705" r:id="rId34"/>
    <p:sldId id="741" r:id="rId35"/>
    <p:sldId id="3425" r:id="rId36"/>
    <p:sldId id="3427" r:id="rId37"/>
    <p:sldId id="744" r:id="rId38"/>
    <p:sldId id="746" r:id="rId39"/>
    <p:sldId id="3428" r:id="rId40"/>
    <p:sldId id="303" r:id="rId41"/>
    <p:sldId id="3377" r:id="rId42"/>
    <p:sldId id="3431" r:id="rId43"/>
    <p:sldId id="437" r:id="rId44"/>
    <p:sldId id="3429" r:id="rId45"/>
    <p:sldId id="258" r:id="rId46"/>
    <p:sldId id="475" r:id="rId47"/>
    <p:sldId id="3426" r:id="rId48"/>
    <p:sldId id="308" r:id="rId49"/>
    <p:sldId id="309" r:id="rId50"/>
    <p:sldId id="289" r:id="rId51"/>
    <p:sldId id="291" r:id="rId52"/>
    <p:sldId id="310" r:id="rId53"/>
    <p:sldId id="260" r:id="rId54"/>
    <p:sldId id="261" r:id="rId55"/>
    <p:sldId id="292" r:id="rId56"/>
    <p:sldId id="293" r:id="rId57"/>
    <p:sldId id="294" r:id="rId58"/>
    <p:sldId id="265" r:id="rId59"/>
    <p:sldId id="295" r:id="rId60"/>
    <p:sldId id="259" r:id="rId61"/>
    <p:sldId id="659" r:id="rId62"/>
  </p:sldIdLst>
  <p:sldSz cx="9144000" cy="6858000" type="screen4x3"/>
  <p:notesSz cx="6858000" cy="9144000"/>
  <p:embeddedFontLst>
    <p:embeddedFont>
      <p:font typeface="ArcherPro Book" panose="02000000000000000000" charset="0"/>
      <p:regular r:id="rId65"/>
    </p:embeddedFont>
    <p:embeddedFont>
      <p:font typeface="Corbel" panose="020B0503020204020204" pitchFamily="34" charset="0"/>
      <p:regular r:id="rId66"/>
      <p:bold r:id="rId67"/>
      <p:italic r:id="rId68"/>
      <p:boldItalic r:id="rId69"/>
    </p:embeddedFont>
    <p:embeddedFont>
      <p:font typeface="Garamond" panose="02020404030301010803" pitchFamily="18" charset="0"/>
      <p:regular r:id="rId70"/>
      <p:bold r:id="rId71"/>
      <p:italic r:id="rId72"/>
    </p:embeddedFont>
    <p:embeddedFont>
      <p:font typeface="Helvetica" panose="020B0604020202020204" pitchFamily="34" charset="0"/>
      <p:regular r:id="rId73"/>
      <p:bold r:id="rId74"/>
      <p:italic r:id="rId75"/>
      <p:boldItalic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eneral Financial Aid Info" id="{69B73FEC-9882-44D5-B048-1953749E8236}">
          <p14:sldIdLst>
            <p14:sldId id="256"/>
            <p14:sldId id="257"/>
            <p14:sldId id="3432"/>
            <p14:sldId id="3384"/>
            <p14:sldId id="262"/>
            <p14:sldId id="3386"/>
            <p14:sldId id="272"/>
            <p14:sldId id="3419"/>
            <p14:sldId id="576"/>
            <p14:sldId id="3430"/>
          </p14:sldIdLst>
        </p14:section>
        <p14:section name="Federal Student Aid Programs" id="{D2302BE0-1A63-4E8A-8BAB-9829FE13D70D}">
          <p14:sldIdLst>
            <p14:sldId id="589"/>
            <p14:sldId id="276"/>
            <p14:sldId id="3402"/>
            <p14:sldId id="3403"/>
            <p14:sldId id="3404"/>
            <p14:sldId id="3405"/>
            <p14:sldId id="3406"/>
            <p14:sldId id="3407"/>
            <p14:sldId id="3408"/>
            <p14:sldId id="584"/>
          </p14:sldIdLst>
        </p14:section>
        <p14:section name="HOPE Program" id="{75A3CBBC-FA43-4A2E-87A5-44378E70DC8F}">
          <p14:sldIdLst>
            <p14:sldId id="326"/>
            <p14:sldId id="730"/>
            <p14:sldId id="702"/>
            <p14:sldId id="731"/>
            <p14:sldId id="728"/>
            <p14:sldId id="733"/>
            <p14:sldId id="738"/>
            <p14:sldId id="705"/>
            <p14:sldId id="741"/>
            <p14:sldId id="3425"/>
            <p14:sldId id="3427"/>
            <p14:sldId id="744"/>
            <p14:sldId id="746"/>
            <p14:sldId id="3428"/>
            <p14:sldId id="303"/>
            <p14:sldId id="3377"/>
            <p14:sldId id="3431"/>
            <p14:sldId id="437"/>
          </p14:sldIdLst>
        </p14:section>
        <p14:section name="The Application Process" id="{D38DDE75-C4E8-4714-851B-DFEB964B1F14}">
          <p14:sldIdLst>
            <p14:sldId id="3429"/>
            <p14:sldId id="258"/>
          </p14:sldIdLst>
        </p14:section>
        <p14:section name="Additional Resources" id="{F2977226-139F-4BA4-96BA-A3F4B45FF264}">
          <p14:sldIdLst>
            <p14:sldId id="475"/>
            <p14:sldId id="3426"/>
            <p14:sldId id="308"/>
            <p14:sldId id="309"/>
            <p14:sldId id="289"/>
            <p14:sldId id="291"/>
            <p14:sldId id="310"/>
            <p14:sldId id="260"/>
            <p14:sldId id="261"/>
            <p14:sldId id="292"/>
            <p14:sldId id="293"/>
            <p14:sldId id="294"/>
            <p14:sldId id="265"/>
            <p14:sldId id="295"/>
            <p14:sldId id="259"/>
            <p14:sldId id="65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962F14-48C7-027B-E362-BB6BF0B71296}" name="Lakissa Jackson" initials="LJ" userId="S::ljackson@gsfc.org::a47a39d4-b747-44eb-a035-1d8c8fc08b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868E"/>
    <a:srgbClr val="39555D"/>
    <a:srgbClr val="121B1E"/>
    <a:srgbClr val="F8F8F8"/>
    <a:srgbClr val="FFFCFC"/>
    <a:srgbClr val="F9FCFD"/>
    <a:srgbClr val="F0F7FA"/>
    <a:srgbClr val="E9F4F8"/>
    <a:srgbClr val="4CBB17"/>
    <a:srgbClr val="7ABC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FD60C9-C783-4E03-AAB5-6FDC90A53DB5}" v="16" dt="2026-04-29T20:27:59.7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60" autoAdjust="0"/>
    <p:restoredTop sz="81965" autoAdjust="0"/>
  </p:normalViewPr>
  <p:slideViewPr>
    <p:cSldViewPr snapToGrid="0">
      <p:cViewPr varScale="1">
        <p:scale>
          <a:sx n="102" d="100"/>
          <a:sy n="102" d="100"/>
        </p:scale>
        <p:origin x="1056" y="96"/>
      </p:cViewPr>
      <p:guideLst/>
    </p:cSldViewPr>
  </p:slideViewPr>
  <p:outlineViewPr>
    <p:cViewPr>
      <p:scale>
        <a:sx n="33" d="100"/>
        <a:sy n="33" d="100"/>
      </p:scale>
      <p:origin x="0" y="-3654"/>
    </p:cViewPr>
  </p:outlineViewPr>
  <p:notesTextViewPr>
    <p:cViewPr>
      <p:scale>
        <a:sx n="3" d="2"/>
        <a:sy n="3" d="2"/>
      </p:scale>
      <p:origin x="0" y="0"/>
    </p:cViewPr>
  </p:notesTextViewPr>
  <p:notesViewPr>
    <p:cSldViewPr snapToGrid="0">
      <p:cViewPr varScale="1">
        <p:scale>
          <a:sx n="60" d="100"/>
          <a:sy n="60" d="100"/>
        </p:scale>
        <p:origin x="2333"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notesMaster" Target="notesMasters/notesMaster1.xml"/><Relationship Id="rId68" Type="http://schemas.openxmlformats.org/officeDocument/2006/relationships/font" Target="fonts/font4.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10.fntdata"/><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microsoft.com/office/2018/10/relationships/authors" Targe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handoutMaster" Target="handoutMasters/handoutMaster1.xml"/><Relationship Id="rId69" Type="http://schemas.openxmlformats.org/officeDocument/2006/relationships/font" Target="fonts/font5.fntdata"/><Relationship Id="rId7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8.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3.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12.fntdata"/><Relationship Id="rId7" Type="http://schemas.openxmlformats.org/officeDocument/2006/relationships/slide" Target="slides/slide1.xml"/><Relationship Id="rId71" Type="http://schemas.openxmlformats.org/officeDocument/2006/relationships/font" Target="fonts/font7.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2.fntdata"/></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CBCD9C-E128-4D3D-AB9F-333EF26F4E50}" type="doc">
      <dgm:prSet loTypeId="urn:microsoft.com/office/officeart/2005/8/layout/radial5" loCatId="cycle" qsTypeId="urn:microsoft.com/office/officeart/2005/8/quickstyle/simple2" qsCatId="simple" csTypeId="urn:microsoft.com/office/officeart/2005/8/colors/accent0_1" csCatId="mainScheme" phldr="1"/>
      <dgm:spPr/>
      <dgm:t>
        <a:bodyPr/>
        <a:lstStyle/>
        <a:p>
          <a:endParaRPr lang="en-US"/>
        </a:p>
      </dgm:t>
    </dgm:pt>
    <dgm:pt modelId="{899FBEA3-43B3-4F49-8D72-DDEFD5E34F6C}">
      <dgm:prSet phldrT="[Text]"/>
      <dgm:spPr>
        <a:ln w="1270">
          <a:solidFill>
            <a:schemeClr val="tx1"/>
          </a:solidFill>
        </a:ln>
      </dgm:spPr>
      <dgm:t>
        <a:bodyPr/>
        <a:lstStyle/>
        <a:p>
          <a:endParaRPr lang="en-US" dirty="0"/>
        </a:p>
      </dgm:t>
    </dgm:pt>
    <dgm:pt modelId="{F51A2AB5-D9FE-44BF-AB1F-B8B3C19C6088}" type="parTrans" cxnId="{482AB7D5-790B-4ED3-9399-84906A7A332C}">
      <dgm:prSet/>
      <dgm:spPr/>
      <dgm:t>
        <a:bodyPr/>
        <a:lstStyle/>
        <a:p>
          <a:endParaRPr lang="en-US"/>
        </a:p>
      </dgm:t>
    </dgm:pt>
    <dgm:pt modelId="{5F935203-72AA-4F91-BC32-97ACE30958B3}" type="sibTrans" cxnId="{482AB7D5-790B-4ED3-9399-84906A7A332C}">
      <dgm:prSet/>
      <dgm:spPr/>
      <dgm:t>
        <a:bodyPr/>
        <a:lstStyle/>
        <a:p>
          <a:endParaRPr lang="en-US"/>
        </a:p>
      </dgm:t>
    </dgm:pt>
    <dgm:pt modelId="{9BB463DC-0751-4522-BE3E-D812929F8A73}">
      <dgm:prSet phldrT="[Text]" custT="1"/>
      <dgm:spPr>
        <a:ln w="1270">
          <a:solidFill>
            <a:schemeClr val="tx1"/>
          </a:solidFill>
        </a:ln>
        <a:effectLst/>
      </dgm:spPr>
      <dgm:t>
        <a:bodyPr/>
        <a:lstStyle/>
        <a:p>
          <a:pPr>
            <a:lnSpc>
              <a:spcPct val="110000"/>
            </a:lnSpc>
            <a:spcAft>
              <a:spcPts val="0"/>
            </a:spcAft>
          </a:pPr>
          <a:r>
            <a:rPr lang="en-US" sz="1400" b="0" dirty="0">
              <a:latin typeface="Helvetica" pitchFamily="2" charset="0"/>
            </a:rPr>
            <a:t>HOPE Scholarship</a:t>
          </a:r>
        </a:p>
      </dgm:t>
    </dgm:pt>
    <dgm:pt modelId="{0A170049-7901-4657-BAB9-C16F385F6469}" type="parTrans" cxnId="{077AB6F1-505C-437F-8F46-0D3C1B8DCF84}">
      <dgm:prSet/>
      <dgm:spPr>
        <a:solidFill>
          <a:schemeClr val="tx1"/>
        </a:solidFill>
      </dgm:spPr>
      <dgm:t>
        <a:bodyPr/>
        <a:lstStyle/>
        <a:p>
          <a:endParaRPr lang="en-US" dirty="0"/>
        </a:p>
      </dgm:t>
    </dgm:pt>
    <dgm:pt modelId="{97064EF2-0A57-4853-B33A-E971D7B1FA03}" type="sibTrans" cxnId="{077AB6F1-505C-437F-8F46-0D3C1B8DCF84}">
      <dgm:prSet/>
      <dgm:spPr/>
      <dgm:t>
        <a:bodyPr/>
        <a:lstStyle/>
        <a:p>
          <a:endParaRPr lang="en-US"/>
        </a:p>
      </dgm:t>
    </dgm:pt>
    <dgm:pt modelId="{5934D41E-E6FA-4823-9873-6DBB2CF7A7CA}">
      <dgm:prSet phldrT="[Text]" custT="1"/>
      <dgm:spPr>
        <a:ln w="1270">
          <a:solidFill>
            <a:schemeClr val="tx1"/>
          </a:solidFill>
        </a:ln>
        <a:effectLst/>
      </dgm:spPr>
      <dgm:t>
        <a:bodyPr/>
        <a:lstStyle/>
        <a:p>
          <a:pPr>
            <a:lnSpc>
              <a:spcPct val="110000"/>
            </a:lnSpc>
            <a:spcAft>
              <a:spcPts val="0"/>
            </a:spcAft>
          </a:pPr>
          <a:r>
            <a:rPr lang="en-US" sz="1400" b="0" dirty="0">
              <a:latin typeface="Helvetica" pitchFamily="2" charset="0"/>
            </a:rPr>
            <a:t>Zell Miller Scholarship</a:t>
          </a:r>
        </a:p>
      </dgm:t>
    </dgm:pt>
    <dgm:pt modelId="{BC861EF3-0683-4004-BD2D-DE8D959D8FBE}" type="parTrans" cxnId="{BF788EA5-7290-43C9-8871-1B418A1F6D3D}">
      <dgm:prSet/>
      <dgm:spPr>
        <a:solidFill>
          <a:schemeClr val="tx1"/>
        </a:solidFill>
      </dgm:spPr>
      <dgm:t>
        <a:bodyPr/>
        <a:lstStyle/>
        <a:p>
          <a:endParaRPr lang="en-US" dirty="0"/>
        </a:p>
      </dgm:t>
    </dgm:pt>
    <dgm:pt modelId="{1951FECA-E9F8-4BD5-B161-A6035096F748}" type="sibTrans" cxnId="{BF788EA5-7290-43C9-8871-1B418A1F6D3D}">
      <dgm:prSet/>
      <dgm:spPr/>
      <dgm:t>
        <a:bodyPr/>
        <a:lstStyle/>
        <a:p>
          <a:endParaRPr lang="en-US"/>
        </a:p>
      </dgm:t>
    </dgm:pt>
    <dgm:pt modelId="{BB4EF0E0-0183-4A12-AE2F-953CD5D02EF7}">
      <dgm:prSet phldrT="[Text]" custT="1"/>
      <dgm:spPr>
        <a:ln w="1270">
          <a:solidFill>
            <a:schemeClr val="tx1"/>
          </a:solidFill>
        </a:ln>
        <a:effectLst/>
      </dgm:spPr>
      <dgm:t>
        <a:bodyPr/>
        <a:lstStyle/>
        <a:p>
          <a:pPr>
            <a:lnSpc>
              <a:spcPct val="110000"/>
            </a:lnSpc>
            <a:spcAft>
              <a:spcPts val="0"/>
            </a:spcAft>
          </a:pPr>
          <a:r>
            <a:rPr lang="en-US" sz="1400" b="0" dirty="0">
              <a:latin typeface="Helvetica" pitchFamily="2" charset="0"/>
            </a:rPr>
            <a:t>HOPE</a:t>
          </a:r>
        </a:p>
        <a:p>
          <a:pPr>
            <a:lnSpc>
              <a:spcPct val="110000"/>
            </a:lnSpc>
            <a:spcAft>
              <a:spcPts val="0"/>
            </a:spcAft>
          </a:pPr>
          <a:r>
            <a:rPr lang="en-US" sz="1400" b="0" dirty="0">
              <a:latin typeface="Helvetica" pitchFamily="2" charset="0"/>
            </a:rPr>
            <a:t>Grant</a:t>
          </a:r>
        </a:p>
      </dgm:t>
    </dgm:pt>
    <dgm:pt modelId="{31EB6F68-F142-43F8-A633-CBAB5BA4A1FC}" type="parTrans" cxnId="{4E66F564-3C1B-47BB-A1F2-ED97EA7EFD3F}">
      <dgm:prSet/>
      <dgm:spPr>
        <a:solidFill>
          <a:schemeClr val="tx1"/>
        </a:solidFill>
      </dgm:spPr>
      <dgm:t>
        <a:bodyPr/>
        <a:lstStyle/>
        <a:p>
          <a:endParaRPr lang="en-US" dirty="0"/>
        </a:p>
      </dgm:t>
    </dgm:pt>
    <dgm:pt modelId="{9E42BC91-95FF-4E48-B835-4BFD72DDE9B7}" type="sibTrans" cxnId="{4E66F564-3C1B-47BB-A1F2-ED97EA7EFD3F}">
      <dgm:prSet/>
      <dgm:spPr/>
      <dgm:t>
        <a:bodyPr/>
        <a:lstStyle/>
        <a:p>
          <a:endParaRPr lang="en-US"/>
        </a:p>
      </dgm:t>
    </dgm:pt>
    <dgm:pt modelId="{8FA71394-3D09-4248-BBE8-AF54B6C30845}">
      <dgm:prSet phldrT="[Text]" custT="1"/>
      <dgm:spPr>
        <a:ln w="1270">
          <a:solidFill>
            <a:schemeClr val="tx1"/>
          </a:solidFill>
        </a:ln>
        <a:effectLst/>
      </dgm:spPr>
      <dgm:t>
        <a:bodyPr/>
        <a:lstStyle/>
        <a:p>
          <a:pPr>
            <a:lnSpc>
              <a:spcPct val="110000"/>
            </a:lnSpc>
            <a:spcAft>
              <a:spcPts val="0"/>
            </a:spcAft>
          </a:pPr>
          <a:r>
            <a:rPr lang="en-US" sz="1400" b="0" dirty="0">
              <a:latin typeface="Helvetica" pitchFamily="2" charset="0"/>
            </a:rPr>
            <a:t>HOPE Career Grant</a:t>
          </a:r>
        </a:p>
      </dgm:t>
    </dgm:pt>
    <dgm:pt modelId="{929DB7A3-E370-4F9A-AFFF-82A0A1055C34}" type="sibTrans" cxnId="{EE87BEB5-EF73-478C-A767-D34F20319E0E}">
      <dgm:prSet/>
      <dgm:spPr/>
      <dgm:t>
        <a:bodyPr/>
        <a:lstStyle/>
        <a:p>
          <a:endParaRPr lang="en-US"/>
        </a:p>
      </dgm:t>
    </dgm:pt>
    <dgm:pt modelId="{D503F7D7-8053-492A-B4CE-58496D9AF510}" type="parTrans" cxnId="{EE87BEB5-EF73-478C-A767-D34F20319E0E}">
      <dgm:prSet/>
      <dgm:spPr>
        <a:solidFill>
          <a:schemeClr val="tx1"/>
        </a:solidFill>
      </dgm:spPr>
      <dgm:t>
        <a:bodyPr/>
        <a:lstStyle/>
        <a:p>
          <a:endParaRPr lang="en-US" dirty="0"/>
        </a:p>
      </dgm:t>
    </dgm:pt>
    <dgm:pt modelId="{8A77A50E-6254-40B7-91D2-A0E3B69830EA}">
      <dgm:prSet phldrT="[Text]" custT="1"/>
      <dgm:spPr>
        <a:ln w="1270">
          <a:solidFill>
            <a:schemeClr val="tx1"/>
          </a:solidFill>
        </a:ln>
        <a:effectLst/>
      </dgm:spPr>
      <dgm:t>
        <a:bodyPr/>
        <a:lstStyle/>
        <a:p>
          <a:pPr>
            <a:lnSpc>
              <a:spcPct val="110000"/>
            </a:lnSpc>
            <a:spcAft>
              <a:spcPts val="0"/>
            </a:spcAft>
          </a:pPr>
          <a:r>
            <a:rPr lang="en-US" sz="1400" b="0" dirty="0">
              <a:latin typeface="Helvetica" pitchFamily="2" charset="0"/>
            </a:rPr>
            <a:t>Zell Miller Grant</a:t>
          </a:r>
        </a:p>
      </dgm:t>
    </dgm:pt>
    <dgm:pt modelId="{60BD92F7-8328-40E1-935D-083D7C72C118}" type="parTrans" cxnId="{5F1E9CDC-767A-4CA1-8849-87FA068896A2}">
      <dgm:prSet/>
      <dgm:spPr>
        <a:solidFill>
          <a:schemeClr val="tx1"/>
        </a:solidFill>
      </dgm:spPr>
      <dgm:t>
        <a:bodyPr/>
        <a:lstStyle/>
        <a:p>
          <a:endParaRPr lang="en-US" dirty="0"/>
        </a:p>
      </dgm:t>
    </dgm:pt>
    <dgm:pt modelId="{DF4F5F50-5DB0-4AF4-8017-CAD9897A4D1E}" type="sibTrans" cxnId="{5F1E9CDC-767A-4CA1-8849-87FA068896A2}">
      <dgm:prSet/>
      <dgm:spPr/>
      <dgm:t>
        <a:bodyPr/>
        <a:lstStyle/>
        <a:p>
          <a:endParaRPr lang="en-US"/>
        </a:p>
      </dgm:t>
    </dgm:pt>
    <dgm:pt modelId="{364F981F-A25B-47F6-801A-726101A72529}" type="pres">
      <dgm:prSet presAssocID="{08CBCD9C-E128-4D3D-AB9F-333EF26F4E50}" presName="Name0" presStyleCnt="0">
        <dgm:presLayoutVars>
          <dgm:chMax val="1"/>
          <dgm:dir/>
          <dgm:animLvl val="ctr"/>
          <dgm:resizeHandles val="exact"/>
        </dgm:presLayoutVars>
      </dgm:prSet>
      <dgm:spPr/>
    </dgm:pt>
    <dgm:pt modelId="{E37B73A8-7018-4F7E-86CE-20574669192C}" type="pres">
      <dgm:prSet presAssocID="{899FBEA3-43B3-4F49-8D72-DDEFD5E34F6C}" presName="centerShape" presStyleLbl="node0" presStyleIdx="0" presStyleCnt="1" custScaleX="166636" custScaleY="166636" custLinFactNeighborY="-39226"/>
      <dgm:spPr/>
    </dgm:pt>
    <dgm:pt modelId="{8ABDCDB7-E413-4021-B80C-381D09AAD53A}" type="pres">
      <dgm:prSet presAssocID="{0A170049-7901-4657-BAB9-C16F385F6469}" presName="parTrans" presStyleLbl="sibTrans2D1" presStyleIdx="0" presStyleCnt="5"/>
      <dgm:spPr/>
    </dgm:pt>
    <dgm:pt modelId="{5A88639F-913C-48D0-A095-DCF26FCC5701}" type="pres">
      <dgm:prSet presAssocID="{0A170049-7901-4657-BAB9-C16F385F6469}" presName="connectorText" presStyleLbl="sibTrans2D1" presStyleIdx="0" presStyleCnt="5"/>
      <dgm:spPr/>
    </dgm:pt>
    <dgm:pt modelId="{5FDF4207-12D5-4C95-BDFB-CC6A02EFEC1A}" type="pres">
      <dgm:prSet presAssocID="{9BB463DC-0751-4522-BE3E-D812929F8A73}" presName="node" presStyleLbl="node1" presStyleIdx="0" presStyleCnt="5" custScaleX="103525" custScaleY="103525" custRadScaleRad="162034" custRadScaleInc="-194867">
        <dgm:presLayoutVars>
          <dgm:bulletEnabled val="1"/>
        </dgm:presLayoutVars>
      </dgm:prSet>
      <dgm:spPr/>
    </dgm:pt>
    <dgm:pt modelId="{31089D86-7FAC-48A5-B66B-C9567BF222FB}" type="pres">
      <dgm:prSet presAssocID="{BC861EF3-0683-4004-BD2D-DE8D959D8FBE}" presName="parTrans" presStyleLbl="sibTrans2D1" presStyleIdx="1" presStyleCnt="5"/>
      <dgm:spPr/>
    </dgm:pt>
    <dgm:pt modelId="{F34C8D4A-07E9-455F-9C06-AC747F6E4559}" type="pres">
      <dgm:prSet presAssocID="{BC861EF3-0683-4004-BD2D-DE8D959D8FBE}" presName="connectorText" presStyleLbl="sibTrans2D1" presStyleIdx="1" presStyleCnt="5"/>
      <dgm:spPr/>
    </dgm:pt>
    <dgm:pt modelId="{13407893-2E73-4111-BFE8-51124B46638C}" type="pres">
      <dgm:prSet presAssocID="{5934D41E-E6FA-4823-9873-6DBB2CF7A7CA}" presName="node" presStyleLbl="node1" presStyleIdx="1" presStyleCnt="5" custScaleX="103525" custScaleY="103525" custRadScaleRad="112877" custRadScaleInc="497448">
        <dgm:presLayoutVars>
          <dgm:bulletEnabled val="1"/>
        </dgm:presLayoutVars>
      </dgm:prSet>
      <dgm:spPr/>
    </dgm:pt>
    <dgm:pt modelId="{09C2E503-2775-4C75-B6B2-780807445E2F}" type="pres">
      <dgm:prSet presAssocID="{31EB6F68-F142-43F8-A633-CBAB5BA4A1FC}" presName="parTrans" presStyleLbl="sibTrans2D1" presStyleIdx="2" presStyleCnt="5" custScaleX="98522" custScaleY="81664"/>
      <dgm:spPr/>
    </dgm:pt>
    <dgm:pt modelId="{7E7D1939-AD2E-48FB-A35B-F1D59E46877A}" type="pres">
      <dgm:prSet presAssocID="{31EB6F68-F142-43F8-A633-CBAB5BA4A1FC}" presName="connectorText" presStyleLbl="sibTrans2D1" presStyleIdx="2" presStyleCnt="5"/>
      <dgm:spPr/>
    </dgm:pt>
    <dgm:pt modelId="{0F5DE877-EDD9-4220-BE4C-39529B928F28}" type="pres">
      <dgm:prSet presAssocID="{BB4EF0E0-0183-4A12-AE2F-953CD5D02EF7}" presName="node" presStyleLbl="node1" presStyleIdx="2" presStyleCnt="5" custScaleX="103525" custScaleY="98969" custRadScaleRad="65294" custRadScaleInc="98466">
        <dgm:presLayoutVars>
          <dgm:bulletEnabled val="1"/>
        </dgm:presLayoutVars>
      </dgm:prSet>
      <dgm:spPr/>
    </dgm:pt>
    <dgm:pt modelId="{9F091449-3ECE-475D-94B9-F19A3D50309F}" type="pres">
      <dgm:prSet presAssocID="{D503F7D7-8053-492A-B4CE-58496D9AF510}" presName="parTrans" presStyleLbl="sibTrans2D1" presStyleIdx="3" presStyleCnt="5"/>
      <dgm:spPr/>
    </dgm:pt>
    <dgm:pt modelId="{89FDE821-4AB5-42DA-9A61-923AAE4B33FF}" type="pres">
      <dgm:prSet presAssocID="{D503F7D7-8053-492A-B4CE-58496D9AF510}" presName="connectorText" presStyleLbl="sibTrans2D1" presStyleIdx="3" presStyleCnt="5"/>
      <dgm:spPr/>
    </dgm:pt>
    <dgm:pt modelId="{2E769B61-B1EA-40DF-BA87-2DDD2FDFEF9B}" type="pres">
      <dgm:prSet presAssocID="{8FA71394-3D09-4248-BBE8-AF54B6C30845}" presName="node" presStyleLbl="node1" presStyleIdx="3" presStyleCnt="5" custRadScaleRad="161383" custRadScaleInc="-404825">
        <dgm:presLayoutVars>
          <dgm:bulletEnabled val="1"/>
        </dgm:presLayoutVars>
      </dgm:prSet>
      <dgm:spPr/>
    </dgm:pt>
    <dgm:pt modelId="{FDBD83EB-B076-48C7-8A40-F586D8FDF15F}" type="pres">
      <dgm:prSet presAssocID="{60BD92F7-8328-40E1-935D-083D7C72C118}" presName="parTrans" presStyleLbl="sibTrans2D1" presStyleIdx="4" presStyleCnt="5"/>
      <dgm:spPr/>
    </dgm:pt>
    <dgm:pt modelId="{18D3A155-340F-4AAE-AB65-945179BA1308}" type="pres">
      <dgm:prSet presAssocID="{60BD92F7-8328-40E1-935D-083D7C72C118}" presName="connectorText" presStyleLbl="sibTrans2D1" presStyleIdx="4" presStyleCnt="5"/>
      <dgm:spPr/>
    </dgm:pt>
    <dgm:pt modelId="{C9D0B3C3-D4F3-4101-BF9C-47D0BACE1572}" type="pres">
      <dgm:prSet presAssocID="{8A77A50E-6254-40B7-91D2-A0E3B69830EA}" presName="node" presStyleLbl="node1" presStyleIdx="4" presStyleCnt="5" custRadScaleRad="109482" custRadScaleInc="-493517">
        <dgm:presLayoutVars>
          <dgm:bulletEnabled val="1"/>
        </dgm:presLayoutVars>
      </dgm:prSet>
      <dgm:spPr/>
    </dgm:pt>
  </dgm:ptLst>
  <dgm:cxnLst>
    <dgm:cxn modelId="{2C4A8602-74CA-4192-BB81-6F2ABF190DE9}" type="presOf" srcId="{60BD92F7-8328-40E1-935D-083D7C72C118}" destId="{FDBD83EB-B076-48C7-8A40-F586D8FDF15F}" srcOrd="0" destOrd="0" presId="urn:microsoft.com/office/officeart/2005/8/layout/radial5"/>
    <dgm:cxn modelId="{97A3C50C-FBBD-4317-B8AC-738716863EBE}" type="presOf" srcId="{9BB463DC-0751-4522-BE3E-D812929F8A73}" destId="{5FDF4207-12D5-4C95-BDFB-CC6A02EFEC1A}" srcOrd="0" destOrd="0" presId="urn:microsoft.com/office/officeart/2005/8/layout/radial5"/>
    <dgm:cxn modelId="{A1407F1D-A225-48D2-8D6C-67C6D345FBE1}" type="presOf" srcId="{0A170049-7901-4657-BAB9-C16F385F6469}" destId="{5A88639F-913C-48D0-A095-DCF26FCC5701}" srcOrd="1" destOrd="0" presId="urn:microsoft.com/office/officeart/2005/8/layout/radial5"/>
    <dgm:cxn modelId="{7AE30F26-98AD-4775-B54C-AC337BC23E70}" type="presOf" srcId="{0A170049-7901-4657-BAB9-C16F385F6469}" destId="{8ABDCDB7-E413-4021-B80C-381D09AAD53A}" srcOrd="0" destOrd="0" presId="urn:microsoft.com/office/officeart/2005/8/layout/radial5"/>
    <dgm:cxn modelId="{4E66F564-3C1B-47BB-A1F2-ED97EA7EFD3F}" srcId="{899FBEA3-43B3-4F49-8D72-DDEFD5E34F6C}" destId="{BB4EF0E0-0183-4A12-AE2F-953CD5D02EF7}" srcOrd="2" destOrd="0" parTransId="{31EB6F68-F142-43F8-A633-CBAB5BA4A1FC}" sibTransId="{9E42BC91-95FF-4E48-B835-4BFD72DDE9B7}"/>
    <dgm:cxn modelId="{F1BD6C65-DC55-4A5A-B562-40A9A6AC17CB}" type="presOf" srcId="{5934D41E-E6FA-4823-9873-6DBB2CF7A7CA}" destId="{13407893-2E73-4111-BFE8-51124B46638C}" srcOrd="0" destOrd="0" presId="urn:microsoft.com/office/officeart/2005/8/layout/radial5"/>
    <dgm:cxn modelId="{C6D5348A-2C7C-4AAD-A017-225CEBDFDB04}" type="presOf" srcId="{31EB6F68-F142-43F8-A633-CBAB5BA4A1FC}" destId="{7E7D1939-AD2E-48FB-A35B-F1D59E46877A}" srcOrd="1" destOrd="0" presId="urn:microsoft.com/office/officeart/2005/8/layout/radial5"/>
    <dgm:cxn modelId="{7F3DF38A-6EB1-40CE-BF3C-EF367E983219}" type="presOf" srcId="{D503F7D7-8053-492A-B4CE-58496D9AF510}" destId="{89FDE821-4AB5-42DA-9A61-923AAE4B33FF}" srcOrd="1" destOrd="0" presId="urn:microsoft.com/office/officeart/2005/8/layout/radial5"/>
    <dgm:cxn modelId="{754DE18E-8863-4C5D-8A42-E468A5874142}" type="presOf" srcId="{8FA71394-3D09-4248-BBE8-AF54B6C30845}" destId="{2E769B61-B1EA-40DF-BA87-2DDD2FDFEF9B}" srcOrd="0" destOrd="0" presId="urn:microsoft.com/office/officeart/2005/8/layout/radial5"/>
    <dgm:cxn modelId="{6DFCCF91-A96F-42CA-83D5-B7B984C9C8E7}" type="presOf" srcId="{60BD92F7-8328-40E1-935D-083D7C72C118}" destId="{18D3A155-340F-4AAE-AB65-945179BA1308}" srcOrd="1" destOrd="0" presId="urn:microsoft.com/office/officeart/2005/8/layout/radial5"/>
    <dgm:cxn modelId="{9659549A-B77E-4ED5-A64A-F09A191FEE42}" type="presOf" srcId="{899FBEA3-43B3-4F49-8D72-DDEFD5E34F6C}" destId="{E37B73A8-7018-4F7E-86CE-20574669192C}" srcOrd="0" destOrd="0" presId="urn:microsoft.com/office/officeart/2005/8/layout/radial5"/>
    <dgm:cxn modelId="{B19B6E9F-C97A-433B-B9B6-7D426D6B329B}" type="presOf" srcId="{08CBCD9C-E128-4D3D-AB9F-333EF26F4E50}" destId="{364F981F-A25B-47F6-801A-726101A72529}" srcOrd="0" destOrd="0" presId="urn:microsoft.com/office/officeart/2005/8/layout/radial5"/>
    <dgm:cxn modelId="{BF788EA5-7290-43C9-8871-1B418A1F6D3D}" srcId="{899FBEA3-43B3-4F49-8D72-DDEFD5E34F6C}" destId="{5934D41E-E6FA-4823-9873-6DBB2CF7A7CA}" srcOrd="1" destOrd="0" parTransId="{BC861EF3-0683-4004-BD2D-DE8D959D8FBE}" sibTransId="{1951FECA-E9F8-4BD5-B161-A6035096F748}"/>
    <dgm:cxn modelId="{EE87BEB5-EF73-478C-A767-D34F20319E0E}" srcId="{899FBEA3-43B3-4F49-8D72-DDEFD5E34F6C}" destId="{8FA71394-3D09-4248-BBE8-AF54B6C30845}" srcOrd="3" destOrd="0" parTransId="{D503F7D7-8053-492A-B4CE-58496D9AF510}" sibTransId="{929DB7A3-E370-4F9A-AFFF-82A0A1055C34}"/>
    <dgm:cxn modelId="{59B566C4-24D7-4FE0-A49D-5A47EF61E278}" type="presOf" srcId="{8A77A50E-6254-40B7-91D2-A0E3B69830EA}" destId="{C9D0B3C3-D4F3-4101-BF9C-47D0BACE1572}" srcOrd="0" destOrd="0" presId="urn:microsoft.com/office/officeart/2005/8/layout/radial5"/>
    <dgm:cxn modelId="{3DE371C9-A435-4326-B88D-37C0527218B9}" type="presOf" srcId="{D503F7D7-8053-492A-B4CE-58496D9AF510}" destId="{9F091449-3ECE-475D-94B9-F19A3D50309F}" srcOrd="0" destOrd="0" presId="urn:microsoft.com/office/officeart/2005/8/layout/radial5"/>
    <dgm:cxn modelId="{67B9E3CE-170C-40E8-91D3-87361FBEB102}" type="presOf" srcId="{BB4EF0E0-0183-4A12-AE2F-953CD5D02EF7}" destId="{0F5DE877-EDD9-4220-BE4C-39529B928F28}" srcOrd="0" destOrd="0" presId="urn:microsoft.com/office/officeart/2005/8/layout/radial5"/>
    <dgm:cxn modelId="{9531D5CF-AD76-452D-8B11-524B2FFF257D}" type="presOf" srcId="{BC861EF3-0683-4004-BD2D-DE8D959D8FBE}" destId="{F34C8D4A-07E9-455F-9C06-AC747F6E4559}" srcOrd="1" destOrd="0" presId="urn:microsoft.com/office/officeart/2005/8/layout/radial5"/>
    <dgm:cxn modelId="{482AB7D5-790B-4ED3-9399-84906A7A332C}" srcId="{08CBCD9C-E128-4D3D-AB9F-333EF26F4E50}" destId="{899FBEA3-43B3-4F49-8D72-DDEFD5E34F6C}" srcOrd="0" destOrd="0" parTransId="{F51A2AB5-D9FE-44BF-AB1F-B8B3C19C6088}" sibTransId="{5F935203-72AA-4F91-BC32-97ACE30958B3}"/>
    <dgm:cxn modelId="{E2E149D6-8DE0-41FD-9870-743A976893A9}" type="presOf" srcId="{31EB6F68-F142-43F8-A633-CBAB5BA4A1FC}" destId="{09C2E503-2775-4C75-B6B2-780807445E2F}" srcOrd="0" destOrd="0" presId="urn:microsoft.com/office/officeart/2005/8/layout/radial5"/>
    <dgm:cxn modelId="{5F1E9CDC-767A-4CA1-8849-87FA068896A2}" srcId="{899FBEA3-43B3-4F49-8D72-DDEFD5E34F6C}" destId="{8A77A50E-6254-40B7-91D2-A0E3B69830EA}" srcOrd="4" destOrd="0" parTransId="{60BD92F7-8328-40E1-935D-083D7C72C118}" sibTransId="{DF4F5F50-5DB0-4AF4-8017-CAD9897A4D1E}"/>
    <dgm:cxn modelId="{3D06D5EB-3699-4F14-856A-6B163CF0D815}" type="presOf" srcId="{BC861EF3-0683-4004-BD2D-DE8D959D8FBE}" destId="{31089D86-7FAC-48A5-B66B-C9567BF222FB}" srcOrd="0" destOrd="0" presId="urn:microsoft.com/office/officeart/2005/8/layout/radial5"/>
    <dgm:cxn modelId="{077AB6F1-505C-437F-8F46-0D3C1B8DCF84}" srcId="{899FBEA3-43B3-4F49-8D72-DDEFD5E34F6C}" destId="{9BB463DC-0751-4522-BE3E-D812929F8A73}" srcOrd="0" destOrd="0" parTransId="{0A170049-7901-4657-BAB9-C16F385F6469}" sibTransId="{97064EF2-0A57-4853-B33A-E971D7B1FA03}"/>
    <dgm:cxn modelId="{03541734-5190-4483-B4C4-CF27465961FD}" type="presParOf" srcId="{364F981F-A25B-47F6-801A-726101A72529}" destId="{E37B73A8-7018-4F7E-86CE-20574669192C}" srcOrd="0" destOrd="0" presId="urn:microsoft.com/office/officeart/2005/8/layout/radial5"/>
    <dgm:cxn modelId="{6A82B058-2757-41FB-A3B3-01C0F4DF671B}" type="presParOf" srcId="{364F981F-A25B-47F6-801A-726101A72529}" destId="{8ABDCDB7-E413-4021-B80C-381D09AAD53A}" srcOrd="1" destOrd="0" presId="urn:microsoft.com/office/officeart/2005/8/layout/radial5"/>
    <dgm:cxn modelId="{597F0695-0A51-4F3A-B783-85C54FB88DA4}" type="presParOf" srcId="{8ABDCDB7-E413-4021-B80C-381D09AAD53A}" destId="{5A88639F-913C-48D0-A095-DCF26FCC5701}" srcOrd="0" destOrd="0" presId="urn:microsoft.com/office/officeart/2005/8/layout/radial5"/>
    <dgm:cxn modelId="{713647FB-A711-404C-88CB-45A50EBB7ED1}" type="presParOf" srcId="{364F981F-A25B-47F6-801A-726101A72529}" destId="{5FDF4207-12D5-4C95-BDFB-CC6A02EFEC1A}" srcOrd="2" destOrd="0" presId="urn:microsoft.com/office/officeart/2005/8/layout/radial5"/>
    <dgm:cxn modelId="{A1FC7121-5A5D-4916-A2BA-9584832224C6}" type="presParOf" srcId="{364F981F-A25B-47F6-801A-726101A72529}" destId="{31089D86-7FAC-48A5-B66B-C9567BF222FB}" srcOrd="3" destOrd="0" presId="urn:microsoft.com/office/officeart/2005/8/layout/radial5"/>
    <dgm:cxn modelId="{2138DDE3-0B3D-44E8-B046-BCD3E8667356}" type="presParOf" srcId="{31089D86-7FAC-48A5-B66B-C9567BF222FB}" destId="{F34C8D4A-07E9-455F-9C06-AC747F6E4559}" srcOrd="0" destOrd="0" presId="urn:microsoft.com/office/officeart/2005/8/layout/radial5"/>
    <dgm:cxn modelId="{E3CA2448-77F3-42AB-8E0D-EEAA2772F732}" type="presParOf" srcId="{364F981F-A25B-47F6-801A-726101A72529}" destId="{13407893-2E73-4111-BFE8-51124B46638C}" srcOrd="4" destOrd="0" presId="urn:microsoft.com/office/officeart/2005/8/layout/radial5"/>
    <dgm:cxn modelId="{27C50672-01EF-4711-A7E3-F176A26FBBAB}" type="presParOf" srcId="{364F981F-A25B-47F6-801A-726101A72529}" destId="{09C2E503-2775-4C75-B6B2-780807445E2F}" srcOrd="5" destOrd="0" presId="urn:microsoft.com/office/officeart/2005/8/layout/radial5"/>
    <dgm:cxn modelId="{BF5F3DF7-D8D9-43BC-B817-921B0F71B31A}" type="presParOf" srcId="{09C2E503-2775-4C75-B6B2-780807445E2F}" destId="{7E7D1939-AD2E-48FB-A35B-F1D59E46877A}" srcOrd="0" destOrd="0" presId="urn:microsoft.com/office/officeart/2005/8/layout/radial5"/>
    <dgm:cxn modelId="{9E0840B1-39A6-4E7B-A93F-01A6BCD2A0CC}" type="presParOf" srcId="{364F981F-A25B-47F6-801A-726101A72529}" destId="{0F5DE877-EDD9-4220-BE4C-39529B928F28}" srcOrd="6" destOrd="0" presId="urn:microsoft.com/office/officeart/2005/8/layout/radial5"/>
    <dgm:cxn modelId="{52E23259-55A3-455B-B3C7-F080BF671B33}" type="presParOf" srcId="{364F981F-A25B-47F6-801A-726101A72529}" destId="{9F091449-3ECE-475D-94B9-F19A3D50309F}" srcOrd="7" destOrd="0" presId="urn:microsoft.com/office/officeart/2005/8/layout/radial5"/>
    <dgm:cxn modelId="{FADBCE8A-4BD9-40A8-8572-9D2B5010419A}" type="presParOf" srcId="{9F091449-3ECE-475D-94B9-F19A3D50309F}" destId="{89FDE821-4AB5-42DA-9A61-923AAE4B33FF}" srcOrd="0" destOrd="0" presId="urn:microsoft.com/office/officeart/2005/8/layout/radial5"/>
    <dgm:cxn modelId="{E3758B46-3380-4D17-9C8E-364ACC1556E9}" type="presParOf" srcId="{364F981F-A25B-47F6-801A-726101A72529}" destId="{2E769B61-B1EA-40DF-BA87-2DDD2FDFEF9B}" srcOrd="8" destOrd="0" presId="urn:microsoft.com/office/officeart/2005/8/layout/radial5"/>
    <dgm:cxn modelId="{9B530605-DA70-47E3-98BA-BE9E6B783197}" type="presParOf" srcId="{364F981F-A25B-47F6-801A-726101A72529}" destId="{FDBD83EB-B076-48C7-8A40-F586D8FDF15F}" srcOrd="9" destOrd="0" presId="urn:microsoft.com/office/officeart/2005/8/layout/radial5"/>
    <dgm:cxn modelId="{DDE008D0-26D4-425F-BD62-0D2C9AB6B4EB}" type="presParOf" srcId="{FDBD83EB-B076-48C7-8A40-F586D8FDF15F}" destId="{18D3A155-340F-4AAE-AB65-945179BA1308}" srcOrd="0" destOrd="0" presId="urn:microsoft.com/office/officeart/2005/8/layout/radial5"/>
    <dgm:cxn modelId="{AC36098F-BCFB-447A-BA9D-0DEE07DF2054}" type="presParOf" srcId="{364F981F-A25B-47F6-801A-726101A72529}" destId="{C9D0B3C3-D4F3-4101-BF9C-47D0BACE1572}"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7B73A8-7018-4F7E-86CE-20574669192C}">
      <dsp:nvSpPr>
        <dsp:cNvPr id="0" name=""/>
        <dsp:cNvSpPr/>
      </dsp:nvSpPr>
      <dsp:spPr>
        <a:xfrm>
          <a:off x="3227663" y="188714"/>
          <a:ext cx="1820267" cy="1820267"/>
        </a:xfrm>
        <a:prstGeom prst="ellipse">
          <a:avLst/>
        </a:prstGeom>
        <a:solidFill>
          <a:schemeClr val="lt1">
            <a:hueOff val="0"/>
            <a:satOff val="0"/>
            <a:lumOff val="0"/>
            <a:alphaOff val="0"/>
          </a:schemeClr>
        </a:solidFill>
        <a:ln w="127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2800350">
            <a:lnSpc>
              <a:spcPct val="90000"/>
            </a:lnSpc>
            <a:spcBef>
              <a:spcPct val="0"/>
            </a:spcBef>
            <a:spcAft>
              <a:spcPct val="35000"/>
            </a:spcAft>
            <a:buNone/>
          </a:pPr>
          <a:endParaRPr lang="en-US" sz="6300" kern="1200" dirty="0"/>
        </a:p>
      </dsp:txBody>
      <dsp:txXfrm>
        <a:off x="3494235" y="455286"/>
        <a:ext cx="1287123" cy="1287123"/>
      </dsp:txXfrm>
    </dsp:sp>
    <dsp:sp modelId="{8ABDCDB7-E413-4021-B80C-381D09AAD53A}">
      <dsp:nvSpPr>
        <dsp:cNvPr id="0" name=""/>
        <dsp:cNvSpPr/>
      </dsp:nvSpPr>
      <dsp:spPr>
        <a:xfrm rot="10275449">
          <a:off x="2262562" y="1103708"/>
          <a:ext cx="694697" cy="460198"/>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rot="10800000">
        <a:off x="2399819" y="1185256"/>
        <a:ext cx="556638" cy="276118"/>
      </dsp:txXfrm>
    </dsp:sp>
    <dsp:sp modelId="{5FDF4207-12D5-4C95-BDFB-CC6A02EFEC1A}">
      <dsp:nvSpPr>
        <dsp:cNvPr id="0" name=""/>
        <dsp:cNvSpPr/>
      </dsp:nvSpPr>
      <dsp:spPr>
        <a:xfrm>
          <a:off x="549622" y="842281"/>
          <a:ext cx="1401235" cy="1401235"/>
        </a:xfrm>
        <a:prstGeom prst="ellipse">
          <a:avLst/>
        </a:prstGeom>
        <a:solidFill>
          <a:schemeClr val="lt1">
            <a:hueOff val="0"/>
            <a:satOff val="0"/>
            <a:lumOff val="0"/>
            <a:alphaOff val="0"/>
          </a:schemeClr>
        </a:solidFill>
        <a:ln w="127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10000"/>
            </a:lnSpc>
            <a:spcBef>
              <a:spcPct val="0"/>
            </a:spcBef>
            <a:spcAft>
              <a:spcPts val="0"/>
            </a:spcAft>
            <a:buNone/>
          </a:pPr>
          <a:r>
            <a:rPr lang="en-US" sz="1400" b="0" kern="1200" dirty="0">
              <a:latin typeface="Helvetica" pitchFamily="2" charset="0"/>
            </a:rPr>
            <a:t>HOPE Scholarship</a:t>
          </a:r>
        </a:p>
      </dsp:txBody>
      <dsp:txXfrm>
        <a:off x="754828" y="1047487"/>
        <a:ext cx="990823" cy="990823"/>
      </dsp:txXfrm>
    </dsp:sp>
    <dsp:sp modelId="{31089D86-7FAC-48A5-B66B-C9567BF222FB}">
      <dsp:nvSpPr>
        <dsp:cNvPr id="0" name=""/>
        <dsp:cNvSpPr/>
      </dsp:nvSpPr>
      <dsp:spPr>
        <a:xfrm rot="7971891">
          <a:off x="2707681" y="2020418"/>
          <a:ext cx="722466" cy="460198"/>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rot="10800000">
        <a:off x="2823669" y="2061862"/>
        <a:ext cx="584407" cy="276118"/>
      </dsp:txXfrm>
    </dsp:sp>
    <dsp:sp modelId="{13407893-2E73-4111-BFE8-51124B46638C}">
      <dsp:nvSpPr>
        <dsp:cNvPr id="0" name=""/>
        <dsp:cNvSpPr/>
      </dsp:nvSpPr>
      <dsp:spPr>
        <a:xfrm>
          <a:off x="1414123" y="2577977"/>
          <a:ext cx="1401235" cy="1401235"/>
        </a:xfrm>
        <a:prstGeom prst="ellipse">
          <a:avLst/>
        </a:prstGeom>
        <a:solidFill>
          <a:schemeClr val="lt1">
            <a:hueOff val="0"/>
            <a:satOff val="0"/>
            <a:lumOff val="0"/>
            <a:alphaOff val="0"/>
          </a:schemeClr>
        </a:solidFill>
        <a:ln w="127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10000"/>
            </a:lnSpc>
            <a:spcBef>
              <a:spcPct val="0"/>
            </a:spcBef>
            <a:spcAft>
              <a:spcPts val="0"/>
            </a:spcAft>
            <a:buNone/>
          </a:pPr>
          <a:r>
            <a:rPr lang="en-US" sz="1400" b="0" kern="1200" dirty="0">
              <a:latin typeface="Helvetica" pitchFamily="2" charset="0"/>
            </a:rPr>
            <a:t>Zell Miller Scholarship</a:t>
          </a:r>
        </a:p>
      </dsp:txBody>
      <dsp:txXfrm>
        <a:off x="1619329" y="2783183"/>
        <a:ext cx="990823" cy="990823"/>
      </dsp:txXfrm>
    </dsp:sp>
    <dsp:sp modelId="{09C2E503-2775-4C75-B6B2-780807445E2F}">
      <dsp:nvSpPr>
        <dsp:cNvPr id="0" name=""/>
        <dsp:cNvSpPr/>
      </dsp:nvSpPr>
      <dsp:spPr>
        <a:xfrm rot="5384949">
          <a:off x="3845665" y="2375647"/>
          <a:ext cx="597087" cy="37581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3901791" y="2394438"/>
        <a:ext cx="484342" cy="225490"/>
      </dsp:txXfrm>
    </dsp:sp>
    <dsp:sp modelId="{0F5DE877-EDD9-4220-BE4C-39529B928F28}">
      <dsp:nvSpPr>
        <dsp:cNvPr id="0" name=""/>
        <dsp:cNvSpPr/>
      </dsp:nvSpPr>
      <dsp:spPr>
        <a:xfrm>
          <a:off x="3449102" y="3152437"/>
          <a:ext cx="1401235" cy="1339568"/>
        </a:xfrm>
        <a:prstGeom prst="ellipse">
          <a:avLst/>
        </a:prstGeom>
        <a:solidFill>
          <a:schemeClr val="lt1">
            <a:hueOff val="0"/>
            <a:satOff val="0"/>
            <a:lumOff val="0"/>
            <a:alphaOff val="0"/>
          </a:schemeClr>
        </a:solidFill>
        <a:ln w="127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10000"/>
            </a:lnSpc>
            <a:spcBef>
              <a:spcPct val="0"/>
            </a:spcBef>
            <a:spcAft>
              <a:spcPts val="0"/>
            </a:spcAft>
            <a:buNone/>
          </a:pPr>
          <a:r>
            <a:rPr lang="en-US" sz="1400" b="0" kern="1200" dirty="0">
              <a:latin typeface="Helvetica" pitchFamily="2" charset="0"/>
            </a:rPr>
            <a:t>HOPE</a:t>
          </a:r>
        </a:p>
        <a:p>
          <a:pPr marL="0" lvl="0" indent="0" algn="ctr" defTabSz="622300">
            <a:lnSpc>
              <a:spcPct val="110000"/>
            </a:lnSpc>
            <a:spcBef>
              <a:spcPct val="0"/>
            </a:spcBef>
            <a:spcAft>
              <a:spcPts val="0"/>
            </a:spcAft>
            <a:buNone/>
          </a:pPr>
          <a:r>
            <a:rPr lang="en-US" sz="1400" b="0" kern="1200" dirty="0">
              <a:latin typeface="Helvetica" pitchFamily="2" charset="0"/>
            </a:rPr>
            <a:t>Grant</a:t>
          </a:r>
        </a:p>
      </dsp:txBody>
      <dsp:txXfrm>
        <a:off x="3654308" y="3348612"/>
        <a:ext cx="990823" cy="947218"/>
      </dsp:txXfrm>
    </dsp:sp>
    <dsp:sp modelId="{9F091449-3ECE-475D-94B9-F19A3D50309F}">
      <dsp:nvSpPr>
        <dsp:cNvPr id="0" name=""/>
        <dsp:cNvSpPr/>
      </dsp:nvSpPr>
      <dsp:spPr>
        <a:xfrm rot="537649">
          <a:off x="5320826" y="1110727"/>
          <a:ext cx="703110" cy="460198"/>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5321668" y="1192015"/>
        <a:ext cx="565051" cy="276118"/>
      </dsp:txXfrm>
    </dsp:sp>
    <dsp:sp modelId="{2E769B61-B1EA-40DF-BA87-2DDD2FDFEF9B}">
      <dsp:nvSpPr>
        <dsp:cNvPr id="0" name=""/>
        <dsp:cNvSpPr/>
      </dsp:nvSpPr>
      <dsp:spPr>
        <a:xfrm>
          <a:off x="6338994" y="875892"/>
          <a:ext cx="1353523" cy="1353523"/>
        </a:xfrm>
        <a:prstGeom prst="ellipse">
          <a:avLst/>
        </a:prstGeom>
        <a:solidFill>
          <a:schemeClr val="lt1">
            <a:hueOff val="0"/>
            <a:satOff val="0"/>
            <a:lumOff val="0"/>
            <a:alphaOff val="0"/>
          </a:schemeClr>
        </a:solidFill>
        <a:ln w="127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10000"/>
            </a:lnSpc>
            <a:spcBef>
              <a:spcPct val="0"/>
            </a:spcBef>
            <a:spcAft>
              <a:spcPts val="0"/>
            </a:spcAft>
            <a:buNone/>
          </a:pPr>
          <a:r>
            <a:rPr lang="en-US" sz="1400" b="0" kern="1200" dirty="0">
              <a:latin typeface="Helvetica" pitchFamily="2" charset="0"/>
            </a:rPr>
            <a:t>HOPE Career Grant</a:t>
          </a:r>
        </a:p>
      </dsp:txBody>
      <dsp:txXfrm>
        <a:off x="6537213" y="1074111"/>
        <a:ext cx="957085" cy="957085"/>
      </dsp:txXfrm>
    </dsp:sp>
    <dsp:sp modelId="{FDBD83EB-B076-48C7-8A40-F586D8FDF15F}">
      <dsp:nvSpPr>
        <dsp:cNvPr id="0" name=""/>
        <dsp:cNvSpPr/>
      </dsp:nvSpPr>
      <dsp:spPr>
        <a:xfrm rot="2916755">
          <a:off x="4814941" y="2044618"/>
          <a:ext cx="718130" cy="460198"/>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4838332" y="2084868"/>
        <a:ext cx="580071" cy="276118"/>
      </dsp:txXfrm>
    </dsp:sp>
    <dsp:sp modelId="{C9D0B3C3-D4F3-4101-BF9C-47D0BACE1572}">
      <dsp:nvSpPr>
        <dsp:cNvPr id="0" name=""/>
        <dsp:cNvSpPr/>
      </dsp:nvSpPr>
      <dsp:spPr>
        <a:xfrm>
          <a:off x="5406035" y="2629233"/>
          <a:ext cx="1353523" cy="1353523"/>
        </a:xfrm>
        <a:prstGeom prst="ellipse">
          <a:avLst/>
        </a:prstGeom>
        <a:solidFill>
          <a:schemeClr val="lt1">
            <a:hueOff val="0"/>
            <a:satOff val="0"/>
            <a:lumOff val="0"/>
            <a:alphaOff val="0"/>
          </a:schemeClr>
        </a:solidFill>
        <a:ln w="127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10000"/>
            </a:lnSpc>
            <a:spcBef>
              <a:spcPct val="0"/>
            </a:spcBef>
            <a:spcAft>
              <a:spcPts val="0"/>
            </a:spcAft>
            <a:buNone/>
          </a:pPr>
          <a:r>
            <a:rPr lang="en-US" sz="1400" b="0" kern="1200" dirty="0">
              <a:latin typeface="Helvetica" pitchFamily="2" charset="0"/>
            </a:rPr>
            <a:t>Zell Miller Grant</a:t>
          </a:r>
        </a:p>
      </dsp:txBody>
      <dsp:txXfrm>
        <a:off x="5604254" y="2827452"/>
        <a:ext cx="957085" cy="957085"/>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10DBF7-B06F-0D61-30C5-EBD97E0DB1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F3DD1FA-439F-D30D-6984-D6B1551FCB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1F27A0-52F8-4F26-A425-6163908DA745}" type="datetimeFigureOut">
              <a:rPr lang="en-US" smtClean="0"/>
              <a:t>4/29/2026</a:t>
            </a:fld>
            <a:endParaRPr lang="en-US"/>
          </a:p>
        </p:txBody>
      </p:sp>
      <p:sp>
        <p:nvSpPr>
          <p:cNvPr id="4" name="Footer Placeholder 3">
            <a:extLst>
              <a:ext uri="{FF2B5EF4-FFF2-40B4-BE49-F238E27FC236}">
                <a16:creationId xmlns:a16="http://schemas.microsoft.com/office/drawing/2014/main" id="{4C883713-CC08-8072-F96A-5F2C98DABA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EBF02DD-47D2-0A0A-71D8-C3777D448A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44FEEB-FC29-44CD-A4DF-E02D79642FE1}" type="slidenum">
              <a:rPr lang="en-US" smtClean="0"/>
              <a:t>‹#›</a:t>
            </a:fld>
            <a:endParaRPr lang="en-US"/>
          </a:p>
        </p:txBody>
      </p:sp>
    </p:spTree>
    <p:extLst>
      <p:ext uri="{BB962C8B-B14F-4D97-AF65-F5344CB8AC3E}">
        <p14:creationId xmlns:p14="http://schemas.microsoft.com/office/powerpoint/2010/main" val="2817537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Helvetica"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Helvetica" pitchFamily="2" charset="0"/>
              </a:defRPr>
            </a:lvl1pPr>
          </a:lstStyle>
          <a:p>
            <a:fld id="{E109751F-E323-4A11-85B5-50FD392557F4}" type="datetimeFigureOut">
              <a:rPr lang="en-US" smtClean="0"/>
              <a:pPr/>
              <a:t>4/29/2026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Helvetica"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Helvetica" pitchFamily="2" charset="0"/>
              </a:defRPr>
            </a:lvl1pPr>
          </a:lstStyle>
          <a:p>
            <a:fld id="{EAE4B8A4-E3E4-4377-94B6-AE20352F5F91}" type="slidenum">
              <a:rPr lang="en-US" smtClean="0"/>
              <a:pPr/>
              <a:t>‹#›</a:t>
            </a:fld>
            <a:endParaRPr lang="en-US" dirty="0"/>
          </a:p>
        </p:txBody>
      </p:sp>
    </p:spTree>
    <p:extLst>
      <p:ext uri="{BB962C8B-B14F-4D97-AF65-F5344CB8AC3E}">
        <p14:creationId xmlns:p14="http://schemas.microsoft.com/office/powerpoint/2010/main" val="676388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Helvetica" pitchFamily="2" charset="0"/>
        <a:ea typeface="+mn-ea"/>
        <a:cs typeface="+mn-cs"/>
      </a:defRPr>
    </a:lvl1pPr>
    <a:lvl2pPr marL="457200" algn="l" defTabSz="914400" rtl="0" eaLnBrk="1" latinLnBrk="0" hangingPunct="1">
      <a:defRPr sz="1200" kern="1200">
        <a:solidFill>
          <a:schemeClr val="tx1"/>
        </a:solidFill>
        <a:latin typeface="Helvetica" pitchFamily="2" charset="0"/>
        <a:ea typeface="+mn-ea"/>
        <a:cs typeface="+mn-cs"/>
      </a:defRPr>
    </a:lvl2pPr>
    <a:lvl3pPr marL="914400" algn="l" defTabSz="914400" rtl="0" eaLnBrk="1" latinLnBrk="0" hangingPunct="1">
      <a:defRPr sz="1200" kern="1200">
        <a:solidFill>
          <a:schemeClr val="tx1"/>
        </a:solidFill>
        <a:latin typeface="Helvetica" pitchFamily="2" charset="0"/>
        <a:ea typeface="+mn-ea"/>
        <a:cs typeface="+mn-cs"/>
      </a:defRPr>
    </a:lvl3pPr>
    <a:lvl4pPr marL="1371600" algn="l" defTabSz="914400" rtl="0" eaLnBrk="1" latinLnBrk="0" hangingPunct="1">
      <a:defRPr sz="1200" kern="1200">
        <a:solidFill>
          <a:schemeClr val="tx1"/>
        </a:solidFill>
        <a:latin typeface="Helvetica" pitchFamily="2" charset="0"/>
        <a:ea typeface="+mn-ea"/>
        <a:cs typeface="+mn-cs"/>
      </a:defRPr>
    </a:lvl4pPr>
    <a:lvl5pPr marL="1828800" algn="l" defTabSz="914400" rtl="0" eaLnBrk="1" latinLnBrk="0" hangingPunct="1">
      <a:defRPr sz="1200" kern="1200">
        <a:solidFill>
          <a:schemeClr val="tx1"/>
        </a:solidFill>
        <a:latin typeface="Helvetica"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gafutures.org/hope-state-aid-programs/scholarships-grants/public-safety-memorial-grant/"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Let’s begin by discussing financial aid.</a:t>
            </a:r>
          </a:p>
          <a:p>
            <a:endParaRPr lang="en-US" dirty="0"/>
          </a:p>
        </p:txBody>
      </p:sp>
      <p:sp>
        <p:nvSpPr>
          <p:cNvPr id="4" name="Slide Number Placeholder 3"/>
          <p:cNvSpPr>
            <a:spLocks noGrp="1"/>
          </p:cNvSpPr>
          <p:nvPr>
            <p:ph type="sldNum" sz="quarter" idx="5"/>
          </p:nvPr>
        </p:nvSpPr>
        <p:spPr/>
        <p:txBody>
          <a:bodyPr/>
          <a:lstStyle/>
          <a:p>
            <a:fld id="{EAE4B8A4-E3E4-4377-94B6-AE20352F5F91}" type="slidenum">
              <a:rPr lang="en-US" smtClean="0"/>
              <a:t>5</a:t>
            </a:fld>
            <a:endParaRPr lang="en-US" dirty="0"/>
          </a:p>
        </p:txBody>
      </p:sp>
    </p:spTree>
    <p:extLst>
      <p:ext uri="{BB962C8B-B14F-4D97-AF65-F5344CB8AC3E}">
        <p14:creationId xmlns:p14="http://schemas.microsoft.com/office/powerpoint/2010/main" val="676359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AC92D-1291-8285-2515-E740CF79C1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DD59CF-04AB-E161-FAC0-F2BDC8DDA8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4B7687-65D6-CDBD-33F4-967601E4ED25}"/>
              </a:ext>
            </a:extLst>
          </p:cNvPr>
          <p:cNvSpPr>
            <a:spLocks noGrp="1"/>
          </p:cNvSpPr>
          <p:nvPr>
            <p:ph type="body" idx="1"/>
          </p:nvPr>
        </p:nvSpPr>
        <p:spPr/>
        <p:txBody>
          <a:bodyPr/>
          <a:lstStyle/>
          <a:p>
            <a:r>
              <a:rPr lang="en-US" sz="1200" b="0" i="0" kern="1200" dirty="0">
                <a:solidFill>
                  <a:schemeClr val="tx1"/>
                </a:solidFill>
                <a:effectLst/>
                <a:latin typeface="Helvetica" pitchFamily="2" charset="0"/>
                <a:ea typeface="+mn-ea"/>
                <a:cs typeface="+mn-cs"/>
              </a:rPr>
              <a:t>Federal Work-Study is a federally funded program that provides part-time job opportunities to eligible students to earn money for education expenses. It’s a need-based program, meaning that it is primarily intended for students who demonstrate financial need.</a:t>
            </a:r>
          </a:p>
          <a:p>
            <a:endParaRPr lang="en-US" sz="1200" b="0" i="0" kern="1200" dirty="0">
              <a:solidFill>
                <a:schemeClr val="tx1"/>
              </a:solidFill>
              <a:effectLst/>
              <a:latin typeface="Helvetica" pitchFamily="2" charset="0"/>
              <a:ea typeface="+mn-ea"/>
              <a:cs typeface="+mn-cs"/>
            </a:endParaRPr>
          </a:p>
          <a:p>
            <a:r>
              <a:rPr lang="en-US" sz="1200" b="0" i="0" u="none" strike="noStrike" kern="1200" dirty="0">
                <a:solidFill>
                  <a:schemeClr val="tx1"/>
                </a:solidFill>
                <a:effectLst/>
                <a:latin typeface="Helvetica" pitchFamily="2" charset="0"/>
                <a:ea typeface="+mn-ea"/>
                <a:cs typeface="+mn-cs"/>
              </a:rPr>
              <a:t>The income earned through work-study is typically used to cover educational costs, and it does not have to be repaid. </a:t>
            </a:r>
            <a:endParaRPr lang="en-US" sz="1200" b="0" i="0" kern="1200" dirty="0">
              <a:solidFill>
                <a:schemeClr val="tx1"/>
              </a:solidFill>
              <a:effectLst/>
              <a:latin typeface="Helvetica" pitchFamily="2" charset="0"/>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CE57B67-DE3F-156D-0034-77960826873E}"/>
              </a:ext>
            </a:extLst>
          </p:cNvPr>
          <p:cNvSpPr>
            <a:spLocks noGrp="1"/>
          </p:cNvSpPr>
          <p:nvPr>
            <p:ph type="sldNum" sz="quarter" idx="5"/>
          </p:nvPr>
        </p:nvSpPr>
        <p:spPr/>
        <p:txBody>
          <a:bodyPr/>
          <a:lstStyle/>
          <a:p>
            <a:fld id="{7F745704-A207-41CF-BC45-184A368CA38A}" type="slidenum">
              <a:rPr lang="en-US" smtClean="0"/>
              <a:pPr/>
              <a:t>15</a:t>
            </a:fld>
            <a:endParaRPr lang="en-US"/>
          </a:p>
        </p:txBody>
      </p:sp>
    </p:spTree>
    <p:extLst>
      <p:ext uri="{BB962C8B-B14F-4D97-AF65-F5344CB8AC3E}">
        <p14:creationId xmlns:p14="http://schemas.microsoft.com/office/powerpoint/2010/main" val="547133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73B92-8067-E77F-CA25-21E13DC0A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85D8E3-2671-C3EB-EE86-FEDDABE5E2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AF1FC3-A5BD-E34E-EF93-EE33556836F7}"/>
              </a:ext>
            </a:extLst>
          </p:cNvPr>
          <p:cNvSpPr>
            <a:spLocks noGrp="1"/>
          </p:cNvSpPr>
          <p:nvPr>
            <p:ph type="body" idx="1"/>
          </p:nvPr>
        </p:nvSpPr>
        <p:spPr/>
        <p:txBody>
          <a:bodyPr/>
          <a:lstStyle/>
          <a:p>
            <a:r>
              <a:rPr lang="en-US" dirty="0"/>
              <a:t>A TEACH Grant is different from other federal student grants because it requires you to agree to complete a teaching service obligation as a condition for receiving the grant.</a:t>
            </a:r>
          </a:p>
          <a:p>
            <a:r>
              <a:rPr lang="en-US" dirty="0"/>
              <a:t>You can receive up to $4,000 a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735CBB60-5C93-6B83-8763-475176B90E15}"/>
              </a:ext>
            </a:extLst>
          </p:cNvPr>
          <p:cNvSpPr>
            <a:spLocks noGrp="1"/>
          </p:cNvSpPr>
          <p:nvPr>
            <p:ph type="sldNum" sz="quarter" idx="5"/>
          </p:nvPr>
        </p:nvSpPr>
        <p:spPr/>
        <p:txBody>
          <a:bodyPr/>
          <a:lstStyle/>
          <a:p>
            <a:fld id="{7F745704-A207-41CF-BC45-184A368CA38A}" type="slidenum">
              <a:rPr lang="en-US" smtClean="0"/>
              <a:pPr/>
              <a:t>16</a:t>
            </a:fld>
            <a:endParaRPr lang="en-US"/>
          </a:p>
        </p:txBody>
      </p:sp>
    </p:spTree>
    <p:extLst>
      <p:ext uri="{BB962C8B-B14F-4D97-AF65-F5344CB8AC3E}">
        <p14:creationId xmlns:p14="http://schemas.microsoft.com/office/powerpoint/2010/main" val="3835972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E720A-E476-E8FF-855B-BECDBF133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951085-8808-D2F8-E9EB-E9CD2E51D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5AAA1E-8198-433D-6990-D671DDF0C428}"/>
              </a:ext>
            </a:extLst>
          </p:cNvPr>
          <p:cNvSpPr>
            <a:spLocks noGrp="1"/>
          </p:cNvSpPr>
          <p:nvPr>
            <p:ph type="body" idx="1"/>
          </p:nvPr>
        </p:nvSpPr>
        <p:spPr/>
        <p:txBody>
          <a:bodyPr/>
          <a:lstStyle/>
          <a:p>
            <a:pPr>
              <a:spcBef>
                <a:spcPct val="0"/>
              </a:spcBef>
              <a:buFont typeface="Arial" pitchFamily="34" charset="0"/>
              <a:buNone/>
            </a:pPr>
            <a:r>
              <a:rPr lang="en-US" dirty="0">
                <a:latin typeface="Helvetica" pitchFamily="2" charset="0"/>
              </a:rPr>
              <a:t>The</a:t>
            </a:r>
            <a:r>
              <a:rPr lang="en-US" baseline="0" dirty="0">
                <a:latin typeface="Helvetica" pitchFamily="2" charset="0"/>
              </a:rPr>
              <a:t> FAFSA also determines the amount of loans, subsidized and unsubsidized, you are eligible for.</a:t>
            </a:r>
          </a:p>
          <a:p>
            <a:pPr>
              <a:spcBef>
                <a:spcPct val="0"/>
              </a:spcBef>
              <a:buFont typeface="Arial" pitchFamily="34" charset="0"/>
              <a:buNone/>
            </a:pPr>
            <a:endParaRPr lang="en-US" baseline="0" dirty="0">
              <a:latin typeface="Helvetica" pitchFamily="2" charset="0"/>
            </a:endParaRPr>
          </a:p>
          <a:p>
            <a:pPr>
              <a:spcBef>
                <a:spcPct val="0"/>
              </a:spcBef>
              <a:buFont typeface="Arial" pitchFamily="34" charset="0"/>
              <a:buNone/>
            </a:pPr>
            <a:r>
              <a:rPr lang="en-US" baseline="0" dirty="0">
                <a:latin typeface="Helvetica" pitchFamily="2" charset="0"/>
              </a:rPr>
              <a:t>These loans, of course, will have to be repaid once you are no longer in school. Repayment begins six months after graduation or if the student is no longer enrolled at least half time.</a:t>
            </a:r>
          </a:p>
          <a:p>
            <a:pPr>
              <a:spcBef>
                <a:spcPct val="0"/>
              </a:spcBef>
              <a:buFont typeface="Arial" pitchFamily="34" charset="0"/>
              <a:buChar char="•"/>
            </a:pPr>
            <a:endParaRPr lang="en-US" baseline="0" dirty="0">
              <a:latin typeface="Helvetica" pitchFamily="2" charset="0"/>
            </a:endParaRPr>
          </a:p>
          <a:p>
            <a:pPr>
              <a:buFont typeface="Arial" pitchFamily="34" charset="0"/>
              <a:buNone/>
            </a:pPr>
            <a:r>
              <a:rPr lang="en-US" dirty="0">
                <a:latin typeface="Helvetica" pitchFamily="2" charset="0"/>
              </a:rPr>
              <a:t>Federal PLUS Loans are unsubsidized loans made to parents of undergraduate students. If your parents cannot obtain a PLUS loan, you may be eligible to borrow additional Unsubsidized Stafford loan funds. The interest rates may vary based on when the loan is borrowed.</a:t>
            </a:r>
          </a:p>
          <a:p>
            <a:pPr>
              <a:buFont typeface="Arial" pitchFamily="34" charset="0"/>
              <a:buNone/>
            </a:pPr>
            <a:r>
              <a:rPr lang="en-US" dirty="0">
                <a:latin typeface="Helvetica" pitchFamily="2" charset="0"/>
              </a:rPr>
              <a:t> </a:t>
            </a:r>
          </a:p>
          <a:p>
            <a:pPr>
              <a:buFont typeface="Arial" pitchFamily="34" charset="0"/>
              <a:buNone/>
            </a:pPr>
            <a:r>
              <a:rPr lang="en-US" dirty="0">
                <a:latin typeface="Helvetica" pitchFamily="2" charset="0"/>
              </a:rPr>
              <a:t>With the Grad PLUS Loan, graduate and professional students are also eligible to borrow under the PLUS Loan program to help pay for their education.</a:t>
            </a:r>
          </a:p>
          <a:p>
            <a:pPr>
              <a:spcBef>
                <a:spcPct val="0"/>
              </a:spcBef>
              <a:buFont typeface="Arial" pitchFamily="34" charset="0"/>
              <a:buChar char="•"/>
            </a:pPr>
            <a:endParaRPr lang="en-US" dirty="0">
              <a:latin typeface="Helvetica" pitchFamily="2"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B6733B8-4CD3-495A-AF01-097EB9DF6D7B}"/>
              </a:ext>
            </a:extLst>
          </p:cNvPr>
          <p:cNvSpPr>
            <a:spLocks noGrp="1"/>
          </p:cNvSpPr>
          <p:nvPr>
            <p:ph type="sldNum" sz="quarter" idx="5"/>
          </p:nvPr>
        </p:nvSpPr>
        <p:spPr/>
        <p:txBody>
          <a:bodyPr/>
          <a:lstStyle/>
          <a:p>
            <a:fld id="{7F745704-A207-41CF-BC45-184A368CA38A}" type="slidenum">
              <a:rPr lang="en-US" smtClean="0"/>
              <a:pPr/>
              <a:t>17</a:t>
            </a:fld>
            <a:endParaRPr lang="en-US"/>
          </a:p>
        </p:txBody>
      </p:sp>
    </p:spTree>
    <p:extLst>
      <p:ext uri="{BB962C8B-B14F-4D97-AF65-F5344CB8AC3E}">
        <p14:creationId xmlns:p14="http://schemas.microsoft.com/office/powerpoint/2010/main" val="1807116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BCF92-E070-1C83-30D8-B49E213CDC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60D89-2ADD-D747-DBEC-98B514A68F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5F386E-1119-3FD6-412D-E529DF95E876}"/>
              </a:ext>
            </a:extLst>
          </p:cNvPr>
          <p:cNvSpPr>
            <a:spLocks noGrp="1"/>
          </p:cNvSpPr>
          <p:nvPr>
            <p:ph type="body" idx="1"/>
          </p:nvPr>
        </p:nvSpPr>
        <p:spPr/>
        <p:txBody>
          <a:bodyPr/>
          <a:lstStyle/>
          <a:p>
            <a:r>
              <a:rPr lang="en-US" dirty="0"/>
              <a:t>&lt;slide has animation&gt;</a:t>
            </a:r>
          </a:p>
        </p:txBody>
      </p:sp>
      <p:sp>
        <p:nvSpPr>
          <p:cNvPr id="4" name="Slide Number Placeholder 3">
            <a:extLst>
              <a:ext uri="{FF2B5EF4-FFF2-40B4-BE49-F238E27FC236}">
                <a16:creationId xmlns:a16="http://schemas.microsoft.com/office/drawing/2014/main" id="{4DED030B-5F4B-2D02-C298-25666C7023C1}"/>
              </a:ext>
            </a:extLst>
          </p:cNvPr>
          <p:cNvSpPr>
            <a:spLocks noGrp="1"/>
          </p:cNvSpPr>
          <p:nvPr>
            <p:ph type="sldNum" sz="quarter" idx="5"/>
          </p:nvPr>
        </p:nvSpPr>
        <p:spPr/>
        <p:txBody>
          <a:bodyPr/>
          <a:lstStyle/>
          <a:p>
            <a:fld id="{EAE4B8A4-E3E4-4377-94B6-AE20352F5F91}" type="slidenum">
              <a:rPr lang="en-US" smtClean="0"/>
              <a:t>18</a:t>
            </a:fld>
            <a:endParaRPr lang="en-US" dirty="0"/>
          </a:p>
        </p:txBody>
      </p:sp>
    </p:spTree>
    <p:extLst>
      <p:ext uri="{BB962C8B-B14F-4D97-AF65-F5344CB8AC3E}">
        <p14:creationId xmlns:p14="http://schemas.microsoft.com/office/powerpoint/2010/main" val="73774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A1768-7238-D2B0-BBFA-5903C964A5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6766D-EF21-D5B2-6FB0-970F47536D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1117D3-ADE7-B6FB-EF2A-1DC5EAF3F52D}"/>
              </a:ext>
            </a:extLst>
          </p:cNvPr>
          <p:cNvSpPr>
            <a:spLocks noGrp="1"/>
          </p:cNvSpPr>
          <p:nvPr>
            <p:ph type="body" idx="1"/>
          </p:nvPr>
        </p:nvSpPr>
        <p:spPr/>
        <p:txBody>
          <a:bodyPr/>
          <a:lstStyle/>
          <a:p>
            <a:r>
              <a:rPr lang="en-US" dirty="0"/>
              <a:t>&lt;slide has animation&gt;</a:t>
            </a:r>
          </a:p>
        </p:txBody>
      </p:sp>
      <p:sp>
        <p:nvSpPr>
          <p:cNvPr id="4" name="Slide Number Placeholder 3">
            <a:extLst>
              <a:ext uri="{FF2B5EF4-FFF2-40B4-BE49-F238E27FC236}">
                <a16:creationId xmlns:a16="http://schemas.microsoft.com/office/drawing/2014/main" id="{E418C7FB-A410-C1C1-966A-4A32E9C4047B}"/>
              </a:ext>
            </a:extLst>
          </p:cNvPr>
          <p:cNvSpPr>
            <a:spLocks noGrp="1"/>
          </p:cNvSpPr>
          <p:nvPr>
            <p:ph type="sldNum" sz="quarter" idx="5"/>
          </p:nvPr>
        </p:nvSpPr>
        <p:spPr/>
        <p:txBody>
          <a:bodyPr/>
          <a:lstStyle/>
          <a:p>
            <a:fld id="{EAE4B8A4-E3E4-4377-94B6-AE20352F5F91}" type="slidenum">
              <a:rPr lang="en-US" smtClean="0"/>
              <a:t>19</a:t>
            </a:fld>
            <a:endParaRPr lang="en-US" dirty="0"/>
          </a:p>
        </p:txBody>
      </p:sp>
    </p:spTree>
    <p:extLst>
      <p:ext uri="{BB962C8B-B14F-4D97-AF65-F5344CB8AC3E}">
        <p14:creationId xmlns:p14="http://schemas.microsoft.com/office/powerpoint/2010/main" val="3409851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 typeface="Arial" pitchFamily="34" charset="0"/>
              <a:buChar char="•"/>
            </a:pPr>
            <a:r>
              <a:rPr lang="en-US" dirty="0">
                <a:latin typeface="Helvetica" pitchFamily="2" charset="0"/>
              </a:rPr>
              <a:t> Depending on what type of loan you and/or your parents qualify for, there</a:t>
            </a:r>
            <a:r>
              <a:rPr lang="en-US" baseline="0" dirty="0">
                <a:latin typeface="Helvetica" pitchFamily="2" charset="0"/>
              </a:rPr>
              <a:t> are some limits to the amount of funds you can receive.</a:t>
            </a:r>
          </a:p>
          <a:p>
            <a:pPr>
              <a:spcBef>
                <a:spcPct val="0"/>
              </a:spcBef>
              <a:buFont typeface="Arial" pitchFamily="34" charset="0"/>
              <a:buChar char="•"/>
            </a:pPr>
            <a:endParaRPr lang="en-US" baseline="0" dirty="0">
              <a:latin typeface="Helvetica" pitchFamily="2" charset="0"/>
            </a:endParaRPr>
          </a:p>
          <a:p>
            <a:pPr>
              <a:spcBef>
                <a:spcPct val="0"/>
              </a:spcBef>
              <a:buFont typeface="Arial" pitchFamily="34" charset="0"/>
              <a:buChar char="•"/>
            </a:pPr>
            <a:r>
              <a:rPr lang="en-US" dirty="0"/>
              <a:t> </a:t>
            </a:r>
            <a:r>
              <a:rPr lang="en-US" dirty="0">
                <a:latin typeface="Helvetica" pitchFamily="2" charset="0"/>
                <a:cs typeface="Arial" pitchFamily="34" charset="0"/>
              </a:rPr>
              <a:t>First-year undergraduates are eligible for loans up to $5,500. </a:t>
            </a:r>
          </a:p>
          <a:p>
            <a:pPr>
              <a:spcBef>
                <a:spcPct val="0"/>
              </a:spcBef>
              <a:buFont typeface="Arial" pitchFamily="34" charset="0"/>
              <a:buNone/>
            </a:pPr>
            <a:endParaRPr lang="en-US" dirty="0"/>
          </a:p>
          <a:p>
            <a:pPr>
              <a:spcBef>
                <a:spcPct val="0"/>
              </a:spcBef>
              <a:buFont typeface="Arial" pitchFamily="34" charset="0"/>
              <a:buChar char="•"/>
            </a:pPr>
            <a:r>
              <a:rPr lang="en-US" dirty="0"/>
              <a:t> Amounts increase for subsequent years of study, with higher amounts for graduate students. The interest rates may vary based on when the loan is borrowed.</a:t>
            </a:r>
            <a:endParaRPr lang="en-US" dirty="0">
              <a:latin typeface="Helvetica" pitchFamily="2" charset="0"/>
            </a:endParaRPr>
          </a:p>
          <a:p>
            <a:endParaRPr lang="en-US" dirty="0"/>
          </a:p>
        </p:txBody>
      </p:sp>
      <p:sp>
        <p:nvSpPr>
          <p:cNvPr id="4" name="Slide Number Placeholder 3"/>
          <p:cNvSpPr>
            <a:spLocks noGrp="1"/>
          </p:cNvSpPr>
          <p:nvPr>
            <p:ph type="sldNum" sz="quarter" idx="10"/>
          </p:nvPr>
        </p:nvSpPr>
        <p:spPr/>
        <p:txBody>
          <a:bodyPr/>
          <a:lstStyle/>
          <a:p>
            <a:fld id="{7F745704-A207-41CF-BC45-184A368CA38A}" type="slidenum">
              <a:rPr lang="en-US" smtClean="0"/>
              <a:pPr/>
              <a:t>20</a:t>
            </a:fld>
            <a:endParaRPr lang="en-US"/>
          </a:p>
        </p:txBody>
      </p:sp>
    </p:spTree>
    <p:extLst>
      <p:ext uri="{BB962C8B-B14F-4D97-AF65-F5344CB8AC3E}">
        <p14:creationId xmlns:p14="http://schemas.microsoft.com/office/powerpoint/2010/main" val="3743396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discuss financial aid opportunities offered by the state of Georgia.</a:t>
            </a:r>
          </a:p>
          <a:p>
            <a:endParaRPr lang="en-US" dirty="0"/>
          </a:p>
          <a:p>
            <a:r>
              <a:rPr lang="en-US" dirty="0"/>
              <a:t>Click</a:t>
            </a:r>
          </a:p>
        </p:txBody>
      </p:sp>
      <p:sp>
        <p:nvSpPr>
          <p:cNvPr id="4" name="Slide Number Placeholder 3"/>
          <p:cNvSpPr>
            <a:spLocks noGrp="1"/>
          </p:cNvSpPr>
          <p:nvPr>
            <p:ph type="sldNum" sz="quarter" idx="10"/>
          </p:nvPr>
        </p:nvSpPr>
        <p:spPr/>
        <p:txBody>
          <a:bodyPr/>
          <a:lstStyle/>
          <a:p>
            <a:pPr>
              <a:defRPr/>
            </a:pPr>
            <a:fld id="{8A1D84D0-89DA-4486-A7C3-E151E06EF87D}" type="slidenum">
              <a:rPr lang="en-US" smtClean="0"/>
              <a:pPr>
                <a:defRPr/>
              </a:pPr>
              <a:t>21</a:t>
            </a:fld>
            <a:endParaRPr lang="en-US" dirty="0"/>
          </a:p>
        </p:txBody>
      </p:sp>
    </p:spTree>
    <p:extLst>
      <p:ext uri="{BB962C8B-B14F-4D97-AF65-F5344CB8AC3E}">
        <p14:creationId xmlns:p14="http://schemas.microsoft.com/office/powerpoint/2010/main" val="1830344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Helvetica" pitchFamily="2" charset="0"/>
                <a:ea typeface="+mn-ea"/>
                <a:cs typeface="+mn-cs"/>
              </a:rPr>
              <a:t>Think of the HOPE Program as a family and the Georgia Lottery as the parent. The HOPE Program provides money to assist students with their educational costs. </a:t>
            </a:r>
          </a:p>
          <a:p>
            <a:pPr>
              <a:buFont typeface="Arial" pitchFamily="34" charset="0"/>
              <a:buNone/>
            </a:pPr>
            <a:endParaRPr lang="en-US" baseline="0" dirty="0"/>
          </a:p>
          <a:p>
            <a:pPr>
              <a:buFont typeface="Arial" pitchFamily="34" charset="0"/>
              <a:buNone/>
            </a:pPr>
            <a:r>
              <a:rPr lang="en-US" baseline="0" dirty="0"/>
              <a:t>click</a:t>
            </a:r>
          </a:p>
          <a:p>
            <a:pPr>
              <a:buFont typeface="Arial" pitchFamily="34" charset="0"/>
              <a:buNone/>
            </a:pPr>
            <a:endParaRPr lang="en-US" baseline="0" dirty="0"/>
          </a:p>
          <a:p>
            <a:pPr>
              <a:buFont typeface="Arial" pitchFamily="34" charset="0"/>
              <a:buNone/>
            </a:pP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8A1D84D0-89DA-4486-A7C3-E151E06EF87D}" type="slidenum">
              <a:rPr lang="en-US" smtClean="0"/>
              <a:pPr>
                <a:defRPr/>
              </a:pPr>
              <a:t>22</a:t>
            </a:fld>
            <a:endParaRPr lang="en-US" dirty="0"/>
          </a:p>
        </p:txBody>
      </p:sp>
    </p:spTree>
    <p:extLst>
      <p:ext uri="{BB962C8B-B14F-4D97-AF65-F5344CB8AC3E}">
        <p14:creationId xmlns:p14="http://schemas.microsoft.com/office/powerpoint/2010/main" val="1696760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Helvetica" pitchFamily="2" charset="0"/>
                <a:ea typeface="+mn-ea"/>
                <a:cs typeface="+mn-cs"/>
              </a:rPr>
              <a:t>These are the general eligibility requirements for the HOPE Program.  </a:t>
            </a:r>
          </a:p>
        </p:txBody>
      </p:sp>
      <p:sp>
        <p:nvSpPr>
          <p:cNvPr id="4" name="Slide Number Placeholder 3"/>
          <p:cNvSpPr>
            <a:spLocks noGrp="1"/>
          </p:cNvSpPr>
          <p:nvPr>
            <p:ph type="sldNum" sz="quarter" idx="5"/>
          </p:nvPr>
        </p:nvSpPr>
        <p:spPr/>
        <p:txBody>
          <a:bodyPr/>
          <a:lstStyle/>
          <a:p>
            <a:pPr>
              <a:defRPr/>
            </a:pPr>
            <a:fld id="{8A1D84D0-89DA-4486-A7C3-E151E06EF87D}" type="slidenum">
              <a:rPr lang="en-US" smtClean="0"/>
              <a:pPr>
                <a:defRPr/>
              </a:pPr>
              <a:t>23</a:t>
            </a:fld>
            <a:endParaRPr lang="en-US" dirty="0"/>
          </a:p>
        </p:txBody>
      </p:sp>
    </p:spTree>
    <p:extLst>
      <p:ext uri="{BB962C8B-B14F-4D97-AF65-F5344CB8AC3E}">
        <p14:creationId xmlns:p14="http://schemas.microsoft.com/office/powerpoint/2010/main" val="2702794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Helvetica" pitchFamily="2" charset="0"/>
                <a:ea typeface="+mn-ea"/>
                <a:cs typeface="+mn-cs"/>
              </a:rPr>
              <a:t>Next,</a:t>
            </a:r>
            <a:r>
              <a:rPr lang="en-US" sz="1200" kern="1200" baseline="0" dirty="0">
                <a:solidFill>
                  <a:schemeClr val="tx1"/>
                </a:solidFill>
                <a:effectLst/>
                <a:latin typeface="Helvetica" pitchFamily="2" charset="0"/>
                <a:ea typeface="+mn-ea"/>
                <a:cs typeface="+mn-cs"/>
              </a:rPr>
              <a:t> let’s talk about the eligibility requirements for the HOPE Scholarship.</a:t>
            </a:r>
          </a:p>
          <a:p>
            <a:endParaRPr lang="en-US" sz="1200" kern="1200" dirty="0">
              <a:solidFill>
                <a:schemeClr val="tx1"/>
              </a:solidFill>
              <a:effectLst/>
              <a:latin typeface="Helvetica" pitchFamily="2" charset="0"/>
              <a:ea typeface="+mn-ea"/>
              <a:cs typeface="+mn-cs"/>
            </a:endParaRPr>
          </a:p>
          <a:p>
            <a:r>
              <a:rPr lang="en-US" sz="1200" kern="1200" dirty="0">
                <a:solidFill>
                  <a:schemeClr val="tx1"/>
                </a:solidFill>
                <a:effectLst/>
                <a:latin typeface="Helvetica" pitchFamily="2" charset="0"/>
                <a:ea typeface="+mn-ea"/>
                <a:cs typeface="+mn-cs"/>
              </a:rPr>
              <a:t>Click</a:t>
            </a:r>
          </a:p>
        </p:txBody>
      </p:sp>
      <p:sp>
        <p:nvSpPr>
          <p:cNvPr id="4" name="Slide Number Placeholder 3"/>
          <p:cNvSpPr>
            <a:spLocks noGrp="1"/>
          </p:cNvSpPr>
          <p:nvPr>
            <p:ph type="sldNum" sz="quarter" idx="5"/>
          </p:nvPr>
        </p:nvSpPr>
        <p:spPr/>
        <p:txBody>
          <a:bodyPr/>
          <a:lstStyle/>
          <a:p>
            <a:pPr>
              <a:defRPr/>
            </a:pPr>
            <a:fld id="{8A1D84D0-89DA-4486-A7C3-E151E06EF87D}" type="slidenum">
              <a:rPr lang="en-US" smtClean="0"/>
              <a:pPr>
                <a:defRPr/>
              </a:pPr>
              <a:t>24</a:t>
            </a:fld>
            <a:endParaRPr lang="en-US" dirty="0"/>
          </a:p>
        </p:txBody>
      </p:sp>
    </p:spTree>
    <p:extLst>
      <p:ext uri="{BB962C8B-B14F-4D97-AF65-F5344CB8AC3E}">
        <p14:creationId xmlns:p14="http://schemas.microsoft.com/office/powerpoint/2010/main" val="3982401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Helvetica" pitchFamily="2" charset="0"/>
                <a:ea typeface="+mn-ea"/>
                <a:cs typeface="+mn-cs"/>
              </a:rPr>
              <a:t>Direct costs are paid directly to the institution.  Some of these costs include: tuition and fees, on-campus housing, meal plan, and possibly even parking permits.</a:t>
            </a:r>
          </a:p>
          <a:p>
            <a:r>
              <a:rPr lang="en-US" sz="1200" kern="1200" dirty="0">
                <a:solidFill>
                  <a:schemeClr val="tx1"/>
                </a:solidFill>
                <a:effectLst/>
                <a:latin typeface="Helvetica" pitchFamily="2" charset="0"/>
                <a:ea typeface="+mn-ea"/>
                <a:cs typeface="+mn-cs"/>
              </a:rPr>
              <a:t> </a:t>
            </a:r>
          </a:p>
          <a:p>
            <a:r>
              <a:rPr lang="en-US" sz="1200" kern="1200" dirty="0">
                <a:solidFill>
                  <a:schemeClr val="tx1"/>
                </a:solidFill>
                <a:effectLst/>
                <a:latin typeface="Helvetica" pitchFamily="2" charset="0"/>
                <a:ea typeface="+mn-ea"/>
                <a:cs typeface="+mn-cs"/>
              </a:rPr>
              <a:t>Indirect costs are expenses paid while a student is enrolled but the costs are not billed from the institution.  Some examples are listed here.</a:t>
            </a:r>
          </a:p>
          <a:p>
            <a:r>
              <a:rPr lang="en-US" sz="1200" kern="1200" dirty="0">
                <a:solidFill>
                  <a:schemeClr val="tx1"/>
                </a:solidFill>
                <a:effectLst/>
                <a:latin typeface="Helvetica" pitchFamily="2" charset="0"/>
                <a:ea typeface="+mn-ea"/>
                <a:cs typeface="+mn-cs"/>
              </a:rPr>
              <a:t> </a:t>
            </a:r>
          </a:p>
          <a:p>
            <a:r>
              <a:rPr lang="en-US" sz="1200" kern="1200" dirty="0">
                <a:solidFill>
                  <a:schemeClr val="tx1"/>
                </a:solidFill>
                <a:effectLst/>
                <a:latin typeface="Helvetica" pitchFamily="2" charset="0"/>
                <a:ea typeface="+mn-ea"/>
                <a:cs typeface="+mn-cs"/>
              </a:rPr>
              <a:t>(Presenter: be sure to read some of their responses: bedding, cell phone bill, gas, entertainment, etc.)</a:t>
            </a:r>
          </a:p>
          <a:p>
            <a:endParaRPr lang="en-US" dirty="0"/>
          </a:p>
          <a:p>
            <a:endParaRPr lang="en-US" dirty="0"/>
          </a:p>
        </p:txBody>
      </p:sp>
      <p:sp>
        <p:nvSpPr>
          <p:cNvPr id="4" name="Slide Number Placeholder 3"/>
          <p:cNvSpPr>
            <a:spLocks noGrp="1"/>
          </p:cNvSpPr>
          <p:nvPr>
            <p:ph type="sldNum" sz="quarter" idx="5"/>
          </p:nvPr>
        </p:nvSpPr>
        <p:spPr/>
        <p:txBody>
          <a:bodyPr/>
          <a:lstStyle/>
          <a:p>
            <a:fld id="{EAE4B8A4-E3E4-4377-94B6-AE20352F5F91}" type="slidenum">
              <a:rPr lang="en-US" smtClean="0"/>
              <a:pPr/>
              <a:t>6</a:t>
            </a:fld>
            <a:endParaRPr lang="en-US" dirty="0"/>
          </a:p>
        </p:txBody>
      </p:sp>
    </p:spTree>
    <p:extLst>
      <p:ext uri="{BB962C8B-B14F-4D97-AF65-F5344CB8AC3E}">
        <p14:creationId xmlns:p14="http://schemas.microsoft.com/office/powerpoint/2010/main" val="2447785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B8809-B8D8-1EE0-2DC9-9CB3568B0F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4D3267-B5FD-9A61-C6AE-E37AE350DF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D84F69-AA58-1DD4-5B5C-EBC5EC91B568}"/>
              </a:ext>
            </a:extLst>
          </p:cNvPr>
          <p:cNvSpPr>
            <a:spLocks noGrp="1"/>
          </p:cNvSpPr>
          <p:nvPr>
            <p:ph type="body" idx="1"/>
          </p:nvPr>
        </p:nvSpPr>
        <p:spPr/>
        <p:txBody>
          <a:bodyPr/>
          <a:lstStyle/>
          <a:p>
            <a:r>
              <a:rPr lang="en-US" sz="1200" kern="1200" dirty="0">
                <a:solidFill>
                  <a:schemeClr val="tx1"/>
                </a:solidFill>
                <a:effectLst/>
                <a:latin typeface="Helvetica" pitchFamily="2" charset="0"/>
                <a:ea typeface="+mn-ea"/>
                <a:cs typeface="+mn-cs"/>
              </a:rPr>
              <a:t>First, the HOPE Scholarship is awarded to students pursuing an associates or bachelors degree. </a:t>
            </a:r>
          </a:p>
          <a:p>
            <a:r>
              <a:rPr lang="en-US" sz="1200" kern="1200" dirty="0">
                <a:solidFill>
                  <a:schemeClr val="tx1"/>
                </a:solidFill>
                <a:effectLst/>
                <a:latin typeface="Helvetica" pitchFamily="2" charset="0"/>
                <a:ea typeface="+mn-ea"/>
                <a:cs typeface="+mn-cs"/>
              </a:rPr>
              <a:t> </a:t>
            </a:r>
          </a:p>
          <a:p>
            <a:r>
              <a:rPr lang="en-US" sz="1200" kern="1200" dirty="0">
                <a:solidFill>
                  <a:schemeClr val="tx1"/>
                </a:solidFill>
                <a:effectLst/>
                <a:latin typeface="Helvetica" pitchFamily="2" charset="0"/>
                <a:ea typeface="+mn-ea"/>
                <a:cs typeface="+mn-cs"/>
              </a:rPr>
              <a:t>Students must graduate with a 3.0 high school HOPE GPA from a</a:t>
            </a:r>
            <a:r>
              <a:rPr lang="en-US" sz="1200" kern="1200" baseline="0" dirty="0">
                <a:solidFill>
                  <a:schemeClr val="tx1"/>
                </a:solidFill>
                <a:effectLst/>
                <a:latin typeface="Helvetica" pitchFamily="2" charset="0"/>
                <a:ea typeface="+mn-ea"/>
                <a:cs typeface="+mn-cs"/>
              </a:rPr>
              <a:t> Georgia high school</a:t>
            </a:r>
            <a:r>
              <a:rPr lang="en-US" sz="1200" kern="1200" dirty="0">
                <a:solidFill>
                  <a:schemeClr val="tx1"/>
                </a:solidFill>
                <a:effectLst/>
                <a:latin typeface="Helvetica" pitchFamily="2" charset="0"/>
                <a:ea typeface="+mn-ea"/>
                <a:cs typeface="+mn-cs"/>
              </a:rPr>
              <a:t>, and 4 academically rigorous course credits.</a:t>
            </a:r>
          </a:p>
          <a:p>
            <a:endParaRPr lang="en-US" sz="1200" kern="1200" dirty="0">
              <a:solidFill>
                <a:schemeClr val="tx1"/>
              </a:solidFill>
              <a:effectLst/>
              <a:latin typeface="Helvetica" pitchFamily="2" charset="0"/>
              <a:ea typeface="+mn-ea"/>
              <a:cs typeface="+mn-cs"/>
            </a:endParaRPr>
          </a:p>
          <a:p>
            <a:r>
              <a:rPr lang="en-US" sz="1200" kern="1200" dirty="0">
                <a:solidFill>
                  <a:schemeClr val="tx1"/>
                </a:solidFill>
                <a:effectLst/>
                <a:latin typeface="Helvetica" pitchFamily="2" charset="0"/>
                <a:ea typeface="+mn-ea"/>
                <a:cs typeface="+mn-cs"/>
              </a:rPr>
              <a:t>For</a:t>
            </a:r>
            <a:r>
              <a:rPr lang="en-US" sz="1200" kern="1200" baseline="0" dirty="0">
                <a:solidFill>
                  <a:schemeClr val="tx1"/>
                </a:solidFill>
                <a:effectLst/>
                <a:latin typeface="Helvetica" pitchFamily="2" charset="0"/>
                <a:ea typeface="+mn-ea"/>
                <a:cs typeface="+mn-cs"/>
              </a:rPr>
              <a:t> home school students, the requirements differ. For more information, contact us.</a:t>
            </a:r>
            <a:endParaRPr lang="en-US" sz="1200" kern="1200" dirty="0">
              <a:solidFill>
                <a:schemeClr val="tx1"/>
              </a:solidFill>
              <a:effectLst/>
              <a:latin typeface="Helvetica" pitchFamily="2" charset="0"/>
              <a:ea typeface="+mn-ea"/>
              <a:cs typeface="+mn-cs"/>
            </a:endParaRPr>
          </a:p>
          <a:p>
            <a:r>
              <a:rPr lang="en-US" sz="1200" kern="1200" dirty="0">
                <a:solidFill>
                  <a:schemeClr val="tx1"/>
                </a:solidFill>
                <a:effectLst/>
                <a:latin typeface="Helvetica" pitchFamily="2" charset="0"/>
                <a:ea typeface="+mn-ea"/>
                <a:cs typeface="+mn-cs"/>
              </a:rPr>
              <a:t> </a:t>
            </a:r>
          </a:p>
          <a:p>
            <a:r>
              <a:rPr lang="en-US" sz="1200" kern="1200" dirty="0">
                <a:solidFill>
                  <a:schemeClr val="tx1"/>
                </a:solidFill>
                <a:effectLst/>
                <a:latin typeface="Helvetica" pitchFamily="2" charset="0"/>
                <a:ea typeface="+mn-ea"/>
                <a:cs typeface="+mn-cs"/>
              </a:rPr>
              <a:t>Click</a:t>
            </a:r>
          </a:p>
        </p:txBody>
      </p:sp>
      <p:sp>
        <p:nvSpPr>
          <p:cNvPr id="4" name="Slide Number Placeholder 3">
            <a:extLst>
              <a:ext uri="{FF2B5EF4-FFF2-40B4-BE49-F238E27FC236}">
                <a16:creationId xmlns:a16="http://schemas.microsoft.com/office/drawing/2014/main" id="{845B930A-ED9A-A4DB-D83A-3F165D3EAAD0}"/>
              </a:ext>
            </a:extLst>
          </p:cNvPr>
          <p:cNvSpPr>
            <a:spLocks noGrp="1"/>
          </p:cNvSpPr>
          <p:nvPr>
            <p:ph type="sldNum" sz="quarter" idx="5"/>
          </p:nvPr>
        </p:nvSpPr>
        <p:spPr/>
        <p:txBody>
          <a:bodyPr/>
          <a:lstStyle/>
          <a:p>
            <a:pPr>
              <a:defRPr/>
            </a:pPr>
            <a:fld id="{8A1D84D0-89DA-4486-A7C3-E151E06EF87D}" type="slidenum">
              <a:rPr lang="en-US" smtClean="0"/>
              <a:pPr>
                <a:defRPr/>
              </a:pPr>
              <a:t>25</a:t>
            </a:fld>
            <a:endParaRPr lang="en-US" dirty="0"/>
          </a:p>
        </p:txBody>
      </p:sp>
    </p:spTree>
    <p:extLst>
      <p:ext uri="{BB962C8B-B14F-4D97-AF65-F5344CB8AC3E}">
        <p14:creationId xmlns:p14="http://schemas.microsoft.com/office/powerpoint/2010/main" val="1178135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C6BAB-576E-6E91-BA70-81AE8B5699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14CFAD-A0EA-BCD8-6645-C1BAE2914D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D4CBFB-78E7-C8B2-8BA6-9FA2F767E245}"/>
              </a:ext>
            </a:extLst>
          </p:cNvPr>
          <p:cNvSpPr>
            <a:spLocks noGrp="1"/>
          </p:cNvSpPr>
          <p:nvPr>
            <p:ph type="body" idx="1"/>
          </p:nvPr>
        </p:nvSpPr>
        <p:spPr/>
        <p:txBody>
          <a:bodyPr/>
          <a:lstStyle/>
          <a:p>
            <a:pPr marL="216000" indent="0">
              <a:lnSpc>
                <a:spcPct val="100000"/>
              </a:lnSpc>
              <a:buNone/>
              <a:tabLst>
                <a:tab pos="0" algn="l"/>
              </a:tabLst>
            </a:pPr>
            <a:r>
              <a:rPr lang="en-US" sz="1200" b="0" strike="noStrike" spc="-1" dirty="0">
                <a:solidFill>
                  <a:schemeClr val="dk1"/>
                </a:solidFill>
                <a:latin typeface="Helvetica" pitchFamily="2" charset="0"/>
                <a:ea typeface="+mn-ea"/>
              </a:rPr>
              <a:t>The high school HOPE GPA, found on GAfutures, may differ from the GPA from your high school. The high school HOPE GPA is </a:t>
            </a:r>
            <a:r>
              <a:rPr lang="en-US" sz="1200" b="1" strike="noStrike" spc="-1" dirty="0">
                <a:solidFill>
                  <a:schemeClr val="dk1"/>
                </a:solidFill>
                <a:latin typeface="Helvetica" pitchFamily="2" charset="0"/>
                <a:ea typeface="+mn-ea"/>
              </a:rPr>
              <a:t>ONLY</a:t>
            </a:r>
            <a:r>
              <a:rPr lang="en-US" sz="1200" b="0" strike="noStrike" spc="-1" dirty="0">
                <a:solidFill>
                  <a:schemeClr val="dk1"/>
                </a:solidFill>
                <a:latin typeface="Helvetica" pitchFamily="2" charset="0"/>
                <a:ea typeface="+mn-ea"/>
              </a:rPr>
              <a:t> calculated by GSFC and is based on core courses </a:t>
            </a:r>
            <a:r>
              <a:rPr lang="en-US" sz="1200" b="1" strike="noStrike" spc="-1" dirty="0">
                <a:solidFill>
                  <a:srgbClr val="FFFF00"/>
                </a:solidFill>
                <a:highlight>
                  <a:srgbClr val="FFFF00"/>
                </a:highlight>
                <a:latin typeface="Helvetica" pitchFamily="2" charset="0"/>
                <a:ea typeface="+mn-ea"/>
              </a:rPr>
              <a:t>while the student is in high school</a:t>
            </a:r>
            <a:r>
              <a:rPr lang="en-US" sz="1200" b="0" strike="noStrike" spc="-1" dirty="0">
                <a:solidFill>
                  <a:srgbClr val="FFFF00"/>
                </a:solidFill>
                <a:highlight>
                  <a:srgbClr val="FFFF00"/>
                </a:highlight>
                <a:latin typeface="Helvetica" pitchFamily="2" charset="0"/>
                <a:ea typeface="+mn-ea"/>
              </a:rPr>
              <a:t>.</a:t>
            </a:r>
            <a:endParaRPr lang="en-US" sz="1200" b="0" strike="noStrike" spc="-1" dirty="0">
              <a:solidFill>
                <a:srgbClr val="000000"/>
              </a:solidFill>
              <a:latin typeface="Helvetica" pitchFamily="2" charset="0"/>
            </a:endParaRPr>
          </a:p>
          <a:p>
            <a:pPr marL="216000" indent="0">
              <a:lnSpc>
                <a:spcPct val="100000"/>
              </a:lnSpc>
              <a:buNone/>
              <a:tabLst>
                <a:tab pos="0" algn="l"/>
              </a:tabLst>
            </a:pPr>
            <a:r>
              <a:rPr lang="en-US" sz="1200" b="0" strike="noStrike" spc="-1" dirty="0">
                <a:solidFill>
                  <a:srgbClr val="FF0000"/>
                </a:solidFill>
                <a:latin typeface="Helvetica" pitchFamily="2" charset="0"/>
                <a:ea typeface="+mn-ea"/>
              </a:rPr>
              <a:t> </a:t>
            </a:r>
            <a:endParaRPr lang="en-US" sz="1200" b="0" strike="noStrike" spc="-1" dirty="0">
              <a:solidFill>
                <a:srgbClr val="000000"/>
              </a:solidFill>
              <a:latin typeface="Helvetica" pitchFamily="2" charset="0"/>
            </a:endParaRPr>
          </a:p>
          <a:p>
            <a:pPr marL="216000" indent="0">
              <a:lnSpc>
                <a:spcPct val="100000"/>
              </a:lnSpc>
              <a:buNone/>
              <a:tabLst>
                <a:tab pos="0" algn="l"/>
              </a:tabLst>
            </a:pPr>
            <a:r>
              <a:rPr lang="en-US" sz="1200" b="0" strike="noStrike" spc="-1" dirty="0">
                <a:solidFill>
                  <a:schemeClr val="dk1"/>
                </a:solidFill>
                <a:latin typeface="Helvetica" pitchFamily="2" charset="0"/>
                <a:ea typeface="+mn-ea"/>
              </a:rPr>
              <a:t>High school HOPE GPAs are calculated every academic year, when transcripts are uploaded by high schools.</a:t>
            </a:r>
            <a:endParaRPr lang="en-US" sz="1200" b="0" strike="noStrike" spc="-1" dirty="0">
              <a:solidFill>
                <a:srgbClr val="000000"/>
              </a:solidFill>
              <a:latin typeface="Helvetica" pitchFamily="2" charset="0"/>
            </a:endParaRPr>
          </a:p>
          <a:p>
            <a:pPr marL="216000" indent="0">
              <a:lnSpc>
                <a:spcPct val="100000"/>
              </a:lnSpc>
              <a:buNone/>
              <a:tabLst>
                <a:tab pos="0" algn="l"/>
              </a:tabLst>
            </a:pPr>
            <a:r>
              <a:rPr lang="en-US" sz="1200" b="0" strike="noStrike" spc="-1" dirty="0">
                <a:solidFill>
                  <a:schemeClr val="dk1"/>
                </a:solidFill>
                <a:latin typeface="Helvetica" pitchFamily="2" charset="0"/>
                <a:ea typeface="+mn-ea"/>
              </a:rPr>
              <a:t> </a:t>
            </a:r>
            <a:endParaRPr lang="en-US" sz="1200" b="0" strike="noStrike" spc="-1" dirty="0">
              <a:solidFill>
                <a:srgbClr val="000000"/>
              </a:solidFill>
              <a:latin typeface="Helvetica" pitchFamily="2" charset="0"/>
            </a:endParaRPr>
          </a:p>
          <a:p>
            <a:pPr marL="216000" indent="0">
              <a:lnSpc>
                <a:spcPct val="100000"/>
              </a:lnSpc>
              <a:buNone/>
              <a:tabLst>
                <a:tab pos="0" algn="l"/>
              </a:tabLst>
            </a:pPr>
            <a:r>
              <a:rPr lang="en-US" sz="1200" b="0" strike="noStrike" spc="-1" dirty="0">
                <a:solidFill>
                  <a:schemeClr val="dk1"/>
                </a:solidFill>
                <a:latin typeface="Helvetica" pitchFamily="2" charset="0"/>
                <a:ea typeface="+mn-ea"/>
              </a:rPr>
              <a:t>Students must also graduate with 4 rigor course credits.</a:t>
            </a:r>
            <a:endParaRPr lang="en-US" sz="1200" b="0" strike="noStrike" spc="-1" dirty="0">
              <a:solidFill>
                <a:srgbClr val="000000"/>
              </a:solidFill>
              <a:latin typeface="Helvetica" pitchFamily="2" charset="0"/>
            </a:endParaRPr>
          </a:p>
          <a:p>
            <a:pPr marL="216000" indent="0">
              <a:lnSpc>
                <a:spcPct val="100000"/>
              </a:lnSpc>
              <a:buNone/>
              <a:tabLst>
                <a:tab pos="0" algn="l"/>
              </a:tabLst>
            </a:pPr>
            <a:r>
              <a:rPr lang="en-US" sz="1200" b="0" strike="noStrike" spc="-1" dirty="0">
                <a:solidFill>
                  <a:schemeClr val="dk1"/>
                </a:solidFill>
                <a:latin typeface="Helvetica" pitchFamily="2" charset="0"/>
                <a:ea typeface="+mn-ea"/>
              </a:rPr>
              <a:t> </a:t>
            </a:r>
            <a:endParaRPr lang="en-US" sz="1200" b="0" strike="noStrike" spc="-1" dirty="0">
              <a:solidFill>
                <a:srgbClr val="000000"/>
              </a:solidFill>
              <a:latin typeface="Helvetica" pitchFamily="2" charset="0"/>
            </a:endParaRPr>
          </a:p>
          <a:p>
            <a:pPr marL="216000" indent="0">
              <a:lnSpc>
                <a:spcPct val="100000"/>
              </a:lnSpc>
              <a:buNone/>
              <a:tabLst>
                <a:tab pos="0" algn="l"/>
              </a:tabLst>
            </a:pPr>
            <a:r>
              <a:rPr lang="en-US" sz="1200" b="0" strike="noStrike" spc="-1" dirty="0">
                <a:solidFill>
                  <a:schemeClr val="dk1"/>
                </a:solidFill>
                <a:latin typeface="Helvetica" pitchFamily="2" charset="0"/>
                <a:ea typeface="+mn-ea"/>
              </a:rPr>
              <a:t> Click</a:t>
            </a:r>
            <a:endParaRPr lang="en-US" sz="1200" b="0" strike="noStrike" spc="-1" dirty="0">
              <a:solidFill>
                <a:srgbClr val="000000"/>
              </a:solidFill>
              <a:latin typeface="Helvetica" pitchFamily="2" charset="0"/>
            </a:endParaRPr>
          </a:p>
          <a:p>
            <a:endParaRPr lang="en-US" dirty="0"/>
          </a:p>
        </p:txBody>
      </p:sp>
      <p:sp>
        <p:nvSpPr>
          <p:cNvPr id="4" name="Slide Number Placeholder 3">
            <a:extLst>
              <a:ext uri="{FF2B5EF4-FFF2-40B4-BE49-F238E27FC236}">
                <a16:creationId xmlns:a16="http://schemas.microsoft.com/office/drawing/2014/main" id="{33C62236-5F7F-3F4C-3AD9-4309596DC3F0}"/>
              </a:ext>
            </a:extLst>
          </p:cNvPr>
          <p:cNvSpPr>
            <a:spLocks noGrp="1"/>
          </p:cNvSpPr>
          <p:nvPr>
            <p:ph type="sldNum" sz="quarter" idx="5"/>
          </p:nvPr>
        </p:nvSpPr>
        <p:spPr/>
        <p:txBody>
          <a:bodyPr/>
          <a:lstStyle/>
          <a:p>
            <a:fld id="{EAE4B8A4-E3E4-4377-94B6-AE20352F5F91}" type="slidenum">
              <a:rPr lang="en-US" smtClean="0"/>
              <a:t>26</a:t>
            </a:fld>
            <a:endParaRPr lang="en-US" dirty="0"/>
          </a:p>
        </p:txBody>
      </p:sp>
    </p:spTree>
    <p:extLst>
      <p:ext uri="{BB962C8B-B14F-4D97-AF65-F5344CB8AC3E}">
        <p14:creationId xmlns:p14="http://schemas.microsoft.com/office/powerpoint/2010/main" val="3696632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Helvetica" pitchFamily="2" charset="0"/>
                <a:ea typeface="+mn-ea"/>
                <a:cs typeface="+mn-cs"/>
              </a:rPr>
              <a:t>Next, let’s talk about the Zell Miller Scholarship.</a:t>
            </a:r>
          </a:p>
          <a:p>
            <a:endParaRPr lang="en-US" dirty="0"/>
          </a:p>
          <a:p>
            <a:r>
              <a:rPr lang="en-US" dirty="0"/>
              <a:t>Click</a:t>
            </a:r>
          </a:p>
          <a:p>
            <a:endParaRPr lang="en-US" sz="1200" kern="1200" dirty="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pPr>
              <a:defRPr/>
            </a:pPr>
            <a:fld id="{8A1D84D0-89DA-4486-A7C3-E151E06EF87D}" type="slidenum">
              <a:rPr lang="en-US" smtClean="0"/>
              <a:pPr>
                <a:defRPr/>
              </a:pPr>
              <a:t>27</a:t>
            </a:fld>
            <a:endParaRPr lang="en-US" dirty="0"/>
          </a:p>
        </p:txBody>
      </p:sp>
    </p:spTree>
    <p:extLst>
      <p:ext uri="{BB962C8B-B14F-4D97-AF65-F5344CB8AC3E}">
        <p14:creationId xmlns:p14="http://schemas.microsoft.com/office/powerpoint/2010/main" val="4175125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Helvetica" pitchFamily="2" charset="0"/>
                <a:ea typeface="+mn-ea"/>
                <a:cs typeface="+mn-cs"/>
              </a:rPr>
              <a:t>To receive the Zell Miller Scholarship, a student must meet the general eligibility requirements of the HOPE Program, as well as the following:</a:t>
            </a:r>
          </a:p>
          <a:p>
            <a:r>
              <a:rPr lang="en-US" sz="1200" kern="1200" dirty="0">
                <a:solidFill>
                  <a:schemeClr val="tx1"/>
                </a:solidFill>
                <a:effectLst/>
                <a:latin typeface="Helvetica" pitchFamily="2" charset="0"/>
                <a:ea typeface="+mn-ea"/>
                <a:cs typeface="+mn-cs"/>
              </a:rPr>
              <a:t> </a:t>
            </a:r>
          </a:p>
          <a:p>
            <a:r>
              <a:rPr lang="en-US" sz="1200" kern="1200" dirty="0">
                <a:solidFill>
                  <a:schemeClr val="tx1"/>
                </a:solidFill>
                <a:effectLst/>
                <a:latin typeface="Helvetica" pitchFamily="2" charset="0"/>
                <a:ea typeface="+mn-ea"/>
                <a:cs typeface="+mn-cs"/>
              </a:rPr>
              <a:t>If the student is designated as the valedictorian or salutatorian, they are eligible to receive the Zell Miller Scholarship.</a:t>
            </a:r>
          </a:p>
          <a:p>
            <a:r>
              <a:rPr lang="en-US" sz="1200" kern="1200" dirty="0">
                <a:solidFill>
                  <a:schemeClr val="tx1"/>
                </a:solidFill>
                <a:effectLst/>
                <a:latin typeface="Helvetica" pitchFamily="2" charset="0"/>
                <a:ea typeface="+mn-ea"/>
                <a:cs typeface="+mn-cs"/>
              </a:rPr>
              <a:t> </a:t>
            </a:r>
          </a:p>
          <a:p>
            <a:r>
              <a:rPr lang="en-US" sz="1200" kern="1200" dirty="0">
                <a:solidFill>
                  <a:schemeClr val="tx1"/>
                </a:solidFill>
                <a:effectLst/>
                <a:latin typeface="Helvetica" pitchFamily="2" charset="0"/>
                <a:ea typeface="+mn-ea"/>
                <a:cs typeface="+mn-cs"/>
              </a:rPr>
              <a:t>All other students, must graduate with:</a:t>
            </a:r>
          </a:p>
          <a:p>
            <a:pPr lvl="0"/>
            <a:r>
              <a:rPr lang="en-US" sz="1200" kern="1200" dirty="0">
                <a:solidFill>
                  <a:schemeClr val="tx1"/>
                </a:solidFill>
                <a:effectLst/>
                <a:latin typeface="Helvetica" pitchFamily="2" charset="0"/>
                <a:ea typeface="+mn-ea"/>
                <a:cs typeface="+mn-cs"/>
              </a:rPr>
              <a:t>a 3.7 high school HOPE GPA,</a:t>
            </a:r>
          </a:p>
          <a:p>
            <a:pPr lvl="0"/>
            <a:r>
              <a:rPr lang="en-US" sz="1200" kern="1200" dirty="0">
                <a:solidFill>
                  <a:schemeClr val="tx1"/>
                </a:solidFill>
                <a:effectLst/>
                <a:latin typeface="Helvetica" pitchFamily="2" charset="0"/>
                <a:ea typeface="+mn-ea"/>
                <a:cs typeface="+mn-cs"/>
              </a:rPr>
              <a:t>4 rigor course credits and</a:t>
            </a:r>
          </a:p>
          <a:p>
            <a:pPr lvl="0"/>
            <a:r>
              <a:rPr lang="en-US" sz="1200" kern="1200" dirty="0">
                <a:solidFill>
                  <a:schemeClr val="tx1"/>
                </a:solidFill>
                <a:effectLst/>
                <a:latin typeface="Helvetica" pitchFamily="2" charset="0"/>
                <a:ea typeface="+mn-ea"/>
                <a:cs typeface="+mn-cs"/>
              </a:rPr>
              <a:t>a 1200 on the SAT </a:t>
            </a:r>
            <a:r>
              <a:rPr lang="en-US" sz="1200" b="1" kern="1200" dirty="0">
                <a:solidFill>
                  <a:schemeClr val="tx1"/>
                </a:solidFill>
                <a:effectLst/>
                <a:latin typeface="Helvetica" pitchFamily="2" charset="0"/>
                <a:ea typeface="+mn-ea"/>
                <a:cs typeface="+mn-cs"/>
              </a:rPr>
              <a:t>OR</a:t>
            </a:r>
            <a:r>
              <a:rPr lang="en-US" sz="1200" kern="1200" dirty="0">
                <a:solidFill>
                  <a:schemeClr val="tx1"/>
                </a:solidFill>
                <a:effectLst/>
                <a:latin typeface="Helvetica" pitchFamily="2" charset="0"/>
                <a:ea typeface="+mn-ea"/>
                <a:cs typeface="+mn-cs"/>
              </a:rPr>
              <a:t> a 25 on the ACT</a:t>
            </a:r>
          </a:p>
          <a:p>
            <a:r>
              <a:rPr lang="en-US" sz="1200" kern="1200" dirty="0">
                <a:solidFill>
                  <a:schemeClr val="tx1"/>
                </a:solidFill>
                <a:effectLst/>
                <a:latin typeface="Helvetica" pitchFamily="2" charset="0"/>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Helvetica" pitchFamily="2" charset="0"/>
                <a:ea typeface="+mn-ea"/>
                <a:cs typeface="+mn-cs"/>
              </a:rPr>
              <a:t>Students can take the tests multiple times and use the highest score.</a:t>
            </a:r>
            <a:r>
              <a:rPr lang="en-US" sz="1200" kern="1200" baseline="0" dirty="0">
                <a:solidFill>
                  <a:schemeClr val="tx1"/>
                </a:solidFill>
                <a:effectLst/>
                <a:latin typeface="Helvetica" pitchFamily="2" charset="0"/>
                <a:ea typeface="+mn-ea"/>
                <a:cs typeface="+mn-cs"/>
              </a:rPr>
              <a:t> </a:t>
            </a:r>
            <a:r>
              <a:rPr lang="en-US" sz="1200" kern="1200" dirty="0">
                <a:solidFill>
                  <a:schemeClr val="tx1"/>
                </a:solidFill>
                <a:effectLst/>
                <a:latin typeface="Helvetica" pitchFamily="2" charset="0"/>
                <a:ea typeface="+mn-ea"/>
                <a:cs typeface="+mn-cs"/>
              </a:rPr>
              <a:t>The test scores must be earned in one sitting and taken prior to graduation.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Helvetica" pitchFamily="2" charset="0"/>
              <a:ea typeface="+mn-ea"/>
              <a:cs typeface="+mn-cs"/>
            </a:endParaRPr>
          </a:p>
          <a:p>
            <a:r>
              <a:rPr lang="en-US" dirty="0"/>
              <a:t>Click</a:t>
            </a:r>
          </a:p>
        </p:txBody>
      </p:sp>
      <p:sp>
        <p:nvSpPr>
          <p:cNvPr id="4" name="Slide Number Placeholder 3"/>
          <p:cNvSpPr>
            <a:spLocks noGrp="1"/>
          </p:cNvSpPr>
          <p:nvPr>
            <p:ph type="sldNum" sz="quarter" idx="10"/>
          </p:nvPr>
        </p:nvSpPr>
        <p:spPr/>
        <p:txBody>
          <a:bodyPr/>
          <a:lstStyle/>
          <a:p>
            <a:pPr>
              <a:defRPr/>
            </a:pPr>
            <a:fld id="{8A1D84D0-89DA-4486-A7C3-E151E06EF87D}" type="slidenum">
              <a:rPr lang="en-US" smtClean="0"/>
              <a:pPr>
                <a:defRPr/>
              </a:pPr>
              <a:t>28</a:t>
            </a:fld>
            <a:endParaRPr lang="en-US" dirty="0"/>
          </a:p>
        </p:txBody>
      </p:sp>
    </p:spTree>
    <p:extLst>
      <p:ext uri="{BB962C8B-B14F-4D97-AF65-F5344CB8AC3E}">
        <p14:creationId xmlns:p14="http://schemas.microsoft.com/office/powerpoint/2010/main" val="1894455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0">
              <a:lnSpc>
                <a:spcPct val="100000"/>
              </a:lnSpc>
              <a:buNone/>
              <a:tabLst>
                <a:tab pos="0" algn="l"/>
              </a:tabLst>
            </a:pPr>
            <a:r>
              <a:rPr lang="en-US" sz="1200" b="0" strike="noStrike" spc="-1" dirty="0">
                <a:solidFill>
                  <a:schemeClr val="dk1"/>
                </a:solidFill>
                <a:latin typeface="Helvetica" pitchFamily="2" charset="0"/>
                <a:ea typeface="+mn-ea"/>
              </a:rPr>
              <a:t>When comparing the HOPE and the Zell Miller Scholarship, here is a chart that summarizes the eligibility for each.</a:t>
            </a:r>
            <a:endParaRPr lang="en-US" sz="1200" b="0" strike="noStrike" spc="-1" dirty="0">
              <a:solidFill>
                <a:srgbClr val="000000"/>
              </a:solidFill>
              <a:latin typeface="Helvetica" pitchFamily="2" charset="0"/>
            </a:endParaRPr>
          </a:p>
          <a:p>
            <a:pPr marL="216000" indent="0">
              <a:lnSpc>
                <a:spcPct val="100000"/>
              </a:lnSpc>
              <a:buNone/>
              <a:tabLst>
                <a:tab pos="0" algn="l"/>
              </a:tabLst>
            </a:pPr>
            <a:r>
              <a:rPr lang="en-US" sz="1200" b="0" i="1" strike="noStrike" spc="-1" dirty="0">
                <a:solidFill>
                  <a:schemeClr val="dk1"/>
                </a:solidFill>
                <a:latin typeface="Helvetica" pitchFamily="2" charset="0"/>
                <a:ea typeface="+mn-ea"/>
              </a:rPr>
              <a:t> </a:t>
            </a:r>
            <a:endParaRPr lang="en-US" sz="1200" b="0" strike="noStrike" spc="-1" dirty="0">
              <a:solidFill>
                <a:srgbClr val="000000"/>
              </a:solidFill>
              <a:latin typeface="Helvetica" pitchFamily="2" charset="0"/>
            </a:endParaRPr>
          </a:p>
          <a:p>
            <a:pPr marL="216000" indent="0">
              <a:lnSpc>
                <a:spcPct val="100000"/>
              </a:lnSpc>
              <a:buNone/>
              <a:tabLst>
                <a:tab pos="0" algn="l"/>
              </a:tabLst>
            </a:pPr>
            <a:r>
              <a:rPr lang="en-US" sz="1200" b="0" i="1" strike="noStrike" spc="-1" dirty="0">
                <a:solidFill>
                  <a:schemeClr val="dk1"/>
                </a:solidFill>
                <a:latin typeface="Helvetica" pitchFamily="2" charset="0"/>
                <a:ea typeface="+mn-ea"/>
              </a:rPr>
              <a:t>Pause</a:t>
            </a:r>
            <a:endParaRPr lang="en-US" sz="1200" b="0" strike="noStrike" spc="-1" dirty="0">
              <a:solidFill>
                <a:srgbClr val="000000"/>
              </a:solidFill>
              <a:latin typeface="Helvetica" pitchFamily="2" charset="0"/>
            </a:endParaRPr>
          </a:p>
          <a:p>
            <a:pPr marL="216000" indent="0">
              <a:lnSpc>
                <a:spcPct val="100000"/>
              </a:lnSpc>
              <a:buNone/>
              <a:tabLst>
                <a:tab pos="0" algn="l"/>
              </a:tabLst>
            </a:pPr>
            <a:endParaRPr lang="en-US" sz="1200" b="0" strike="noStrike" spc="-1" dirty="0">
              <a:solidFill>
                <a:srgbClr val="000000"/>
              </a:solidFill>
              <a:latin typeface="Helvetica" pitchFamily="2" charset="0"/>
            </a:endParaRPr>
          </a:p>
          <a:p>
            <a:pPr marL="216000" indent="0">
              <a:lnSpc>
                <a:spcPct val="100000"/>
              </a:lnSpc>
              <a:buNone/>
              <a:tabLst>
                <a:tab pos="0" algn="l"/>
              </a:tabLst>
            </a:pPr>
            <a:r>
              <a:rPr lang="en-US" sz="2000" b="0" strike="noStrike" spc="-1" dirty="0">
                <a:solidFill>
                  <a:srgbClr val="000000"/>
                </a:solidFill>
                <a:latin typeface="Helvetica" pitchFamily="2" charset="0"/>
                <a:ea typeface="+mn-ea"/>
              </a:rPr>
              <a:t>Click</a:t>
            </a:r>
            <a:endParaRPr lang="en-US" sz="2000" b="0" strike="noStrike" spc="-1" dirty="0">
              <a:solidFill>
                <a:srgbClr val="000000"/>
              </a:solidFill>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EAE4B8A4-E3E4-4377-94B6-AE20352F5F91}" type="slidenum">
              <a:rPr lang="en-US" smtClean="0"/>
              <a:t>29</a:t>
            </a:fld>
            <a:endParaRPr lang="en-US" dirty="0"/>
          </a:p>
        </p:txBody>
      </p:sp>
    </p:spTree>
    <p:extLst>
      <p:ext uri="{BB962C8B-B14F-4D97-AF65-F5344CB8AC3E}">
        <p14:creationId xmlns:p14="http://schemas.microsoft.com/office/powerpoint/2010/main" val="784540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38527-7C6B-816C-04A9-0A1FFF7217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92EA35-C3CD-1ACF-E490-C5767E2F11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C43166-4594-0108-C409-B9072EA6BB5D}"/>
              </a:ext>
            </a:extLst>
          </p:cNvPr>
          <p:cNvSpPr>
            <a:spLocks noGrp="1"/>
          </p:cNvSpPr>
          <p:nvPr>
            <p:ph type="body" idx="1"/>
          </p:nvPr>
        </p:nvSpPr>
        <p:spPr/>
        <p:txBody>
          <a:bodyPr/>
          <a:lstStyle/>
          <a:p>
            <a:pPr marL="216000" indent="0">
              <a:lnSpc>
                <a:spcPct val="100000"/>
              </a:lnSpc>
              <a:buNone/>
              <a:tabLst>
                <a:tab pos="0" algn="l"/>
              </a:tabLst>
            </a:pPr>
            <a:r>
              <a:rPr lang="en-US" sz="1200" b="0" strike="noStrike" spc="-1" dirty="0">
                <a:solidFill>
                  <a:schemeClr val="dk1"/>
                </a:solidFill>
                <a:latin typeface="Arial"/>
                <a:ea typeface="+mn-ea"/>
              </a:rPr>
              <a:t>Now let’s talk about the grants.</a:t>
            </a:r>
            <a:endParaRPr lang="en-US" sz="1200" b="0" strike="noStrike" spc="-1" dirty="0">
              <a:solidFill>
                <a:srgbClr val="000000"/>
              </a:solidFill>
              <a:latin typeface="Arial"/>
            </a:endParaRPr>
          </a:p>
          <a:p>
            <a:pPr marL="216000" indent="0">
              <a:lnSpc>
                <a:spcPct val="100000"/>
              </a:lnSpc>
              <a:buNone/>
              <a:tabLst>
                <a:tab pos="0" algn="l"/>
              </a:tabLst>
            </a:pPr>
            <a:endParaRPr lang="en-US" sz="1200" b="0" strike="noStrike" spc="-1" dirty="0">
              <a:solidFill>
                <a:srgbClr val="000000"/>
              </a:solidFill>
              <a:latin typeface="Arial"/>
            </a:endParaRPr>
          </a:p>
          <a:p>
            <a:pPr marL="216000" indent="0">
              <a:lnSpc>
                <a:spcPct val="100000"/>
              </a:lnSpc>
              <a:buNone/>
              <a:tabLst>
                <a:tab pos="0" algn="l"/>
              </a:tabLst>
            </a:pPr>
            <a:r>
              <a:rPr lang="en-US" sz="2000" b="0" strike="noStrike" spc="-1" dirty="0">
                <a:solidFill>
                  <a:srgbClr val="000000"/>
                </a:solidFill>
                <a:latin typeface="Arial"/>
                <a:ea typeface="+mn-ea"/>
              </a:rPr>
              <a:t>Click</a:t>
            </a:r>
            <a:endParaRPr lang="en-US" sz="2000" b="0" strike="noStrike" spc="-1" dirty="0">
              <a:solidFill>
                <a:srgbClr val="000000"/>
              </a:solidFill>
              <a:latin typeface="Arial"/>
            </a:endParaRPr>
          </a:p>
        </p:txBody>
      </p:sp>
      <p:sp>
        <p:nvSpPr>
          <p:cNvPr id="4" name="Slide Number Placeholder 3">
            <a:extLst>
              <a:ext uri="{FF2B5EF4-FFF2-40B4-BE49-F238E27FC236}">
                <a16:creationId xmlns:a16="http://schemas.microsoft.com/office/drawing/2014/main" id="{7B8F196D-7462-79DD-6DB8-B6911C3C3013}"/>
              </a:ext>
            </a:extLst>
          </p:cNvPr>
          <p:cNvSpPr>
            <a:spLocks noGrp="1"/>
          </p:cNvSpPr>
          <p:nvPr>
            <p:ph type="sldNum" sz="quarter" idx="5"/>
          </p:nvPr>
        </p:nvSpPr>
        <p:spPr/>
        <p:txBody>
          <a:bodyPr/>
          <a:lstStyle/>
          <a:p>
            <a:pPr>
              <a:defRPr/>
            </a:pPr>
            <a:fld id="{8A1D84D0-89DA-4486-A7C3-E151E06EF87D}" type="slidenum">
              <a:rPr lang="en-US" smtClean="0"/>
              <a:pPr>
                <a:defRPr/>
              </a:pPr>
              <a:t>30</a:t>
            </a:fld>
            <a:endParaRPr lang="en-US" dirty="0"/>
          </a:p>
        </p:txBody>
      </p:sp>
    </p:spTree>
    <p:extLst>
      <p:ext uri="{BB962C8B-B14F-4D97-AF65-F5344CB8AC3E}">
        <p14:creationId xmlns:p14="http://schemas.microsoft.com/office/powerpoint/2010/main" val="2293215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0">
              <a:lnSpc>
                <a:spcPct val="100000"/>
              </a:lnSpc>
              <a:buNone/>
              <a:tabLst>
                <a:tab pos="0" algn="l"/>
              </a:tabLst>
            </a:pPr>
            <a:r>
              <a:rPr lang="en-US" sz="2000" b="0" strike="noStrike" spc="-1" dirty="0">
                <a:solidFill>
                  <a:srgbClr val="000000"/>
                </a:solidFill>
                <a:latin typeface="Arial"/>
              </a:rPr>
              <a:t> </a:t>
            </a:r>
            <a:r>
              <a:rPr lang="en-US" sz="1200" b="0" strike="noStrike" spc="-1" dirty="0">
                <a:solidFill>
                  <a:schemeClr val="dk1"/>
                </a:solidFill>
                <a:latin typeface="Arial"/>
                <a:ea typeface="+mn-ea"/>
              </a:rPr>
              <a:t>Like all components of the HOPE Program, the general eligibility requirements will also apply to the grants.</a:t>
            </a:r>
            <a:endParaRPr lang="en-US" sz="1200" b="0" strike="noStrike" spc="-1" dirty="0">
              <a:solidFill>
                <a:srgbClr val="000000"/>
              </a:solidFill>
              <a:latin typeface="Arial"/>
            </a:endParaRPr>
          </a:p>
          <a:p>
            <a:pPr marL="216000" indent="0">
              <a:lnSpc>
                <a:spcPct val="100000"/>
              </a:lnSpc>
              <a:buNone/>
              <a:tabLst>
                <a:tab pos="0" algn="l"/>
              </a:tabLst>
            </a:pPr>
            <a:r>
              <a:rPr lang="en-US" sz="1200" b="0" strike="noStrike" spc="-1" dirty="0">
                <a:solidFill>
                  <a:schemeClr val="dk1"/>
                </a:solidFill>
                <a:latin typeface="Arial"/>
                <a:ea typeface="+mn-ea"/>
              </a:rPr>
              <a:t> </a:t>
            </a:r>
            <a:endParaRPr lang="en-US" sz="1200" b="0" strike="noStrike" spc="-1" dirty="0">
              <a:solidFill>
                <a:srgbClr val="000000"/>
              </a:solidFill>
              <a:latin typeface="Arial"/>
            </a:endParaRPr>
          </a:p>
          <a:p>
            <a:pPr marL="216000" indent="0">
              <a:lnSpc>
                <a:spcPct val="100000"/>
              </a:lnSpc>
              <a:buNone/>
              <a:tabLst>
                <a:tab pos="0" algn="l"/>
              </a:tabLst>
            </a:pPr>
            <a:r>
              <a:rPr lang="en-US" sz="1200" b="0" strike="noStrike" spc="-1" dirty="0">
                <a:solidFill>
                  <a:schemeClr val="dk1"/>
                </a:solidFill>
                <a:latin typeface="Arial"/>
                <a:ea typeface="+mn-ea"/>
              </a:rPr>
              <a:t>Yet, what’s different is that grants can only be used for students who are enrolled in a certificate or diploma program. </a:t>
            </a:r>
            <a:endParaRPr lang="en-US" sz="1200" b="0" strike="noStrike" spc="-1" dirty="0">
              <a:solidFill>
                <a:srgbClr val="000000"/>
              </a:solidFill>
              <a:latin typeface="Arial"/>
            </a:endParaRPr>
          </a:p>
          <a:p>
            <a:pPr marL="216000" indent="0">
              <a:lnSpc>
                <a:spcPct val="100000"/>
              </a:lnSpc>
              <a:buNone/>
              <a:tabLst>
                <a:tab pos="0" algn="l"/>
              </a:tabLst>
            </a:pPr>
            <a:r>
              <a:rPr lang="en-US" sz="1200" b="0" strike="noStrike" spc="-1" dirty="0">
                <a:solidFill>
                  <a:schemeClr val="dk1"/>
                </a:solidFill>
                <a:latin typeface="Arial"/>
                <a:ea typeface="+mn-ea"/>
              </a:rPr>
              <a:t> </a:t>
            </a:r>
            <a:endParaRPr lang="en-US" sz="1200" b="0" strike="noStrike" spc="-1" dirty="0">
              <a:solidFill>
                <a:srgbClr val="000000"/>
              </a:solidFill>
              <a:latin typeface="Arial"/>
            </a:endParaRPr>
          </a:p>
          <a:p>
            <a:pPr marL="216000" indent="0">
              <a:lnSpc>
                <a:spcPct val="100000"/>
              </a:lnSpc>
              <a:buNone/>
              <a:tabLst>
                <a:tab pos="0" algn="l"/>
              </a:tabLst>
            </a:pPr>
            <a:r>
              <a:rPr lang="en-US" sz="1200" b="0" strike="noStrike" spc="-1" dirty="0">
                <a:solidFill>
                  <a:schemeClr val="dk1"/>
                </a:solidFill>
                <a:latin typeface="Arial"/>
                <a:ea typeface="+mn-ea"/>
              </a:rPr>
              <a:t>Also, there is no high school HOPE GPA requirement, and test scores are not considered. </a:t>
            </a:r>
            <a:endParaRPr lang="en-US" sz="1200" b="0" strike="noStrike" spc="-1" dirty="0">
              <a:solidFill>
                <a:srgbClr val="000000"/>
              </a:solidFill>
              <a:latin typeface="Arial"/>
            </a:endParaRPr>
          </a:p>
          <a:p>
            <a:pPr marL="216000" indent="0">
              <a:lnSpc>
                <a:spcPct val="100000"/>
              </a:lnSpc>
              <a:buNone/>
              <a:tabLst>
                <a:tab pos="0" algn="l"/>
              </a:tabLst>
            </a:pPr>
            <a:endParaRPr lang="en-US" sz="1200" b="0" strike="noStrike" spc="-1" dirty="0">
              <a:solidFill>
                <a:srgbClr val="000000"/>
              </a:solidFill>
              <a:latin typeface="Arial"/>
            </a:endParaRPr>
          </a:p>
          <a:p>
            <a:pPr marL="216000" indent="0">
              <a:lnSpc>
                <a:spcPct val="100000"/>
              </a:lnSpc>
              <a:buNone/>
              <a:tabLst>
                <a:tab pos="0" algn="l"/>
              </a:tabLst>
            </a:pPr>
            <a:r>
              <a:rPr lang="en-US" sz="2000" b="0" strike="noStrike" spc="-1" dirty="0">
                <a:solidFill>
                  <a:srgbClr val="000000"/>
                </a:solidFill>
                <a:latin typeface="Arial"/>
                <a:ea typeface="+mn-ea"/>
              </a:rPr>
              <a:t>Click</a:t>
            </a:r>
            <a:endParaRPr lang="en-US" sz="2000" b="0" strike="noStrike" spc="-1" dirty="0">
              <a:solidFill>
                <a:srgbClr val="000000"/>
              </a:solidFill>
              <a:latin typeface="Arial"/>
            </a:endParaRPr>
          </a:p>
          <a:p>
            <a:endParaRPr lang="en-US" dirty="0"/>
          </a:p>
        </p:txBody>
      </p:sp>
      <p:sp>
        <p:nvSpPr>
          <p:cNvPr id="4" name="Slide Number Placeholder 3"/>
          <p:cNvSpPr>
            <a:spLocks noGrp="1"/>
          </p:cNvSpPr>
          <p:nvPr>
            <p:ph type="sldNum" sz="quarter" idx="5"/>
          </p:nvPr>
        </p:nvSpPr>
        <p:spPr/>
        <p:txBody>
          <a:bodyPr/>
          <a:lstStyle/>
          <a:p>
            <a:fld id="{EAE4B8A4-E3E4-4377-94B6-AE20352F5F91}" type="slidenum">
              <a:rPr lang="en-US" smtClean="0"/>
              <a:t>31</a:t>
            </a:fld>
            <a:endParaRPr lang="en-US" dirty="0"/>
          </a:p>
        </p:txBody>
      </p:sp>
    </p:spTree>
    <p:extLst>
      <p:ext uri="{BB962C8B-B14F-4D97-AF65-F5344CB8AC3E}">
        <p14:creationId xmlns:p14="http://schemas.microsoft.com/office/powerpoint/2010/main" val="3159829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54068-5E8A-6C85-EFC0-87B1AF1D07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E8D3F-13D0-AA3B-C5C5-F5BF58D049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4A787F-30CF-61BE-1EB0-55E3B492E45C}"/>
              </a:ext>
            </a:extLst>
          </p:cNvPr>
          <p:cNvSpPr>
            <a:spLocks noGrp="1"/>
          </p:cNvSpPr>
          <p:nvPr>
            <p:ph type="body" idx="1"/>
          </p:nvPr>
        </p:nvSpPr>
        <p:spPr/>
        <p:txBody>
          <a:bodyPr/>
          <a:lstStyle/>
          <a:p>
            <a:pPr marL="216000" indent="0" defTabSz="914400">
              <a:lnSpc>
                <a:spcPct val="100000"/>
              </a:lnSpc>
              <a:spcBef>
                <a:spcPts val="360"/>
              </a:spcBef>
              <a:buNone/>
              <a:tabLst>
                <a:tab pos="0" algn="l"/>
              </a:tabLst>
            </a:pPr>
            <a:r>
              <a:rPr lang="en-US" sz="1200" b="0" strike="noStrike" spc="-1" dirty="0">
                <a:solidFill>
                  <a:schemeClr val="dk1"/>
                </a:solidFill>
                <a:latin typeface="Arial"/>
                <a:ea typeface="+mn-ea"/>
              </a:rPr>
              <a:t>To maintain the HOPE Grant, a student must have a 2.0 college HOPE GPA at the checkpoints. </a:t>
            </a:r>
            <a:endParaRPr lang="en-US" sz="1200" b="0" strike="noStrike" spc="-1" dirty="0">
              <a:solidFill>
                <a:srgbClr val="000000"/>
              </a:solidFill>
              <a:latin typeface="Arial"/>
            </a:endParaRPr>
          </a:p>
          <a:p>
            <a:pPr marL="216000" indent="0" defTabSz="914400">
              <a:lnSpc>
                <a:spcPct val="100000"/>
              </a:lnSpc>
              <a:buNone/>
              <a:tabLst>
                <a:tab pos="0" algn="l"/>
              </a:tabLst>
            </a:pPr>
            <a:endParaRPr lang="en-US" sz="1200" b="0" strike="noStrike" spc="-1" dirty="0">
              <a:solidFill>
                <a:srgbClr val="000000"/>
              </a:solidFill>
              <a:latin typeface="Arial"/>
            </a:endParaRPr>
          </a:p>
          <a:p>
            <a:pPr marL="216000" indent="0" defTabSz="914400">
              <a:lnSpc>
                <a:spcPct val="100000"/>
              </a:lnSpc>
              <a:buNone/>
              <a:tabLst>
                <a:tab pos="0" algn="l"/>
              </a:tabLst>
            </a:pPr>
            <a:r>
              <a:rPr lang="en-US" sz="2000" b="0" strike="noStrike" spc="-1" dirty="0">
                <a:solidFill>
                  <a:srgbClr val="000000"/>
                </a:solidFill>
                <a:latin typeface="Arial"/>
                <a:ea typeface="+mn-ea"/>
              </a:rPr>
              <a:t>Click</a:t>
            </a:r>
            <a:endParaRPr lang="en-US" sz="2000" b="0" strike="noStrike" spc="-1" dirty="0">
              <a:solidFill>
                <a:srgbClr val="000000"/>
              </a:solidFill>
              <a:latin typeface="Arial"/>
            </a:endParaRPr>
          </a:p>
          <a:p>
            <a:endParaRPr lang="en-US" dirty="0"/>
          </a:p>
        </p:txBody>
      </p:sp>
      <p:sp>
        <p:nvSpPr>
          <p:cNvPr id="4" name="Slide Number Placeholder 3">
            <a:extLst>
              <a:ext uri="{FF2B5EF4-FFF2-40B4-BE49-F238E27FC236}">
                <a16:creationId xmlns:a16="http://schemas.microsoft.com/office/drawing/2014/main" id="{BEF60F85-802C-512E-A776-7028E5B1B5EB}"/>
              </a:ext>
            </a:extLst>
          </p:cNvPr>
          <p:cNvSpPr>
            <a:spLocks noGrp="1"/>
          </p:cNvSpPr>
          <p:nvPr>
            <p:ph type="sldNum" sz="quarter" idx="5"/>
          </p:nvPr>
        </p:nvSpPr>
        <p:spPr/>
        <p:txBody>
          <a:bodyPr/>
          <a:lstStyle/>
          <a:p>
            <a:fld id="{EAE4B8A4-E3E4-4377-94B6-AE20352F5F91}" type="slidenum">
              <a:rPr lang="en-US" smtClean="0"/>
              <a:t>32</a:t>
            </a:fld>
            <a:endParaRPr lang="en-US" dirty="0"/>
          </a:p>
        </p:txBody>
      </p:sp>
    </p:spTree>
    <p:extLst>
      <p:ext uri="{BB962C8B-B14F-4D97-AF65-F5344CB8AC3E}">
        <p14:creationId xmlns:p14="http://schemas.microsoft.com/office/powerpoint/2010/main" val="97295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5CDEC-1986-D2BD-C805-A4AA8FF94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0B27F1-121A-2A8F-CA02-283C50012F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D3A5AA-6D1C-F0DB-097F-8436EC8B21FB}"/>
              </a:ext>
            </a:extLst>
          </p:cNvPr>
          <p:cNvSpPr>
            <a:spLocks noGrp="1"/>
          </p:cNvSpPr>
          <p:nvPr>
            <p:ph type="body" idx="1"/>
          </p:nvPr>
        </p:nvSpPr>
        <p:spPr/>
        <p:txBody>
          <a:bodyPr/>
          <a:lstStyle/>
          <a:p>
            <a:pPr marL="216000" indent="-216000">
              <a:lnSpc>
                <a:spcPct val="100000"/>
              </a:lnSpc>
              <a:buClr>
                <a:srgbClr val="000000"/>
              </a:buClr>
              <a:buFont typeface="Arial"/>
              <a:buChar char="•"/>
            </a:pPr>
            <a:r>
              <a:rPr lang="en-US" sz="1200" b="0" strike="noStrike" spc="-1" dirty="0">
                <a:solidFill>
                  <a:srgbClr val="000000"/>
                </a:solidFill>
                <a:latin typeface="Arial"/>
              </a:rPr>
              <a:t> The HOPE Career Grant has become a great financial resource for many students.</a:t>
            </a:r>
          </a:p>
          <a:p>
            <a:pPr marL="216000" indent="0">
              <a:lnSpc>
                <a:spcPct val="100000"/>
              </a:lnSpc>
              <a:buNone/>
              <a:tabLst>
                <a:tab pos="0" algn="l"/>
              </a:tabLst>
            </a:pPr>
            <a:r>
              <a:rPr lang="en-US" sz="1200" b="0" strike="noStrike" spc="-1" dirty="0">
                <a:solidFill>
                  <a:srgbClr val="000000"/>
                </a:solidFill>
                <a:latin typeface="Arial"/>
              </a:rPr>
              <a:t> </a:t>
            </a:r>
          </a:p>
          <a:p>
            <a:pPr marL="216000" indent="-216000">
              <a:lnSpc>
                <a:spcPct val="100000"/>
              </a:lnSpc>
              <a:buClr>
                <a:srgbClr val="000000"/>
              </a:buClr>
              <a:buFont typeface="Arial"/>
              <a:buChar char="•"/>
              <a:tabLst>
                <a:tab pos="0" algn="l"/>
              </a:tabLst>
            </a:pPr>
            <a:r>
              <a:rPr lang="en-US" sz="1200" b="0" strike="noStrike" spc="-1" dirty="0">
                <a:solidFill>
                  <a:srgbClr val="000000"/>
                </a:solidFill>
                <a:latin typeface="Arial"/>
              </a:rPr>
              <a:t> Students receiving the HOPE Grant or the Zell Miller Grant may also be eligible for additional financial assistance from this program.</a:t>
            </a:r>
          </a:p>
          <a:p>
            <a:pPr marL="216000" indent="0">
              <a:lnSpc>
                <a:spcPct val="100000"/>
              </a:lnSpc>
              <a:buNone/>
              <a:tabLst>
                <a:tab pos="0" algn="l"/>
              </a:tabLst>
            </a:pPr>
            <a:endParaRPr lang="en-US" sz="1200" b="0" strike="noStrike" spc="-1" dirty="0">
              <a:solidFill>
                <a:srgbClr val="000000"/>
              </a:solidFill>
              <a:latin typeface="Arial"/>
            </a:endParaRPr>
          </a:p>
          <a:p>
            <a:pPr marL="216000" indent="-216000">
              <a:lnSpc>
                <a:spcPct val="100000"/>
              </a:lnSpc>
              <a:buClr>
                <a:srgbClr val="000000"/>
              </a:buClr>
              <a:buFont typeface="Arial"/>
              <a:buChar char="•"/>
              <a:tabLst>
                <a:tab pos="0" algn="l"/>
              </a:tabLst>
            </a:pPr>
            <a:r>
              <a:rPr lang="en-US" sz="1200" b="0" strike="noStrike" spc="-1" dirty="0">
                <a:solidFill>
                  <a:srgbClr val="000000"/>
                </a:solidFill>
                <a:latin typeface="Arial"/>
              </a:rPr>
              <a:t> This program was created to boost enrollment in high-demand certificate and diploma programs such as Commercial Trucking, Early Childhood Care/Education and Practical Nursing.</a:t>
            </a:r>
          </a:p>
          <a:p>
            <a:pPr marL="216000" indent="0">
              <a:lnSpc>
                <a:spcPct val="100000"/>
              </a:lnSpc>
              <a:buNone/>
              <a:tabLst>
                <a:tab pos="0" algn="l"/>
              </a:tabLst>
            </a:pPr>
            <a:endParaRPr lang="en-US" sz="1200" b="0" strike="noStrike" spc="-1" dirty="0">
              <a:solidFill>
                <a:srgbClr val="000000"/>
              </a:solidFill>
              <a:latin typeface="Arial"/>
            </a:endParaRPr>
          </a:p>
          <a:p>
            <a:pPr marL="216000" indent="-216000">
              <a:lnSpc>
                <a:spcPct val="100000"/>
              </a:lnSpc>
              <a:buClr>
                <a:srgbClr val="000000"/>
              </a:buClr>
              <a:buFont typeface="Arial"/>
              <a:buChar char="•"/>
              <a:tabLst>
                <a:tab pos="0" algn="l"/>
              </a:tabLst>
            </a:pPr>
            <a:r>
              <a:rPr lang="en-US" sz="1200" b="0" strike="noStrike" spc="-1" dirty="0">
                <a:solidFill>
                  <a:srgbClr val="000000"/>
                </a:solidFill>
                <a:latin typeface="Arial"/>
              </a:rPr>
              <a:t> There are 17 in-demand career fields with more than 300 approved certificate and diploma programs eligible for the HOPE Career Grant.</a:t>
            </a:r>
          </a:p>
          <a:p>
            <a:pPr marL="216000" indent="0">
              <a:lnSpc>
                <a:spcPct val="100000"/>
              </a:lnSpc>
              <a:buNone/>
              <a:tabLst>
                <a:tab pos="0" algn="l"/>
              </a:tabLst>
            </a:pPr>
            <a:endParaRPr lang="en-US" sz="1200" b="0" strike="noStrike" spc="-1" dirty="0">
              <a:solidFill>
                <a:srgbClr val="000000"/>
              </a:solidFill>
              <a:latin typeface="Arial"/>
            </a:endParaRPr>
          </a:p>
          <a:p>
            <a:pPr marL="216000" indent="-216000">
              <a:lnSpc>
                <a:spcPct val="100000"/>
              </a:lnSpc>
              <a:buClr>
                <a:srgbClr val="000000"/>
              </a:buClr>
              <a:buFont typeface="Arial"/>
              <a:buChar char="•"/>
              <a:tabLst>
                <a:tab pos="0" algn="l"/>
              </a:tabLst>
            </a:pPr>
            <a:r>
              <a:rPr lang="en-US" sz="1200" b="0" strike="noStrike" spc="-1" dirty="0">
                <a:solidFill>
                  <a:srgbClr val="000000"/>
                </a:solidFill>
                <a:latin typeface="Arial"/>
              </a:rPr>
              <a:t> Five new fields were added in FY 2018: Construction, Aviation, Electrical Line Work, Logistics and Automotive Technology.</a:t>
            </a:r>
          </a:p>
          <a:p>
            <a:pPr marL="216000" indent="0">
              <a:lnSpc>
                <a:spcPct val="100000"/>
              </a:lnSpc>
              <a:buNone/>
              <a:tabLst>
                <a:tab pos="0" algn="l"/>
              </a:tabLst>
            </a:pPr>
            <a:endParaRPr lang="en-US" sz="1200" b="0" strike="noStrike" spc="-1" dirty="0">
              <a:solidFill>
                <a:srgbClr val="000000"/>
              </a:solidFill>
              <a:latin typeface="Arial"/>
            </a:endParaRPr>
          </a:p>
          <a:p>
            <a:pPr marL="216000" indent="-216000">
              <a:lnSpc>
                <a:spcPct val="100000"/>
              </a:lnSpc>
              <a:buClr>
                <a:srgbClr val="000000"/>
              </a:buClr>
              <a:buFont typeface="Arial"/>
              <a:buChar char="•"/>
              <a:tabLst>
                <a:tab pos="0" algn="l"/>
              </a:tabLst>
            </a:pPr>
            <a:r>
              <a:rPr lang="en-US" sz="1200" b="0" strike="noStrike" spc="-1" dirty="0">
                <a:solidFill>
                  <a:srgbClr val="000000"/>
                </a:solidFill>
                <a:latin typeface="Arial"/>
              </a:rPr>
              <a:t> The award is a fixed amount depending on the program and number of hours the student is enrolled.</a:t>
            </a:r>
          </a:p>
          <a:p>
            <a:pPr marL="216000" indent="0">
              <a:lnSpc>
                <a:spcPct val="100000"/>
              </a:lnSpc>
              <a:buNone/>
              <a:tabLst>
                <a:tab pos="0" algn="l"/>
              </a:tabLst>
            </a:pPr>
            <a:endParaRPr lang="en-US" sz="1200" b="0" strike="noStrike" spc="-1" dirty="0">
              <a:solidFill>
                <a:srgbClr val="000000"/>
              </a:solidFill>
              <a:latin typeface="Arial"/>
            </a:endParaRPr>
          </a:p>
          <a:p>
            <a:pPr marL="216000" indent="-216000">
              <a:lnSpc>
                <a:spcPct val="100000"/>
              </a:lnSpc>
              <a:buClr>
                <a:srgbClr val="000000"/>
              </a:buClr>
              <a:buFont typeface="Arial"/>
              <a:buChar char="•"/>
              <a:tabLst>
                <a:tab pos="0" algn="l"/>
              </a:tabLst>
            </a:pPr>
            <a:r>
              <a:rPr lang="en-US" sz="1200" b="0" strike="noStrike" spc="-1" dirty="0">
                <a:solidFill>
                  <a:srgbClr val="000000"/>
                </a:solidFill>
                <a:latin typeface="Arial"/>
              </a:rPr>
              <a:t> You can find a list of approved programs and award amounts at GAfutures.org</a:t>
            </a:r>
          </a:p>
          <a:p>
            <a:pPr marL="216000" indent="0">
              <a:lnSpc>
                <a:spcPct val="100000"/>
              </a:lnSpc>
              <a:buNone/>
              <a:tabLst>
                <a:tab pos="0" algn="l"/>
              </a:tabLst>
            </a:pPr>
            <a:endParaRPr lang="en-US" sz="1200" b="0" strike="noStrike" spc="-1" dirty="0">
              <a:solidFill>
                <a:srgbClr val="000000"/>
              </a:solidFill>
              <a:latin typeface="Arial"/>
            </a:endParaRPr>
          </a:p>
          <a:p>
            <a:pPr marL="216000" indent="-216000">
              <a:lnSpc>
                <a:spcPct val="100000"/>
              </a:lnSpc>
              <a:buClr>
                <a:srgbClr val="000000"/>
              </a:buClr>
              <a:buFont typeface="Arial"/>
              <a:buChar char="•"/>
              <a:tabLst>
                <a:tab pos="0" algn="l"/>
              </a:tabLst>
            </a:pPr>
            <a:r>
              <a:rPr lang="en-US" sz="1200" b="0" strike="noStrike" spc="-1" dirty="0">
                <a:solidFill>
                  <a:srgbClr val="000000"/>
                </a:solidFill>
                <a:latin typeface="Arial"/>
              </a:rPr>
              <a:t> This program is not available for dual enrollment students.</a:t>
            </a:r>
          </a:p>
          <a:p>
            <a:pPr marL="216000" indent="0">
              <a:lnSpc>
                <a:spcPct val="100000"/>
              </a:lnSpc>
              <a:buNone/>
              <a:tabLst>
                <a:tab pos="0" algn="l"/>
              </a:tabLst>
            </a:pPr>
            <a:endParaRPr lang="en-US" sz="1200" b="0" strike="noStrike" spc="-1" dirty="0">
              <a:solidFill>
                <a:srgbClr val="000000"/>
              </a:solidFill>
              <a:latin typeface="Arial"/>
            </a:endParaRPr>
          </a:p>
        </p:txBody>
      </p:sp>
      <p:sp>
        <p:nvSpPr>
          <p:cNvPr id="4" name="Slide Number Placeholder 3">
            <a:extLst>
              <a:ext uri="{FF2B5EF4-FFF2-40B4-BE49-F238E27FC236}">
                <a16:creationId xmlns:a16="http://schemas.microsoft.com/office/drawing/2014/main" id="{E11CD14B-8102-9C4C-69AC-23DB0DDC8BB9}"/>
              </a:ext>
            </a:extLst>
          </p:cNvPr>
          <p:cNvSpPr>
            <a:spLocks noGrp="1"/>
          </p:cNvSpPr>
          <p:nvPr>
            <p:ph type="sldNum" sz="quarter" idx="5"/>
          </p:nvPr>
        </p:nvSpPr>
        <p:spPr/>
        <p:txBody>
          <a:bodyPr/>
          <a:lstStyle/>
          <a:p>
            <a:fld id="{EAE4B8A4-E3E4-4377-94B6-AE20352F5F91}" type="slidenum">
              <a:rPr lang="en-US" smtClean="0"/>
              <a:t>33</a:t>
            </a:fld>
            <a:endParaRPr lang="en-US" dirty="0"/>
          </a:p>
        </p:txBody>
      </p:sp>
    </p:spTree>
    <p:extLst>
      <p:ext uri="{BB962C8B-B14F-4D97-AF65-F5344CB8AC3E}">
        <p14:creationId xmlns:p14="http://schemas.microsoft.com/office/powerpoint/2010/main" val="683723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PlaceHolder 1"/>
          <p:cNvSpPr>
            <a:spLocks noGrp="1" noRot="1" noChangeAspect="1"/>
          </p:cNvSpPr>
          <p:nvPr>
            <p:ph type="sldImg"/>
          </p:nvPr>
        </p:nvSpPr>
        <p:spPr>
          <a:xfrm>
            <a:off x="1181100" y="696913"/>
            <a:ext cx="4648200" cy="3486150"/>
          </a:xfrm>
          <a:prstGeom prst="rect">
            <a:avLst/>
          </a:prstGeom>
          <a:ln w="0">
            <a:noFill/>
          </a:ln>
        </p:spPr>
      </p:sp>
      <p:sp>
        <p:nvSpPr>
          <p:cNvPr id="523" name="PlaceHolder 2"/>
          <p:cNvSpPr>
            <a:spLocks noGrp="1"/>
          </p:cNvSpPr>
          <p:nvPr>
            <p:ph type="body"/>
          </p:nvPr>
        </p:nvSpPr>
        <p:spPr>
          <a:xfrm>
            <a:off x="700920" y="4415760"/>
            <a:ext cx="5607720" cy="4182840"/>
          </a:xfrm>
          <a:prstGeom prst="rect">
            <a:avLst/>
          </a:prstGeom>
          <a:noFill/>
          <a:ln w="9360">
            <a:noFill/>
          </a:ln>
        </p:spPr>
        <p:txBody>
          <a:bodyPr lIns="93240" tIns="46440" rIns="93240" bIns="46440" numCol="1" spcCol="0" anchor="t">
            <a:noAutofit/>
          </a:bodyPr>
          <a:lstStyle/>
          <a:p>
            <a:pPr marL="216000" marR="0" lvl="0" indent="0" algn="l" defTabSz="914400" rtl="0" eaLnBrk="1" fontAlgn="auto" latinLnBrk="0" hangingPunct="1">
              <a:lnSpc>
                <a:spcPct val="100000"/>
              </a:lnSpc>
              <a:spcBef>
                <a:spcPts val="0"/>
              </a:spcBef>
              <a:spcAft>
                <a:spcPts val="0"/>
              </a:spcAft>
              <a:buClrTx/>
              <a:buSzTx/>
              <a:buFontTx/>
              <a:buNone/>
              <a:tabLst>
                <a:tab pos="0" algn="l"/>
              </a:tabLst>
              <a:defRPr/>
            </a:pPr>
            <a:r>
              <a:rPr lang="en-US" sz="1200" b="0" strike="noStrike" spc="-1" dirty="0">
                <a:solidFill>
                  <a:schemeClr val="dk1"/>
                </a:solidFill>
                <a:latin typeface="Arial"/>
                <a:ea typeface="+mn-ea"/>
              </a:rPr>
              <a:t>Now we’ll talk about award amounts.</a:t>
            </a:r>
            <a:endParaRPr lang="en-US" sz="1200" b="0" strike="noStrike" spc="-1" dirty="0">
              <a:solidFill>
                <a:srgbClr val="000000"/>
              </a:solidFill>
              <a:latin typeface="Arial"/>
            </a:endParaRPr>
          </a:p>
          <a:p>
            <a:pPr marL="216000" indent="0">
              <a:lnSpc>
                <a:spcPct val="100000"/>
              </a:lnSpc>
              <a:buNone/>
              <a:tabLst>
                <a:tab pos="0" algn="l"/>
              </a:tabLst>
            </a:pPr>
            <a:endParaRPr lang="en-US" sz="1200" b="0" strike="noStrike" spc="-1" dirty="0">
              <a:solidFill>
                <a:schemeClr val="dk1"/>
              </a:solidFill>
              <a:latin typeface="Arial"/>
              <a:ea typeface="+mn-ea"/>
            </a:endParaRPr>
          </a:p>
          <a:p>
            <a:pPr marL="216000" indent="0">
              <a:lnSpc>
                <a:spcPct val="100000"/>
              </a:lnSpc>
              <a:buNone/>
              <a:tabLst>
                <a:tab pos="0" algn="l"/>
              </a:tabLst>
            </a:pPr>
            <a:r>
              <a:rPr lang="en-US" sz="1200" b="0" strike="noStrike" spc="-1" dirty="0">
                <a:solidFill>
                  <a:schemeClr val="dk1"/>
                </a:solidFill>
                <a:latin typeface="Arial"/>
                <a:ea typeface="+mn-ea"/>
              </a:rPr>
              <a:t>At public institutions, the HOPE Scholarship and Grant cover a portion of the tuition. Tuition rates can vary at each institution.</a:t>
            </a:r>
            <a:endParaRPr lang="en-US" sz="1200" b="0" strike="noStrike" spc="-1" dirty="0">
              <a:solidFill>
                <a:srgbClr val="000000"/>
              </a:solidFill>
              <a:latin typeface="Arial"/>
            </a:endParaRPr>
          </a:p>
          <a:p>
            <a:pPr marL="216000" indent="0">
              <a:lnSpc>
                <a:spcPct val="100000"/>
              </a:lnSpc>
              <a:buNone/>
              <a:tabLst>
                <a:tab pos="0" algn="l"/>
              </a:tabLst>
            </a:pPr>
            <a:r>
              <a:rPr lang="en-US" sz="1200" b="0" strike="noStrike" spc="-1" dirty="0">
                <a:solidFill>
                  <a:schemeClr val="dk1"/>
                </a:solidFill>
                <a:latin typeface="Arial"/>
                <a:ea typeface="+mn-ea"/>
              </a:rPr>
              <a:t> </a:t>
            </a:r>
            <a:endParaRPr lang="en-US" sz="1200" b="0" strike="noStrike" spc="-1" dirty="0">
              <a:solidFill>
                <a:srgbClr val="000000"/>
              </a:solidFill>
              <a:latin typeface="Arial"/>
            </a:endParaRPr>
          </a:p>
          <a:p>
            <a:pPr marL="216000" indent="0">
              <a:lnSpc>
                <a:spcPct val="100000"/>
              </a:lnSpc>
              <a:buNone/>
              <a:tabLst>
                <a:tab pos="0" algn="l"/>
              </a:tabLst>
            </a:pPr>
            <a:r>
              <a:rPr lang="en-US" sz="1200" b="0" strike="noStrike" spc="-1" dirty="0">
                <a:solidFill>
                  <a:schemeClr val="dk1"/>
                </a:solidFill>
                <a:latin typeface="Arial"/>
                <a:ea typeface="+mn-ea"/>
              </a:rPr>
              <a:t>The Zell Miller Scholarship and Grant provide full tuition at our public institutions.  </a:t>
            </a:r>
            <a:endParaRPr lang="en-US" sz="1200" b="0" strike="noStrike" spc="-1" dirty="0">
              <a:solidFill>
                <a:srgbClr val="000000"/>
              </a:solidFill>
              <a:latin typeface="Arial"/>
            </a:endParaRPr>
          </a:p>
          <a:p>
            <a:pPr marL="216000" indent="0">
              <a:lnSpc>
                <a:spcPct val="100000"/>
              </a:lnSpc>
              <a:buNone/>
              <a:tabLst>
                <a:tab pos="0" algn="l"/>
              </a:tabLst>
            </a:pPr>
            <a:r>
              <a:rPr lang="en-US" sz="1200" b="0" strike="noStrike" spc="-1" dirty="0">
                <a:solidFill>
                  <a:schemeClr val="dk1"/>
                </a:solidFill>
                <a:latin typeface="Arial"/>
                <a:ea typeface="+mn-ea"/>
              </a:rPr>
              <a:t> </a:t>
            </a:r>
            <a:endParaRPr lang="en-US" sz="1200" b="0" strike="noStrike" spc="-1" dirty="0">
              <a:solidFill>
                <a:srgbClr val="000000"/>
              </a:solidFill>
              <a:latin typeface="Arial"/>
            </a:endParaRPr>
          </a:p>
          <a:p>
            <a:pPr marL="216000" indent="0">
              <a:lnSpc>
                <a:spcPct val="100000"/>
              </a:lnSpc>
              <a:buNone/>
              <a:tabLst>
                <a:tab pos="0" algn="l"/>
              </a:tabLst>
            </a:pPr>
            <a:r>
              <a:rPr lang="en-US" sz="1200" b="1" strike="noStrike" spc="-1" dirty="0">
                <a:solidFill>
                  <a:schemeClr val="dk1"/>
                </a:solidFill>
                <a:latin typeface="Arial"/>
                <a:ea typeface="+mn-ea"/>
              </a:rPr>
              <a:t>Neither </a:t>
            </a:r>
            <a:r>
              <a:rPr lang="en-US" sz="1200" b="0" strike="noStrike" spc="-1" dirty="0">
                <a:solidFill>
                  <a:schemeClr val="dk1"/>
                </a:solidFill>
                <a:latin typeface="Arial"/>
                <a:ea typeface="+mn-ea"/>
              </a:rPr>
              <a:t>award can be used for books, housing, meal plans, or fees. </a:t>
            </a:r>
            <a:r>
              <a:rPr lang="en-US" sz="1200" b="1" strike="noStrike" spc="-1" dirty="0">
                <a:solidFill>
                  <a:schemeClr val="dk1"/>
                </a:solidFill>
                <a:latin typeface="Arial"/>
                <a:ea typeface="+mn-ea"/>
              </a:rPr>
              <a:t>Only</a:t>
            </a:r>
            <a:r>
              <a:rPr lang="en-US" sz="1200" b="0" strike="noStrike" spc="-1" dirty="0">
                <a:solidFill>
                  <a:schemeClr val="dk1"/>
                </a:solidFill>
                <a:latin typeface="Arial"/>
                <a:ea typeface="+mn-ea"/>
              </a:rPr>
              <a:t> tuition.</a:t>
            </a:r>
            <a:endParaRPr lang="en-US" sz="1200" b="0" strike="noStrike" spc="-1" dirty="0">
              <a:solidFill>
                <a:srgbClr val="000000"/>
              </a:solidFill>
              <a:latin typeface="Arial"/>
            </a:endParaRPr>
          </a:p>
          <a:p>
            <a:pPr marL="216000" indent="0">
              <a:lnSpc>
                <a:spcPct val="100000"/>
              </a:lnSpc>
              <a:buNone/>
              <a:tabLst>
                <a:tab pos="0" algn="l"/>
              </a:tabLst>
            </a:pPr>
            <a:r>
              <a:rPr lang="en-US" sz="1200" b="0" strike="noStrike" spc="-1" dirty="0">
                <a:solidFill>
                  <a:schemeClr val="dk1"/>
                </a:solidFill>
                <a:latin typeface="Arial"/>
                <a:ea typeface="+mn-ea"/>
              </a:rPr>
              <a:t> </a:t>
            </a:r>
            <a:endParaRPr lang="en-US" sz="1200" b="0" strike="noStrike" spc="-1" dirty="0">
              <a:solidFill>
                <a:srgbClr val="000000"/>
              </a:solidFill>
              <a:latin typeface="Arial"/>
            </a:endParaRPr>
          </a:p>
          <a:p>
            <a:pPr marL="216000" indent="0">
              <a:lnSpc>
                <a:spcPct val="100000"/>
              </a:lnSpc>
              <a:buNone/>
              <a:tabLst>
                <a:tab pos="0" algn="l"/>
              </a:tabLst>
            </a:pPr>
            <a:r>
              <a:rPr lang="en-US" sz="1200" b="0" strike="noStrike" spc="-1" dirty="0">
                <a:solidFill>
                  <a:schemeClr val="dk1"/>
                </a:solidFill>
                <a:latin typeface="Arial"/>
                <a:ea typeface="+mn-ea"/>
              </a:rPr>
              <a:t>Students can receive the HOPE </a:t>
            </a:r>
            <a:r>
              <a:rPr lang="en-US" sz="1200" b="1" strike="noStrike" spc="-1" dirty="0">
                <a:solidFill>
                  <a:schemeClr val="dk1"/>
                </a:solidFill>
                <a:latin typeface="Arial"/>
                <a:ea typeface="+mn-ea"/>
              </a:rPr>
              <a:t>or</a:t>
            </a:r>
            <a:r>
              <a:rPr lang="en-US" sz="1200" b="0" strike="noStrike" spc="-1" dirty="0">
                <a:solidFill>
                  <a:schemeClr val="dk1"/>
                </a:solidFill>
                <a:latin typeface="Arial"/>
                <a:ea typeface="+mn-ea"/>
              </a:rPr>
              <a:t> Zell Miller Scholarship at private institutions; it is a set amount per term of enrollment.</a:t>
            </a:r>
            <a:endParaRPr lang="en-US" sz="1200" b="0" strike="noStrike" spc="-1" dirty="0">
              <a:solidFill>
                <a:srgbClr val="000000"/>
              </a:solidFill>
              <a:latin typeface="Arial"/>
            </a:endParaRPr>
          </a:p>
          <a:p>
            <a:pPr marL="216000" indent="0">
              <a:lnSpc>
                <a:spcPct val="100000"/>
              </a:lnSpc>
              <a:buNone/>
              <a:tabLst>
                <a:tab pos="0" algn="l"/>
              </a:tabLst>
            </a:pPr>
            <a:r>
              <a:rPr lang="en-US" sz="1200" b="0" strike="noStrike" spc="-1" dirty="0">
                <a:solidFill>
                  <a:schemeClr val="dk1"/>
                </a:solidFill>
                <a:latin typeface="Arial"/>
                <a:ea typeface="+mn-ea"/>
              </a:rPr>
              <a:t> </a:t>
            </a:r>
            <a:endParaRPr lang="en-US" sz="1200" b="0" strike="noStrike" spc="-1" dirty="0">
              <a:solidFill>
                <a:srgbClr val="000000"/>
              </a:solidFill>
              <a:latin typeface="Arial"/>
            </a:endParaRPr>
          </a:p>
          <a:p>
            <a:pPr marL="216000" indent="0">
              <a:lnSpc>
                <a:spcPct val="100000"/>
              </a:lnSpc>
              <a:buNone/>
              <a:tabLst>
                <a:tab pos="0" algn="l"/>
              </a:tabLst>
            </a:pPr>
            <a:r>
              <a:rPr lang="en-US" sz="1200" b="0" strike="noStrike" spc="-1" dirty="0">
                <a:solidFill>
                  <a:schemeClr val="dk1"/>
                </a:solidFill>
                <a:latin typeface="Arial"/>
                <a:ea typeface="+mn-ea"/>
              </a:rPr>
              <a:t>Students do not have to be enrolled full-time for these grants and scholarships. However, the awards are capped at 15 credit hours. This also applies to courses taken in the summer.</a:t>
            </a:r>
            <a:endParaRPr lang="en-US" sz="1200" b="0" strike="noStrike" spc="-1" dirty="0">
              <a:solidFill>
                <a:srgbClr val="000000"/>
              </a:solidFill>
              <a:latin typeface="Arial"/>
            </a:endParaRPr>
          </a:p>
          <a:p>
            <a:pPr marL="216000" indent="0">
              <a:lnSpc>
                <a:spcPct val="100000"/>
              </a:lnSpc>
              <a:buNone/>
              <a:tabLst>
                <a:tab pos="0" algn="l"/>
              </a:tabLst>
            </a:pPr>
            <a:endParaRPr lang="en-US" sz="1200" b="0" strike="noStrike" spc="-1" dirty="0">
              <a:solidFill>
                <a:srgbClr val="000000"/>
              </a:solidFill>
              <a:latin typeface="Arial"/>
            </a:endParaRPr>
          </a:p>
          <a:p>
            <a:pPr marL="216000" indent="0">
              <a:lnSpc>
                <a:spcPct val="100000"/>
              </a:lnSpc>
              <a:buNone/>
              <a:tabLst>
                <a:tab pos="0" algn="l"/>
              </a:tabLst>
            </a:pPr>
            <a:r>
              <a:rPr lang="en-US" sz="1200" b="0" strike="noStrike" spc="-1" dirty="0">
                <a:solidFill>
                  <a:schemeClr val="dk1"/>
                </a:solidFill>
                <a:latin typeface="Arial"/>
                <a:ea typeface="+mn-ea"/>
              </a:rPr>
              <a:t>Click</a:t>
            </a:r>
            <a:endParaRPr lang="en-US" sz="1200" b="0" strike="noStrike" spc="-1" dirty="0">
              <a:solidFill>
                <a:srgbClr val="000000"/>
              </a:solidFill>
              <a:latin typeface="Arial"/>
            </a:endParaRPr>
          </a:p>
          <a:p>
            <a:pPr marL="216000" indent="0">
              <a:lnSpc>
                <a:spcPct val="100000"/>
              </a:lnSpc>
              <a:buNone/>
              <a:tabLst>
                <a:tab pos="0" algn="l"/>
              </a:tabLst>
            </a:pPr>
            <a:endParaRPr lang="en-US" sz="1200" b="0" strike="noStrike" spc="-1" dirty="0">
              <a:solidFill>
                <a:srgbClr val="000000"/>
              </a:solidFill>
              <a:latin typeface="Arial"/>
            </a:endParaRPr>
          </a:p>
        </p:txBody>
      </p:sp>
      <p:sp>
        <p:nvSpPr>
          <p:cNvPr id="524" name="PlaceHolder 3"/>
          <p:cNvSpPr>
            <a:spLocks noGrp="1"/>
          </p:cNvSpPr>
          <p:nvPr>
            <p:ph type="sldNum" idx="74"/>
          </p:nvPr>
        </p:nvSpPr>
        <p:spPr>
          <a:xfrm>
            <a:off x="3970800" y="8830080"/>
            <a:ext cx="3036960" cy="464040"/>
          </a:xfrm>
          <a:prstGeom prst="rect">
            <a:avLst/>
          </a:prstGeom>
          <a:noFill/>
          <a:ln w="9360">
            <a:noFill/>
          </a:ln>
        </p:spPr>
        <p:txBody>
          <a:bodyPr lIns="93240" tIns="46440" rIns="93240" bIns="46440" numCol="1" spcCol="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pPr indent="0" algn="r">
              <a:lnSpc>
                <a:spcPct val="100000"/>
              </a:lnSpc>
              <a:buNone/>
              <a:tabLst>
                <a:tab pos="0" algn="l"/>
              </a:tabLst>
            </a:pPr>
            <a:fld id="{5D146066-16BA-42AA-B9C3-789AEC9A5F7F}" type="slidenum">
              <a:rPr lang="en-US" sz="1200" b="0" strike="noStrike" spc="-1">
                <a:solidFill>
                  <a:srgbClr val="000000"/>
                </a:solidFill>
                <a:latin typeface="Times New Roman"/>
              </a:rPr>
              <a:t>34</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4148584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If a college graduate is asked how they paid for their education, most would say by using financial aid, which is a general term. The real question is, which type?  </a:t>
            </a:r>
          </a:p>
          <a:p>
            <a:endParaRPr lang="en-US" dirty="0"/>
          </a:p>
        </p:txBody>
      </p:sp>
      <p:sp>
        <p:nvSpPr>
          <p:cNvPr id="4" name="Slide Number Placeholder 3"/>
          <p:cNvSpPr>
            <a:spLocks noGrp="1"/>
          </p:cNvSpPr>
          <p:nvPr>
            <p:ph type="sldNum" sz="quarter" idx="5"/>
          </p:nvPr>
        </p:nvSpPr>
        <p:spPr/>
        <p:txBody>
          <a:bodyPr/>
          <a:lstStyle/>
          <a:p>
            <a:fld id="{EAE4B8A4-E3E4-4377-94B6-AE20352F5F91}" type="slidenum">
              <a:rPr lang="en-US" smtClean="0"/>
              <a:t>7</a:t>
            </a:fld>
            <a:endParaRPr lang="en-US" dirty="0"/>
          </a:p>
        </p:txBody>
      </p:sp>
    </p:spTree>
    <p:extLst>
      <p:ext uri="{BB962C8B-B14F-4D97-AF65-F5344CB8AC3E}">
        <p14:creationId xmlns:p14="http://schemas.microsoft.com/office/powerpoint/2010/main" val="3740335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PlaceHolder 1"/>
          <p:cNvSpPr>
            <a:spLocks noGrp="1" noRot="1" noChangeAspect="1"/>
          </p:cNvSpPr>
          <p:nvPr>
            <p:ph type="sldImg"/>
          </p:nvPr>
        </p:nvSpPr>
        <p:spPr>
          <a:xfrm>
            <a:off x="1181100" y="696913"/>
            <a:ext cx="4648200" cy="3486150"/>
          </a:xfrm>
          <a:prstGeom prst="rect">
            <a:avLst/>
          </a:prstGeom>
          <a:ln w="0">
            <a:noFill/>
          </a:ln>
        </p:spPr>
      </p:sp>
      <p:sp>
        <p:nvSpPr>
          <p:cNvPr id="553" name="PlaceHolder 2"/>
          <p:cNvSpPr>
            <a:spLocks noGrp="1"/>
          </p:cNvSpPr>
          <p:nvPr>
            <p:ph type="body"/>
          </p:nvPr>
        </p:nvSpPr>
        <p:spPr>
          <a:xfrm>
            <a:off x="700920" y="4415760"/>
            <a:ext cx="5607720" cy="4182840"/>
          </a:xfrm>
          <a:prstGeom prst="rect">
            <a:avLst/>
          </a:prstGeom>
          <a:noFill/>
          <a:ln w="9360">
            <a:noFill/>
          </a:ln>
        </p:spPr>
        <p:txBody>
          <a:bodyPr lIns="93240" tIns="46440" rIns="93240" bIns="46440" numCol="1" spcCol="0" anchor="t">
            <a:normAutofit fontScale="85000" lnSpcReduction="10000"/>
          </a:bodyPr>
          <a:lstStyle/>
          <a:p>
            <a:pPr>
              <a:buFont typeface="Arial" pitchFamily="34" charset="0"/>
              <a:buNone/>
            </a:pPr>
            <a:r>
              <a:rPr lang="en-US" sz="2000" dirty="0"/>
              <a:t>Here are some other programs administered by the Georgia Student Finance Commission.</a:t>
            </a:r>
          </a:p>
          <a:p>
            <a:pPr>
              <a:buFont typeface="Arial" pitchFamily="34" charset="0"/>
              <a:buNone/>
            </a:pPr>
            <a:r>
              <a:rPr lang="en-US" sz="2000" dirty="0"/>
              <a:t>Georgia National Guard Service Cancelable Loan assists with tuition for undergraduate and graduate school and may be forgiven if the Guard member completes commitment with the National Guard.</a:t>
            </a:r>
          </a:p>
          <a:p>
            <a:r>
              <a:rPr lang="en-US" sz="2000" dirty="0">
                <a:hlinkClick r:id="rId3"/>
              </a:rPr>
              <a:t>Georgia Public Safety Memorial Grant </a:t>
            </a:r>
            <a:endParaRPr lang="en-US" sz="2000" dirty="0"/>
          </a:p>
          <a:p>
            <a:r>
              <a:rPr lang="en-US" sz="2000" dirty="0"/>
              <a:t>Public safety officers include:  law enforcement officers, firefighters, emergency medical technicians, paramedics, highway emergency response operators (HERO) and prison guards.</a:t>
            </a:r>
            <a:r>
              <a:rPr lang="en-US" sz="2000" baseline="0" dirty="0"/>
              <a:t> </a:t>
            </a:r>
            <a:r>
              <a:rPr lang="en-US" sz="2000" dirty="0"/>
              <a:t>Funds may be used toward the cost of attendance at eligible colleges or universities in Georgia.</a:t>
            </a:r>
          </a:p>
          <a:p>
            <a:endParaRPr lang="en-US" sz="2000" dirty="0"/>
          </a:p>
          <a:p>
            <a:r>
              <a:rPr lang="en-US" sz="2000" dirty="0"/>
              <a:t>Tuition Equalization Grant provides assistance to eligible students attending full-time at a HOPE-eligible private institution.</a:t>
            </a:r>
          </a:p>
          <a:p>
            <a:pPr>
              <a:buFont typeface="Arial" pitchFamily="34" charset="0"/>
              <a:buChar char="•"/>
            </a:pPr>
            <a:endParaRPr lang="en-US" sz="2000" dirty="0"/>
          </a:p>
        </p:txBody>
      </p:sp>
      <p:sp>
        <p:nvSpPr>
          <p:cNvPr id="554" name="PlaceHolder 3"/>
          <p:cNvSpPr>
            <a:spLocks noGrp="1"/>
          </p:cNvSpPr>
          <p:nvPr>
            <p:ph type="sldNum" idx="84"/>
          </p:nvPr>
        </p:nvSpPr>
        <p:spPr>
          <a:xfrm>
            <a:off x="3970800" y="8830080"/>
            <a:ext cx="3036960" cy="464040"/>
          </a:xfrm>
          <a:prstGeom prst="rect">
            <a:avLst/>
          </a:prstGeom>
          <a:noFill/>
          <a:ln w="9360">
            <a:noFill/>
          </a:ln>
        </p:spPr>
        <p:txBody>
          <a:bodyPr lIns="93240" tIns="46440" rIns="93240" bIns="46440" numCol="1" spcCol="0" anchor="b">
            <a:noAutofit/>
          </a:bodyPr>
          <a:lstStyle>
            <a:lvl1pPr indent="0" algn="r" defTabSz="914400">
              <a:lnSpc>
                <a:spcPct val="100000"/>
              </a:lnSpc>
              <a:buNone/>
              <a:tabLst>
                <a:tab pos="0" algn="l"/>
              </a:tabLst>
              <a:defRPr lang="en-US" sz="1200" b="0" strike="noStrike" spc="-1">
                <a:solidFill>
                  <a:schemeClr val="dk1"/>
                </a:solidFill>
                <a:latin typeface="+mn-lt"/>
                <a:ea typeface="+mn-ea"/>
              </a:defRPr>
            </a:lvl1pPr>
          </a:lstStyle>
          <a:p>
            <a:pPr indent="0" algn="r" defTabSz="914400">
              <a:lnSpc>
                <a:spcPct val="100000"/>
              </a:lnSpc>
              <a:buNone/>
              <a:tabLst>
                <a:tab pos="0" algn="l"/>
              </a:tabLst>
            </a:pPr>
            <a:fld id="{4125D4B4-9BC6-4532-B7D2-B8D7F6902A31}" type="slidenum">
              <a:rPr lang="en-US" sz="1200" b="0" strike="noStrike" spc="-1">
                <a:solidFill>
                  <a:schemeClr val="dk1"/>
                </a:solidFill>
                <a:latin typeface="Helvetica" pitchFamily="2" charset="0"/>
                <a:ea typeface="+mn-ea"/>
              </a:rPr>
              <a:t>35</a:t>
            </a:fld>
            <a:endParaRPr lang="en-US" sz="1200" b="0" strike="noStrike" spc="-1" dirty="0">
              <a:solidFill>
                <a:srgbClr val="000000"/>
              </a:solidFill>
              <a:latin typeface="Helvetica" pitchFamily="2"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F384E-4848-F5F7-6F45-8B0FF30352F2}"/>
            </a:ext>
          </a:extLst>
        </p:cNvPr>
        <p:cNvGrpSpPr/>
        <p:nvPr/>
      </p:nvGrpSpPr>
      <p:grpSpPr>
        <a:xfrm>
          <a:off x="0" y="0"/>
          <a:ext cx="0" cy="0"/>
          <a:chOff x="0" y="0"/>
          <a:chExt cx="0" cy="0"/>
        </a:xfrm>
      </p:grpSpPr>
      <p:sp>
        <p:nvSpPr>
          <p:cNvPr id="552" name="PlaceHolder 1">
            <a:extLst>
              <a:ext uri="{FF2B5EF4-FFF2-40B4-BE49-F238E27FC236}">
                <a16:creationId xmlns:a16="http://schemas.microsoft.com/office/drawing/2014/main" id="{0ACBAD1F-C344-58D0-B100-C4F6B4A64AE5}"/>
              </a:ext>
            </a:extLst>
          </p:cNvPr>
          <p:cNvSpPr>
            <a:spLocks noGrp="1" noRot="1" noChangeAspect="1"/>
          </p:cNvSpPr>
          <p:nvPr>
            <p:ph type="sldImg"/>
          </p:nvPr>
        </p:nvSpPr>
        <p:spPr>
          <a:xfrm>
            <a:off x="1181100" y="696913"/>
            <a:ext cx="4648200" cy="3486150"/>
          </a:xfrm>
          <a:prstGeom prst="rect">
            <a:avLst/>
          </a:prstGeom>
          <a:ln w="0">
            <a:noFill/>
          </a:ln>
        </p:spPr>
      </p:sp>
      <p:sp>
        <p:nvSpPr>
          <p:cNvPr id="553" name="PlaceHolder 2">
            <a:extLst>
              <a:ext uri="{FF2B5EF4-FFF2-40B4-BE49-F238E27FC236}">
                <a16:creationId xmlns:a16="http://schemas.microsoft.com/office/drawing/2014/main" id="{E83471AD-F6B1-48CB-5149-C6D9F0D0CA72}"/>
              </a:ext>
            </a:extLst>
          </p:cNvPr>
          <p:cNvSpPr>
            <a:spLocks noGrp="1"/>
          </p:cNvSpPr>
          <p:nvPr>
            <p:ph type="body"/>
          </p:nvPr>
        </p:nvSpPr>
        <p:spPr>
          <a:xfrm>
            <a:off x="700920" y="4415760"/>
            <a:ext cx="5607720" cy="4182840"/>
          </a:xfrm>
          <a:prstGeom prst="rect">
            <a:avLst/>
          </a:prstGeom>
          <a:noFill/>
          <a:ln w="9360">
            <a:noFill/>
          </a:ln>
        </p:spPr>
        <p:txBody>
          <a:bodyPr lIns="93240" tIns="46440" rIns="93240" bIns="46440" numCol="1" spcCol="0" anchor="t">
            <a:normAutofit/>
          </a:bodyPr>
          <a:lstStyle/>
          <a:p>
            <a:pPr defTabSz="914389" eaLnBrk="1" fontAlgn="auto" hangingPunct="1">
              <a:spcBef>
                <a:spcPts val="0"/>
              </a:spcBef>
              <a:spcAft>
                <a:spcPts val="0"/>
              </a:spcAft>
              <a:buFont typeface="Arial" pitchFamily="34" charset="0"/>
              <a:buChar char="•"/>
              <a:defRPr/>
            </a:pPr>
            <a:r>
              <a:rPr lang="en-US" sz="2000" dirty="0"/>
              <a:t> The Georgia Student Finance Commission administers a number of other state programs to help Georgians pay for college.</a:t>
            </a:r>
          </a:p>
          <a:p>
            <a:pPr>
              <a:buFont typeface="Arial" pitchFamily="34" charset="0"/>
              <a:buNone/>
            </a:pPr>
            <a:endParaRPr lang="en-US" sz="2000" dirty="0"/>
          </a:p>
          <a:p>
            <a:pPr>
              <a:buFont typeface="Arial" pitchFamily="34" charset="0"/>
              <a:buChar char="•"/>
            </a:pPr>
            <a:r>
              <a:rPr lang="en-US" sz="2000" dirty="0"/>
              <a:t>  More information and eligibility requirements for all of these programs</a:t>
            </a:r>
            <a:r>
              <a:rPr lang="en-US" sz="2000" baseline="0" dirty="0"/>
              <a:t> can be found at </a:t>
            </a:r>
            <a:r>
              <a:rPr lang="en-US" sz="2000" b="1" baseline="0" dirty="0"/>
              <a:t>GAfutures</a:t>
            </a:r>
            <a:r>
              <a:rPr lang="en-US" sz="2000" baseline="0" dirty="0"/>
              <a:t>.</a:t>
            </a:r>
            <a:endParaRPr lang="en-US" sz="2000" dirty="0"/>
          </a:p>
        </p:txBody>
      </p:sp>
      <p:sp>
        <p:nvSpPr>
          <p:cNvPr id="554" name="PlaceHolder 3">
            <a:extLst>
              <a:ext uri="{FF2B5EF4-FFF2-40B4-BE49-F238E27FC236}">
                <a16:creationId xmlns:a16="http://schemas.microsoft.com/office/drawing/2014/main" id="{DC532C14-BE6C-44BC-360A-D4A71A0BF107}"/>
              </a:ext>
            </a:extLst>
          </p:cNvPr>
          <p:cNvSpPr>
            <a:spLocks noGrp="1"/>
          </p:cNvSpPr>
          <p:nvPr>
            <p:ph type="sldNum" idx="84"/>
          </p:nvPr>
        </p:nvSpPr>
        <p:spPr>
          <a:xfrm>
            <a:off x="3970800" y="8830080"/>
            <a:ext cx="3036960" cy="464040"/>
          </a:xfrm>
          <a:prstGeom prst="rect">
            <a:avLst/>
          </a:prstGeom>
          <a:noFill/>
          <a:ln w="9360">
            <a:noFill/>
          </a:ln>
        </p:spPr>
        <p:txBody>
          <a:bodyPr lIns="93240" tIns="46440" rIns="93240" bIns="46440" numCol="1" spcCol="0" anchor="b">
            <a:noAutofit/>
          </a:bodyPr>
          <a:lstStyle>
            <a:lvl1pPr indent="0" algn="r" defTabSz="914400">
              <a:lnSpc>
                <a:spcPct val="100000"/>
              </a:lnSpc>
              <a:buNone/>
              <a:tabLst>
                <a:tab pos="0" algn="l"/>
              </a:tabLst>
              <a:defRPr lang="en-US" sz="1200" b="0" strike="noStrike" spc="-1">
                <a:solidFill>
                  <a:schemeClr val="dk1"/>
                </a:solidFill>
                <a:latin typeface="+mn-lt"/>
                <a:ea typeface="+mn-ea"/>
              </a:defRPr>
            </a:lvl1pPr>
          </a:lstStyle>
          <a:p>
            <a:pPr indent="0" algn="r" defTabSz="914400">
              <a:lnSpc>
                <a:spcPct val="100000"/>
              </a:lnSpc>
              <a:buNone/>
              <a:tabLst>
                <a:tab pos="0" algn="l"/>
              </a:tabLst>
            </a:pPr>
            <a:fld id="{4125D4B4-9BC6-4532-B7D2-B8D7F6902A31}" type="slidenum">
              <a:rPr lang="en-US" sz="1200" b="0" strike="noStrike" spc="-1">
                <a:solidFill>
                  <a:schemeClr val="dk1"/>
                </a:solidFill>
                <a:latin typeface="Helvetica" pitchFamily="2" charset="0"/>
                <a:ea typeface="+mn-ea"/>
              </a:rPr>
              <a:t>36</a:t>
            </a:fld>
            <a:endParaRPr lang="en-US" sz="1200" b="0" strike="noStrike" spc="-1" dirty="0">
              <a:solidFill>
                <a:srgbClr val="000000"/>
              </a:solidFill>
              <a:latin typeface="Helvetica" pitchFamily="2" charset="0"/>
            </a:endParaRPr>
          </a:p>
        </p:txBody>
      </p:sp>
    </p:spTree>
    <p:extLst>
      <p:ext uri="{BB962C8B-B14F-4D97-AF65-F5344CB8AC3E}">
        <p14:creationId xmlns:p14="http://schemas.microsoft.com/office/powerpoint/2010/main" val="1128677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9D83B-5711-8401-6D9A-3A964A4002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4B7E4C-FE98-475A-4415-7BE4F3D4F3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168B50-2E36-9B81-F54C-A6233AFC9D1C}"/>
              </a:ext>
            </a:extLst>
          </p:cNvPr>
          <p:cNvSpPr>
            <a:spLocks noGrp="1"/>
          </p:cNvSpPr>
          <p:nvPr>
            <p:ph type="body" idx="1"/>
          </p:nvPr>
        </p:nvSpPr>
        <p:spPr/>
        <p:txBody>
          <a:bodyPr/>
          <a:lstStyle/>
          <a:p>
            <a:pPr marL="216000" indent="0" defTabSz="914400">
              <a:lnSpc>
                <a:spcPct val="100000"/>
              </a:lnSpc>
              <a:spcBef>
                <a:spcPts val="360"/>
              </a:spcBef>
              <a:buNone/>
              <a:tabLst>
                <a:tab pos="0" algn="l"/>
              </a:tabLst>
            </a:pPr>
            <a:r>
              <a:rPr lang="en-US" sz="1200" b="0" strike="noStrike" spc="-1" dirty="0">
                <a:solidFill>
                  <a:schemeClr val="dk1"/>
                </a:solidFill>
                <a:latin typeface="Arial"/>
                <a:ea typeface="+mn-ea"/>
              </a:rPr>
              <a:t>To maintain the HOPE Grant, a student must have a 2.0 college HOPE GPA at the checkpoints. </a:t>
            </a:r>
            <a:endParaRPr lang="en-US" sz="1200" b="0" strike="noStrike" spc="-1" dirty="0">
              <a:solidFill>
                <a:srgbClr val="000000"/>
              </a:solidFill>
              <a:latin typeface="Arial"/>
            </a:endParaRPr>
          </a:p>
          <a:p>
            <a:pPr marL="216000" indent="0" defTabSz="914400">
              <a:lnSpc>
                <a:spcPct val="100000"/>
              </a:lnSpc>
              <a:buNone/>
              <a:tabLst>
                <a:tab pos="0" algn="l"/>
              </a:tabLst>
            </a:pPr>
            <a:endParaRPr lang="en-US" sz="1200" b="0" strike="noStrike" spc="-1" dirty="0">
              <a:solidFill>
                <a:srgbClr val="000000"/>
              </a:solidFill>
              <a:latin typeface="Arial"/>
            </a:endParaRPr>
          </a:p>
          <a:p>
            <a:pPr marL="216000" indent="0" defTabSz="914400">
              <a:lnSpc>
                <a:spcPct val="100000"/>
              </a:lnSpc>
              <a:buNone/>
              <a:tabLst>
                <a:tab pos="0" algn="l"/>
              </a:tabLst>
            </a:pPr>
            <a:r>
              <a:rPr lang="en-US" sz="2000" b="0" strike="noStrike" spc="-1" dirty="0">
                <a:solidFill>
                  <a:srgbClr val="000000"/>
                </a:solidFill>
                <a:latin typeface="Arial"/>
                <a:ea typeface="+mn-ea"/>
              </a:rPr>
              <a:t>Click</a:t>
            </a:r>
            <a:endParaRPr lang="en-US" sz="2000" b="0" strike="noStrike" spc="-1" dirty="0">
              <a:solidFill>
                <a:srgbClr val="000000"/>
              </a:solidFill>
              <a:latin typeface="Arial"/>
            </a:endParaRPr>
          </a:p>
          <a:p>
            <a:endParaRPr lang="en-US" dirty="0"/>
          </a:p>
        </p:txBody>
      </p:sp>
      <p:sp>
        <p:nvSpPr>
          <p:cNvPr id="4" name="Slide Number Placeholder 3">
            <a:extLst>
              <a:ext uri="{FF2B5EF4-FFF2-40B4-BE49-F238E27FC236}">
                <a16:creationId xmlns:a16="http://schemas.microsoft.com/office/drawing/2014/main" id="{91E029C4-C6F5-736D-F5BB-F2960543BDAC}"/>
              </a:ext>
            </a:extLst>
          </p:cNvPr>
          <p:cNvSpPr>
            <a:spLocks noGrp="1"/>
          </p:cNvSpPr>
          <p:nvPr>
            <p:ph type="sldNum" sz="quarter" idx="5"/>
          </p:nvPr>
        </p:nvSpPr>
        <p:spPr/>
        <p:txBody>
          <a:bodyPr/>
          <a:lstStyle/>
          <a:p>
            <a:fld id="{EAE4B8A4-E3E4-4377-94B6-AE20352F5F91}" type="slidenum">
              <a:rPr lang="en-US" smtClean="0"/>
              <a:t>37</a:t>
            </a:fld>
            <a:endParaRPr lang="en-US" dirty="0"/>
          </a:p>
        </p:txBody>
      </p:sp>
    </p:spTree>
    <p:extLst>
      <p:ext uri="{BB962C8B-B14F-4D97-AF65-F5344CB8AC3E}">
        <p14:creationId xmlns:p14="http://schemas.microsoft.com/office/powerpoint/2010/main" val="41889035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89" eaLnBrk="1" fontAlgn="auto" hangingPunct="1">
              <a:spcBef>
                <a:spcPts val="0"/>
              </a:spcBef>
              <a:spcAft>
                <a:spcPts val="0"/>
              </a:spcAft>
              <a:buFont typeface="Arial" pitchFamily="34" charset="0"/>
              <a:buNone/>
              <a:defRPr/>
            </a:pPr>
            <a:r>
              <a:rPr lang="en-US" dirty="0"/>
              <a:t>Applying for state programs is very easy.  Go to the </a:t>
            </a:r>
            <a:r>
              <a:rPr lang="en-US" dirty="0" err="1"/>
              <a:t>Gafutures</a:t>
            </a:r>
            <a:r>
              <a:rPr lang="en-US" dirty="0"/>
              <a:t> homepage and select the HOPE &amp; State Aid Programs tab, then select the State Aid Applications link.</a:t>
            </a:r>
          </a:p>
        </p:txBody>
      </p:sp>
      <p:sp>
        <p:nvSpPr>
          <p:cNvPr id="4" name="Slide Number Placeholder 3"/>
          <p:cNvSpPr>
            <a:spLocks noGrp="1"/>
          </p:cNvSpPr>
          <p:nvPr>
            <p:ph type="sldNum" sz="quarter" idx="10"/>
          </p:nvPr>
        </p:nvSpPr>
        <p:spPr/>
        <p:txBody>
          <a:bodyPr/>
          <a:lstStyle/>
          <a:p>
            <a:pPr>
              <a:defRPr/>
            </a:pPr>
            <a:fld id="{8A1D84D0-89DA-4486-A7C3-E151E06EF87D}" type="slidenum">
              <a:rPr lang="en-US" smtClean="0"/>
              <a:pPr>
                <a:defRPr/>
              </a:pPr>
              <a:t>38</a:t>
            </a:fld>
            <a:endParaRPr lang="en-US" dirty="0"/>
          </a:p>
        </p:txBody>
      </p:sp>
    </p:spTree>
    <p:extLst>
      <p:ext uri="{BB962C8B-B14F-4D97-AF65-F5344CB8AC3E}">
        <p14:creationId xmlns:p14="http://schemas.microsoft.com/office/powerpoint/2010/main" val="10484367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PlaceHolder 1"/>
          <p:cNvSpPr>
            <a:spLocks noGrp="1" noRot="1" noChangeAspect="1"/>
          </p:cNvSpPr>
          <p:nvPr>
            <p:ph type="sldImg"/>
          </p:nvPr>
        </p:nvSpPr>
        <p:spPr>
          <a:xfrm>
            <a:off x="1181100" y="696913"/>
            <a:ext cx="4648200" cy="3486150"/>
          </a:xfrm>
          <a:prstGeom prst="rect">
            <a:avLst/>
          </a:prstGeom>
          <a:ln w="0">
            <a:noFill/>
          </a:ln>
        </p:spPr>
      </p:sp>
      <p:sp>
        <p:nvSpPr>
          <p:cNvPr id="508" name="PlaceHolder 2"/>
          <p:cNvSpPr>
            <a:spLocks noGrp="1"/>
          </p:cNvSpPr>
          <p:nvPr>
            <p:ph type="body"/>
          </p:nvPr>
        </p:nvSpPr>
        <p:spPr>
          <a:xfrm>
            <a:off x="700920" y="4415760"/>
            <a:ext cx="5607720" cy="4182840"/>
          </a:xfrm>
          <a:prstGeom prst="rect">
            <a:avLst/>
          </a:prstGeom>
          <a:noFill/>
          <a:ln w="9360">
            <a:noFill/>
          </a:ln>
        </p:spPr>
        <p:txBody>
          <a:bodyPr lIns="93240" tIns="46440" rIns="93240" bIns="46440" numCol="1" spcCol="0" anchor="t">
            <a:noAutofit/>
          </a:bodyPr>
          <a:lstStyle/>
          <a:p>
            <a:pPr marL="216000" indent="0" defTabSz="914400">
              <a:lnSpc>
                <a:spcPct val="100000"/>
              </a:lnSpc>
              <a:spcBef>
                <a:spcPts val="360"/>
              </a:spcBef>
              <a:buNone/>
              <a:tabLst>
                <a:tab pos="0" algn="l"/>
              </a:tabLst>
            </a:pPr>
            <a:r>
              <a:rPr lang="en-US" sz="1200" b="0" i="0" kern="1200" dirty="0">
                <a:solidFill>
                  <a:schemeClr val="tx1"/>
                </a:solidFill>
                <a:effectLst/>
                <a:latin typeface="Helvetica" pitchFamily="2" charset="0"/>
                <a:ea typeface="+mn-ea"/>
                <a:cs typeface="+mn-cs"/>
              </a:rPr>
              <a:t>Students have two options when applying for the HOPE Scholarship, </a:t>
            </a:r>
            <a:r>
              <a:rPr lang="en-US" sz="2000" b="0" strike="noStrike" spc="-1" dirty="0">
                <a:solidFill>
                  <a:schemeClr val="dk1"/>
                </a:solidFill>
                <a:latin typeface="Helvetica" pitchFamily="2" charset="0"/>
                <a:ea typeface="+mn-ea"/>
              </a:rPr>
              <a:t>through the FAFSA and/or the GSFAPPS, located on GAfutures.org.</a:t>
            </a:r>
            <a:endParaRPr lang="en-US" sz="2000" b="0" strike="noStrike" spc="-1" dirty="0">
              <a:solidFill>
                <a:srgbClr val="000000"/>
              </a:solidFill>
              <a:latin typeface="Helvetica" pitchFamily="2" charset="0"/>
            </a:endParaRPr>
          </a:p>
          <a:p>
            <a:pPr marL="216000" indent="0" defTabSz="914400">
              <a:lnSpc>
                <a:spcPct val="100000"/>
              </a:lnSpc>
              <a:buNone/>
              <a:tabLst>
                <a:tab pos="0" algn="l"/>
              </a:tabLst>
            </a:pPr>
            <a:endParaRPr lang="en-US" sz="2000" b="0" strike="noStrike" spc="-1" dirty="0">
              <a:solidFill>
                <a:srgbClr val="000000"/>
              </a:solidFill>
              <a:latin typeface="Helvetica" pitchFamily="2" charset="0"/>
            </a:endParaRPr>
          </a:p>
          <a:p>
            <a:pPr marL="216000" indent="0" defTabSz="914400">
              <a:lnSpc>
                <a:spcPct val="100000"/>
              </a:lnSpc>
              <a:buNone/>
              <a:tabLst>
                <a:tab pos="0" algn="l"/>
              </a:tabLst>
            </a:pPr>
            <a:r>
              <a:rPr lang="en-US" sz="3600" b="0" strike="noStrike" spc="-1" dirty="0">
                <a:solidFill>
                  <a:srgbClr val="000000"/>
                </a:solidFill>
                <a:latin typeface="Helvetica" pitchFamily="2" charset="0"/>
                <a:ea typeface="+mn-ea"/>
              </a:rPr>
              <a:t>Click</a:t>
            </a:r>
            <a:endParaRPr lang="en-US" sz="3600" b="0" strike="noStrike" spc="-1" dirty="0">
              <a:solidFill>
                <a:srgbClr val="000000"/>
              </a:solidFill>
              <a:latin typeface="Helvetica" pitchFamily="2" charset="0"/>
            </a:endParaRPr>
          </a:p>
        </p:txBody>
      </p:sp>
      <p:sp>
        <p:nvSpPr>
          <p:cNvPr id="509" name="PlaceHolder 3"/>
          <p:cNvSpPr>
            <a:spLocks noGrp="1"/>
          </p:cNvSpPr>
          <p:nvPr>
            <p:ph type="sldNum" idx="69"/>
          </p:nvPr>
        </p:nvSpPr>
        <p:spPr>
          <a:xfrm>
            <a:off x="3970800" y="8830080"/>
            <a:ext cx="3036960" cy="464040"/>
          </a:xfrm>
          <a:prstGeom prst="rect">
            <a:avLst/>
          </a:prstGeom>
          <a:noFill/>
          <a:ln w="9360">
            <a:noFill/>
          </a:ln>
        </p:spPr>
        <p:txBody>
          <a:bodyPr lIns="93240" tIns="46440" rIns="93240" bIns="46440" numCol="1" spcCol="0" anchor="b">
            <a:noAutofit/>
          </a:bodyPr>
          <a:lstStyle>
            <a:lvl1pPr indent="0" algn="r" defTabSz="914400">
              <a:lnSpc>
                <a:spcPct val="100000"/>
              </a:lnSpc>
              <a:buNone/>
              <a:tabLst>
                <a:tab pos="0" algn="l"/>
              </a:tabLst>
              <a:defRPr lang="en-US" sz="1200" b="0" strike="noStrike" spc="-1">
                <a:solidFill>
                  <a:schemeClr val="dk1"/>
                </a:solidFill>
                <a:latin typeface="+mn-lt"/>
                <a:ea typeface="+mn-ea"/>
              </a:defRPr>
            </a:lvl1pPr>
          </a:lstStyle>
          <a:p>
            <a:pPr indent="0" algn="r" defTabSz="914400">
              <a:lnSpc>
                <a:spcPct val="100000"/>
              </a:lnSpc>
              <a:buNone/>
              <a:tabLst>
                <a:tab pos="0" algn="l"/>
              </a:tabLst>
            </a:pPr>
            <a:fld id="{B8F7B649-6098-4259-A4C9-DB6E02D56B7B}" type="slidenum">
              <a:rPr lang="en-US" sz="1200" b="0" strike="noStrike" spc="-1">
                <a:solidFill>
                  <a:schemeClr val="dk1"/>
                </a:solidFill>
                <a:latin typeface="Helvetica" pitchFamily="2" charset="0"/>
                <a:ea typeface="+mn-ea"/>
              </a:rPr>
              <a:t>39</a:t>
            </a:fld>
            <a:endParaRPr lang="en-US" sz="1200" b="0" strike="noStrike" spc="-1" dirty="0">
              <a:solidFill>
                <a:srgbClr val="000000"/>
              </a:solidFill>
              <a:latin typeface="Helvetica" pitchFamily="2"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p:txBody>
          <a:bodyPr/>
          <a:lstStyle/>
          <a:p>
            <a:pPr>
              <a:defRPr/>
            </a:pPr>
            <a:fld id="{1A04E5AD-8EA6-417C-AE99-62E1ACAE1D0A}" type="slidenum">
              <a:rPr lang="en-US" smtClean="0"/>
              <a:pPr>
                <a:defRPr/>
              </a:pPr>
              <a:t>42</a:t>
            </a:fld>
            <a:endParaRPr lang="en-US"/>
          </a:p>
        </p:txBody>
      </p:sp>
      <p:sp>
        <p:nvSpPr>
          <p:cNvPr id="67587" name="Rectangle 2"/>
          <p:cNvSpPr>
            <a:spLocks noGrp="1" noRot="1" noChangeAspect="1" noChangeArrowheads="1" noTextEdit="1"/>
          </p:cNvSpPr>
          <p:nvPr>
            <p:ph type="sldImg"/>
          </p:nvPr>
        </p:nvSpPr>
        <p:spPr>
          <a:xfrm>
            <a:off x="1182688" y="695325"/>
            <a:ext cx="4648200" cy="3486150"/>
          </a:xfrm>
          <a:ln/>
        </p:spPr>
      </p:sp>
      <p:sp>
        <p:nvSpPr>
          <p:cNvPr id="67588" name="Rectangle 3"/>
          <p:cNvSpPr>
            <a:spLocks noGrp="1" noChangeArrowheads="1"/>
          </p:cNvSpPr>
          <p:nvPr>
            <p:ph type="body" idx="1"/>
          </p:nvPr>
        </p:nvSpPr>
        <p:spPr>
          <a:xfrm>
            <a:off x="701040" y="4412564"/>
            <a:ext cx="5608320" cy="4188222"/>
          </a:xfrm>
          <a:noFill/>
          <a:ln/>
        </p:spPr>
        <p:txBody>
          <a:bodyPr/>
          <a:lstStyle/>
          <a:p>
            <a:pPr>
              <a:spcBef>
                <a:spcPct val="0"/>
              </a:spcBef>
              <a:buFont typeface="Arial" pitchFamily="34" charset="0"/>
              <a:buNone/>
            </a:pPr>
            <a:r>
              <a:rPr lang="en-US" baseline="0" dirty="0"/>
              <a:t>You can also call our 800 number or email our Client Services with any questions you may have. </a:t>
            </a:r>
            <a:endParaRPr lang="en-US" dirty="0"/>
          </a:p>
        </p:txBody>
      </p:sp>
    </p:spTree>
    <p:extLst>
      <p:ext uri="{BB962C8B-B14F-4D97-AF65-F5344CB8AC3E}">
        <p14:creationId xmlns:p14="http://schemas.microsoft.com/office/powerpoint/2010/main" val="39012066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DDDFB2-AA71-498E-A2D1-0D2D02B3C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8762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magic</a:t>
            </a:r>
            <a:r>
              <a:rPr lang="en-US" baseline="0" dirty="0"/>
              <a:t> number, no take 1 for every 2 dollars rule</a:t>
            </a:r>
          </a:p>
          <a:p>
            <a:r>
              <a:rPr lang="en-US" baseline="0" dirty="0"/>
              <a:t>WIPA_ Work Incentives Planning and Assistance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DDDFB2-AA71-498E-A2D1-0D2D02B3C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096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DDDFB2-AA71-498E-A2D1-0D2D02B3C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3857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DDDFB2-AA71-498E-A2D1-0D2D02B3C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896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8CCFB-863A-C7DA-C8BE-149E8873AF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27C9C5-5598-08A9-3887-5DFC4795C0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A47CF4-CD34-69AD-58DD-CB7B02E3EADF}"/>
              </a:ext>
            </a:extLst>
          </p:cNvPr>
          <p:cNvSpPr>
            <a:spLocks noGrp="1"/>
          </p:cNvSpPr>
          <p:nvPr>
            <p:ph type="body" idx="1"/>
          </p:nvPr>
        </p:nvSpPr>
        <p:spPr/>
        <p:txBody>
          <a:bodyPr/>
          <a:lstStyle/>
          <a:p>
            <a:r>
              <a:rPr lang="en-US" dirty="0"/>
              <a:t>Finding ways to pay for college is one of the most important, but also one of the most challenging tasks connected to attending college.  Financial aid is any money used to help pay for college.  Financial aid can cover tuition and fees, room and board, books and supplies, transportation and other college-related expenses.</a:t>
            </a:r>
          </a:p>
        </p:txBody>
      </p:sp>
      <p:sp>
        <p:nvSpPr>
          <p:cNvPr id="4" name="Slide Number Placeholder 3">
            <a:extLst>
              <a:ext uri="{FF2B5EF4-FFF2-40B4-BE49-F238E27FC236}">
                <a16:creationId xmlns:a16="http://schemas.microsoft.com/office/drawing/2014/main" id="{6F9F4D0F-A20E-1AE8-CD96-E4577DD322A2}"/>
              </a:ext>
            </a:extLst>
          </p:cNvPr>
          <p:cNvSpPr>
            <a:spLocks noGrp="1"/>
          </p:cNvSpPr>
          <p:nvPr>
            <p:ph type="sldNum" sz="quarter" idx="5"/>
          </p:nvPr>
        </p:nvSpPr>
        <p:spPr/>
        <p:txBody>
          <a:bodyPr/>
          <a:lstStyle/>
          <a:p>
            <a:fld id="{7F745704-A207-41CF-BC45-184A368CA38A}" type="slidenum">
              <a:rPr lang="en-US" smtClean="0"/>
              <a:pPr/>
              <a:t>8</a:t>
            </a:fld>
            <a:endParaRPr lang="en-US"/>
          </a:p>
        </p:txBody>
      </p:sp>
    </p:spTree>
    <p:extLst>
      <p:ext uri="{BB962C8B-B14F-4D97-AF65-F5344CB8AC3E}">
        <p14:creationId xmlns:p14="http://schemas.microsoft.com/office/powerpoint/2010/main" val="42464162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DDDFB2-AA71-498E-A2D1-0D2D02B3C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7272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DDDFB2-AA71-498E-A2D1-0D2D02B3C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3772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DDDFB2-AA71-498E-A2D1-0D2D02B3C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6518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DDDFB2-AA71-498E-A2D1-0D2D02B3C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9699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DDDFB2-AA71-498E-A2D1-0D2D02B3C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9172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DDDFB2-AA71-498E-A2D1-0D2D02B3C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2108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DDDFB2-AA71-498E-A2D1-0D2D02B3C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3179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DDC74-B5F6-4269-BF29-1376522550B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0136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thousands of scholarships out there to help all types of students pay for college.  Look for local and national scholarships with </a:t>
            </a:r>
            <a:r>
              <a:rPr lang="en-US" dirty="0" err="1"/>
              <a:t>GAfutures.org’s</a:t>
            </a:r>
            <a:r>
              <a:rPr lang="en-US" dirty="0"/>
              <a:t> search tool to find additional sources of financial aid.  Some scholarships have some pretty unique eligibility requirements!  Are you a vegetarian?  An aspiring writer? An avid volunteer in your community?  Then there may be a scholarship for you.  Here are some tips to help.</a:t>
            </a:r>
          </a:p>
        </p:txBody>
      </p:sp>
      <p:sp>
        <p:nvSpPr>
          <p:cNvPr id="4" name="Slide Number Placeholder 3"/>
          <p:cNvSpPr>
            <a:spLocks noGrp="1"/>
          </p:cNvSpPr>
          <p:nvPr>
            <p:ph type="sldNum" sz="quarter" idx="5"/>
          </p:nvPr>
        </p:nvSpPr>
        <p:spPr/>
        <p:txBody>
          <a:bodyPr/>
          <a:lstStyle/>
          <a:p>
            <a:fld id="{7F745704-A207-41CF-BC45-184A368CA38A}" type="slidenum">
              <a:rPr lang="en-US" smtClean="0"/>
              <a:pPr/>
              <a:t>9</a:t>
            </a:fld>
            <a:endParaRPr lang="en-US"/>
          </a:p>
        </p:txBody>
      </p:sp>
    </p:spTree>
    <p:extLst>
      <p:ext uri="{BB962C8B-B14F-4D97-AF65-F5344CB8AC3E}">
        <p14:creationId xmlns:p14="http://schemas.microsoft.com/office/powerpoint/2010/main" val="1923747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It is important to know how the aid is funded.</a:t>
            </a:r>
          </a:p>
          <a:p>
            <a:endParaRPr lang="en-US" dirty="0"/>
          </a:p>
        </p:txBody>
      </p:sp>
      <p:sp>
        <p:nvSpPr>
          <p:cNvPr id="4" name="Slide Number Placeholder 3"/>
          <p:cNvSpPr>
            <a:spLocks noGrp="1"/>
          </p:cNvSpPr>
          <p:nvPr>
            <p:ph type="sldNum" sz="quarter" idx="5"/>
          </p:nvPr>
        </p:nvSpPr>
        <p:spPr/>
        <p:txBody>
          <a:bodyPr/>
          <a:lstStyle/>
          <a:p>
            <a:fld id="{EAE4B8A4-E3E4-4377-94B6-AE20352F5F91}" type="slidenum">
              <a:rPr lang="en-US" smtClean="0"/>
              <a:t>11</a:t>
            </a:fld>
            <a:endParaRPr lang="en-US"/>
          </a:p>
        </p:txBody>
      </p:sp>
    </p:spTree>
    <p:extLst>
      <p:ext uri="{BB962C8B-B14F-4D97-AF65-F5344CB8AC3E}">
        <p14:creationId xmlns:p14="http://schemas.microsoft.com/office/powerpoint/2010/main" val="2106137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There are certain eligibility requirements in order to receive federal aid. These requirements are for the student not the parents. </a:t>
            </a:r>
            <a:endParaRPr lang="en-US" dirty="0"/>
          </a:p>
        </p:txBody>
      </p:sp>
      <p:sp>
        <p:nvSpPr>
          <p:cNvPr id="4" name="Slide Number Placeholder 3"/>
          <p:cNvSpPr>
            <a:spLocks noGrp="1"/>
          </p:cNvSpPr>
          <p:nvPr>
            <p:ph type="sldNum" sz="quarter" idx="5"/>
          </p:nvPr>
        </p:nvSpPr>
        <p:spPr/>
        <p:txBody>
          <a:bodyPr/>
          <a:lstStyle/>
          <a:p>
            <a:fld id="{EAE4B8A4-E3E4-4377-94B6-AE20352F5F91}" type="slidenum">
              <a:rPr lang="en-US" smtClean="0"/>
              <a:t>12</a:t>
            </a:fld>
            <a:endParaRPr lang="en-US"/>
          </a:p>
        </p:txBody>
      </p:sp>
    </p:spTree>
    <p:extLst>
      <p:ext uri="{BB962C8B-B14F-4D97-AF65-F5344CB8AC3E}">
        <p14:creationId xmlns:p14="http://schemas.microsoft.com/office/powerpoint/2010/main" val="2103707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AD780-D333-FC1F-730C-F789E281EA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51851-9C3A-098D-8E54-B3480EBF6A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9F6089-186B-8374-458E-443D688C3F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federal government has financial aid programs that include grants and work-study awards that do not need to be repaid, as well as various loans that require repayment. </a:t>
            </a:r>
            <a:r>
              <a:rPr lang="en-US" sz="1200" b="0" i="0" kern="1200" dirty="0">
                <a:solidFill>
                  <a:schemeClr val="tx1"/>
                </a:solidFill>
                <a:effectLst/>
                <a:latin typeface="Helvetica" pitchFamily="2" charset="0"/>
                <a:ea typeface="+mn-ea"/>
                <a:cs typeface="+mn-cs"/>
              </a:rPr>
              <a:t>Grants are generally need-based and can come from the government (federal and state) or educational institutions themselves. The most well-known federal grant program is the Pell Grant.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Federal Pell Grants are usually awarded to undergraduate students who display financial need.  A Federal Pell Grant, unlike a loan, does not have be repaid.</a:t>
            </a:r>
          </a:p>
          <a:p>
            <a:endParaRPr lang="en-US" dirty="0"/>
          </a:p>
        </p:txBody>
      </p:sp>
      <p:sp>
        <p:nvSpPr>
          <p:cNvPr id="4" name="Slide Number Placeholder 3">
            <a:extLst>
              <a:ext uri="{FF2B5EF4-FFF2-40B4-BE49-F238E27FC236}">
                <a16:creationId xmlns:a16="http://schemas.microsoft.com/office/drawing/2014/main" id="{C8CC9A12-B4E5-F1D0-15A6-2DFBA49F4BF9}"/>
              </a:ext>
            </a:extLst>
          </p:cNvPr>
          <p:cNvSpPr>
            <a:spLocks noGrp="1"/>
          </p:cNvSpPr>
          <p:nvPr>
            <p:ph type="sldNum" sz="quarter" idx="5"/>
          </p:nvPr>
        </p:nvSpPr>
        <p:spPr/>
        <p:txBody>
          <a:bodyPr/>
          <a:lstStyle/>
          <a:p>
            <a:fld id="{7F745704-A207-41CF-BC45-184A368CA38A}" type="slidenum">
              <a:rPr lang="en-US" smtClean="0"/>
              <a:pPr/>
              <a:t>13</a:t>
            </a:fld>
            <a:endParaRPr lang="en-US"/>
          </a:p>
        </p:txBody>
      </p:sp>
    </p:spTree>
    <p:extLst>
      <p:ext uri="{BB962C8B-B14F-4D97-AF65-F5344CB8AC3E}">
        <p14:creationId xmlns:p14="http://schemas.microsoft.com/office/powerpoint/2010/main" val="4279702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7E63F-CE9E-F4A5-3B47-C302DC43E3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AC7D8-FED6-C182-0C17-984EEB2BAA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47F94A-AB27-44A9-0FDF-F3C3E225EB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FSEOG is a grant for undergraduate students with exception financial need.  The FSEOG does not need to be repaid.  These are grants you’ll want to apply for as soon as possible as there are limited funds.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ADCA547-8356-ABB8-6EB3-07E09CAAA438}"/>
              </a:ext>
            </a:extLst>
          </p:cNvPr>
          <p:cNvSpPr>
            <a:spLocks noGrp="1"/>
          </p:cNvSpPr>
          <p:nvPr>
            <p:ph type="sldNum" sz="quarter" idx="5"/>
          </p:nvPr>
        </p:nvSpPr>
        <p:spPr/>
        <p:txBody>
          <a:bodyPr/>
          <a:lstStyle/>
          <a:p>
            <a:fld id="{7F745704-A207-41CF-BC45-184A368CA38A}" type="slidenum">
              <a:rPr lang="en-US" smtClean="0"/>
              <a:pPr/>
              <a:t>14</a:t>
            </a:fld>
            <a:endParaRPr lang="en-US"/>
          </a:p>
        </p:txBody>
      </p:sp>
    </p:spTree>
    <p:extLst>
      <p:ext uri="{BB962C8B-B14F-4D97-AF65-F5344CB8AC3E}">
        <p14:creationId xmlns:p14="http://schemas.microsoft.com/office/powerpoint/2010/main" val="178158824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sv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3.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8.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5.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D5E7EE"/>
        </a:solidFill>
        <a:effectLst/>
      </p:bgPr>
    </p:bg>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72E1BEA6-2B9D-7F1C-5D3D-A1357BE2C666}"/>
              </a:ext>
            </a:extLst>
          </p:cNvPr>
          <p:cNvSpPr/>
          <p:nvPr userDrawn="1"/>
        </p:nvSpPr>
        <p:spPr>
          <a:xfrm>
            <a:off x="5787482" y="-516834"/>
            <a:ext cx="2041780" cy="2041780"/>
          </a:xfrm>
          <a:prstGeom prst="ellipse">
            <a:avLst/>
          </a:prstGeom>
          <a:solidFill>
            <a:schemeClr val="bg1">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22" name="Oval 21">
            <a:extLst>
              <a:ext uri="{FF2B5EF4-FFF2-40B4-BE49-F238E27FC236}">
                <a16:creationId xmlns:a16="http://schemas.microsoft.com/office/drawing/2014/main" id="{AE0565DF-9BE6-6C5F-0E64-DDCC98949EC5}"/>
              </a:ext>
            </a:extLst>
          </p:cNvPr>
          <p:cNvSpPr/>
          <p:nvPr userDrawn="1"/>
        </p:nvSpPr>
        <p:spPr>
          <a:xfrm>
            <a:off x="6778337" y="-1036267"/>
            <a:ext cx="3679327" cy="3679327"/>
          </a:xfrm>
          <a:prstGeom prst="ellipse">
            <a:avLst/>
          </a:prstGeom>
          <a:solidFill>
            <a:srgbClr val="297899">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6" name="Picture 15">
            <a:extLst>
              <a:ext uri="{FF2B5EF4-FFF2-40B4-BE49-F238E27FC236}">
                <a16:creationId xmlns:a16="http://schemas.microsoft.com/office/drawing/2014/main" id="{6AE7B24A-C7AD-F13C-EF44-DC66234F4150}"/>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p:blipFill>
        <p:spPr>
          <a:xfrm>
            <a:off x="2836672" y="2673227"/>
            <a:ext cx="6392761" cy="4184772"/>
          </a:xfrm>
          <a:prstGeom prst="rect">
            <a:avLst/>
          </a:prstGeom>
        </p:spPr>
      </p:pic>
      <p:pic>
        <p:nvPicPr>
          <p:cNvPr id="9" name="Picture 8" descr="Blue text on a black background&#10;&#10;Description automatically generated">
            <a:extLst>
              <a:ext uri="{FF2B5EF4-FFF2-40B4-BE49-F238E27FC236}">
                <a16:creationId xmlns:a16="http://schemas.microsoft.com/office/drawing/2014/main" id="{B9DB8311-2048-05B2-6D5A-BFB1B23EA0C7}"/>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729725" y="4236046"/>
            <a:ext cx="2106947" cy="262325"/>
          </a:xfrm>
          <a:prstGeom prst="rect">
            <a:avLst/>
          </a:prstGeom>
        </p:spPr>
      </p:pic>
      <p:pic>
        <p:nvPicPr>
          <p:cNvPr id="11" name="Picture 10">
            <a:extLst>
              <a:ext uri="{FF2B5EF4-FFF2-40B4-BE49-F238E27FC236}">
                <a16:creationId xmlns:a16="http://schemas.microsoft.com/office/drawing/2014/main" id="{3A0056A8-A925-A9F3-7FC2-EED3727C59E1}"/>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p:blipFill>
        <p:spPr>
          <a:xfrm>
            <a:off x="729724" y="3374160"/>
            <a:ext cx="2364040" cy="550529"/>
          </a:xfrm>
          <a:prstGeom prst="rect">
            <a:avLst/>
          </a:prstGeom>
        </p:spPr>
      </p:pic>
      <p:sp>
        <p:nvSpPr>
          <p:cNvPr id="13" name="Content Placeholder 2">
            <a:extLst>
              <a:ext uri="{FF2B5EF4-FFF2-40B4-BE49-F238E27FC236}">
                <a16:creationId xmlns:a16="http://schemas.microsoft.com/office/drawing/2014/main" id="{229A3226-D4C4-3C3C-5107-BEE05728B723}"/>
              </a:ext>
            </a:extLst>
          </p:cNvPr>
          <p:cNvSpPr>
            <a:spLocks noGrp="1"/>
          </p:cNvSpPr>
          <p:nvPr userDrawn="1">
            <p:ph idx="1"/>
          </p:nvPr>
        </p:nvSpPr>
        <p:spPr>
          <a:xfrm>
            <a:off x="695736" y="1867130"/>
            <a:ext cx="3975654" cy="553998"/>
          </a:xfrm>
          <a:prstGeom prst="rect">
            <a:avLst/>
          </a:prstGeom>
          <a:solidFill>
            <a:srgbClr val="4CBB17"/>
          </a:solidFill>
        </p:spPr>
        <p:txBody>
          <a:bodyPr wrap="square" lIns="137160" tIns="137160" rIns="137160" bIns="137160" anchor="ctr" anchorCtr="0">
            <a:spAutoFit/>
          </a:bodyPr>
          <a:lstStyle>
            <a:lvl1pPr marL="0" indent="0" algn="l">
              <a:buNone/>
              <a:defRPr sz="2000" cap="all" baseline="0">
                <a:solidFill>
                  <a:schemeClr val="bg1"/>
                </a:solidFill>
              </a:defRPr>
            </a:lvl1pPr>
          </a:lstStyle>
          <a:p>
            <a:pPr lvl="0"/>
            <a:endParaRPr lang="en-US" dirty="0"/>
          </a:p>
        </p:txBody>
      </p:sp>
      <p:sp>
        <p:nvSpPr>
          <p:cNvPr id="18" name="Title 6">
            <a:extLst>
              <a:ext uri="{FF2B5EF4-FFF2-40B4-BE49-F238E27FC236}">
                <a16:creationId xmlns:a16="http://schemas.microsoft.com/office/drawing/2014/main" id="{AF0637C7-64D8-D4D7-FC39-D219190DB12A}"/>
              </a:ext>
            </a:extLst>
          </p:cNvPr>
          <p:cNvSpPr>
            <a:spLocks noGrp="1"/>
          </p:cNvSpPr>
          <p:nvPr>
            <p:ph type="ctrTitle" hasCustomPrompt="1"/>
          </p:nvPr>
        </p:nvSpPr>
        <p:spPr>
          <a:xfrm>
            <a:off x="566528" y="885407"/>
            <a:ext cx="9144000" cy="979136"/>
          </a:xfrm>
          <a:prstGeom prst="rect">
            <a:avLst/>
          </a:prstGeom>
        </p:spPr>
        <p:txBody>
          <a:bodyPr anchor="ctr" anchorCtr="0">
            <a:normAutofit/>
          </a:bodyPr>
          <a:lstStyle>
            <a:lvl1pPr algn="l">
              <a:defRPr sz="7000" b="1">
                <a:latin typeface="ArcherPro Book" panose="02000000000000000000" pitchFamily="50" charset="0"/>
              </a:defRPr>
            </a:lvl1pPr>
          </a:lstStyle>
          <a:p>
            <a:r>
              <a:rPr lang="en-US" sz="6000" dirty="0"/>
              <a:t> </a:t>
            </a:r>
            <a:endParaRPr lang="en-US" sz="4400" dirty="0"/>
          </a:p>
        </p:txBody>
      </p:sp>
      <p:sp>
        <p:nvSpPr>
          <p:cNvPr id="20" name="Text Placeholder 4">
            <a:extLst>
              <a:ext uri="{FF2B5EF4-FFF2-40B4-BE49-F238E27FC236}">
                <a16:creationId xmlns:a16="http://schemas.microsoft.com/office/drawing/2014/main" id="{9BB43317-CA42-1051-82FA-3A65EA6A1399}"/>
              </a:ext>
            </a:extLst>
          </p:cNvPr>
          <p:cNvSpPr>
            <a:spLocks noGrp="1"/>
          </p:cNvSpPr>
          <p:nvPr>
            <p:ph type="body" sz="quarter" idx="12"/>
          </p:nvPr>
        </p:nvSpPr>
        <p:spPr>
          <a:xfrm>
            <a:off x="606285" y="2490737"/>
            <a:ext cx="2902228" cy="324525"/>
          </a:xfrm>
          <a:prstGeom prst="rect">
            <a:avLst/>
          </a:prstGeom>
        </p:spPr>
        <p:txBody>
          <a:bodyPr anchor="ctr" anchorCtr="0"/>
          <a:lstStyle>
            <a:lvl1pPr marL="0" indent="0" algn="l">
              <a:buNone/>
              <a:defRPr sz="1200" i="0"/>
            </a:lvl1pPr>
          </a:lstStyle>
          <a:p>
            <a:endParaRPr lang="en-US" sz="1600" i="0" cap="all" dirty="0"/>
          </a:p>
        </p:txBody>
      </p:sp>
      <p:pic>
        <p:nvPicPr>
          <p:cNvPr id="23" name="Graphic 22" descr="A circle filled with small lines like sprinkles">
            <a:extLst>
              <a:ext uri="{FF2B5EF4-FFF2-40B4-BE49-F238E27FC236}">
                <a16:creationId xmlns:a16="http://schemas.microsoft.com/office/drawing/2014/main" id="{776BEFF3-C2BF-BBBD-9011-2FF21228FB84}"/>
              </a:ext>
            </a:extLst>
          </p:cNvPr>
          <p:cNvPicPr>
            <a:picLocks noChangeAspect="1"/>
          </p:cNvPicPr>
          <p:nvPr userDrawn="1"/>
        </p:nvPicPr>
        <p:blipFill>
          <a:blip>
            <a:alphaModFix amt="32000"/>
            <a:extLst>
              <a:ext uri="{96DAC541-7B7A-43D3-8B79-37D633B846F1}">
                <asvg:svgBlip xmlns:asvg="http://schemas.microsoft.com/office/drawing/2016/SVG/main" r:embed="rId8"/>
              </a:ext>
            </a:extLst>
          </a:blip>
          <a:stretch>
            <a:fillRect/>
          </a:stretch>
        </p:blipFill>
        <p:spPr>
          <a:xfrm>
            <a:off x="-3889362" y="3407054"/>
            <a:ext cx="8461362" cy="8461362"/>
          </a:xfrm>
          <a:prstGeom prst="rect">
            <a:avLst/>
          </a:prstGeom>
        </p:spPr>
      </p:pic>
      <p:sp>
        <p:nvSpPr>
          <p:cNvPr id="24" name="Oval 23">
            <a:extLst>
              <a:ext uri="{FF2B5EF4-FFF2-40B4-BE49-F238E27FC236}">
                <a16:creationId xmlns:a16="http://schemas.microsoft.com/office/drawing/2014/main" id="{F0BB8C9E-F879-0323-0ECF-1DEB43B458B7}"/>
              </a:ext>
            </a:extLst>
          </p:cNvPr>
          <p:cNvSpPr/>
          <p:nvPr userDrawn="1"/>
        </p:nvSpPr>
        <p:spPr>
          <a:xfrm>
            <a:off x="-3154402" y="-1408832"/>
            <a:ext cx="3679327" cy="3679327"/>
          </a:xfrm>
          <a:prstGeom prst="ellipse">
            <a:avLst/>
          </a:prstGeom>
          <a:solidFill>
            <a:srgbClr val="297899">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Tree>
    <p:extLst>
      <p:ext uri="{BB962C8B-B14F-4D97-AF65-F5344CB8AC3E}">
        <p14:creationId xmlns:p14="http://schemas.microsoft.com/office/powerpoint/2010/main" val="7320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vendar shirt graphic">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78DA05-70B2-2DB6-9E5E-936AF8CA891D}"/>
              </a:ext>
            </a:extLst>
          </p:cNvPr>
          <p:cNvCxnSpPr>
            <a:cxnSpLocks/>
          </p:cNvCxnSpPr>
          <p:nvPr userDrawn="1"/>
        </p:nvCxnSpPr>
        <p:spPr>
          <a:xfrm>
            <a:off x="477297" y="6176963"/>
            <a:ext cx="6304503"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pic>
        <p:nvPicPr>
          <p:cNvPr id="8" name="Picture 7" descr="A person standing in front of a locker&#10;&#10;AI-generated content may be incorrect.">
            <a:extLst>
              <a:ext uri="{FF2B5EF4-FFF2-40B4-BE49-F238E27FC236}">
                <a16:creationId xmlns:a16="http://schemas.microsoft.com/office/drawing/2014/main" id="{0BE7D9EB-9F33-F880-9AAF-E3B48B2A3F1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1366"/>
          <a:stretch/>
        </p:blipFill>
        <p:spPr>
          <a:xfrm>
            <a:off x="6048375" y="2398911"/>
            <a:ext cx="3457575" cy="4459089"/>
          </a:xfrm>
          <a:prstGeom prst="rect">
            <a:avLst/>
          </a:prstGeom>
        </p:spPr>
      </p:pic>
      <p:sp>
        <p:nvSpPr>
          <p:cNvPr id="9" name="Rectangle 8">
            <a:extLst>
              <a:ext uri="{FF2B5EF4-FFF2-40B4-BE49-F238E27FC236}">
                <a16:creationId xmlns:a16="http://schemas.microsoft.com/office/drawing/2014/main" id="{2430C949-4E26-38B3-B27C-80A6188D2BB2}"/>
              </a:ext>
            </a:extLst>
          </p:cNvPr>
          <p:cNvSpPr/>
          <p:nvPr userDrawn="1"/>
        </p:nvSpPr>
        <p:spPr>
          <a:xfrm>
            <a:off x="5486400" y="6257451"/>
            <a:ext cx="3695700" cy="495670"/>
          </a:xfrm>
          <a:prstGeom prst="rect">
            <a:avLst/>
          </a:prstGeom>
          <a:solidFill>
            <a:schemeClr val="bg1">
              <a:alpha val="450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7" name="Picture 6">
            <a:extLst>
              <a:ext uri="{FF2B5EF4-FFF2-40B4-BE49-F238E27FC236}">
                <a16:creationId xmlns:a16="http://schemas.microsoft.com/office/drawing/2014/main" id="{41773A72-C43A-2629-C638-900A1380678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latin typeface="Helvetica" pitchFamily="2" charset="0"/>
            </a:endParaRPr>
          </a:p>
        </p:txBody>
      </p:sp>
      <p:sp>
        <p:nvSpPr>
          <p:cNvPr id="12" name="Text Placeholder 11">
            <a:extLst>
              <a:ext uri="{FF2B5EF4-FFF2-40B4-BE49-F238E27FC236}">
                <a16:creationId xmlns:a16="http://schemas.microsoft.com/office/drawing/2014/main" id="{F7A3F937-02D8-A6DD-81A1-CA63FD0D33A5}"/>
              </a:ext>
            </a:extLst>
          </p:cNvPr>
          <p:cNvSpPr>
            <a:spLocks noGrp="1"/>
          </p:cNvSpPr>
          <p:nvPr>
            <p:ph type="body" sz="quarter" idx="11"/>
          </p:nvPr>
        </p:nvSpPr>
        <p:spPr>
          <a:xfrm>
            <a:off x="676275" y="320887"/>
            <a:ext cx="7772400" cy="387706"/>
          </a:xfrm>
          <a:prstGeom prst="rect">
            <a:avLst/>
          </a:prstGeom>
        </p:spPr>
        <p:txBody>
          <a:bodyPr/>
          <a:lstStyle>
            <a:lvl1pPr marL="0" indent="0" algn="l">
              <a:buNone/>
              <a:defRPr sz="1600" b="1" cap="all" baseline="0">
                <a:solidFill>
                  <a:schemeClr val="tx1">
                    <a:lumMod val="50000"/>
                    <a:lumOff val="50000"/>
                  </a:schemeClr>
                </a:solidFill>
              </a:defRPr>
            </a:lvl1pPr>
          </a:lstStyle>
          <a:p>
            <a:pPr lvl="0"/>
            <a:r>
              <a:rPr lang="en-US" dirty="0"/>
              <a:t>Click to edit Master text styles</a:t>
            </a:r>
          </a:p>
        </p:txBody>
      </p:sp>
      <p:pic>
        <p:nvPicPr>
          <p:cNvPr id="2" name="Picture 1" descr="Blue text on a black background&#10;&#10;Description automatically generated">
            <a:extLst>
              <a:ext uri="{FF2B5EF4-FFF2-40B4-BE49-F238E27FC236}">
                <a16:creationId xmlns:a16="http://schemas.microsoft.com/office/drawing/2014/main" id="{3AE73D45-9695-58E5-F099-A20E84BDFE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cxnSp>
        <p:nvCxnSpPr>
          <p:cNvPr id="3" name="Straight Connector 2">
            <a:extLst>
              <a:ext uri="{FF2B5EF4-FFF2-40B4-BE49-F238E27FC236}">
                <a16:creationId xmlns:a16="http://schemas.microsoft.com/office/drawing/2014/main" id="{EB46DEF4-8391-5307-8C1D-C5CF98989E3F}"/>
              </a:ext>
            </a:extLst>
          </p:cNvPr>
          <p:cNvCxnSpPr>
            <a:cxnSpLocks/>
          </p:cNvCxnSpPr>
          <p:nvPr userDrawn="1"/>
        </p:nvCxnSpPr>
        <p:spPr>
          <a:xfrm>
            <a:off x="676275" y="1149434"/>
            <a:ext cx="77819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47D5A731-FFFF-4124-0017-D224B86B1956}"/>
              </a:ext>
            </a:extLst>
          </p:cNvPr>
          <p:cNvSpPr>
            <a:spLocks noGrp="1"/>
          </p:cNvSpPr>
          <p:nvPr>
            <p:ph type="body" sz="quarter" idx="10"/>
          </p:nvPr>
        </p:nvSpPr>
        <p:spPr>
          <a:xfrm>
            <a:off x="685800" y="610286"/>
            <a:ext cx="7772400" cy="48580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cap="all" baseline="0" dirty="0">
                <a:solidFill>
                  <a:schemeClr val="tx1"/>
                </a:solidFill>
                <a:latin typeface="Helvetica" pitchFamily="2"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293162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avy shirt graphic">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78DA05-70B2-2DB6-9E5E-936AF8CA891D}"/>
              </a:ext>
            </a:extLst>
          </p:cNvPr>
          <p:cNvCxnSpPr>
            <a:cxnSpLocks/>
          </p:cNvCxnSpPr>
          <p:nvPr userDrawn="1"/>
        </p:nvCxnSpPr>
        <p:spPr>
          <a:xfrm>
            <a:off x="477297" y="6176963"/>
            <a:ext cx="7081351"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Picture 9" descr="A person holding a foam finger&#10;&#10;AI-generated content may be incorrect.">
            <a:extLst>
              <a:ext uri="{FF2B5EF4-FFF2-40B4-BE49-F238E27FC236}">
                <a16:creationId xmlns:a16="http://schemas.microsoft.com/office/drawing/2014/main" id="{631E365B-BF8E-8BF0-267A-D79BE3A062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07396" y="3133725"/>
            <a:ext cx="3473904" cy="3724275"/>
          </a:xfrm>
          <a:prstGeom prst="rect">
            <a:avLst/>
          </a:prstGeom>
        </p:spPr>
      </p:pic>
      <p:sp>
        <p:nvSpPr>
          <p:cNvPr id="8" name="Rectangle 7">
            <a:extLst>
              <a:ext uri="{FF2B5EF4-FFF2-40B4-BE49-F238E27FC236}">
                <a16:creationId xmlns:a16="http://schemas.microsoft.com/office/drawing/2014/main" id="{DEE08F08-CD14-A0DD-C3F1-888E65B81408}"/>
              </a:ext>
            </a:extLst>
          </p:cNvPr>
          <p:cNvSpPr/>
          <p:nvPr userDrawn="1"/>
        </p:nvSpPr>
        <p:spPr>
          <a:xfrm>
            <a:off x="0" y="6194437"/>
            <a:ext cx="9144000" cy="663559"/>
          </a:xfrm>
          <a:prstGeom prst="rect">
            <a:avLst/>
          </a:prstGeom>
          <a:solidFill>
            <a:schemeClr val="bg1">
              <a:alpha val="450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7" name="Picture 6">
            <a:extLst>
              <a:ext uri="{FF2B5EF4-FFF2-40B4-BE49-F238E27FC236}">
                <a16:creationId xmlns:a16="http://schemas.microsoft.com/office/drawing/2014/main" id="{41773A72-C43A-2629-C638-900A1380678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latin typeface="Helvetica" pitchFamily="2" charset="0"/>
            </a:endParaRPr>
          </a:p>
        </p:txBody>
      </p:sp>
      <p:sp>
        <p:nvSpPr>
          <p:cNvPr id="12" name="Text Placeholder 11">
            <a:extLst>
              <a:ext uri="{FF2B5EF4-FFF2-40B4-BE49-F238E27FC236}">
                <a16:creationId xmlns:a16="http://schemas.microsoft.com/office/drawing/2014/main" id="{F7A3F937-02D8-A6DD-81A1-CA63FD0D33A5}"/>
              </a:ext>
            </a:extLst>
          </p:cNvPr>
          <p:cNvSpPr>
            <a:spLocks noGrp="1"/>
          </p:cNvSpPr>
          <p:nvPr>
            <p:ph type="body" sz="quarter" idx="11"/>
          </p:nvPr>
        </p:nvSpPr>
        <p:spPr>
          <a:xfrm>
            <a:off x="676275" y="320887"/>
            <a:ext cx="7772400" cy="387706"/>
          </a:xfrm>
          <a:prstGeom prst="rect">
            <a:avLst/>
          </a:prstGeom>
        </p:spPr>
        <p:txBody>
          <a:bodyPr/>
          <a:lstStyle>
            <a:lvl1pPr marL="0" indent="0" algn="l">
              <a:buNone/>
              <a:defRPr sz="1600" b="1" cap="all" baseline="0">
                <a:solidFill>
                  <a:schemeClr val="tx1">
                    <a:lumMod val="50000"/>
                    <a:lumOff val="50000"/>
                  </a:schemeClr>
                </a:solidFill>
              </a:defRPr>
            </a:lvl1pPr>
          </a:lstStyle>
          <a:p>
            <a:pPr lvl="0"/>
            <a:r>
              <a:rPr lang="en-US" dirty="0"/>
              <a:t>Click to edit Master text styles</a:t>
            </a:r>
          </a:p>
        </p:txBody>
      </p:sp>
      <p:pic>
        <p:nvPicPr>
          <p:cNvPr id="2" name="Picture 1" descr="Blue text on a black background&#10;&#10;Description automatically generated">
            <a:extLst>
              <a:ext uri="{FF2B5EF4-FFF2-40B4-BE49-F238E27FC236}">
                <a16:creationId xmlns:a16="http://schemas.microsoft.com/office/drawing/2014/main" id="{3AE73D45-9695-58E5-F099-A20E84BDFE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cxnSp>
        <p:nvCxnSpPr>
          <p:cNvPr id="3" name="Straight Connector 2">
            <a:extLst>
              <a:ext uri="{FF2B5EF4-FFF2-40B4-BE49-F238E27FC236}">
                <a16:creationId xmlns:a16="http://schemas.microsoft.com/office/drawing/2014/main" id="{EB46DEF4-8391-5307-8C1D-C5CF98989E3F}"/>
              </a:ext>
            </a:extLst>
          </p:cNvPr>
          <p:cNvCxnSpPr>
            <a:cxnSpLocks/>
          </p:cNvCxnSpPr>
          <p:nvPr userDrawn="1"/>
        </p:nvCxnSpPr>
        <p:spPr>
          <a:xfrm>
            <a:off x="676275" y="1149434"/>
            <a:ext cx="77819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47D5A731-FFFF-4124-0017-D224B86B1956}"/>
              </a:ext>
            </a:extLst>
          </p:cNvPr>
          <p:cNvSpPr>
            <a:spLocks noGrp="1"/>
          </p:cNvSpPr>
          <p:nvPr>
            <p:ph type="body" sz="quarter" idx="10"/>
          </p:nvPr>
        </p:nvSpPr>
        <p:spPr>
          <a:xfrm>
            <a:off x="685800" y="610286"/>
            <a:ext cx="7772400" cy="48580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cap="all" baseline="0" dirty="0">
                <a:solidFill>
                  <a:schemeClr val="tx1"/>
                </a:solidFill>
                <a:latin typeface="Helvetica" pitchFamily="2"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1713245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sktop graphic">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78DA05-70B2-2DB6-9E5E-936AF8CA891D}"/>
              </a:ext>
            </a:extLst>
          </p:cNvPr>
          <p:cNvCxnSpPr>
            <a:cxnSpLocks/>
          </p:cNvCxnSpPr>
          <p:nvPr userDrawn="1"/>
        </p:nvCxnSpPr>
        <p:spPr>
          <a:xfrm>
            <a:off x="477297" y="6176963"/>
            <a:ext cx="699982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pic>
        <p:nvPicPr>
          <p:cNvPr id="17" name="Picture 16" descr="A person writing on paper next to a computer&#10;&#10;AI-generated content may be incorrect.">
            <a:extLst>
              <a:ext uri="{FF2B5EF4-FFF2-40B4-BE49-F238E27FC236}">
                <a16:creationId xmlns:a16="http://schemas.microsoft.com/office/drawing/2014/main" id="{FC8FA200-A463-26FA-90ED-CF74DCFD55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81366" y="2124076"/>
            <a:ext cx="3562633" cy="4728186"/>
          </a:xfrm>
          <a:prstGeom prst="rect">
            <a:avLst/>
          </a:prstGeom>
        </p:spPr>
      </p:pic>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latin typeface="Helvetica" pitchFamily="2" charset="0"/>
            </a:endParaRPr>
          </a:p>
        </p:txBody>
      </p:sp>
      <p:sp>
        <p:nvSpPr>
          <p:cNvPr id="12" name="Text Placeholder 11">
            <a:extLst>
              <a:ext uri="{FF2B5EF4-FFF2-40B4-BE49-F238E27FC236}">
                <a16:creationId xmlns:a16="http://schemas.microsoft.com/office/drawing/2014/main" id="{F7A3F937-02D8-A6DD-81A1-CA63FD0D33A5}"/>
              </a:ext>
            </a:extLst>
          </p:cNvPr>
          <p:cNvSpPr>
            <a:spLocks noGrp="1"/>
          </p:cNvSpPr>
          <p:nvPr>
            <p:ph type="body" sz="quarter" idx="11"/>
          </p:nvPr>
        </p:nvSpPr>
        <p:spPr>
          <a:xfrm>
            <a:off x="676275" y="320887"/>
            <a:ext cx="7772400" cy="387706"/>
          </a:xfrm>
          <a:prstGeom prst="rect">
            <a:avLst/>
          </a:prstGeom>
        </p:spPr>
        <p:txBody>
          <a:bodyPr/>
          <a:lstStyle>
            <a:lvl1pPr marL="0" indent="0" algn="l">
              <a:buNone/>
              <a:defRPr sz="1600" b="1" cap="all" baseline="0">
                <a:solidFill>
                  <a:schemeClr val="tx1">
                    <a:lumMod val="50000"/>
                    <a:lumOff val="50000"/>
                  </a:schemeClr>
                </a:solidFill>
              </a:defRPr>
            </a:lvl1pPr>
          </a:lstStyle>
          <a:p>
            <a:pPr lvl="0"/>
            <a:r>
              <a:rPr lang="en-US" dirty="0"/>
              <a:t>Click to edit Master text styles</a:t>
            </a:r>
          </a:p>
        </p:txBody>
      </p:sp>
      <p:pic>
        <p:nvPicPr>
          <p:cNvPr id="2" name="Picture 1" descr="Blue text on a black background&#10;&#10;Description automatically generated">
            <a:extLst>
              <a:ext uri="{FF2B5EF4-FFF2-40B4-BE49-F238E27FC236}">
                <a16:creationId xmlns:a16="http://schemas.microsoft.com/office/drawing/2014/main" id="{3AE73D45-9695-58E5-F099-A20E84BDFE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cxnSp>
        <p:nvCxnSpPr>
          <p:cNvPr id="3" name="Straight Connector 2">
            <a:extLst>
              <a:ext uri="{FF2B5EF4-FFF2-40B4-BE49-F238E27FC236}">
                <a16:creationId xmlns:a16="http://schemas.microsoft.com/office/drawing/2014/main" id="{EB46DEF4-8391-5307-8C1D-C5CF98989E3F}"/>
              </a:ext>
            </a:extLst>
          </p:cNvPr>
          <p:cNvCxnSpPr>
            <a:cxnSpLocks/>
          </p:cNvCxnSpPr>
          <p:nvPr userDrawn="1"/>
        </p:nvCxnSpPr>
        <p:spPr>
          <a:xfrm>
            <a:off x="676275" y="1149434"/>
            <a:ext cx="77819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02F93F0-3150-63D4-2104-AAB263611F95}"/>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sp>
        <p:nvSpPr>
          <p:cNvPr id="5" name="Text Placeholder 9">
            <a:extLst>
              <a:ext uri="{FF2B5EF4-FFF2-40B4-BE49-F238E27FC236}">
                <a16:creationId xmlns:a16="http://schemas.microsoft.com/office/drawing/2014/main" id="{2907A489-9F81-61B9-B31C-ADCDBABFEE31}"/>
              </a:ext>
            </a:extLst>
          </p:cNvPr>
          <p:cNvSpPr>
            <a:spLocks noGrp="1"/>
          </p:cNvSpPr>
          <p:nvPr>
            <p:ph type="body" sz="quarter" idx="10"/>
          </p:nvPr>
        </p:nvSpPr>
        <p:spPr>
          <a:xfrm>
            <a:off x="685800" y="610286"/>
            <a:ext cx="7772400" cy="48580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cap="all" baseline="0" dirty="0">
                <a:solidFill>
                  <a:schemeClr val="tx1"/>
                </a:solidFill>
                <a:latin typeface="Helvetica" pitchFamily="2"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1886289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lding HOPE brochure graphic">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78DA05-70B2-2DB6-9E5E-936AF8CA891D}"/>
              </a:ext>
            </a:extLst>
          </p:cNvPr>
          <p:cNvCxnSpPr>
            <a:cxnSpLocks/>
          </p:cNvCxnSpPr>
          <p:nvPr userDrawn="1"/>
        </p:nvCxnSpPr>
        <p:spPr>
          <a:xfrm>
            <a:off x="477297" y="6176963"/>
            <a:ext cx="7081351"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pic>
        <p:nvPicPr>
          <p:cNvPr id="8" name="Picture 7" descr="A cartoon of a person holding a book&#10;&#10;AI-generated content may be incorrect.">
            <a:extLst>
              <a:ext uri="{FF2B5EF4-FFF2-40B4-BE49-F238E27FC236}">
                <a16:creationId xmlns:a16="http://schemas.microsoft.com/office/drawing/2014/main" id="{C6032FEF-17EF-155B-0DF5-F6C4672C767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1826"/>
          <a:stretch>
            <a:fillRect/>
          </a:stretch>
        </p:blipFill>
        <p:spPr>
          <a:xfrm>
            <a:off x="-165936" y="3359315"/>
            <a:ext cx="2999446" cy="3498685"/>
          </a:xfrm>
          <a:prstGeom prst="rect">
            <a:avLst/>
          </a:prstGeom>
        </p:spPr>
      </p:pic>
      <p:sp>
        <p:nvSpPr>
          <p:cNvPr id="9" name="Rectangle 8">
            <a:extLst>
              <a:ext uri="{FF2B5EF4-FFF2-40B4-BE49-F238E27FC236}">
                <a16:creationId xmlns:a16="http://schemas.microsoft.com/office/drawing/2014/main" id="{3EB6F66E-4333-BA6B-6E04-6711E281FCC7}"/>
              </a:ext>
            </a:extLst>
          </p:cNvPr>
          <p:cNvSpPr/>
          <p:nvPr userDrawn="1"/>
        </p:nvSpPr>
        <p:spPr>
          <a:xfrm>
            <a:off x="0" y="6257451"/>
            <a:ext cx="3257550" cy="495670"/>
          </a:xfrm>
          <a:prstGeom prst="rect">
            <a:avLst/>
          </a:prstGeom>
          <a:solidFill>
            <a:schemeClr val="bg1">
              <a:alpha val="450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7" name="Picture 6">
            <a:extLst>
              <a:ext uri="{FF2B5EF4-FFF2-40B4-BE49-F238E27FC236}">
                <a16:creationId xmlns:a16="http://schemas.microsoft.com/office/drawing/2014/main" id="{41773A72-C43A-2629-C638-900A1380678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latin typeface="Helvetica" pitchFamily="2" charset="0"/>
            </a:endParaRPr>
          </a:p>
        </p:txBody>
      </p:sp>
      <p:pic>
        <p:nvPicPr>
          <p:cNvPr id="2" name="Picture 1" descr="Blue text on a black background&#10;&#10;Description automatically generated">
            <a:extLst>
              <a:ext uri="{FF2B5EF4-FFF2-40B4-BE49-F238E27FC236}">
                <a16:creationId xmlns:a16="http://schemas.microsoft.com/office/drawing/2014/main" id="{3AE73D45-9695-58E5-F099-A20E84BDFE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spTree>
    <p:extLst>
      <p:ext uri="{BB962C8B-B14F-4D97-AF65-F5344CB8AC3E}">
        <p14:creationId xmlns:p14="http://schemas.microsoft.com/office/powerpoint/2010/main" val="3013743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Riding bike graphic">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p>
        </p:txBody>
      </p:sp>
      <p:cxnSp>
        <p:nvCxnSpPr>
          <p:cNvPr id="11" name="Straight Connector 10">
            <a:extLst>
              <a:ext uri="{FF2B5EF4-FFF2-40B4-BE49-F238E27FC236}">
                <a16:creationId xmlns:a16="http://schemas.microsoft.com/office/drawing/2014/main" id="{7A4CF294-463E-2274-D381-E2700E7C0EDC}"/>
              </a:ext>
            </a:extLst>
          </p:cNvPr>
          <p:cNvCxnSpPr>
            <a:cxnSpLocks/>
          </p:cNvCxnSpPr>
          <p:nvPr userDrawn="1"/>
        </p:nvCxnSpPr>
        <p:spPr>
          <a:xfrm>
            <a:off x="477297" y="6176963"/>
            <a:ext cx="8189407" cy="0"/>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pic>
        <p:nvPicPr>
          <p:cNvPr id="5" name="Picture 4" descr="A person riding a bicycle&#10;&#10;AI-generated content may be incorrect.">
            <a:extLst>
              <a:ext uri="{FF2B5EF4-FFF2-40B4-BE49-F238E27FC236}">
                <a16:creationId xmlns:a16="http://schemas.microsoft.com/office/drawing/2014/main" id="{F992C168-DAB2-B2DA-1CAB-65C25EBE5A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296" y="2405546"/>
            <a:ext cx="3434715" cy="3842167"/>
          </a:xfrm>
          <a:prstGeom prst="rect">
            <a:avLst/>
          </a:prstGeom>
        </p:spPr>
      </p:pic>
      <p:pic>
        <p:nvPicPr>
          <p:cNvPr id="2" name="Picture 1">
            <a:extLst>
              <a:ext uri="{FF2B5EF4-FFF2-40B4-BE49-F238E27FC236}">
                <a16:creationId xmlns:a16="http://schemas.microsoft.com/office/drawing/2014/main" id="{84639D4B-AF1C-75DE-A143-378A225436A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EF91C7C0-DA32-8372-7021-24BC3A8B9B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spTree>
    <p:extLst>
      <p:ext uri="{BB962C8B-B14F-4D97-AF65-F5344CB8AC3E}">
        <p14:creationId xmlns:p14="http://schemas.microsoft.com/office/powerpoint/2010/main" val="1405163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Riding bike graphic">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p>
        </p:txBody>
      </p:sp>
      <p:cxnSp>
        <p:nvCxnSpPr>
          <p:cNvPr id="11" name="Straight Connector 10">
            <a:extLst>
              <a:ext uri="{FF2B5EF4-FFF2-40B4-BE49-F238E27FC236}">
                <a16:creationId xmlns:a16="http://schemas.microsoft.com/office/drawing/2014/main" id="{7A4CF294-463E-2274-D381-E2700E7C0EDC}"/>
              </a:ext>
            </a:extLst>
          </p:cNvPr>
          <p:cNvCxnSpPr>
            <a:cxnSpLocks/>
          </p:cNvCxnSpPr>
          <p:nvPr userDrawn="1"/>
        </p:nvCxnSpPr>
        <p:spPr>
          <a:xfrm>
            <a:off x="477297" y="6176963"/>
            <a:ext cx="8189407" cy="0"/>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84639D4B-AF1C-75DE-A143-378A225436A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EF91C7C0-DA32-8372-7021-24BC3A8B9B9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pic>
        <p:nvPicPr>
          <p:cNvPr id="7" name="Picture 6" descr="A cartoon of a person&#10;&#10;AI-generated content may be incorrect.">
            <a:extLst>
              <a:ext uri="{FF2B5EF4-FFF2-40B4-BE49-F238E27FC236}">
                <a16:creationId xmlns:a16="http://schemas.microsoft.com/office/drawing/2014/main" id="{B87FC7C7-7A01-C049-F11E-5C79718294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592" y="1613962"/>
            <a:ext cx="2083841" cy="4681694"/>
          </a:xfrm>
          <a:prstGeom prst="rect">
            <a:avLst/>
          </a:prstGeom>
        </p:spPr>
      </p:pic>
    </p:spTree>
    <p:extLst>
      <p:ext uri="{BB962C8B-B14F-4D97-AF65-F5344CB8AC3E}">
        <p14:creationId xmlns:p14="http://schemas.microsoft.com/office/powerpoint/2010/main" val="2714143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nk backpack graphic">
    <p:bg>
      <p:bgPr>
        <a:solidFill>
          <a:srgbClr val="E9F4F8"/>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FBFDBFF-BEB2-2647-DAEA-24923D516D24}"/>
              </a:ext>
            </a:extLst>
          </p:cNvPr>
          <p:cNvCxnSpPr>
            <a:cxnSpLocks/>
          </p:cNvCxnSpPr>
          <p:nvPr userDrawn="1"/>
        </p:nvCxnSpPr>
        <p:spPr>
          <a:xfrm>
            <a:off x="477297" y="6176963"/>
            <a:ext cx="8189407" cy="0"/>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pic>
        <p:nvPicPr>
          <p:cNvPr id="3" name="Picture 2" descr="A cartoon of a person carrying a backpack&#10;&#10;AI-generated content may be incorrect.">
            <a:extLst>
              <a:ext uri="{FF2B5EF4-FFF2-40B4-BE49-F238E27FC236}">
                <a16:creationId xmlns:a16="http://schemas.microsoft.com/office/drawing/2014/main" id="{93041626-2C05-5315-F214-89E48A8CD3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140161"/>
            <a:ext cx="3438525" cy="2879764"/>
          </a:xfrm>
          <a:prstGeom prst="rect">
            <a:avLst/>
          </a:prstGeom>
        </p:spPr>
      </p:pic>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latin typeface="Helvetica" pitchFamily="2" charset="0"/>
            </a:endParaRPr>
          </a:p>
        </p:txBody>
      </p:sp>
      <p:sp>
        <p:nvSpPr>
          <p:cNvPr id="8" name="Rectangle 7">
            <a:extLst>
              <a:ext uri="{FF2B5EF4-FFF2-40B4-BE49-F238E27FC236}">
                <a16:creationId xmlns:a16="http://schemas.microsoft.com/office/drawing/2014/main" id="{706F2D93-479B-13AE-9EEA-F18077B2CF97}"/>
              </a:ext>
            </a:extLst>
          </p:cNvPr>
          <p:cNvSpPr/>
          <p:nvPr userDrawn="1"/>
        </p:nvSpPr>
        <p:spPr>
          <a:xfrm>
            <a:off x="0" y="6194437"/>
            <a:ext cx="9144000" cy="663559"/>
          </a:xfrm>
          <a:prstGeom prst="rect">
            <a:avLst/>
          </a:prstGeom>
          <a:solidFill>
            <a:schemeClr val="bg1">
              <a:alpha val="450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7" name="Picture 6">
            <a:extLst>
              <a:ext uri="{FF2B5EF4-FFF2-40B4-BE49-F238E27FC236}">
                <a16:creationId xmlns:a16="http://schemas.microsoft.com/office/drawing/2014/main" id="{41773A72-C43A-2629-C638-900A1380678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pic>
        <p:nvPicPr>
          <p:cNvPr id="2" name="Picture 1" descr="Blue text on a black background&#10;&#10;Description automatically generated">
            <a:extLst>
              <a:ext uri="{FF2B5EF4-FFF2-40B4-BE49-F238E27FC236}">
                <a16:creationId xmlns:a16="http://schemas.microsoft.com/office/drawing/2014/main" id="{3AE73D45-9695-58E5-F099-A20E84BDFE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spTree>
    <p:extLst>
      <p:ext uri="{BB962C8B-B14F-4D97-AF65-F5344CB8AC3E}">
        <p14:creationId xmlns:p14="http://schemas.microsoft.com/office/powerpoint/2010/main" val="3604165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oosing College graphic">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27A006B-37C4-63B4-24B4-2BC3BAD8B496}"/>
              </a:ext>
            </a:extLst>
          </p:cNvPr>
          <p:cNvCxnSpPr>
            <a:cxnSpLocks/>
          </p:cNvCxnSpPr>
          <p:nvPr userDrawn="1"/>
        </p:nvCxnSpPr>
        <p:spPr>
          <a:xfrm>
            <a:off x="477297" y="6176963"/>
            <a:ext cx="8189407"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8CF3CAFB-6A38-6FC4-57F3-473C7F8ECE4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09550" y="3629025"/>
            <a:ext cx="3234054" cy="3225096"/>
          </a:xfrm>
          <a:prstGeom prst="rect">
            <a:avLst/>
          </a:prstGeom>
        </p:spPr>
      </p:pic>
      <p:sp>
        <p:nvSpPr>
          <p:cNvPr id="3" name="Rectangle 2">
            <a:extLst>
              <a:ext uri="{FF2B5EF4-FFF2-40B4-BE49-F238E27FC236}">
                <a16:creationId xmlns:a16="http://schemas.microsoft.com/office/drawing/2014/main" id="{0EFBEE4F-EAB8-1177-2A03-78EECCB004E8}"/>
              </a:ext>
            </a:extLst>
          </p:cNvPr>
          <p:cNvSpPr/>
          <p:nvPr userDrawn="1"/>
        </p:nvSpPr>
        <p:spPr>
          <a:xfrm>
            <a:off x="0" y="6194437"/>
            <a:ext cx="9144000" cy="663559"/>
          </a:xfrm>
          <a:prstGeom prst="rect">
            <a:avLst/>
          </a:prstGeom>
          <a:solidFill>
            <a:schemeClr val="bg1">
              <a:alpha val="450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7" name="Picture 6">
            <a:extLst>
              <a:ext uri="{FF2B5EF4-FFF2-40B4-BE49-F238E27FC236}">
                <a16:creationId xmlns:a16="http://schemas.microsoft.com/office/drawing/2014/main" id="{41773A72-C43A-2629-C638-900A1380678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latin typeface="Helvetica" pitchFamily="2" charset="0"/>
            </a:endParaRPr>
          </a:p>
        </p:txBody>
      </p:sp>
      <p:pic>
        <p:nvPicPr>
          <p:cNvPr id="2" name="Picture 1" descr="Blue text on a black background&#10;&#10;Description automatically generated">
            <a:extLst>
              <a:ext uri="{FF2B5EF4-FFF2-40B4-BE49-F238E27FC236}">
                <a16:creationId xmlns:a16="http://schemas.microsoft.com/office/drawing/2014/main" id="{3AE73D45-9695-58E5-F099-A20E84BDFE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spTree>
    <p:extLst>
      <p:ext uri="{BB962C8B-B14F-4D97-AF65-F5344CB8AC3E}">
        <p14:creationId xmlns:p14="http://schemas.microsoft.com/office/powerpoint/2010/main" val="3360163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unging graphic">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E288CFE-36AB-CD10-1FAC-4E68D68FA910}"/>
              </a:ext>
            </a:extLst>
          </p:cNvPr>
          <p:cNvGrpSpPr/>
          <p:nvPr userDrawn="1"/>
        </p:nvGrpSpPr>
        <p:grpSpPr>
          <a:xfrm>
            <a:off x="-1" y="3028950"/>
            <a:ext cx="9144001" cy="3829050"/>
            <a:chOff x="-1" y="3028950"/>
            <a:chExt cx="9144001" cy="3829050"/>
          </a:xfrm>
        </p:grpSpPr>
        <p:pic>
          <p:nvPicPr>
            <p:cNvPr id="6" name="Picture 5" descr="A person sitting on a bean bag with a computer&#10;&#10;AI-generated content may be incorrect.">
              <a:extLst>
                <a:ext uri="{FF2B5EF4-FFF2-40B4-BE49-F238E27FC236}">
                  <a16:creationId xmlns:a16="http://schemas.microsoft.com/office/drawing/2014/main" id="{985D7560-CDDF-B470-8F28-645AA1F0E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 y="3028950"/>
              <a:ext cx="3102014" cy="3829050"/>
            </a:xfrm>
            <a:prstGeom prst="rect">
              <a:avLst/>
            </a:prstGeom>
          </p:spPr>
        </p:pic>
        <p:sp>
          <p:nvSpPr>
            <p:cNvPr id="11" name="Rectangle 10">
              <a:extLst>
                <a:ext uri="{FF2B5EF4-FFF2-40B4-BE49-F238E27FC236}">
                  <a16:creationId xmlns:a16="http://schemas.microsoft.com/office/drawing/2014/main" id="{101CA9A6-8534-7036-6B97-81136D1DF35A}"/>
                </a:ext>
              </a:extLst>
            </p:cNvPr>
            <p:cNvSpPr/>
            <p:nvPr userDrawn="1"/>
          </p:nvSpPr>
          <p:spPr>
            <a:xfrm>
              <a:off x="3073438" y="6038849"/>
              <a:ext cx="6070562" cy="819151"/>
            </a:xfrm>
            <a:prstGeom prst="rect">
              <a:avLst/>
            </a:prstGeom>
            <a:solidFill>
              <a:srgbClr val="A7DE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05E717B3-5F99-16C2-B3FD-AF7368ACB30F}"/>
              </a:ext>
            </a:extLst>
          </p:cNvPr>
          <p:cNvSpPr/>
          <p:nvPr userDrawn="1"/>
        </p:nvSpPr>
        <p:spPr>
          <a:xfrm>
            <a:off x="0" y="6194437"/>
            <a:ext cx="9144000" cy="663559"/>
          </a:xfrm>
          <a:prstGeom prst="rect">
            <a:avLst/>
          </a:prstGeom>
          <a:solidFill>
            <a:schemeClr val="bg1">
              <a:alpha val="450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7" name="Picture 6">
            <a:extLst>
              <a:ext uri="{FF2B5EF4-FFF2-40B4-BE49-F238E27FC236}">
                <a16:creationId xmlns:a16="http://schemas.microsoft.com/office/drawing/2014/main" id="{41773A72-C43A-2629-C638-900A1380678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latin typeface="Helvetica" pitchFamily="2" charset="0"/>
            </a:endParaRPr>
          </a:p>
        </p:txBody>
      </p:sp>
      <p:pic>
        <p:nvPicPr>
          <p:cNvPr id="2" name="Picture 1" descr="Blue text on a black background&#10;&#10;Description automatically generated">
            <a:extLst>
              <a:ext uri="{FF2B5EF4-FFF2-40B4-BE49-F238E27FC236}">
                <a16:creationId xmlns:a16="http://schemas.microsoft.com/office/drawing/2014/main" id="{3AE73D45-9695-58E5-F099-A20E84BDFE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spTree>
    <p:extLst>
      <p:ext uri="{BB962C8B-B14F-4D97-AF65-F5344CB8AC3E}">
        <p14:creationId xmlns:p14="http://schemas.microsoft.com/office/powerpoint/2010/main" val="3613933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backpack graphic">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27A006B-37C4-63B4-24B4-2BC3BAD8B496}"/>
              </a:ext>
            </a:extLst>
          </p:cNvPr>
          <p:cNvCxnSpPr>
            <a:cxnSpLocks/>
          </p:cNvCxnSpPr>
          <p:nvPr userDrawn="1"/>
        </p:nvCxnSpPr>
        <p:spPr>
          <a:xfrm>
            <a:off x="477297" y="6176963"/>
            <a:ext cx="8189407"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latin typeface="Helvetica" pitchFamily="2" charset="0"/>
            </a:endParaRPr>
          </a:p>
        </p:txBody>
      </p:sp>
      <p:pic>
        <p:nvPicPr>
          <p:cNvPr id="8" name="Picture 7" descr="A cartoon of a person holding a phone&#10;&#10;AI-generated content may be incorrect.">
            <a:extLst>
              <a:ext uri="{FF2B5EF4-FFF2-40B4-BE49-F238E27FC236}">
                <a16:creationId xmlns:a16="http://schemas.microsoft.com/office/drawing/2014/main" id="{729A8FF1-E4F3-0896-53E1-0144B835C1E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2956"/>
          <a:stretch>
            <a:fillRect/>
          </a:stretch>
        </p:blipFill>
        <p:spPr>
          <a:xfrm>
            <a:off x="0" y="3417831"/>
            <a:ext cx="3222676" cy="3440169"/>
          </a:xfrm>
          <a:prstGeom prst="rect">
            <a:avLst/>
          </a:prstGeom>
        </p:spPr>
      </p:pic>
      <p:sp>
        <p:nvSpPr>
          <p:cNvPr id="3" name="Rectangle 2">
            <a:extLst>
              <a:ext uri="{FF2B5EF4-FFF2-40B4-BE49-F238E27FC236}">
                <a16:creationId xmlns:a16="http://schemas.microsoft.com/office/drawing/2014/main" id="{A2704680-EE92-D96F-A035-E3D7F38E9811}"/>
              </a:ext>
            </a:extLst>
          </p:cNvPr>
          <p:cNvSpPr/>
          <p:nvPr userDrawn="1"/>
        </p:nvSpPr>
        <p:spPr>
          <a:xfrm>
            <a:off x="0" y="6194437"/>
            <a:ext cx="9144000" cy="663559"/>
          </a:xfrm>
          <a:prstGeom prst="rect">
            <a:avLst/>
          </a:prstGeom>
          <a:solidFill>
            <a:schemeClr val="bg1">
              <a:alpha val="450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7" name="Picture 6">
            <a:extLst>
              <a:ext uri="{FF2B5EF4-FFF2-40B4-BE49-F238E27FC236}">
                <a16:creationId xmlns:a16="http://schemas.microsoft.com/office/drawing/2014/main" id="{41773A72-C43A-2629-C638-900A1380678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pic>
        <p:nvPicPr>
          <p:cNvPr id="2" name="Picture 1" descr="Blue text on a black background&#10;&#10;Description automatically generated">
            <a:extLst>
              <a:ext uri="{FF2B5EF4-FFF2-40B4-BE49-F238E27FC236}">
                <a16:creationId xmlns:a16="http://schemas.microsoft.com/office/drawing/2014/main" id="{3AE73D45-9695-58E5-F099-A20E84BDFE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spTree>
    <p:extLst>
      <p:ext uri="{BB962C8B-B14F-4D97-AF65-F5344CB8AC3E}">
        <p14:creationId xmlns:p14="http://schemas.microsoft.com/office/powerpoint/2010/main" val="333703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subtitle: Light blue background">
    <p:bg>
      <p:bgPr>
        <a:solidFill>
          <a:srgbClr val="DCF4FC"/>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78DA05-70B2-2DB6-9E5E-936AF8CA891D}"/>
              </a:ext>
            </a:extLst>
          </p:cNvPr>
          <p:cNvCxnSpPr>
            <a:cxnSpLocks/>
          </p:cNvCxnSpPr>
          <p:nvPr userDrawn="1"/>
        </p:nvCxnSpPr>
        <p:spPr>
          <a:xfrm>
            <a:off x="477297" y="6176963"/>
            <a:ext cx="8189407"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41773A72-C43A-2629-C638-900A1380678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latin typeface="Helvetica" pitchFamily="2" charset="0"/>
            </a:endParaRPr>
          </a:p>
        </p:txBody>
      </p:sp>
      <p:pic>
        <p:nvPicPr>
          <p:cNvPr id="2" name="Picture 1" descr="Blue text on a black background&#10;&#10;Description automatically generated">
            <a:extLst>
              <a:ext uri="{FF2B5EF4-FFF2-40B4-BE49-F238E27FC236}">
                <a16:creationId xmlns:a16="http://schemas.microsoft.com/office/drawing/2014/main" id="{3AE73D45-9695-58E5-F099-A20E84BDFE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spTree>
    <p:extLst>
      <p:ext uri="{BB962C8B-B14F-4D97-AF65-F5344CB8AC3E}">
        <p14:creationId xmlns:p14="http://schemas.microsoft.com/office/powerpoint/2010/main" val="2407828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duate">
    <p:bg>
      <p:bgPr>
        <a:solidFill>
          <a:schemeClr val="bg1"/>
        </a:solidFill>
        <a:effectLst/>
      </p:bgPr>
    </p:bg>
    <p:spTree>
      <p:nvGrpSpPr>
        <p:cNvPr id="1" name=""/>
        <p:cNvGrpSpPr/>
        <p:nvPr/>
      </p:nvGrpSpPr>
      <p:grpSpPr>
        <a:xfrm>
          <a:off x="0" y="0"/>
          <a:ext cx="0" cy="0"/>
          <a:chOff x="0" y="0"/>
          <a:chExt cx="0" cy="0"/>
        </a:xfrm>
      </p:grpSpPr>
      <p:pic>
        <p:nvPicPr>
          <p:cNvPr id="6" name="Picture 5" descr="A person in a graduation gown&#10;&#10;AI-generated content may be incorrect.">
            <a:extLst>
              <a:ext uri="{FF2B5EF4-FFF2-40B4-BE49-F238E27FC236}">
                <a16:creationId xmlns:a16="http://schemas.microsoft.com/office/drawing/2014/main" id="{9363EA6C-EF38-353D-3780-FC2A890CD6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43225" y="3371788"/>
            <a:ext cx="6200775" cy="3486213"/>
          </a:xfrm>
          <a:prstGeom prst="rect">
            <a:avLst/>
          </a:prstGeom>
        </p:spPr>
      </p:pic>
      <p:cxnSp>
        <p:nvCxnSpPr>
          <p:cNvPr id="10" name="Straight Connector 9">
            <a:extLst>
              <a:ext uri="{FF2B5EF4-FFF2-40B4-BE49-F238E27FC236}">
                <a16:creationId xmlns:a16="http://schemas.microsoft.com/office/drawing/2014/main" id="{C27A006B-37C4-63B4-24B4-2BC3BAD8B496}"/>
              </a:ext>
            </a:extLst>
          </p:cNvPr>
          <p:cNvCxnSpPr>
            <a:cxnSpLocks/>
          </p:cNvCxnSpPr>
          <p:nvPr userDrawn="1"/>
        </p:nvCxnSpPr>
        <p:spPr>
          <a:xfrm>
            <a:off x="477297" y="6176963"/>
            <a:ext cx="8189407"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latin typeface="Helvetica" pitchFamily="2" charset="0"/>
            </a:endParaRPr>
          </a:p>
        </p:txBody>
      </p:sp>
      <p:sp>
        <p:nvSpPr>
          <p:cNvPr id="3" name="Rectangle 2">
            <a:extLst>
              <a:ext uri="{FF2B5EF4-FFF2-40B4-BE49-F238E27FC236}">
                <a16:creationId xmlns:a16="http://schemas.microsoft.com/office/drawing/2014/main" id="{A2704680-EE92-D96F-A035-E3D7F38E9811}"/>
              </a:ext>
            </a:extLst>
          </p:cNvPr>
          <p:cNvSpPr/>
          <p:nvPr userDrawn="1"/>
        </p:nvSpPr>
        <p:spPr>
          <a:xfrm>
            <a:off x="0" y="6194437"/>
            <a:ext cx="9144000" cy="663559"/>
          </a:xfrm>
          <a:prstGeom prst="rect">
            <a:avLst/>
          </a:prstGeom>
          <a:solidFill>
            <a:schemeClr val="bg1">
              <a:alpha val="450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7" name="Picture 6">
            <a:extLst>
              <a:ext uri="{FF2B5EF4-FFF2-40B4-BE49-F238E27FC236}">
                <a16:creationId xmlns:a16="http://schemas.microsoft.com/office/drawing/2014/main" id="{41773A72-C43A-2629-C638-900A1380678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pic>
        <p:nvPicPr>
          <p:cNvPr id="2" name="Picture 1" descr="Blue text on a black background&#10;&#10;Description automatically generated">
            <a:extLst>
              <a:ext uri="{FF2B5EF4-FFF2-40B4-BE49-F238E27FC236}">
                <a16:creationId xmlns:a16="http://schemas.microsoft.com/office/drawing/2014/main" id="{3AE73D45-9695-58E5-F099-A20E84BDFE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spTree>
    <p:extLst>
      <p:ext uri="{BB962C8B-B14F-4D97-AF65-F5344CB8AC3E}">
        <p14:creationId xmlns:p14="http://schemas.microsoft.com/office/powerpoint/2010/main" val="58477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udent holding glasses graphic">
    <p:bg>
      <p:bgPr>
        <a:solidFill>
          <a:srgbClr val="E9F4F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773A72-C43A-2629-C638-900A1380678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latin typeface="Helvetica" pitchFamily="2" charset="0"/>
            </a:endParaRPr>
          </a:p>
        </p:txBody>
      </p:sp>
      <p:pic>
        <p:nvPicPr>
          <p:cNvPr id="2" name="Picture 1" descr="Blue text on a black background&#10;&#10;Description automatically generated">
            <a:extLst>
              <a:ext uri="{FF2B5EF4-FFF2-40B4-BE49-F238E27FC236}">
                <a16:creationId xmlns:a16="http://schemas.microsoft.com/office/drawing/2014/main" id="{3AE73D45-9695-58E5-F099-A20E84BDFE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cxnSp>
        <p:nvCxnSpPr>
          <p:cNvPr id="8" name="Straight Connector 7">
            <a:extLst>
              <a:ext uri="{FF2B5EF4-FFF2-40B4-BE49-F238E27FC236}">
                <a16:creationId xmlns:a16="http://schemas.microsoft.com/office/drawing/2014/main" id="{2BE8F18E-8B63-D9F5-0FA9-D97F93B2FB97}"/>
              </a:ext>
            </a:extLst>
          </p:cNvPr>
          <p:cNvCxnSpPr>
            <a:cxnSpLocks/>
          </p:cNvCxnSpPr>
          <p:nvPr userDrawn="1"/>
        </p:nvCxnSpPr>
        <p:spPr>
          <a:xfrm>
            <a:off x="477297" y="6176963"/>
            <a:ext cx="8189407"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FAFSA">
            <a:extLst>
              <a:ext uri="{FF2B5EF4-FFF2-40B4-BE49-F238E27FC236}">
                <a16:creationId xmlns:a16="http://schemas.microsoft.com/office/drawing/2014/main" id="{1C4E08FE-5AE2-6FE5-E2ED-C5C928D76CE1}"/>
              </a:ext>
            </a:extLst>
          </p:cNvPr>
          <p:cNvSpPr txBox="1">
            <a:spLocks/>
          </p:cNvSpPr>
          <p:nvPr userDrawn="1"/>
        </p:nvSpPr>
        <p:spPr>
          <a:xfrm>
            <a:off x="3559687" y="5394484"/>
            <a:ext cx="2024626" cy="749141"/>
          </a:xfrm>
          <a:prstGeom prst="roundRect">
            <a:avLst/>
          </a:prstGeom>
          <a:solidFill>
            <a:schemeClr val="bg1"/>
          </a:solidFill>
          <a:ln w="3175">
            <a:solidFill>
              <a:schemeClr val="accent1">
                <a:shade val="15000"/>
              </a:schemeClr>
            </a:solidFill>
          </a:ln>
          <a:effectLst>
            <a:outerShdw blurRad="50800" dist="38100" dir="2700000" algn="tl" rotWithShape="0">
              <a:prstClr val="black">
                <a:alpha val="40000"/>
              </a:prstClr>
            </a:outerShdw>
          </a:effectLst>
        </p:spPr>
        <p:txBody>
          <a:bodyPr wrap="square" lIns="91440" tIns="91440" bIns="91440" rtlCol="0" anchor="ctr" anchorCtr="0">
            <a:spAutoFit/>
          </a:bodyPr>
          <a:lstStyle/>
          <a:p>
            <a:pPr algn="ctr"/>
            <a:r>
              <a:rPr lang="en-US" sz="3200" b="1" dirty="0">
                <a:latin typeface="Helvetica" pitchFamily="2" charset="0"/>
              </a:rPr>
              <a:t>FAFSA</a:t>
            </a:r>
            <a:endParaRPr lang="en-US" b="1" dirty="0">
              <a:latin typeface="Helvetica" pitchFamily="2" charset="0"/>
            </a:endParaRPr>
          </a:p>
        </p:txBody>
      </p:sp>
      <p:sp>
        <p:nvSpPr>
          <p:cNvPr id="14" name="GSFAPP">
            <a:extLst>
              <a:ext uri="{FF2B5EF4-FFF2-40B4-BE49-F238E27FC236}">
                <a16:creationId xmlns:a16="http://schemas.microsoft.com/office/drawing/2014/main" id="{6312AFDC-97AB-C7F7-2B75-4F70C058EC1C}"/>
              </a:ext>
            </a:extLst>
          </p:cNvPr>
          <p:cNvSpPr txBox="1">
            <a:spLocks/>
          </p:cNvSpPr>
          <p:nvPr userDrawn="1"/>
        </p:nvSpPr>
        <p:spPr>
          <a:xfrm>
            <a:off x="3559687" y="5391546"/>
            <a:ext cx="2024626" cy="749141"/>
          </a:xfrm>
          <a:prstGeom prst="roundRect">
            <a:avLst/>
          </a:prstGeom>
          <a:solidFill>
            <a:schemeClr val="bg1"/>
          </a:solidFill>
          <a:ln w="3175">
            <a:solidFill>
              <a:schemeClr val="accent1">
                <a:shade val="15000"/>
              </a:schemeClr>
            </a:solidFill>
          </a:ln>
          <a:effectLst>
            <a:outerShdw blurRad="50800" dist="38100" dir="2700000" algn="tl" rotWithShape="0">
              <a:prstClr val="black">
                <a:alpha val="40000"/>
              </a:prstClr>
            </a:outerShdw>
          </a:effectLst>
        </p:spPr>
        <p:txBody>
          <a:bodyPr wrap="square" lIns="91440" tIns="91440" bIns="91440" rtlCol="0" anchor="ctr" anchorCtr="0">
            <a:spAutoFit/>
          </a:bodyPr>
          <a:lstStyle/>
          <a:p>
            <a:pPr algn="ctr"/>
            <a:r>
              <a:rPr lang="en-US" sz="3200" b="1" dirty="0">
                <a:latin typeface="Helvetica" pitchFamily="2" charset="0"/>
              </a:rPr>
              <a:t>GSFAPP</a:t>
            </a:r>
            <a:endParaRPr lang="en-US" b="1" dirty="0">
              <a:latin typeface="Helvetica" pitchFamily="2" charset="0"/>
            </a:endParaRPr>
          </a:p>
        </p:txBody>
      </p:sp>
      <p:pic>
        <p:nvPicPr>
          <p:cNvPr id="11" name="student" descr="A person sitting cross legged with a computer and cat">
            <a:extLst>
              <a:ext uri="{FF2B5EF4-FFF2-40B4-BE49-F238E27FC236}">
                <a16:creationId xmlns:a16="http://schemas.microsoft.com/office/drawing/2014/main" id="{513FB65A-F8BC-CF69-4357-6F1E1644C192}"/>
              </a:ext>
            </a:extLst>
          </p:cNvPr>
          <p:cNvPicPr>
            <a:picLocks noGrp="1" noRot="1" noChangeAspect="1" noMove="1" noResize="1" noEditPoints="1" noAdjustHandles="1" noChangeArrowheads="1" noChangeShapeType="1" noCrop="1"/>
          </p:cNvPicPr>
          <p:nvPr userDrawn="1"/>
        </p:nvPicPr>
        <p:blipFill>
          <a:blip r:embed="rId4" cstate="print">
            <a:extLst>
              <a:ext uri="{28A0092B-C50C-407E-A947-70E740481C1C}">
                <a14:useLocalDpi xmlns:a14="http://schemas.microsoft.com/office/drawing/2010/main" val="0"/>
              </a:ext>
            </a:extLst>
          </a:blip>
          <a:stretch>
            <a:fillRect/>
          </a:stretch>
        </p:blipFill>
        <p:spPr>
          <a:xfrm>
            <a:off x="2585239" y="2938888"/>
            <a:ext cx="3973522" cy="3386084"/>
          </a:xfrm>
          <a:prstGeom prst="rect">
            <a:avLst/>
          </a:prstGeom>
        </p:spPr>
      </p:pic>
    </p:spTree>
    <p:extLst>
      <p:ext uri="{BB962C8B-B14F-4D97-AF65-F5344CB8AC3E}">
        <p14:creationId xmlns:p14="http://schemas.microsoft.com/office/powerpoint/2010/main" val="328582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7" presetClass="path" presetSubtype="0" accel="50000" decel="50000" fill="hold" grpId="0" nodeType="withEffect">
                                  <p:stCondLst>
                                    <p:cond delay="0"/>
                                  </p:stCondLst>
                                  <p:childTnLst>
                                    <p:animMotion origin="layout" path="M 0 -3.7037E-6 L 0 -0.16713 C 0 -0.24166 0.06944 -0.33287 0.12604 -0.33287 L 0.25208 -0.33287 " pathEditMode="relative" rAng="0" ptsTypes="AAAA">
                                      <p:cBhvr>
                                        <p:cTn id="6" dur="500" fill="hold"/>
                                        <p:tgtEl>
                                          <p:spTgt spid="6"/>
                                        </p:tgtEl>
                                        <p:attrNameLst>
                                          <p:attrName>ppt_x</p:attrName>
                                          <p:attrName>ppt_y</p:attrName>
                                        </p:attrNameLst>
                                      </p:cBhvr>
                                      <p:rCtr x="12604" y="-16644"/>
                                    </p:animMotion>
                                  </p:childTnLst>
                                </p:cTn>
                              </p:par>
                              <p:par>
                                <p:cTn id="7" presetID="50" presetClass="path" presetSubtype="0" accel="50000" decel="50000" fill="hold" grpId="0" nodeType="withEffect">
                                  <p:stCondLst>
                                    <p:cond delay="0"/>
                                  </p:stCondLst>
                                  <p:childTnLst>
                                    <p:animMotion origin="layout" path="M -0.27187 -0.33148 L -0.13594 -0.33148 C -0.075 -0.33148 0 -0.24051 0 -0.16551 L 0 0.00139 " pathEditMode="relative" rAng="0" ptsTypes="AAAA">
                                      <p:cBhvr>
                                        <p:cTn id="8" dur="500" spd="-100000" fill="hold"/>
                                        <p:tgtEl>
                                          <p:spTgt spid="14"/>
                                        </p:tgtEl>
                                        <p:attrNameLst>
                                          <p:attrName>ppt_x</p:attrName>
                                          <p:attrName>ppt_y</p:attrName>
                                        </p:attrNameLst>
                                      </p:cBhvr>
                                      <p:rCtr x="13594" y="16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Afutures on screen graphic">
    <p:bg>
      <p:bgPr>
        <a:solidFill>
          <a:srgbClr val="E9F4F8"/>
        </a:solidFill>
        <a:effectLst/>
      </p:bgPr>
    </p:bg>
    <p:spTree>
      <p:nvGrpSpPr>
        <p:cNvPr id="1" name=""/>
        <p:cNvGrpSpPr/>
        <p:nvPr/>
      </p:nvGrpSpPr>
      <p:grpSpPr>
        <a:xfrm>
          <a:off x="0" y="0"/>
          <a:ext cx="0" cy="0"/>
          <a:chOff x="0" y="0"/>
          <a:chExt cx="0" cy="0"/>
        </a:xfrm>
      </p:grpSpPr>
      <p:pic>
        <p:nvPicPr>
          <p:cNvPr id="6" name="Picture 5" descr="A person typing on a computer&#10;&#10;AI-generated content may be incorrect.">
            <a:extLst>
              <a:ext uri="{FF2B5EF4-FFF2-40B4-BE49-F238E27FC236}">
                <a16:creationId xmlns:a16="http://schemas.microsoft.com/office/drawing/2014/main" id="{5C4E6F86-CE42-C3F0-9D81-62E39E8C9751}"/>
              </a:ext>
            </a:extLst>
          </p:cNvPr>
          <p:cNvPicPr>
            <a:picLocks noChangeAspect="1"/>
          </p:cNvPicPr>
          <p:nvPr userDrawn="1"/>
        </p:nvPicPr>
        <p:blipFill>
          <a:blip r:embed="rId2">
            <a:extLst>
              <a:ext uri="{28A0092B-C50C-407E-A947-70E740481C1C}">
                <a14:useLocalDpi xmlns:a14="http://schemas.microsoft.com/office/drawing/2010/main" val="0"/>
              </a:ext>
            </a:extLst>
          </a:blip>
          <a:srcRect l="2236" t="22256" r="9289" b="15908"/>
          <a:stretch>
            <a:fillRect/>
          </a:stretch>
        </p:blipFill>
        <p:spPr>
          <a:xfrm>
            <a:off x="1" y="0"/>
            <a:ext cx="9143999" cy="6858000"/>
          </a:xfrm>
          <a:prstGeom prst="rect">
            <a:avLst/>
          </a:prstGeom>
        </p:spPr>
      </p:pic>
      <p:sp>
        <p:nvSpPr>
          <p:cNvPr id="5" name="Rectangle 4">
            <a:extLst>
              <a:ext uri="{FF2B5EF4-FFF2-40B4-BE49-F238E27FC236}">
                <a16:creationId xmlns:a16="http://schemas.microsoft.com/office/drawing/2014/main" id="{43CCDC44-251A-FE3C-7D75-B3DD3243ACE0}"/>
              </a:ext>
            </a:extLst>
          </p:cNvPr>
          <p:cNvSpPr/>
          <p:nvPr userDrawn="1"/>
        </p:nvSpPr>
        <p:spPr>
          <a:xfrm>
            <a:off x="0" y="6194437"/>
            <a:ext cx="9144000" cy="663559"/>
          </a:xfrm>
          <a:prstGeom prst="rect">
            <a:avLst/>
          </a:prstGeom>
          <a:solidFill>
            <a:schemeClr val="bg1">
              <a:alpha val="450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7" name="Picture 6">
            <a:extLst>
              <a:ext uri="{FF2B5EF4-FFF2-40B4-BE49-F238E27FC236}">
                <a16:creationId xmlns:a16="http://schemas.microsoft.com/office/drawing/2014/main" id="{41773A72-C43A-2629-C638-900A1380678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latin typeface="Helvetica" pitchFamily="2" charset="0"/>
            </a:endParaRPr>
          </a:p>
        </p:txBody>
      </p:sp>
      <p:pic>
        <p:nvPicPr>
          <p:cNvPr id="2" name="Picture 1" descr="Blue text on a black background&#10;&#10;Description automatically generated">
            <a:extLst>
              <a:ext uri="{FF2B5EF4-FFF2-40B4-BE49-F238E27FC236}">
                <a16:creationId xmlns:a16="http://schemas.microsoft.com/office/drawing/2014/main" id="{3AE73D45-9695-58E5-F099-A20E84BDFE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spTree>
    <p:extLst>
      <p:ext uri="{BB962C8B-B14F-4D97-AF65-F5344CB8AC3E}">
        <p14:creationId xmlns:p14="http://schemas.microsoft.com/office/powerpoint/2010/main" val="1486240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cene 1 - left">
    <p:bg>
      <p:bgPr>
        <a:solidFill>
          <a:srgbClr val="E9F4F8"/>
        </a:solidFill>
        <a:effectLst/>
      </p:bgPr>
    </p:bg>
    <p:spTree>
      <p:nvGrpSpPr>
        <p:cNvPr id="1" name=""/>
        <p:cNvGrpSpPr/>
        <p:nvPr/>
      </p:nvGrpSpPr>
      <p:grpSpPr>
        <a:xfrm>
          <a:off x="0" y="0"/>
          <a:ext cx="0" cy="0"/>
          <a:chOff x="0" y="0"/>
          <a:chExt cx="0" cy="0"/>
        </a:xfrm>
      </p:grpSpPr>
      <p:pic>
        <p:nvPicPr>
          <p:cNvPr id="10" name="Picture 9" descr="A black and white background&#10;&#10;AI-generated content may be incorrect.">
            <a:extLst>
              <a:ext uri="{FF2B5EF4-FFF2-40B4-BE49-F238E27FC236}">
                <a16:creationId xmlns:a16="http://schemas.microsoft.com/office/drawing/2014/main" id="{FF60FB2F-4B8E-B35C-8CEC-EA61C7E31BF7}"/>
              </a:ext>
            </a:extLst>
          </p:cNvPr>
          <p:cNvPicPr>
            <a:picLocks noChangeAspect="1"/>
          </p:cNvPicPr>
          <p:nvPr userDrawn="1"/>
        </p:nvPicPr>
        <p:blipFill>
          <a:blip r:embed="rId2">
            <a:extLst>
              <a:ext uri="{28A0092B-C50C-407E-A947-70E740481C1C}">
                <a14:useLocalDpi xmlns:a14="http://schemas.microsoft.com/office/drawing/2010/main" val="0"/>
              </a:ext>
            </a:extLst>
          </a:blip>
          <a:srcRect r="38932"/>
          <a:stretch>
            <a:fillRect/>
          </a:stretch>
        </p:blipFill>
        <p:spPr>
          <a:xfrm>
            <a:off x="0" y="2484783"/>
            <a:ext cx="9144000" cy="4373217"/>
          </a:xfrm>
          <a:prstGeom prst="rect">
            <a:avLst/>
          </a:prstGeom>
        </p:spPr>
      </p:pic>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latin typeface="Helvetica" pitchFamily="2" charset="0"/>
            </a:endParaRPr>
          </a:p>
        </p:txBody>
      </p:sp>
      <p:sp>
        <p:nvSpPr>
          <p:cNvPr id="12" name="Text Placeholder 11">
            <a:extLst>
              <a:ext uri="{FF2B5EF4-FFF2-40B4-BE49-F238E27FC236}">
                <a16:creationId xmlns:a16="http://schemas.microsoft.com/office/drawing/2014/main" id="{F7A3F937-02D8-A6DD-81A1-CA63FD0D33A5}"/>
              </a:ext>
            </a:extLst>
          </p:cNvPr>
          <p:cNvSpPr>
            <a:spLocks noGrp="1"/>
          </p:cNvSpPr>
          <p:nvPr>
            <p:ph type="body" sz="quarter" idx="11"/>
          </p:nvPr>
        </p:nvSpPr>
        <p:spPr>
          <a:xfrm>
            <a:off x="676275" y="320887"/>
            <a:ext cx="7772400" cy="387706"/>
          </a:xfrm>
          <a:prstGeom prst="rect">
            <a:avLst/>
          </a:prstGeom>
        </p:spPr>
        <p:txBody>
          <a:bodyPr/>
          <a:lstStyle>
            <a:lvl1pPr marL="0" indent="0" algn="l">
              <a:buNone/>
              <a:defRPr sz="1600" b="1" cap="all" baseline="0">
                <a:solidFill>
                  <a:schemeClr val="tx1">
                    <a:lumMod val="50000"/>
                    <a:lumOff val="50000"/>
                  </a:schemeClr>
                </a:solidFill>
              </a:defRPr>
            </a:lvl1pPr>
          </a:lstStyle>
          <a:p>
            <a:pPr lvl="0"/>
            <a:r>
              <a:rPr lang="en-US" dirty="0"/>
              <a:t>Click to edit Master text styles</a:t>
            </a:r>
          </a:p>
        </p:txBody>
      </p:sp>
      <p:pic>
        <p:nvPicPr>
          <p:cNvPr id="2" name="Picture 1" descr="Blue text on a black background&#10;&#10;Description automatically generated">
            <a:extLst>
              <a:ext uri="{FF2B5EF4-FFF2-40B4-BE49-F238E27FC236}">
                <a16:creationId xmlns:a16="http://schemas.microsoft.com/office/drawing/2014/main" id="{3AE73D45-9695-58E5-F099-A20E84BDFE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pic>
        <p:nvPicPr>
          <p:cNvPr id="7" name="Picture 6">
            <a:extLst>
              <a:ext uri="{FF2B5EF4-FFF2-40B4-BE49-F238E27FC236}">
                <a16:creationId xmlns:a16="http://schemas.microsoft.com/office/drawing/2014/main" id="{41773A72-C43A-2629-C638-900A1380678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sp>
        <p:nvSpPr>
          <p:cNvPr id="5" name="Text Placeholder 9">
            <a:extLst>
              <a:ext uri="{FF2B5EF4-FFF2-40B4-BE49-F238E27FC236}">
                <a16:creationId xmlns:a16="http://schemas.microsoft.com/office/drawing/2014/main" id="{B13F4CB7-8083-83B2-A83D-D567CEE987C8}"/>
              </a:ext>
            </a:extLst>
          </p:cNvPr>
          <p:cNvSpPr>
            <a:spLocks noGrp="1"/>
          </p:cNvSpPr>
          <p:nvPr>
            <p:ph type="body" sz="quarter" idx="10"/>
          </p:nvPr>
        </p:nvSpPr>
        <p:spPr>
          <a:xfrm>
            <a:off x="685800" y="610286"/>
            <a:ext cx="7772400" cy="48580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cap="all" baseline="0" dirty="0">
                <a:solidFill>
                  <a:schemeClr val="tx1"/>
                </a:solidFill>
                <a:latin typeface="Helvetica" pitchFamily="2" charset="0"/>
                <a:ea typeface="+mn-ea"/>
                <a:cs typeface="+mn-cs"/>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DD6A1FAB-CFC0-3E83-F6C9-CF580C02119E}"/>
              </a:ext>
            </a:extLst>
          </p:cNvPr>
          <p:cNvCxnSpPr>
            <a:cxnSpLocks/>
          </p:cNvCxnSpPr>
          <p:nvPr userDrawn="1"/>
        </p:nvCxnSpPr>
        <p:spPr>
          <a:xfrm>
            <a:off x="676275" y="1149434"/>
            <a:ext cx="77819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238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ene 1 - right">
    <p:bg>
      <p:bgPr>
        <a:solidFill>
          <a:srgbClr val="E9F4F8"/>
        </a:solidFill>
        <a:effectLst/>
      </p:bgPr>
    </p:bg>
    <p:spTree>
      <p:nvGrpSpPr>
        <p:cNvPr id="1" name=""/>
        <p:cNvGrpSpPr/>
        <p:nvPr/>
      </p:nvGrpSpPr>
      <p:grpSpPr>
        <a:xfrm>
          <a:off x="0" y="0"/>
          <a:ext cx="0" cy="0"/>
          <a:chOff x="0" y="0"/>
          <a:chExt cx="0" cy="0"/>
        </a:xfrm>
      </p:grpSpPr>
      <p:pic>
        <p:nvPicPr>
          <p:cNvPr id="10" name="Picture 9" descr="A black and white background&#10;&#10;AI-generated content may be incorrect.">
            <a:extLst>
              <a:ext uri="{FF2B5EF4-FFF2-40B4-BE49-F238E27FC236}">
                <a16:creationId xmlns:a16="http://schemas.microsoft.com/office/drawing/2014/main" id="{FF60FB2F-4B8E-B35C-8CEC-EA61C7E31BF7}"/>
              </a:ext>
            </a:extLst>
          </p:cNvPr>
          <p:cNvPicPr>
            <a:picLocks noChangeAspect="1"/>
          </p:cNvPicPr>
          <p:nvPr userDrawn="1"/>
        </p:nvPicPr>
        <p:blipFill>
          <a:blip r:embed="rId2">
            <a:extLst>
              <a:ext uri="{28A0092B-C50C-407E-A947-70E740481C1C}">
                <a14:useLocalDpi xmlns:a14="http://schemas.microsoft.com/office/drawing/2010/main" val="0"/>
              </a:ext>
            </a:extLst>
          </a:blip>
          <a:srcRect l="38932"/>
          <a:stretch>
            <a:fillRect/>
          </a:stretch>
        </p:blipFill>
        <p:spPr>
          <a:xfrm>
            <a:off x="0" y="2484783"/>
            <a:ext cx="9143999" cy="4373217"/>
          </a:xfrm>
          <a:prstGeom prst="rect">
            <a:avLst/>
          </a:prstGeom>
        </p:spPr>
      </p:pic>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latin typeface="Helvetica" pitchFamily="2" charset="0"/>
            </a:endParaRPr>
          </a:p>
        </p:txBody>
      </p:sp>
      <p:sp>
        <p:nvSpPr>
          <p:cNvPr id="12" name="Text Placeholder 11">
            <a:extLst>
              <a:ext uri="{FF2B5EF4-FFF2-40B4-BE49-F238E27FC236}">
                <a16:creationId xmlns:a16="http://schemas.microsoft.com/office/drawing/2014/main" id="{F7A3F937-02D8-A6DD-81A1-CA63FD0D33A5}"/>
              </a:ext>
            </a:extLst>
          </p:cNvPr>
          <p:cNvSpPr>
            <a:spLocks noGrp="1"/>
          </p:cNvSpPr>
          <p:nvPr>
            <p:ph type="body" sz="quarter" idx="11"/>
          </p:nvPr>
        </p:nvSpPr>
        <p:spPr>
          <a:xfrm>
            <a:off x="676275" y="320887"/>
            <a:ext cx="7772400" cy="387706"/>
          </a:xfrm>
          <a:prstGeom prst="rect">
            <a:avLst/>
          </a:prstGeom>
        </p:spPr>
        <p:txBody>
          <a:bodyPr/>
          <a:lstStyle>
            <a:lvl1pPr marL="0" indent="0" algn="l">
              <a:buNone/>
              <a:defRPr sz="1600" b="1" cap="all" baseline="0">
                <a:solidFill>
                  <a:schemeClr val="tx1">
                    <a:lumMod val="50000"/>
                    <a:lumOff val="50000"/>
                  </a:schemeClr>
                </a:solidFill>
              </a:defRPr>
            </a:lvl1pPr>
          </a:lstStyle>
          <a:p>
            <a:pPr lvl="0"/>
            <a:r>
              <a:rPr lang="en-US" dirty="0"/>
              <a:t>Click to edit Master text styles</a:t>
            </a:r>
          </a:p>
        </p:txBody>
      </p:sp>
      <p:pic>
        <p:nvPicPr>
          <p:cNvPr id="2" name="Picture 1" descr="Blue text on a black background&#10;&#10;Description automatically generated">
            <a:extLst>
              <a:ext uri="{FF2B5EF4-FFF2-40B4-BE49-F238E27FC236}">
                <a16:creationId xmlns:a16="http://schemas.microsoft.com/office/drawing/2014/main" id="{3AE73D45-9695-58E5-F099-A20E84BDFE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pic>
        <p:nvPicPr>
          <p:cNvPr id="7" name="Picture 6">
            <a:extLst>
              <a:ext uri="{FF2B5EF4-FFF2-40B4-BE49-F238E27FC236}">
                <a16:creationId xmlns:a16="http://schemas.microsoft.com/office/drawing/2014/main" id="{41773A72-C43A-2629-C638-900A1380678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sp>
        <p:nvSpPr>
          <p:cNvPr id="5" name="Text Placeholder 9">
            <a:extLst>
              <a:ext uri="{FF2B5EF4-FFF2-40B4-BE49-F238E27FC236}">
                <a16:creationId xmlns:a16="http://schemas.microsoft.com/office/drawing/2014/main" id="{B13F4CB7-8083-83B2-A83D-D567CEE987C8}"/>
              </a:ext>
            </a:extLst>
          </p:cNvPr>
          <p:cNvSpPr>
            <a:spLocks noGrp="1"/>
          </p:cNvSpPr>
          <p:nvPr>
            <p:ph type="body" sz="quarter" idx="10"/>
          </p:nvPr>
        </p:nvSpPr>
        <p:spPr>
          <a:xfrm>
            <a:off x="685800" y="610286"/>
            <a:ext cx="7772400" cy="48580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cap="all" baseline="0" dirty="0">
                <a:solidFill>
                  <a:schemeClr val="tx1"/>
                </a:solidFill>
                <a:latin typeface="Helvetica" pitchFamily="2" charset="0"/>
                <a:ea typeface="+mn-ea"/>
                <a:cs typeface="+mn-cs"/>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DD6A1FAB-CFC0-3E83-F6C9-CF580C02119E}"/>
              </a:ext>
            </a:extLst>
          </p:cNvPr>
          <p:cNvCxnSpPr>
            <a:cxnSpLocks/>
          </p:cNvCxnSpPr>
          <p:nvPr userDrawn="1"/>
        </p:nvCxnSpPr>
        <p:spPr>
          <a:xfrm>
            <a:off x="676275" y="1149434"/>
            <a:ext cx="77819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031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cene 2 - left">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9B5B615C-AB66-5330-49E3-659E5EDC20A6}"/>
              </a:ext>
            </a:extLst>
          </p:cNvPr>
          <p:cNvSpPr>
            <a:spLocks noGrp="1"/>
          </p:cNvSpPr>
          <p:nvPr>
            <p:ph type="body" sz="quarter" idx="11"/>
          </p:nvPr>
        </p:nvSpPr>
        <p:spPr>
          <a:xfrm>
            <a:off x="676275" y="320887"/>
            <a:ext cx="7772400" cy="387706"/>
          </a:xfrm>
          <a:prstGeom prst="rect">
            <a:avLst/>
          </a:prstGeom>
        </p:spPr>
        <p:txBody>
          <a:bodyPr/>
          <a:lstStyle>
            <a:lvl1pPr marL="0" indent="0" algn="l">
              <a:buNone/>
              <a:defRPr sz="1600" b="1" cap="all" baseline="0">
                <a:solidFill>
                  <a:schemeClr val="tx1">
                    <a:lumMod val="50000"/>
                    <a:lumOff val="50000"/>
                  </a:schemeClr>
                </a:solidFill>
              </a:defRPr>
            </a:lvl1pPr>
          </a:lstStyle>
          <a:p>
            <a:pPr lvl="0"/>
            <a:r>
              <a:rPr lang="en-US" dirty="0"/>
              <a:t>Click to edit Master text styles</a:t>
            </a:r>
          </a:p>
        </p:txBody>
      </p:sp>
      <p:sp>
        <p:nvSpPr>
          <p:cNvPr id="6" name="Text Placeholder 9">
            <a:extLst>
              <a:ext uri="{FF2B5EF4-FFF2-40B4-BE49-F238E27FC236}">
                <a16:creationId xmlns:a16="http://schemas.microsoft.com/office/drawing/2014/main" id="{63D99E09-2EDB-B0CC-6737-771363A417FA}"/>
              </a:ext>
            </a:extLst>
          </p:cNvPr>
          <p:cNvSpPr>
            <a:spLocks noGrp="1"/>
          </p:cNvSpPr>
          <p:nvPr>
            <p:ph type="body" sz="quarter" idx="10"/>
          </p:nvPr>
        </p:nvSpPr>
        <p:spPr>
          <a:xfrm>
            <a:off x="685800" y="610286"/>
            <a:ext cx="7772400" cy="48580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cap="all" baseline="0" dirty="0">
                <a:solidFill>
                  <a:schemeClr val="tx1"/>
                </a:solidFill>
                <a:latin typeface="Helvetica" pitchFamily="2" charset="0"/>
                <a:ea typeface="+mn-ea"/>
                <a:cs typeface="+mn-cs"/>
              </a:defRPr>
            </a:lvl1pPr>
          </a:lstStyle>
          <a:p>
            <a:pPr lvl="0"/>
            <a:r>
              <a:rPr lang="en-US" dirty="0"/>
              <a:t>Click to edit Master text styles</a:t>
            </a:r>
          </a:p>
        </p:txBody>
      </p:sp>
      <p:cxnSp>
        <p:nvCxnSpPr>
          <p:cNvPr id="8" name="Straight Connector 7">
            <a:extLst>
              <a:ext uri="{FF2B5EF4-FFF2-40B4-BE49-F238E27FC236}">
                <a16:creationId xmlns:a16="http://schemas.microsoft.com/office/drawing/2014/main" id="{27779C65-C5F0-C238-A8CB-4FB1FA0F89C6}"/>
              </a:ext>
            </a:extLst>
          </p:cNvPr>
          <p:cNvCxnSpPr>
            <a:cxnSpLocks/>
          </p:cNvCxnSpPr>
          <p:nvPr userDrawn="1"/>
        </p:nvCxnSpPr>
        <p:spPr>
          <a:xfrm>
            <a:off x="676275" y="1149434"/>
            <a:ext cx="77819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75489EA-AE66-D7E8-E115-5A8DB91C3DC2}"/>
              </a:ext>
            </a:extLst>
          </p:cNvPr>
          <p:cNvPicPr>
            <a:picLocks noChangeAspect="1"/>
          </p:cNvPicPr>
          <p:nvPr userDrawn="1"/>
        </p:nvPicPr>
        <p:blipFill>
          <a:blip r:embed="rId2">
            <a:extLst>
              <a:ext uri="{28A0092B-C50C-407E-A947-70E740481C1C}">
                <a14:useLocalDpi xmlns:a14="http://schemas.microsoft.com/office/drawing/2010/main" val="0"/>
              </a:ext>
            </a:extLst>
          </a:blip>
          <a:srcRect l="1207" t="38184" r="49485" b="-1523"/>
          <a:stretch>
            <a:fillRect/>
          </a:stretch>
        </p:blipFill>
        <p:spPr>
          <a:xfrm>
            <a:off x="0" y="3570264"/>
            <a:ext cx="9144000" cy="3365366"/>
          </a:xfrm>
          <a:prstGeom prst="rect">
            <a:avLst/>
          </a:prstGeom>
        </p:spPr>
      </p:pic>
      <p:sp>
        <p:nvSpPr>
          <p:cNvPr id="2" name="Rectangle 1">
            <a:extLst>
              <a:ext uri="{FF2B5EF4-FFF2-40B4-BE49-F238E27FC236}">
                <a16:creationId xmlns:a16="http://schemas.microsoft.com/office/drawing/2014/main" id="{4DE52397-167A-F4A1-4A32-D352F28C9260}"/>
              </a:ext>
            </a:extLst>
          </p:cNvPr>
          <p:cNvSpPr/>
          <p:nvPr userDrawn="1"/>
        </p:nvSpPr>
        <p:spPr>
          <a:xfrm>
            <a:off x="0" y="6194437"/>
            <a:ext cx="9144000" cy="663559"/>
          </a:xfrm>
          <a:prstGeom prst="rect">
            <a:avLst/>
          </a:prstGeom>
          <a:solidFill>
            <a:schemeClr val="bg1">
              <a:alpha val="450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3" name="Picture 2">
            <a:extLst>
              <a:ext uri="{FF2B5EF4-FFF2-40B4-BE49-F238E27FC236}">
                <a16:creationId xmlns:a16="http://schemas.microsoft.com/office/drawing/2014/main" id="{A71F6A43-7CE6-E7B4-6978-02965CD07BE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pic>
        <p:nvPicPr>
          <p:cNvPr id="4" name="Picture 3" descr="Blue text on a black background&#10;&#10;Description automatically generated">
            <a:extLst>
              <a:ext uri="{FF2B5EF4-FFF2-40B4-BE49-F238E27FC236}">
                <a16:creationId xmlns:a16="http://schemas.microsoft.com/office/drawing/2014/main" id="{448E464C-A607-E474-6E79-7457D242BB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spTree>
    <p:extLst>
      <p:ext uri="{BB962C8B-B14F-4D97-AF65-F5344CB8AC3E}">
        <p14:creationId xmlns:p14="http://schemas.microsoft.com/office/powerpoint/2010/main" val="3022731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cene 2 - righ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5DF929-D33B-8873-8B13-76E319ACEDAE}"/>
              </a:ext>
            </a:extLst>
          </p:cNvPr>
          <p:cNvPicPr>
            <a:picLocks noChangeAspect="1"/>
          </p:cNvPicPr>
          <p:nvPr userDrawn="1"/>
        </p:nvPicPr>
        <p:blipFill>
          <a:blip r:embed="rId2">
            <a:extLst>
              <a:ext uri="{28A0092B-C50C-407E-A947-70E740481C1C}">
                <a14:useLocalDpi xmlns:a14="http://schemas.microsoft.com/office/drawing/2010/main" val="0"/>
              </a:ext>
            </a:extLst>
          </a:blip>
          <a:srcRect l="50317" t="38184" r="375" b="-1523"/>
          <a:stretch>
            <a:fillRect/>
          </a:stretch>
        </p:blipFill>
        <p:spPr>
          <a:xfrm>
            <a:off x="0" y="3570264"/>
            <a:ext cx="9144000" cy="3365366"/>
          </a:xfrm>
          <a:prstGeom prst="rect">
            <a:avLst/>
          </a:prstGeom>
        </p:spPr>
      </p:pic>
      <p:sp>
        <p:nvSpPr>
          <p:cNvPr id="2" name="Text Placeholder 11">
            <a:extLst>
              <a:ext uri="{FF2B5EF4-FFF2-40B4-BE49-F238E27FC236}">
                <a16:creationId xmlns:a16="http://schemas.microsoft.com/office/drawing/2014/main" id="{8869C7D0-913C-AB34-EF5E-FD1455C79F40}"/>
              </a:ext>
            </a:extLst>
          </p:cNvPr>
          <p:cNvSpPr>
            <a:spLocks noGrp="1"/>
          </p:cNvSpPr>
          <p:nvPr>
            <p:ph type="body" sz="quarter" idx="11"/>
          </p:nvPr>
        </p:nvSpPr>
        <p:spPr>
          <a:xfrm>
            <a:off x="676275" y="320887"/>
            <a:ext cx="7772400" cy="387706"/>
          </a:xfrm>
          <a:prstGeom prst="rect">
            <a:avLst/>
          </a:prstGeom>
        </p:spPr>
        <p:txBody>
          <a:bodyPr/>
          <a:lstStyle>
            <a:lvl1pPr marL="0" indent="0" algn="l">
              <a:buNone/>
              <a:defRPr sz="1600" b="1" cap="all" baseline="0">
                <a:solidFill>
                  <a:schemeClr val="tx1">
                    <a:lumMod val="50000"/>
                    <a:lumOff val="50000"/>
                  </a:schemeClr>
                </a:solidFill>
              </a:defRPr>
            </a:lvl1pPr>
          </a:lstStyle>
          <a:p>
            <a:pPr lvl="0"/>
            <a:r>
              <a:rPr lang="en-US" dirty="0"/>
              <a:t>Click to edit Master text styles</a:t>
            </a:r>
          </a:p>
        </p:txBody>
      </p:sp>
      <p:sp>
        <p:nvSpPr>
          <p:cNvPr id="3" name="Text Placeholder 9">
            <a:extLst>
              <a:ext uri="{FF2B5EF4-FFF2-40B4-BE49-F238E27FC236}">
                <a16:creationId xmlns:a16="http://schemas.microsoft.com/office/drawing/2014/main" id="{51772A1C-2199-055F-C8AB-4C9C71F6A193}"/>
              </a:ext>
            </a:extLst>
          </p:cNvPr>
          <p:cNvSpPr>
            <a:spLocks noGrp="1"/>
          </p:cNvSpPr>
          <p:nvPr>
            <p:ph type="body" sz="quarter" idx="10"/>
          </p:nvPr>
        </p:nvSpPr>
        <p:spPr>
          <a:xfrm>
            <a:off x="685800" y="610286"/>
            <a:ext cx="7772400" cy="48580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cap="all" baseline="0" dirty="0">
                <a:solidFill>
                  <a:schemeClr val="tx1"/>
                </a:solidFill>
                <a:latin typeface="Helvetica" pitchFamily="2" charset="0"/>
                <a:ea typeface="+mn-ea"/>
                <a:cs typeface="+mn-cs"/>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3968D097-085E-2A0F-992D-EA1B48374A98}"/>
              </a:ext>
            </a:extLst>
          </p:cNvPr>
          <p:cNvCxnSpPr>
            <a:cxnSpLocks/>
          </p:cNvCxnSpPr>
          <p:nvPr userDrawn="1"/>
        </p:nvCxnSpPr>
        <p:spPr>
          <a:xfrm>
            <a:off x="676275" y="1149434"/>
            <a:ext cx="77819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6D638E-5B60-FC4E-9E1D-E88D03008040}"/>
              </a:ext>
            </a:extLst>
          </p:cNvPr>
          <p:cNvSpPr/>
          <p:nvPr userDrawn="1"/>
        </p:nvSpPr>
        <p:spPr>
          <a:xfrm>
            <a:off x="0" y="6194437"/>
            <a:ext cx="9144000" cy="663559"/>
          </a:xfrm>
          <a:prstGeom prst="rect">
            <a:avLst/>
          </a:prstGeom>
          <a:solidFill>
            <a:schemeClr val="bg1">
              <a:alpha val="450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5" name="Picture 4">
            <a:extLst>
              <a:ext uri="{FF2B5EF4-FFF2-40B4-BE49-F238E27FC236}">
                <a16:creationId xmlns:a16="http://schemas.microsoft.com/office/drawing/2014/main" id="{80FFBB97-592A-482C-3221-670520D9698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pic>
        <p:nvPicPr>
          <p:cNvPr id="8" name="Picture 7" descr="Blue text on a black background&#10;&#10;Description automatically generated">
            <a:extLst>
              <a:ext uri="{FF2B5EF4-FFF2-40B4-BE49-F238E27FC236}">
                <a16:creationId xmlns:a16="http://schemas.microsoft.com/office/drawing/2014/main" id="{7B2E8E58-4145-6326-A102-EF0429FF564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spTree>
    <p:extLst>
      <p:ext uri="{BB962C8B-B14F-4D97-AF65-F5344CB8AC3E}">
        <p14:creationId xmlns:p14="http://schemas.microsoft.com/office/powerpoint/2010/main" val="3410529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cene 3">
    <p:bg>
      <p:bgPr>
        <a:solidFill>
          <a:srgbClr val="D6F1FC"/>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5BBCE6C-0126-E0BC-4A3D-D896991F69C4}"/>
              </a:ext>
            </a:extLst>
          </p:cNvPr>
          <p:cNvGrpSpPr/>
          <p:nvPr userDrawn="1"/>
        </p:nvGrpSpPr>
        <p:grpSpPr>
          <a:xfrm>
            <a:off x="0" y="2815906"/>
            <a:ext cx="9144000" cy="4042095"/>
            <a:chOff x="0" y="2815906"/>
            <a:chExt cx="9144000" cy="4042095"/>
          </a:xfrm>
        </p:grpSpPr>
        <p:sp>
          <p:nvSpPr>
            <p:cNvPr id="14" name="Rectangle 13">
              <a:extLst>
                <a:ext uri="{FF2B5EF4-FFF2-40B4-BE49-F238E27FC236}">
                  <a16:creationId xmlns:a16="http://schemas.microsoft.com/office/drawing/2014/main" id="{82F02E18-9AB4-BD70-AAF0-720A42369F3F}"/>
                </a:ext>
              </a:extLst>
            </p:cNvPr>
            <p:cNvSpPr/>
            <p:nvPr userDrawn="1"/>
          </p:nvSpPr>
          <p:spPr>
            <a:xfrm>
              <a:off x="0" y="4737159"/>
              <a:ext cx="9144000" cy="1353312"/>
            </a:xfrm>
            <a:prstGeom prst="rect">
              <a:avLst/>
            </a:prstGeom>
            <a:solidFill>
              <a:srgbClr val="94BB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9" name="Rectangle 8">
              <a:extLst>
                <a:ext uri="{FF2B5EF4-FFF2-40B4-BE49-F238E27FC236}">
                  <a16:creationId xmlns:a16="http://schemas.microsoft.com/office/drawing/2014/main" id="{284D817C-DB75-29C4-407D-4691E25AF047}"/>
                </a:ext>
              </a:extLst>
            </p:cNvPr>
            <p:cNvSpPr/>
            <p:nvPr userDrawn="1"/>
          </p:nvSpPr>
          <p:spPr>
            <a:xfrm>
              <a:off x="0" y="5525313"/>
              <a:ext cx="9144000" cy="1332688"/>
            </a:xfrm>
            <a:prstGeom prst="rect">
              <a:avLst/>
            </a:prstGeom>
            <a:solidFill>
              <a:srgbClr val="DBD8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3" name="Picture 12" descr="A group of people in uniform outside a building&#10;&#10;AI-generated content may be incorrect.">
              <a:extLst>
                <a:ext uri="{FF2B5EF4-FFF2-40B4-BE49-F238E27FC236}">
                  <a16:creationId xmlns:a16="http://schemas.microsoft.com/office/drawing/2014/main" id="{F11B18F2-D2DD-DBE2-C38E-4493CEBD3050}"/>
                </a:ext>
              </a:extLst>
            </p:cNvPr>
            <p:cNvPicPr>
              <a:picLocks noChangeAspect="1"/>
            </p:cNvPicPr>
            <p:nvPr userDrawn="1"/>
          </p:nvPicPr>
          <p:blipFill>
            <a:blip r:embed="rId2">
              <a:extLst>
                <a:ext uri="{28A0092B-C50C-407E-A947-70E740481C1C}">
                  <a14:useLocalDpi xmlns:a14="http://schemas.microsoft.com/office/drawing/2010/main" val="0"/>
                </a:ext>
              </a:extLst>
            </a:blip>
            <a:srcRect r="677"/>
            <a:stretch/>
          </p:blipFill>
          <p:spPr>
            <a:xfrm>
              <a:off x="1241886" y="2815906"/>
              <a:ext cx="6660228" cy="3914804"/>
            </a:xfrm>
            <a:prstGeom prst="rect">
              <a:avLst/>
            </a:prstGeom>
          </p:spPr>
        </p:pic>
      </p:grpSp>
      <p:sp>
        <p:nvSpPr>
          <p:cNvPr id="6" name="Rectangle 5">
            <a:extLst>
              <a:ext uri="{FF2B5EF4-FFF2-40B4-BE49-F238E27FC236}">
                <a16:creationId xmlns:a16="http://schemas.microsoft.com/office/drawing/2014/main" id="{3452AAA3-98A6-9D9B-FD2B-B5B6C77E053E}"/>
              </a:ext>
            </a:extLst>
          </p:cNvPr>
          <p:cNvSpPr/>
          <p:nvPr userDrawn="1"/>
        </p:nvSpPr>
        <p:spPr>
          <a:xfrm>
            <a:off x="0" y="6194437"/>
            <a:ext cx="9144000" cy="663559"/>
          </a:xfrm>
          <a:prstGeom prst="rect">
            <a:avLst/>
          </a:prstGeom>
          <a:solidFill>
            <a:schemeClr val="bg1">
              <a:alpha val="450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7" name="Picture 6">
            <a:extLst>
              <a:ext uri="{FF2B5EF4-FFF2-40B4-BE49-F238E27FC236}">
                <a16:creationId xmlns:a16="http://schemas.microsoft.com/office/drawing/2014/main" id="{41773A72-C43A-2629-C638-900A1380678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latin typeface="Helvetica" pitchFamily="2" charset="0"/>
            </a:endParaRPr>
          </a:p>
        </p:txBody>
      </p:sp>
      <p:sp>
        <p:nvSpPr>
          <p:cNvPr id="12" name="Text Placeholder 11">
            <a:extLst>
              <a:ext uri="{FF2B5EF4-FFF2-40B4-BE49-F238E27FC236}">
                <a16:creationId xmlns:a16="http://schemas.microsoft.com/office/drawing/2014/main" id="{F7A3F937-02D8-A6DD-81A1-CA63FD0D33A5}"/>
              </a:ext>
            </a:extLst>
          </p:cNvPr>
          <p:cNvSpPr>
            <a:spLocks noGrp="1"/>
          </p:cNvSpPr>
          <p:nvPr>
            <p:ph type="body" sz="quarter" idx="11"/>
          </p:nvPr>
        </p:nvSpPr>
        <p:spPr>
          <a:xfrm>
            <a:off x="676275" y="320887"/>
            <a:ext cx="7772400" cy="387706"/>
          </a:xfrm>
          <a:prstGeom prst="rect">
            <a:avLst/>
          </a:prstGeom>
        </p:spPr>
        <p:txBody>
          <a:bodyPr/>
          <a:lstStyle>
            <a:lvl1pPr marL="0" indent="0" algn="l">
              <a:buNone/>
              <a:defRPr sz="1600" b="1" cap="all" baseline="0">
                <a:solidFill>
                  <a:schemeClr val="tx1">
                    <a:lumMod val="50000"/>
                    <a:lumOff val="50000"/>
                  </a:schemeClr>
                </a:solidFill>
              </a:defRPr>
            </a:lvl1pPr>
          </a:lstStyle>
          <a:p>
            <a:pPr lvl="0"/>
            <a:r>
              <a:rPr lang="en-US" dirty="0"/>
              <a:t>Click to edit Master text styles</a:t>
            </a:r>
          </a:p>
        </p:txBody>
      </p:sp>
      <p:pic>
        <p:nvPicPr>
          <p:cNvPr id="2" name="Picture 1" descr="Blue text on a black background&#10;&#10;Description automatically generated">
            <a:extLst>
              <a:ext uri="{FF2B5EF4-FFF2-40B4-BE49-F238E27FC236}">
                <a16:creationId xmlns:a16="http://schemas.microsoft.com/office/drawing/2014/main" id="{3AE73D45-9695-58E5-F099-A20E84BDFE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cxnSp>
        <p:nvCxnSpPr>
          <p:cNvPr id="3" name="Straight Connector 2">
            <a:extLst>
              <a:ext uri="{FF2B5EF4-FFF2-40B4-BE49-F238E27FC236}">
                <a16:creationId xmlns:a16="http://schemas.microsoft.com/office/drawing/2014/main" id="{EB46DEF4-8391-5307-8C1D-C5CF98989E3F}"/>
              </a:ext>
            </a:extLst>
          </p:cNvPr>
          <p:cNvCxnSpPr>
            <a:cxnSpLocks/>
          </p:cNvCxnSpPr>
          <p:nvPr userDrawn="1"/>
        </p:nvCxnSpPr>
        <p:spPr>
          <a:xfrm>
            <a:off x="676275" y="1149434"/>
            <a:ext cx="7781925"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7BE50131-5389-153F-144C-779135CA1681}"/>
              </a:ext>
            </a:extLst>
          </p:cNvPr>
          <p:cNvSpPr>
            <a:spLocks noGrp="1"/>
          </p:cNvSpPr>
          <p:nvPr>
            <p:ph type="body" sz="quarter" idx="10"/>
          </p:nvPr>
        </p:nvSpPr>
        <p:spPr>
          <a:xfrm>
            <a:off x="685800" y="610286"/>
            <a:ext cx="7772400" cy="48580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cap="all" baseline="0" dirty="0">
                <a:solidFill>
                  <a:schemeClr val="tx1"/>
                </a:solidFill>
                <a:latin typeface="Helvetica" pitchFamily="2"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2903885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cene 3">
    <p:bg>
      <p:bgPr>
        <a:solidFill>
          <a:srgbClr val="D6F1FC"/>
        </a:solidFill>
        <a:effectLst/>
      </p:bgPr>
    </p:bg>
    <p:spTree>
      <p:nvGrpSpPr>
        <p:cNvPr id="1" name=""/>
        <p:cNvGrpSpPr/>
        <p:nvPr/>
      </p:nvGrpSpPr>
      <p:grpSpPr>
        <a:xfrm>
          <a:off x="0" y="0"/>
          <a:ext cx="0" cy="0"/>
          <a:chOff x="0" y="0"/>
          <a:chExt cx="0" cy="0"/>
        </a:xfrm>
      </p:grpSpPr>
      <p:pic>
        <p:nvPicPr>
          <p:cNvPr id="8" name="Picture 7" descr="A person and person holding a white sign&#10;&#10;AI-generated content may be incorrect.">
            <a:extLst>
              <a:ext uri="{FF2B5EF4-FFF2-40B4-BE49-F238E27FC236}">
                <a16:creationId xmlns:a16="http://schemas.microsoft.com/office/drawing/2014/main" id="{7D3BCDC6-71AA-D532-85D2-DBF65B1FA4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93067"/>
            <a:ext cx="9143999" cy="9041642"/>
          </a:xfrm>
          <a:prstGeom prst="rect">
            <a:avLst/>
          </a:prstGeom>
        </p:spPr>
      </p:pic>
      <p:sp>
        <p:nvSpPr>
          <p:cNvPr id="3" name="Rectangle 2">
            <a:extLst>
              <a:ext uri="{FF2B5EF4-FFF2-40B4-BE49-F238E27FC236}">
                <a16:creationId xmlns:a16="http://schemas.microsoft.com/office/drawing/2014/main" id="{5BE26E4A-A935-A0D3-C0E3-3ABA2C3BFCF5}"/>
              </a:ext>
            </a:extLst>
          </p:cNvPr>
          <p:cNvSpPr/>
          <p:nvPr userDrawn="1"/>
        </p:nvSpPr>
        <p:spPr>
          <a:xfrm>
            <a:off x="0" y="6194437"/>
            <a:ext cx="9144000" cy="663559"/>
          </a:xfrm>
          <a:prstGeom prst="rect">
            <a:avLst/>
          </a:prstGeom>
          <a:solidFill>
            <a:schemeClr val="bg1">
              <a:alpha val="450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7" name="Picture 6">
            <a:extLst>
              <a:ext uri="{FF2B5EF4-FFF2-40B4-BE49-F238E27FC236}">
                <a16:creationId xmlns:a16="http://schemas.microsoft.com/office/drawing/2014/main" id="{41773A72-C43A-2629-C638-900A13806787}"/>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saturation sat="150000"/>
                    </a14:imgEffect>
                    <a14:imgEffect>
                      <a14:brightnessContrast bright="-31000"/>
                    </a14:imgEffect>
                  </a14:imgLayer>
                </a14:imgProps>
              </a:ext>
              <a:ext uri="{28A0092B-C50C-407E-A947-70E740481C1C}">
                <a14:useLocalDpi xmlns:a14="http://schemas.microsoft.com/office/drawing/2010/main" val="0"/>
              </a:ext>
            </a:extLst>
          </a:blip>
          <a:srcRect/>
          <a:stretch/>
        </p:blipFill>
        <p:spPr>
          <a:xfrm>
            <a:off x="6957141" y="6357901"/>
            <a:ext cx="1558209" cy="362870"/>
          </a:xfrm>
          <a:prstGeom prst="rect">
            <a:avLst/>
          </a:prstGeom>
        </p:spPr>
      </p:pic>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latin typeface="Helvetica" pitchFamily="2" charset="0"/>
            </a:endParaRPr>
          </a:p>
        </p:txBody>
      </p:sp>
      <p:pic>
        <p:nvPicPr>
          <p:cNvPr id="2" name="Picture 1" descr="Blue text on a black background&#10;&#10;Description automatically generated">
            <a:extLst>
              <a:ext uri="{FF2B5EF4-FFF2-40B4-BE49-F238E27FC236}">
                <a16:creationId xmlns:a16="http://schemas.microsoft.com/office/drawing/2014/main" id="{3AE73D45-9695-58E5-F099-A20E84BDFED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cxnSp>
        <p:nvCxnSpPr>
          <p:cNvPr id="10" name="Straight Connector 9">
            <a:extLst>
              <a:ext uri="{FF2B5EF4-FFF2-40B4-BE49-F238E27FC236}">
                <a16:creationId xmlns:a16="http://schemas.microsoft.com/office/drawing/2014/main" id="{18BB9E1B-9207-8997-6D0C-47E7AC63B9E7}"/>
              </a:ext>
            </a:extLst>
          </p:cNvPr>
          <p:cNvCxnSpPr>
            <a:cxnSpLocks/>
          </p:cNvCxnSpPr>
          <p:nvPr userDrawn="1"/>
        </p:nvCxnSpPr>
        <p:spPr>
          <a:xfrm>
            <a:off x="477297" y="6176963"/>
            <a:ext cx="8189407"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58294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350"/>
          </a:p>
        </p:txBody>
      </p:sp>
      <p:sp>
        <p:nvSpPr>
          <p:cNvPr id="2" name="Title 1"/>
          <p:cNvSpPr>
            <a:spLocks noGrp="1"/>
          </p:cNvSpPr>
          <p:nvPr>
            <p:ph type="ctrTitle"/>
          </p:nvPr>
        </p:nvSpPr>
        <p:spPr>
          <a:xfrm>
            <a:off x="274320" y="2166365"/>
            <a:ext cx="8603674" cy="1739347"/>
          </a:xfrm>
        </p:spPr>
        <p:txBody>
          <a:bodyPr tIns="45720" bIns="45720" anchor="ctr">
            <a:normAutofit/>
          </a:bodyPr>
          <a:lstStyle>
            <a:lvl1pPr algn="ctr">
              <a:lnSpc>
                <a:spcPct val="80000"/>
              </a:lnSpc>
              <a:defRPr sz="4500" spc="113" baseline="0"/>
            </a:lvl1pPr>
          </a:lstStyle>
          <a:p>
            <a:r>
              <a:rPr lang="en-US"/>
              <a:t>Click to edit Master title style</a:t>
            </a:r>
          </a:p>
        </p:txBody>
      </p:sp>
      <p:sp>
        <p:nvSpPr>
          <p:cNvPr id="3" name="Subtitle 2"/>
          <p:cNvSpPr>
            <a:spLocks noGrp="1"/>
          </p:cNvSpPr>
          <p:nvPr>
            <p:ph type="subTitle" idx="1"/>
          </p:nvPr>
        </p:nvSpPr>
        <p:spPr>
          <a:xfrm>
            <a:off x="1143000" y="3996251"/>
            <a:ext cx="6858000" cy="1309255"/>
          </a:xfrm>
        </p:spPr>
        <p:txBody>
          <a:bodyPr>
            <a:normAutofit/>
          </a:bodyPr>
          <a:lstStyle>
            <a:lvl1pPr marL="0" indent="0" algn="ctr">
              <a:buNone/>
              <a:defRPr sz="1500"/>
            </a:lvl1pPr>
            <a:lvl2pPr marL="342900" indent="0" algn="ctr">
              <a:buNone/>
              <a:defRPr sz="1500"/>
            </a:lvl2pPr>
            <a:lvl3pPr marL="685800" indent="0" algn="ctr">
              <a:buNone/>
              <a:defRPr sz="15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p>
        </p:txBody>
      </p:sp>
      <p:sp>
        <p:nvSpPr>
          <p:cNvPr id="4" name="Date Placeholder 3"/>
          <p:cNvSpPr>
            <a:spLocks noGrp="1"/>
          </p:cNvSpPr>
          <p:nvPr>
            <p:ph type="dt" sz="half" idx="10"/>
          </p:nvPr>
        </p:nvSpPr>
        <p:spPr/>
        <p:txBody>
          <a:bodyPr/>
          <a:lstStyle/>
          <a:p>
            <a:fld id="{22D01434-2D06-4FA1-A280-8FACC7740359}"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1684656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subtitle: Light blue background">
    <p:bg>
      <p:bgPr>
        <a:solidFill>
          <a:srgbClr val="DCF4FC"/>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210B6A-7321-B166-7516-7262DEF52691}"/>
              </a:ext>
            </a:extLst>
          </p:cNvPr>
          <p:cNvPicPr>
            <a:picLocks noChangeAspect="1"/>
          </p:cNvPicPr>
          <p:nvPr userDrawn="1"/>
        </p:nvPicPr>
        <p:blipFill>
          <a:blip r:embed="rId2">
            <a:extLst>
              <a:ext uri="{28A0092B-C50C-407E-A947-70E740481C1C}">
                <a14:useLocalDpi xmlns:a14="http://schemas.microsoft.com/office/drawing/2010/main" val="0"/>
              </a:ext>
            </a:extLst>
          </a:blip>
          <a:srcRect t="17621" b="7657"/>
          <a:stretch>
            <a:fillRect/>
          </a:stretch>
        </p:blipFill>
        <p:spPr>
          <a:xfrm>
            <a:off x="1" y="0"/>
            <a:ext cx="9144000" cy="6858000"/>
          </a:xfrm>
          <a:prstGeom prst="rect">
            <a:avLst/>
          </a:prstGeom>
        </p:spPr>
      </p:pic>
      <p:sp>
        <p:nvSpPr>
          <p:cNvPr id="11" name="Rectangle 10">
            <a:extLst>
              <a:ext uri="{FF2B5EF4-FFF2-40B4-BE49-F238E27FC236}">
                <a16:creationId xmlns:a16="http://schemas.microsoft.com/office/drawing/2014/main" id="{AF8309C7-BF33-0E75-E938-032DC09C618D}"/>
              </a:ext>
            </a:extLst>
          </p:cNvPr>
          <p:cNvSpPr/>
          <p:nvPr userDrawn="1"/>
        </p:nvSpPr>
        <p:spPr>
          <a:xfrm>
            <a:off x="0" y="6194437"/>
            <a:ext cx="9144000" cy="663559"/>
          </a:xfrm>
          <a:prstGeom prst="rect">
            <a:avLst/>
          </a:prstGeom>
          <a:solidFill>
            <a:schemeClr val="bg1">
              <a:alpha val="450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7" name="Picture 6">
            <a:extLst>
              <a:ext uri="{FF2B5EF4-FFF2-40B4-BE49-F238E27FC236}">
                <a16:creationId xmlns:a16="http://schemas.microsoft.com/office/drawing/2014/main" id="{41773A72-C43A-2629-C638-900A1380678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latin typeface="Helvetica" pitchFamily="2" charset="0"/>
            </a:endParaRPr>
          </a:p>
        </p:txBody>
      </p:sp>
      <p:pic>
        <p:nvPicPr>
          <p:cNvPr id="2" name="Picture 1" descr="Blue text on a black background&#10;&#10;Description automatically generated">
            <a:extLst>
              <a:ext uri="{FF2B5EF4-FFF2-40B4-BE49-F238E27FC236}">
                <a16:creationId xmlns:a16="http://schemas.microsoft.com/office/drawing/2014/main" id="{3AE73D45-9695-58E5-F099-A20E84BDFE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pic>
        <p:nvPicPr>
          <p:cNvPr id="3" name="Picture 2" descr="A green check mark on a black background&#10;&#10;AI-generated content may be incorrect.">
            <a:extLst>
              <a:ext uri="{FF2B5EF4-FFF2-40B4-BE49-F238E27FC236}">
                <a16:creationId xmlns:a16="http://schemas.microsoft.com/office/drawing/2014/main" id="{EB0A0097-A928-9FE2-8756-B23AC0756C73}"/>
              </a:ext>
            </a:extLst>
          </p:cNvPr>
          <p:cNvPicPr>
            <a:picLocks noChangeAspect="1"/>
          </p:cNvPicPr>
          <p:nvPr userDrawn="1"/>
        </p:nvPicPr>
        <p:blipFill>
          <a:blip r:embed="rId5" cstate="print">
            <a:duotone>
              <a:prstClr val="black"/>
              <a:schemeClr val="accent4">
                <a:tint val="45000"/>
                <a:satMod val="400000"/>
              </a:schemeClr>
            </a:duotone>
            <a:extLst>
              <a:ext uri="{BEBA8EAE-BF5A-486C-A8C5-ECC9F3942E4B}">
                <a14:imgProps xmlns:a14="http://schemas.microsoft.com/office/drawing/2010/main">
                  <a14:imgLayer r:embed="rId6">
                    <a14:imgEffect>
                      <a14:saturation sat="225000"/>
                    </a14:imgEffect>
                    <a14:imgEffect>
                      <a14:brightnessContrast bright="-14000"/>
                    </a14:imgEffect>
                  </a14:imgLayer>
                </a14:imgProps>
              </a:ext>
              <a:ext uri="{28A0092B-C50C-407E-A947-70E740481C1C}">
                <a14:useLocalDpi xmlns:a14="http://schemas.microsoft.com/office/drawing/2010/main" val="0"/>
              </a:ext>
            </a:extLst>
          </a:blip>
          <a:stretch>
            <a:fillRect/>
          </a:stretch>
        </p:blipFill>
        <p:spPr>
          <a:xfrm>
            <a:off x="4680285" y="5257801"/>
            <a:ext cx="1251423" cy="866274"/>
          </a:xfrm>
          <a:prstGeom prst="rect">
            <a:avLst/>
          </a:prstGeom>
        </p:spPr>
      </p:pic>
    </p:spTree>
    <p:extLst>
      <p:ext uri="{BB962C8B-B14F-4D97-AF65-F5344CB8AC3E}">
        <p14:creationId xmlns:p14="http://schemas.microsoft.com/office/powerpoint/2010/main" val="39997979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D01434-2D06-4FA1-A280-8FACC7740359}"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894052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2208879"/>
            <a:ext cx="7886700" cy="1676400"/>
          </a:xfrm>
        </p:spPr>
        <p:txBody>
          <a:bodyPr anchor="ctr">
            <a:noAutofit/>
          </a:bodyPr>
          <a:lstStyle>
            <a:lvl1pPr algn="ctr">
              <a:lnSpc>
                <a:spcPct val="80000"/>
              </a:lnSpc>
              <a:defRPr sz="4500" b="0" spc="113"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4893" y="4010335"/>
            <a:ext cx="7886700" cy="1174639"/>
          </a:xfrm>
        </p:spPr>
        <p:txBody>
          <a:bodyPr anchor="t">
            <a:normAutofit/>
          </a:bodyPr>
          <a:lstStyle>
            <a:lvl1pPr marL="0" indent="0" algn="ctr">
              <a:buNone/>
              <a:defRPr sz="15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22D01434-2D06-4FA1-A280-8FACC7740359}" type="datetimeFigureOut">
              <a:rPr lang="en-US" smtClean="0"/>
              <a:t>4/29/2026</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CB05E21-FC3C-4DB6-8388-A480D84793C1}" type="slidenum">
              <a:rPr lang="en-US" smtClean="0"/>
              <a:t>‹#›</a:t>
            </a:fld>
            <a:endParaRPr lang="en-US"/>
          </a:p>
        </p:txBody>
      </p:sp>
    </p:spTree>
    <p:extLst>
      <p:ext uri="{BB962C8B-B14F-4D97-AF65-F5344CB8AC3E}">
        <p14:creationId xmlns:p14="http://schemas.microsoft.com/office/powerpoint/2010/main" val="1293472857"/>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04008" y="2011680"/>
            <a:ext cx="3566160" cy="420624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2793" y="2011680"/>
            <a:ext cx="3566160" cy="420624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D01434-2D06-4FA1-A280-8FACC7740359}"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38600337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905256" y="1913470"/>
            <a:ext cx="3566160" cy="743094"/>
          </a:xfrm>
        </p:spPr>
        <p:txBody>
          <a:bodyPr anchor="ctr">
            <a:normAutofit/>
          </a:bodyPr>
          <a:lstStyle>
            <a:lvl1pPr marL="0" indent="0">
              <a:buNone/>
              <a:defRPr sz="157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05256" y="2656566"/>
            <a:ext cx="3566160" cy="35661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73423" y="1913470"/>
            <a:ext cx="3566160" cy="743094"/>
          </a:xfrm>
        </p:spPr>
        <p:txBody>
          <a:bodyPr anchor="ctr">
            <a:normAutofit/>
          </a:bodyPr>
          <a:lstStyle>
            <a:lvl1pPr marL="0" indent="0">
              <a:buNone/>
              <a:defRPr sz="157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73423" y="2656564"/>
            <a:ext cx="3566160" cy="35661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D01434-2D06-4FA1-A280-8FACC7740359}"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4222656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D01434-2D06-4FA1-A280-8FACC7740359}"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2585706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D01434-2D06-4FA1-A280-8FACC7740359}"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30428458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05256" y="2120054"/>
            <a:ext cx="4594860" cy="4114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41767" y="2147487"/>
            <a:ext cx="2400300" cy="3432319"/>
          </a:xfrm>
        </p:spPr>
        <p:txBody>
          <a:bodyPr>
            <a:normAutofit/>
          </a:bodyPr>
          <a:lstStyle>
            <a:lvl1pPr marL="0" indent="0">
              <a:lnSpc>
                <a:spcPct val="95000"/>
              </a:lnSpc>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2D01434-2D06-4FA1-A280-8FACC7740359}"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18848778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960120" y="2211494"/>
            <a:ext cx="4594860" cy="3931920"/>
          </a:xfrm>
          <a:solidFill>
            <a:schemeClr val="tx2">
              <a:lumMod val="60000"/>
              <a:lumOff val="40000"/>
            </a:schemeClr>
          </a:solidFill>
        </p:spPr>
        <p:txBody>
          <a:bodyPr tIns="365760" anchor="t"/>
          <a:lstStyle>
            <a:lvl1pPr marL="0" indent="0" algn="ctr">
              <a:buNone/>
              <a:defRPr sz="2400">
                <a:solidFill>
                  <a:schemeClr val="tx1">
                    <a:lumMod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5843016" y="2150621"/>
            <a:ext cx="2400300" cy="3429000"/>
          </a:xfrm>
        </p:spPr>
        <p:txBody>
          <a:bodyPr>
            <a:normAutofit/>
          </a:bodyPr>
          <a:lstStyle>
            <a:lvl1pPr marL="0" indent="0">
              <a:lnSpc>
                <a:spcPct val="95000"/>
              </a:lnSpc>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2D01434-2D06-4FA1-A280-8FACC7740359}"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35413653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D01434-2D06-4FA1-A280-8FACC7740359}"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29045564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764484" y="0"/>
            <a:ext cx="2057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274638"/>
            <a:ext cx="1801785"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979968"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422855"/>
            <a:ext cx="2057397" cy="365125"/>
          </a:xfrm>
        </p:spPr>
        <p:txBody>
          <a:bodyPr/>
          <a:lstStyle/>
          <a:p>
            <a:fld id="{22D01434-2D06-4FA1-A280-8FACC7740359}" type="datetimeFigureOut">
              <a:rPr lang="en-US" smtClean="0"/>
              <a:t>4/29/2026</a:t>
            </a:fld>
            <a:endParaRPr lang="en-US"/>
          </a:p>
        </p:txBody>
      </p:sp>
      <p:sp>
        <p:nvSpPr>
          <p:cNvPr id="5" name="Footer Placeholder 4"/>
          <p:cNvSpPr>
            <a:spLocks noGrp="1"/>
          </p:cNvSpPr>
          <p:nvPr>
            <p:ph type="ftr" sz="quarter" idx="11"/>
          </p:nvPr>
        </p:nvSpPr>
        <p:spPr>
          <a:xfrm>
            <a:off x="2832102" y="6422855"/>
            <a:ext cx="3209752" cy="365125"/>
          </a:xfrm>
        </p:spPr>
        <p:txBody>
          <a:bodyPr/>
          <a:lstStyle/>
          <a:p>
            <a:endParaRPr lang="en-US"/>
          </a:p>
        </p:txBody>
      </p:sp>
      <p:sp>
        <p:nvSpPr>
          <p:cNvPr id="6" name="Slide Number Placeholder 5"/>
          <p:cNvSpPr>
            <a:spLocks noGrp="1"/>
          </p:cNvSpPr>
          <p:nvPr>
            <p:ph type="sldNum" sz="quarter" idx="12"/>
          </p:nvPr>
        </p:nvSpPr>
        <p:spPr>
          <a:xfrm>
            <a:off x="6054787" y="6422855"/>
            <a:ext cx="659819" cy="365125"/>
          </a:xfrm>
        </p:spPr>
        <p:txBody>
          <a:bodyPr/>
          <a:lstStyle/>
          <a:p>
            <a:fld id="{9CB05E21-FC3C-4DB6-8388-A480D84793C1}" type="slidenum">
              <a:rPr lang="en-US" smtClean="0"/>
              <a:t>‹#›</a:t>
            </a:fld>
            <a:endParaRPr lang="en-US"/>
          </a:p>
        </p:txBody>
      </p:sp>
    </p:spTree>
    <p:extLst>
      <p:ext uri="{BB962C8B-B14F-4D97-AF65-F5344CB8AC3E}">
        <p14:creationId xmlns:p14="http://schemas.microsoft.com/office/powerpoint/2010/main" val="3127454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White backgroun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78DA05-70B2-2DB6-9E5E-936AF8CA891D}"/>
              </a:ext>
            </a:extLst>
          </p:cNvPr>
          <p:cNvCxnSpPr>
            <a:cxnSpLocks/>
          </p:cNvCxnSpPr>
          <p:nvPr userDrawn="1"/>
        </p:nvCxnSpPr>
        <p:spPr>
          <a:xfrm>
            <a:off x="477297" y="6176963"/>
            <a:ext cx="8189407" cy="0"/>
          </a:xfrm>
          <a:prstGeom prst="line">
            <a:avLst/>
          </a:prstGeom>
          <a:ln w="6350">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41773A72-C43A-2629-C638-900A1380678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latin typeface="Helvetica" pitchFamily="2" charset="0"/>
            </a:endParaRPr>
          </a:p>
        </p:txBody>
      </p:sp>
      <p:sp>
        <p:nvSpPr>
          <p:cNvPr id="12" name="Text Placeholder 11">
            <a:extLst>
              <a:ext uri="{FF2B5EF4-FFF2-40B4-BE49-F238E27FC236}">
                <a16:creationId xmlns:a16="http://schemas.microsoft.com/office/drawing/2014/main" id="{F7A3F937-02D8-A6DD-81A1-CA63FD0D33A5}"/>
              </a:ext>
            </a:extLst>
          </p:cNvPr>
          <p:cNvSpPr>
            <a:spLocks noGrp="1"/>
          </p:cNvSpPr>
          <p:nvPr>
            <p:ph type="body" sz="quarter" idx="11"/>
          </p:nvPr>
        </p:nvSpPr>
        <p:spPr>
          <a:xfrm>
            <a:off x="676275" y="320887"/>
            <a:ext cx="7772400" cy="387706"/>
          </a:xfrm>
          <a:prstGeom prst="rect">
            <a:avLst/>
          </a:prstGeom>
        </p:spPr>
        <p:txBody>
          <a:bodyPr/>
          <a:lstStyle>
            <a:lvl1pPr marL="0" indent="0" algn="l">
              <a:buNone/>
              <a:defRPr sz="1600" b="1" cap="all" baseline="0">
                <a:solidFill>
                  <a:schemeClr val="tx1">
                    <a:lumMod val="50000"/>
                    <a:lumOff val="50000"/>
                  </a:schemeClr>
                </a:solidFill>
              </a:defRPr>
            </a:lvl1pPr>
          </a:lstStyle>
          <a:p>
            <a:pPr lvl="0"/>
            <a:r>
              <a:rPr lang="en-US" dirty="0"/>
              <a:t>Click to edit Master text styles</a:t>
            </a:r>
          </a:p>
        </p:txBody>
      </p:sp>
      <p:pic>
        <p:nvPicPr>
          <p:cNvPr id="2" name="Picture 1" descr="Blue text on a black background&#10;&#10;Description automatically generated">
            <a:extLst>
              <a:ext uri="{FF2B5EF4-FFF2-40B4-BE49-F238E27FC236}">
                <a16:creationId xmlns:a16="http://schemas.microsoft.com/office/drawing/2014/main" id="{3AE73D45-9695-58E5-F099-A20E84BDFE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cxnSp>
        <p:nvCxnSpPr>
          <p:cNvPr id="3" name="Straight Connector 2">
            <a:extLst>
              <a:ext uri="{FF2B5EF4-FFF2-40B4-BE49-F238E27FC236}">
                <a16:creationId xmlns:a16="http://schemas.microsoft.com/office/drawing/2014/main" id="{EB46DEF4-8391-5307-8C1D-C5CF98989E3F}"/>
              </a:ext>
            </a:extLst>
          </p:cNvPr>
          <p:cNvCxnSpPr>
            <a:cxnSpLocks/>
          </p:cNvCxnSpPr>
          <p:nvPr userDrawn="1"/>
        </p:nvCxnSpPr>
        <p:spPr>
          <a:xfrm>
            <a:off x="676275" y="1149434"/>
            <a:ext cx="77819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BBEE532E-401A-5E6A-A177-4FDF699C3CF6}"/>
              </a:ext>
            </a:extLst>
          </p:cNvPr>
          <p:cNvSpPr>
            <a:spLocks noGrp="1"/>
          </p:cNvSpPr>
          <p:nvPr>
            <p:ph type="body" sz="quarter" idx="10"/>
          </p:nvPr>
        </p:nvSpPr>
        <p:spPr>
          <a:xfrm>
            <a:off x="685800" y="610286"/>
            <a:ext cx="7772400" cy="48580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cap="all" baseline="0" dirty="0">
                <a:solidFill>
                  <a:schemeClr val="tx1"/>
                </a:solidFill>
                <a:latin typeface="Helvetica" pitchFamily="2"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55627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2700" y="0"/>
            <a:ext cx="917337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019299" y="1871132"/>
            <a:ext cx="5111752" cy="1515533"/>
          </a:xfrm>
        </p:spPr>
        <p:txBody>
          <a:bodyPr anchor="b">
            <a:noAutofit/>
          </a:bodyPr>
          <a:lstStyle>
            <a:lvl1pPr algn="ctr">
              <a:defRPr sz="4050">
                <a:effectLst/>
              </a:defRPr>
            </a:lvl1pPr>
          </a:lstStyle>
          <a:p>
            <a:r>
              <a:rPr lang="en-US"/>
              <a:t>Click to edit Master title style</a:t>
            </a:r>
            <a:endParaRPr lang="en-US" dirty="0"/>
          </a:p>
        </p:txBody>
      </p:sp>
      <p:sp>
        <p:nvSpPr>
          <p:cNvPr id="3" name="Subtitle 2"/>
          <p:cNvSpPr>
            <a:spLocks noGrp="1"/>
          </p:cNvSpPr>
          <p:nvPr>
            <p:ph type="subTitle" idx="1"/>
          </p:nvPr>
        </p:nvSpPr>
        <p:spPr>
          <a:xfrm>
            <a:off x="2019299" y="3657597"/>
            <a:ext cx="5111752" cy="13208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987425" y="5037663"/>
            <a:ext cx="673100" cy="279400"/>
          </a:xfrm>
        </p:spPr>
        <p:txBody>
          <a:bodyPr/>
          <a:lstStyle/>
          <a:p>
            <a:fld id="{83284890-85D2-4D7B-8EF5-15A9C1DB8F42}" type="datetimeFigureOut">
              <a:rPr lang="en-US" smtClean="0"/>
              <a:t>4/29/2026</a:t>
            </a:fld>
            <a:endParaRPr lang="en-US" dirty="0"/>
          </a:p>
        </p:txBody>
      </p:sp>
      <p:sp>
        <p:nvSpPr>
          <p:cNvPr id="5" name="Footer Placeholder 4"/>
          <p:cNvSpPr>
            <a:spLocks noGrp="1"/>
          </p:cNvSpPr>
          <p:nvPr>
            <p:ph type="ftr" sz="quarter" idx="11"/>
          </p:nvPr>
        </p:nvSpPr>
        <p:spPr>
          <a:xfrm>
            <a:off x="2019298" y="5037663"/>
            <a:ext cx="3910976" cy="279400"/>
          </a:xfrm>
        </p:spPr>
        <p:txBody>
          <a:bodyPr/>
          <a:lstStyle/>
          <a:p>
            <a:endParaRPr lang="en-US" dirty="0"/>
          </a:p>
        </p:txBody>
      </p:sp>
      <p:sp>
        <p:nvSpPr>
          <p:cNvPr id="6" name="Slide Number Placeholder 5"/>
          <p:cNvSpPr>
            <a:spLocks noGrp="1"/>
          </p:cNvSpPr>
          <p:nvPr>
            <p:ph type="sldNum" sz="quarter" idx="12"/>
          </p:nvPr>
        </p:nvSpPr>
        <p:spPr>
          <a:xfrm>
            <a:off x="6717676" y="5037663"/>
            <a:ext cx="413375" cy="279400"/>
          </a:xfrm>
        </p:spPr>
        <p:txBody>
          <a:bodyPr/>
          <a:lstStyle/>
          <a:p>
            <a:fld id="{4FAB73BC-B049-4115-A692-8D63A059BFB8}" type="slidenum">
              <a:rPr lang="en-US" smtClean="0"/>
              <a:pPr/>
              <a:t>‹#›</a:t>
            </a:fld>
            <a:endParaRPr lang="en-US" dirty="0"/>
          </a:p>
        </p:txBody>
      </p:sp>
      <p:cxnSp>
        <p:nvCxnSpPr>
          <p:cNvPr id="15" name="Straight Connector 14"/>
          <p:cNvCxnSpPr/>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2413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4/29/2026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067791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1302" y="1752606"/>
            <a:ext cx="6119016" cy="1822514"/>
          </a:xfrm>
        </p:spPr>
        <p:txBody>
          <a:bodyPr anchor="b">
            <a:normAutofit/>
          </a:bodyPr>
          <a:lstStyle>
            <a:lvl1pPr algn="ctr">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1511300" y="3846052"/>
            <a:ext cx="6119018" cy="954547"/>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4/29/2026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6" name="Straight Connector 15"/>
          <p:cNvCxnSpPr/>
          <p:nvPr/>
        </p:nvCxnSpPr>
        <p:spPr>
          <a:xfrm>
            <a:off x="1509542" y="3710585"/>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22450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73836" y="2560320"/>
            <a:ext cx="3538728"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6008" y="2560320"/>
            <a:ext cx="3538728"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4/29/2026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24113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1550" y="2658533"/>
            <a:ext cx="3538728" cy="576262"/>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71550" y="3243263"/>
            <a:ext cx="3538728"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35503" y="2658533"/>
            <a:ext cx="3538728" cy="576262"/>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35503" y="3243263"/>
            <a:ext cx="3538728"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4/29/2026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cxnSp>
        <p:nvCxnSpPr>
          <p:cNvPr id="18" name="Straight Connector 17"/>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5243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4/29/2026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5177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4/29/2026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66577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0359" y="1388534"/>
            <a:ext cx="2788841" cy="13716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4064001" y="982132"/>
            <a:ext cx="4102100"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70359" y="3031065"/>
            <a:ext cx="2788841" cy="2438404"/>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4/29/2026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cxnSp>
        <p:nvCxnSpPr>
          <p:cNvPr id="16" name="Straight Connector 15"/>
          <p:cNvCxnSpPr/>
          <p:nvPr/>
        </p:nvCxnSpPr>
        <p:spPr>
          <a:xfrm>
            <a:off x="1047127" y="2912533"/>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77540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49" y="1883832"/>
            <a:ext cx="4681362" cy="1371600"/>
          </a:xfrm>
        </p:spPr>
        <p:txBody>
          <a:bodyPr anchor="b">
            <a:normAutofit/>
          </a:bodyPr>
          <a:lstStyle>
            <a:lvl1pPr algn="ctr">
              <a:defRPr sz="21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6071124" y="1041400"/>
            <a:ext cx="2297510"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971549" y="3255432"/>
            <a:ext cx="4681362" cy="1828800"/>
          </a:xfrm>
        </p:spPr>
        <p:txBody>
          <a:bodyPr anchor="t">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4/29/2026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201787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51" y="4815415"/>
            <a:ext cx="7207250" cy="566738"/>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1070" y="1041400"/>
            <a:ext cx="7579479"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971551" y="5382153"/>
            <a:ext cx="7207250" cy="493712"/>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4/29/2026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0366864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subtitle: Light blue background">
    <p:bg>
      <p:bgPr>
        <a:solidFill>
          <a:srgbClr val="DCF4FC"/>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78DA05-70B2-2DB6-9E5E-936AF8CA891D}"/>
              </a:ext>
            </a:extLst>
          </p:cNvPr>
          <p:cNvCxnSpPr>
            <a:cxnSpLocks/>
          </p:cNvCxnSpPr>
          <p:nvPr userDrawn="1"/>
        </p:nvCxnSpPr>
        <p:spPr>
          <a:xfrm>
            <a:off x="477297" y="6176963"/>
            <a:ext cx="8189407"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41773A72-C43A-2629-C638-900A1380678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latin typeface="Helvetica" pitchFamily="2" charset="0"/>
            </a:endParaRPr>
          </a:p>
        </p:txBody>
      </p:sp>
      <p:sp>
        <p:nvSpPr>
          <p:cNvPr id="12" name="Text Placeholder 11">
            <a:extLst>
              <a:ext uri="{FF2B5EF4-FFF2-40B4-BE49-F238E27FC236}">
                <a16:creationId xmlns:a16="http://schemas.microsoft.com/office/drawing/2014/main" id="{F7A3F937-02D8-A6DD-81A1-CA63FD0D33A5}"/>
              </a:ext>
            </a:extLst>
          </p:cNvPr>
          <p:cNvSpPr>
            <a:spLocks noGrp="1"/>
          </p:cNvSpPr>
          <p:nvPr>
            <p:ph type="body" sz="quarter" idx="11"/>
          </p:nvPr>
        </p:nvSpPr>
        <p:spPr>
          <a:xfrm>
            <a:off x="676275" y="320887"/>
            <a:ext cx="7772400" cy="387706"/>
          </a:xfrm>
          <a:prstGeom prst="rect">
            <a:avLst/>
          </a:prstGeom>
        </p:spPr>
        <p:txBody>
          <a:bodyPr/>
          <a:lstStyle>
            <a:lvl1pPr marL="0" indent="0" algn="l">
              <a:buNone/>
              <a:defRPr sz="1600" b="1" cap="all" baseline="0">
                <a:solidFill>
                  <a:srgbClr val="187CB8"/>
                </a:solidFill>
              </a:defRPr>
            </a:lvl1pPr>
          </a:lstStyle>
          <a:p>
            <a:pPr lvl="0"/>
            <a:r>
              <a:rPr lang="en-US" dirty="0"/>
              <a:t>Click to edit Master text styles</a:t>
            </a:r>
          </a:p>
        </p:txBody>
      </p:sp>
      <p:pic>
        <p:nvPicPr>
          <p:cNvPr id="2" name="Picture 1" descr="Blue text on a black background&#10;&#10;Description automatically generated">
            <a:extLst>
              <a:ext uri="{FF2B5EF4-FFF2-40B4-BE49-F238E27FC236}">
                <a16:creationId xmlns:a16="http://schemas.microsoft.com/office/drawing/2014/main" id="{3AE73D45-9695-58E5-F099-A20E84BDFE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cxnSp>
        <p:nvCxnSpPr>
          <p:cNvPr id="5" name="Straight Connector 4">
            <a:extLst>
              <a:ext uri="{FF2B5EF4-FFF2-40B4-BE49-F238E27FC236}">
                <a16:creationId xmlns:a16="http://schemas.microsoft.com/office/drawing/2014/main" id="{FC106E45-675F-8220-7331-1802167E51BC}"/>
              </a:ext>
            </a:extLst>
          </p:cNvPr>
          <p:cNvCxnSpPr>
            <a:cxnSpLocks/>
          </p:cNvCxnSpPr>
          <p:nvPr userDrawn="1"/>
        </p:nvCxnSpPr>
        <p:spPr>
          <a:xfrm>
            <a:off x="676275" y="1149434"/>
            <a:ext cx="77819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035F1F4A-3D0B-B1EB-3602-2E6AFB2D6B8A}"/>
              </a:ext>
            </a:extLst>
          </p:cNvPr>
          <p:cNvSpPr>
            <a:spLocks noGrp="1"/>
          </p:cNvSpPr>
          <p:nvPr>
            <p:ph type="body" sz="quarter" idx="10"/>
          </p:nvPr>
        </p:nvSpPr>
        <p:spPr>
          <a:xfrm>
            <a:off x="685800" y="610286"/>
            <a:ext cx="7772400" cy="48580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cap="all" baseline="0" dirty="0">
                <a:solidFill>
                  <a:schemeClr val="tx1"/>
                </a:solidFill>
                <a:latin typeface="Helvetica" pitchFamily="2"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39179841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7901" y="982132"/>
            <a:ext cx="7194549" cy="2954868"/>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977901" y="4343400"/>
            <a:ext cx="7194549" cy="1532467"/>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4/29/2026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047127" y="414019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1290271"/>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60" y="982132"/>
            <a:ext cx="6972299" cy="2370668"/>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109" y="3352800"/>
            <a:ext cx="6629402" cy="584200"/>
          </a:xfrm>
        </p:spPr>
        <p:txBody>
          <a:bodyPr anchor="ctr">
            <a:normAutofit/>
          </a:bodyPr>
          <a:lstStyle>
            <a:lvl1pPr marL="0" indent="0" algn="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971551" y="4343400"/>
            <a:ext cx="7207250" cy="1532467"/>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4/29/2026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4" name="TextBox 13"/>
          <p:cNvSpPr txBox="1"/>
          <p:nvPr/>
        </p:nvSpPr>
        <p:spPr>
          <a:xfrm>
            <a:off x="646510" y="879961"/>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950200" y="2827870"/>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19" name="Straight Connector 18"/>
          <p:cNvCxnSpPr/>
          <p:nvPr/>
        </p:nvCxnSpPr>
        <p:spPr>
          <a:xfrm>
            <a:off x="1047127" y="414019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0884473"/>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1552" y="3308581"/>
            <a:ext cx="7207251" cy="1468800"/>
          </a:xfrm>
        </p:spPr>
        <p:txBody>
          <a:bodyPr anchor="b">
            <a:normAutofit/>
          </a:bodyPr>
          <a:lstStyle>
            <a:lvl1pPr algn="l">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4777381"/>
            <a:ext cx="7207251"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4/29/2026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12838164"/>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84660" y="982132"/>
            <a:ext cx="6972299" cy="2243668"/>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971551" y="3639312"/>
            <a:ext cx="7207251" cy="886968"/>
          </a:xfrm>
        </p:spPr>
        <p:txBody>
          <a:bodyPr anchor="b">
            <a:normAutofit/>
          </a:bodyPr>
          <a:lstStyle>
            <a:lvl1pPr marL="0" indent="0" algn="l">
              <a:spcBef>
                <a:spcPts val="0"/>
              </a:spcBef>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971551" y="4529667"/>
            <a:ext cx="7207251" cy="13462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4/29/2026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2" name="TextBox 11"/>
          <p:cNvSpPr txBox="1"/>
          <p:nvPr/>
        </p:nvSpPr>
        <p:spPr>
          <a:xfrm>
            <a:off x="646510" y="879961"/>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950200" y="259926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047127" y="34290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0379029"/>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971551" y="982132"/>
            <a:ext cx="7207250"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971551" y="3630168"/>
            <a:ext cx="7207251" cy="841248"/>
          </a:xfrm>
        </p:spPr>
        <p:txBody>
          <a:bodyPr anchor="b">
            <a:normAutofit/>
          </a:bodyPr>
          <a:lstStyle>
            <a:lvl1pPr marL="0" indent="0" algn="l">
              <a:spcBef>
                <a:spcPts val="0"/>
              </a:spcBef>
              <a:buNone/>
              <a:defRPr sz="21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971550" y="4470400"/>
            <a:ext cx="7207253" cy="1405467"/>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4/29/2026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047127" y="34290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911326"/>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4/29/2026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01533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9518" y="982132"/>
            <a:ext cx="1418171"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71549" y="982132"/>
            <a:ext cx="5574769"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4/29/2026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6647918"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2750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ubtitle: Light green background">
    <p:bg>
      <p:bgPr>
        <a:solidFill>
          <a:srgbClr val="E6F6E8"/>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78DA05-70B2-2DB6-9E5E-936AF8CA891D}"/>
              </a:ext>
            </a:extLst>
          </p:cNvPr>
          <p:cNvCxnSpPr>
            <a:cxnSpLocks/>
          </p:cNvCxnSpPr>
          <p:nvPr userDrawn="1"/>
        </p:nvCxnSpPr>
        <p:spPr>
          <a:xfrm>
            <a:off x="477297" y="6176963"/>
            <a:ext cx="8189407"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41773A72-C43A-2629-C638-900A1380678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latin typeface="Helvetica" pitchFamily="2" charset="0"/>
            </a:endParaRPr>
          </a:p>
        </p:txBody>
      </p:sp>
      <p:sp>
        <p:nvSpPr>
          <p:cNvPr id="12" name="Text Placeholder 11">
            <a:extLst>
              <a:ext uri="{FF2B5EF4-FFF2-40B4-BE49-F238E27FC236}">
                <a16:creationId xmlns:a16="http://schemas.microsoft.com/office/drawing/2014/main" id="{F7A3F937-02D8-A6DD-81A1-CA63FD0D33A5}"/>
              </a:ext>
            </a:extLst>
          </p:cNvPr>
          <p:cNvSpPr>
            <a:spLocks noGrp="1"/>
          </p:cNvSpPr>
          <p:nvPr>
            <p:ph type="body" sz="quarter" idx="11"/>
          </p:nvPr>
        </p:nvSpPr>
        <p:spPr>
          <a:xfrm>
            <a:off x="676275" y="320887"/>
            <a:ext cx="7772400" cy="387706"/>
          </a:xfrm>
          <a:prstGeom prst="rect">
            <a:avLst/>
          </a:prstGeom>
        </p:spPr>
        <p:txBody>
          <a:bodyPr/>
          <a:lstStyle>
            <a:lvl1pPr marL="0" indent="0" algn="l">
              <a:buNone/>
              <a:defRPr sz="1600" b="1" cap="all" baseline="0">
                <a:solidFill>
                  <a:srgbClr val="3FB54B"/>
                </a:solidFill>
              </a:defRPr>
            </a:lvl1pPr>
          </a:lstStyle>
          <a:p>
            <a:pPr lvl="0"/>
            <a:r>
              <a:rPr lang="en-US" dirty="0"/>
              <a:t>Click to edit Master text styles</a:t>
            </a:r>
          </a:p>
        </p:txBody>
      </p:sp>
      <p:pic>
        <p:nvPicPr>
          <p:cNvPr id="2" name="Picture 1" descr="Blue text on a black background&#10;&#10;Description automatically generated">
            <a:extLst>
              <a:ext uri="{FF2B5EF4-FFF2-40B4-BE49-F238E27FC236}">
                <a16:creationId xmlns:a16="http://schemas.microsoft.com/office/drawing/2014/main" id="{3AE73D45-9695-58E5-F099-A20E84BDFE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cxnSp>
        <p:nvCxnSpPr>
          <p:cNvPr id="3" name="Straight Connector 2">
            <a:extLst>
              <a:ext uri="{FF2B5EF4-FFF2-40B4-BE49-F238E27FC236}">
                <a16:creationId xmlns:a16="http://schemas.microsoft.com/office/drawing/2014/main" id="{46A41B91-B1D2-076A-FBC1-06533DE5A242}"/>
              </a:ext>
            </a:extLst>
          </p:cNvPr>
          <p:cNvCxnSpPr>
            <a:cxnSpLocks/>
          </p:cNvCxnSpPr>
          <p:nvPr userDrawn="1"/>
        </p:nvCxnSpPr>
        <p:spPr>
          <a:xfrm>
            <a:off x="676275" y="1149434"/>
            <a:ext cx="77819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190D1CE5-68F6-B6ED-97C5-86993D692B89}"/>
              </a:ext>
            </a:extLst>
          </p:cNvPr>
          <p:cNvSpPr>
            <a:spLocks noGrp="1"/>
          </p:cNvSpPr>
          <p:nvPr>
            <p:ph type="body" sz="quarter" idx="10"/>
          </p:nvPr>
        </p:nvSpPr>
        <p:spPr>
          <a:xfrm>
            <a:off x="685800" y="610286"/>
            <a:ext cx="7772400" cy="48580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cap="all" baseline="0" dirty="0">
                <a:solidFill>
                  <a:schemeClr val="tx1"/>
                </a:solidFill>
                <a:latin typeface="Helvetica" pitchFamily="2"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3381788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subtitle: Light green background">
    <p:bg>
      <p:bgPr>
        <a:solidFill>
          <a:srgbClr val="FFFFE7"/>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78DA05-70B2-2DB6-9E5E-936AF8CA891D}"/>
              </a:ext>
            </a:extLst>
          </p:cNvPr>
          <p:cNvCxnSpPr>
            <a:cxnSpLocks/>
          </p:cNvCxnSpPr>
          <p:nvPr userDrawn="1"/>
        </p:nvCxnSpPr>
        <p:spPr>
          <a:xfrm>
            <a:off x="477297" y="6176963"/>
            <a:ext cx="8189407"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41773A72-C43A-2629-C638-900A1380678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latin typeface="Helvetica" pitchFamily="2" charset="0"/>
            </a:endParaRPr>
          </a:p>
        </p:txBody>
      </p:sp>
      <p:sp>
        <p:nvSpPr>
          <p:cNvPr id="12" name="Text Placeholder 11">
            <a:extLst>
              <a:ext uri="{FF2B5EF4-FFF2-40B4-BE49-F238E27FC236}">
                <a16:creationId xmlns:a16="http://schemas.microsoft.com/office/drawing/2014/main" id="{F7A3F937-02D8-A6DD-81A1-CA63FD0D33A5}"/>
              </a:ext>
            </a:extLst>
          </p:cNvPr>
          <p:cNvSpPr>
            <a:spLocks noGrp="1"/>
          </p:cNvSpPr>
          <p:nvPr>
            <p:ph type="body" sz="quarter" idx="11"/>
          </p:nvPr>
        </p:nvSpPr>
        <p:spPr>
          <a:xfrm>
            <a:off x="676275" y="320887"/>
            <a:ext cx="7772400" cy="387706"/>
          </a:xfrm>
          <a:prstGeom prst="rect">
            <a:avLst/>
          </a:prstGeom>
        </p:spPr>
        <p:txBody>
          <a:bodyPr/>
          <a:lstStyle>
            <a:lvl1pPr marL="0" indent="0" algn="l">
              <a:buNone/>
              <a:defRPr sz="1600" b="1" cap="all" baseline="0">
                <a:solidFill>
                  <a:schemeClr val="tx1">
                    <a:lumMod val="65000"/>
                    <a:lumOff val="35000"/>
                  </a:schemeClr>
                </a:solidFill>
              </a:defRPr>
            </a:lvl1pPr>
          </a:lstStyle>
          <a:p>
            <a:pPr lvl="0"/>
            <a:r>
              <a:rPr lang="en-US" dirty="0"/>
              <a:t>Click to edit Master text styles</a:t>
            </a:r>
          </a:p>
        </p:txBody>
      </p:sp>
      <p:pic>
        <p:nvPicPr>
          <p:cNvPr id="2" name="Picture 1" descr="Blue text on a black background&#10;&#10;Description automatically generated">
            <a:extLst>
              <a:ext uri="{FF2B5EF4-FFF2-40B4-BE49-F238E27FC236}">
                <a16:creationId xmlns:a16="http://schemas.microsoft.com/office/drawing/2014/main" id="{3AE73D45-9695-58E5-F099-A20E84BDFE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cxnSp>
        <p:nvCxnSpPr>
          <p:cNvPr id="3" name="Straight Connector 2">
            <a:extLst>
              <a:ext uri="{FF2B5EF4-FFF2-40B4-BE49-F238E27FC236}">
                <a16:creationId xmlns:a16="http://schemas.microsoft.com/office/drawing/2014/main" id="{46A41B91-B1D2-076A-FBC1-06533DE5A242}"/>
              </a:ext>
            </a:extLst>
          </p:cNvPr>
          <p:cNvCxnSpPr>
            <a:cxnSpLocks/>
          </p:cNvCxnSpPr>
          <p:nvPr userDrawn="1"/>
        </p:nvCxnSpPr>
        <p:spPr>
          <a:xfrm>
            <a:off x="676275" y="1149434"/>
            <a:ext cx="77819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AD1E82EB-9C06-75A0-AEE9-FF372D17B1D9}"/>
              </a:ext>
            </a:extLst>
          </p:cNvPr>
          <p:cNvSpPr>
            <a:spLocks noGrp="1"/>
          </p:cNvSpPr>
          <p:nvPr>
            <p:ph type="body" sz="quarter" idx="10"/>
          </p:nvPr>
        </p:nvSpPr>
        <p:spPr>
          <a:xfrm>
            <a:off x="685800" y="610286"/>
            <a:ext cx="7772400" cy="48580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cap="all" baseline="0" dirty="0">
                <a:solidFill>
                  <a:schemeClr val="tx1"/>
                </a:solidFill>
                <a:latin typeface="Helvetica" pitchFamily="2"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3608588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AR graphic">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78DA05-70B2-2DB6-9E5E-936AF8CA891D}"/>
              </a:ext>
            </a:extLst>
          </p:cNvPr>
          <p:cNvCxnSpPr>
            <a:cxnSpLocks/>
          </p:cNvCxnSpPr>
          <p:nvPr userDrawn="1"/>
        </p:nvCxnSpPr>
        <p:spPr>
          <a:xfrm>
            <a:off x="477297" y="6176963"/>
            <a:ext cx="8189407"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pic>
        <p:nvPicPr>
          <p:cNvPr id="8" name="Picture 7" descr="A desk with a keyboard and papers&#10;&#10;AI-generated content may be incorrect.">
            <a:extLst>
              <a:ext uri="{FF2B5EF4-FFF2-40B4-BE49-F238E27FC236}">
                <a16:creationId xmlns:a16="http://schemas.microsoft.com/office/drawing/2014/main" id="{442DD5D0-4DE6-4DD0-CBC0-2C7DF150E0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19649" y="2608714"/>
            <a:ext cx="4324349" cy="4246732"/>
          </a:xfrm>
          <a:prstGeom prst="rect">
            <a:avLst/>
          </a:prstGeom>
          <a:effectLst>
            <a:outerShdw blurRad="50800" dist="38100" dir="13500000" algn="br" rotWithShape="0">
              <a:prstClr val="black">
                <a:alpha val="40000"/>
              </a:prstClr>
            </a:outerShdw>
          </a:effectLst>
        </p:spPr>
      </p:pic>
      <p:pic>
        <p:nvPicPr>
          <p:cNvPr id="7" name="Picture 6">
            <a:extLst>
              <a:ext uri="{FF2B5EF4-FFF2-40B4-BE49-F238E27FC236}">
                <a16:creationId xmlns:a16="http://schemas.microsoft.com/office/drawing/2014/main" id="{41773A72-C43A-2629-C638-900A1380678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latin typeface="Helvetica" pitchFamily="2" charset="0"/>
            </a:endParaRPr>
          </a:p>
        </p:txBody>
      </p:sp>
      <p:sp>
        <p:nvSpPr>
          <p:cNvPr id="12" name="Text Placeholder 11">
            <a:extLst>
              <a:ext uri="{FF2B5EF4-FFF2-40B4-BE49-F238E27FC236}">
                <a16:creationId xmlns:a16="http://schemas.microsoft.com/office/drawing/2014/main" id="{F7A3F937-02D8-A6DD-81A1-CA63FD0D33A5}"/>
              </a:ext>
            </a:extLst>
          </p:cNvPr>
          <p:cNvSpPr>
            <a:spLocks noGrp="1"/>
          </p:cNvSpPr>
          <p:nvPr>
            <p:ph type="body" sz="quarter" idx="11"/>
          </p:nvPr>
        </p:nvSpPr>
        <p:spPr>
          <a:xfrm>
            <a:off x="676275" y="320887"/>
            <a:ext cx="7772400" cy="387706"/>
          </a:xfrm>
          <a:prstGeom prst="rect">
            <a:avLst/>
          </a:prstGeom>
        </p:spPr>
        <p:txBody>
          <a:bodyPr/>
          <a:lstStyle>
            <a:lvl1pPr marL="0" indent="0" algn="l">
              <a:buNone/>
              <a:defRPr sz="1600" b="1" cap="all" baseline="0">
                <a:solidFill>
                  <a:schemeClr val="tx1">
                    <a:lumMod val="50000"/>
                    <a:lumOff val="50000"/>
                  </a:schemeClr>
                </a:solidFill>
              </a:defRPr>
            </a:lvl1pPr>
          </a:lstStyle>
          <a:p>
            <a:pPr lvl="0"/>
            <a:r>
              <a:rPr lang="en-US" dirty="0"/>
              <a:t>Click to edit Master text styles</a:t>
            </a:r>
          </a:p>
        </p:txBody>
      </p:sp>
      <p:pic>
        <p:nvPicPr>
          <p:cNvPr id="2" name="Picture 1" descr="Blue text on a black background&#10;&#10;Description automatically generated">
            <a:extLst>
              <a:ext uri="{FF2B5EF4-FFF2-40B4-BE49-F238E27FC236}">
                <a16:creationId xmlns:a16="http://schemas.microsoft.com/office/drawing/2014/main" id="{3AE73D45-9695-58E5-F099-A20E84BDFE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cxnSp>
        <p:nvCxnSpPr>
          <p:cNvPr id="3" name="Straight Connector 2">
            <a:extLst>
              <a:ext uri="{FF2B5EF4-FFF2-40B4-BE49-F238E27FC236}">
                <a16:creationId xmlns:a16="http://schemas.microsoft.com/office/drawing/2014/main" id="{EB46DEF4-8391-5307-8C1D-C5CF98989E3F}"/>
              </a:ext>
            </a:extLst>
          </p:cNvPr>
          <p:cNvCxnSpPr>
            <a:cxnSpLocks/>
          </p:cNvCxnSpPr>
          <p:nvPr userDrawn="1"/>
        </p:nvCxnSpPr>
        <p:spPr>
          <a:xfrm>
            <a:off x="676275" y="1149434"/>
            <a:ext cx="77819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BBEE532E-401A-5E6A-A177-4FDF699C3CF6}"/>
              </a:ext>
            </a:extLst>
          </p:cNvPr>
          <p:cNvSpPr>
            <a:spLocks noGrp="1"/>
          </p:cNvSpPr>
          <p:nvPr>
            <p:ph type="body" sz="quarter" idx="10"/>
          </p:nvPr>
        </p:nvSpPr>
        <p:spPr>
          <a:xfrm>
            <a:off x="685800" y="610286"/>
            <a:ext cx="7772400" cy="48580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cap="all" baseline="0" dirty="0">
                <a:solidFill>
                  <a:schemeClr val="tx1"/>
                </a:solidFill>
                <a:latin typeface="Helvetica" pitchFamily="2"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2337325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ange shirt graphic">
    <p:bg>
      <p:bgPr>
        <a:solidFill>
          <a:srgbClr val="DCF4FC"/>
        </a:solidFill>
        <a:effectLst/>
      </p:bgPr>
    </p:bg>
    <p:spTree>
      <p:nvGrpSpPr>
        <p:cNvPr id="1" name=""/>
        <p:cNvGrpSpPr/>
        <p:nvPr/>
      </p:nvGrpSpPr>
      <p:grpSpPr>
        <a:xfrm>
          <a:off x="0" y="0"/>
          <a:ext cx="0" cy="0"/>
          <a:chOff x="0" y="0"/>
          <a:chExt cx="0" cy="0"/>
        </a:xfrm>
      </p:grpSpPr>
      <p:pic>
        <p:nvPicPr>
          <p:cNvPr id="3" name="Picture 2" descr="A person with his hand to his chin&#10;&#10;AI-generated content may be incorrect.">
            <a:extLst>
              <a:ext uri="{FF2B5EF4-FFF2-40B4-BE49-F238E27FC236}">
                <a16:creationId xmlns:a16="http://schemas.microsoft.com/office/drawing/2014/main" id="{DDC7805F-988C-A9D2-17BC-A188713A9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0725" y="3007991"/>
            <a:ext cx="3514725" cy="3878584"/>
          </a:xfrm>
          <a:prstGeom prst="rect">
            <a:avLst/>
          </a:prstGeom>
        </p:spPr>
      </p:pic>
      <p:pic>
        <p:nvPicPr>
          <p:cNvPr id="9" name="Picture 8" descr="A person with his hand to his chin&#10;&#10;AI-generated content may be incorrect.">
            <a:extLst>
              <a:ext uri="{FF2B5EF4-FFF2-40B4-BE49-F238E27FC236}">
                <a16:creationId xmlns:a16="http://schemas.microsoft.com/office/drawing/2014/main" id="{63927EE0-561D-3FF9-7EB3-E53F5D5894BA}"/>
              </a:ext>
            </a:extLst>
          </p:cNvPr>
          <p:cNvPicPr>
            <a:picLocks noChangeAspect="1"/>
          </p:cNvPicPr>
          <p:nvPr userDrawn="1"/>
        </p:nvPicPr>
        <p:blipFill>
          <a:blip r:embed="rId3" cstate="print">
            <a:alphaModFix/>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val="0"/>
              </a:ext>
            </a:extLst>
          </a:blip>
          <a:srcRect t="82932"/>
          <a:stretch>
            <a:fillRect/>
          </a:stretch>
        </p:blipFill>
        <p:spPr>
          <a:xfrm>
            <a:off x="5800725" y="6212664"/>
            <a:ext cx="3514725" cy="661987"/>
          </a:xfrm>
          <a:prstGeom prst="rect">
            <a:avLst/>
          </a:prstGeom>
        </p:spPr>
      </p:pic>
      <p:cxnSp>
        <p:nvCxnSpPr>
          <p:cNvPr id="6" name="Straight Connector 5">
            <a:extLst>
              <a:ext uri="{FF2B5EF4-FFF2-40B4-BE49-F238E27FC236}">
                <a16:creationId xmlns:a16="http://schemas.microsoft.com/office/drawing/2014/main" id="{2278DA05-70B2-2DB6-9E5E-936AF8CA891D}"/>
              </a:ext>
            </a:extLst>
          </p:cNvPr>
          <p:cNvCxnSpPr>
            <a:cxnSpLocks/>
          </p:cNvCxnSpPr>
          <p:nvPr userDrawn="1"/>
        </p:nvCxnSpPr>
        <p:spPr>
          <a:xfrm>
            <a:off x="477297" y="6176963"/>
            <a:ext cx="8189407"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41773A72-C43A-2629-C638-900A1380678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6957141" y="6357901"/>
            <a:ext cx="1558209" cy="362870"/>
          </a:xfrm>
          <a:prstGeom prst="rect">
            <a:avLst/>
          </a:prstGeom>
        </p:spPr>
      </p:pic>
      <p:sp>
        <p:nvSpPr>
          <p:cNvPr id="4" name="Title 1">
            <a:extLst>
              <a:ext uri="{FF2B5EF4-FFF2-40B4-BE49-F238E27FC236}">
                <a16:creationId xmlns:a16="http://schemas.microsoft.com/office/drawing/2014/main" id="{7258DEE2-73CB-516A-6783-C29D13ADDE0E}"/>
              </a:ext>
            </a:extLst>
          </p:cNvPr>
          <p:cNvSpPr txBox="1">
            <a:spLocks/>
          </p:cNvSpPr>
          <p:nvPr userDrawn="1"/>
        </p:nvSpPr>
        <p:spPr>
          <a:xfrm>
            <a:off x="643731" y="462725"/>
            <a:ext cx="7772400" cy="733713"/>
          </a:xfrm>
          <a:prstGeom prst="rect">
            <a:avLst/>
          </a:prstGeom>
        </p:spPr>
        <p:txBody>
          <a:bodyPr/>
          <a:lstStyle>
            <a:lvl1pPr algn="r" defTabSz="914400" rtl="0" eaLnBrk="1" latinLnBrk="0" hangingPunct="1">
              <a:lnSpc>
                <a:spcPct val="90000"/>
              </a:lnSpc>
              <a:spcBef>
                <a:spcPct val="0"/>
              </a:spcBef>
              <a:buNone/>
              <a:defRPr sz="4400" kern="1200" cap="all" baseline="0">
                <a:solidFill>
                  <a:schemeClr val="tx1"/>
                </a:solidFill>
                <a:latin typeface="Helvetica" pitchFamily="2" charset="0"/>
                <a:ea typeface="+mj-ea"/>
                <a:cs typeface="+mj-cs"/>
              </a:defRPr>
            </a:lvl1pPr>
          </a:lstStyle>
          <a:p>
            <a:pPr algn="l"/>
            <a:endParaRPr lang="en-US" b="1" dirty="0">
              <a:latin typeface="Helvetica" pitchFamily="2" charset="0"/>
            </a:endParaRPr>
          </a:p>
        </p:txBody>
      </p:sp>
      <p:sp>
        <p:nvSpPr>
          <p:cNvPr id="12" name="Text Placeholder 11">
            <a:extLst>
              <a:ext uri="{FF2B5EF4-FFF2-40B4-BE49-F238E27FC236}">
                <a16:creationId xmlns:a16="http://schemas.microsoft.com/office/drawing/2014/main" id="{F7A3F937-02D8-A6DD-81A1-CA63FD0D33A5}"/>
              </a:ext>
            </a:extLst>
          </p:cNvPr>
          <p:cNvSpPr>
            <a:spLocks noGrp="1"/>
          </p:cNvSpPr>
          <p:nvPr>
            <p:ph type="body" sz="quarter" idx="11"/>
          </p:nvPr>
        </p:nvSpPr>
        <p:spPr>
          <a:xfrm>
            <a:off x="676275" y="320887"/>
            <a:ext cx="7772400" cy="387706"/>
          </a:xfrm>
          <a:prstGeom prst="rect">
            <a:avLst/>
          </a:prstGeom>
        </p:spPr>
        <p:txBody>
          <a:bodyPr/>
          <a:lstStyle>
            <a:lvl1pPr marL="0" indent="0" algn="l">
              <a:buNone/>
              <a:defRPr sz="1600" b="1" cap="all" baseline="0">
                <a:solidFill>
                  <a:srgbClr val="187CB8"/>
                </a:solidFill>
              </a:defRPr>
            </a:lvl1pPr>
          </a:lstStyle>
          <a:p>
            <a:pPr lvl="0"/>
            <a:r>
              <a:rPr lang="en-US" dirty="0"/>
              <a:t>Click to edit Master text styles</a:t>
            </a:r>
          </a:p>
        </p:txBody>
      </p:sp>
      <p:pic>
        <p:nvPicPr>
          <p:cNvPr id="2" name="Picture 1" descr="Blue text on a black background&#10;&#10;Description automatically generated">
            <a:extLst>
              <a:ext uri="{FF2B5EF4-FFF2-40B4-BE49-F238E27FC236}">
                <a16:creationId xmlns:a16="http://schemas.microsoft.com/office/drawing/2014/main" id="{3AE73D45-9695-58E5-F099-A20E84BDFED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3387" y="6357197"/>
            <a:ext cx="2570504" cy="320040"/>
          </a:xfrm>
          <a:prstGeom prst="rect">
            <a:avLst/>
          </a:prstGeom>
        </p:spPr>
      </p:pic>
      <p:cxnSp>
        <p:nvCxnSpPr>
          <p:cNvPr id="5" name="Straight Connector 4">
            <a:extLst>
              <a:ext uri="{FF2B5EF4-FFF2-40B4-BE49-F238E27FC236}">
                <a16:creationId xmlns:a16="http://schemas.microsoft.com/office/drawing/2014/main" id="{FC106E45-675F-8220-7331-1802167E51BC}"/>
              </a:ext>
            </a:extLst>
          </p:cNvPr>
          <p:cNvCxnSpPr>
            <a:cxnSpLocks/>
          </p:cNvCxnSpPr>
          <p:nvPr userDrawn="1"/>
        </p:nvCxnSpPr>
        <p:spPr>
          <a:xfrm>
            <a:off x="676275" y="1149434"/>
            <a:ext cx="77819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035F1F4A-3D0B-B1EB-3602-2E6AFB2D6B8A}"/>
              </a:ext>
            </a:extLst>
          </p:cNvPr>
          <p:cNvSpPr>
            <a:spLocks noGrp="1"/>
          </p:cNvSpPr>
          <p:nvPr>
            <p:ph type="body" sz="quarter" idx="10"/>
          </p:nvPr>
        </p:nvSpPr>
        <p:spPr>
          <a:xfrm>
            <a:off x="685800" y="610286"/>
            <a:ext cx="7772400" cy="48580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cap="all" baseline="0" dirty="0">
                <a:solidFill>
                  <a:schemeClr val="tx1"/>
                </a:solidFill>
                <a:latin typeface="Helvetica" pitchFamily="2" charset="0"/>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1877465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3.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34.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33.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5E7E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015897"/>
      </p:ext>
    </p:extLst>
  </p:cSld>
  <p:clrMap bg1="lt1" tx1="dk1" bg2="lt2" tx2="dk2" accent1="accent1" accent2="accent2" accent3="accent3" accent4="accent4" accent5="accent5" accent6="accent6" hlink="hlink" folHlink="folHlink"/>
  <p:sldLayoutIdLst>
    <p:sldLayoutId id="2147483752" r:id="rId1"/>
    <p:sldLayoutId id="2147483725" r:id="rId2"/>
    <p:sldLayoutId id="2147483779" r:id="rId3"/>
    <p:sldLayoutId id="2147483729" r:id="rId4"/>
    <p:sldLayoutId id="2147483766" r:id="rId5"/>
    <p:sldLayoutId id="2147483727" r:id="rId6"/>
    <p:sldLayoutId id="2147483728" r:id="rId7"/>
    <p:sldLayoutId id="2147483742" r:id="rId8"/>
    <p:sldLayoutId id="2147483735" r:id="rId9"/>
    <p:sldLayoutId id="2147483730" r:id="rId10"/>
    <p:sldLayoutId id="2147483749" r:id="rId11"/>
    <p:sldLayoutId id="2147483731" r:id="rId12"/>
    <p:sldLayoutId id="2147483774" r:id="rId13"/>
    <p:sldLayoutId id="2147483768" r:id="rId14"/>
    <p:sldLayoutId id="2147483782" r:id="rId15"/>
    <p:sldLayoutId id="2147483736" r:id="rId16"/>
    <p:sldLayoutId id="2147483744" r:id="rId17"/>
    <p:sldLayoutId id="2147483771" r:id="rId18"/>
    <p:sldLayoutId id="2147483748" r:id="rId19"/>
    <p:sldLayoutId id="2147483784" r:id="rId20"/>
    <p:sldLayoutId id="2147483747" r:id="rId21"/>
    <p:sldLayoutId id="2147483772" r:id="rId22"/>
    <p:sldLayoutId id="2147483732" r:id="rId23"/>
    <p:sldLayoutId id="2147483783" r:id="rId24"/>
    <p:sldLayoutId id="2147483777" r:id="rId25"/>
    <p:sldLayoutId id="2147483778" r:id="rId26"/>
    <p:sldLayoutId id="2147483734" r:id="rId27"/>
    <p:sldLayoutId id="2147483781" r:id="rId28"/>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62" y="176109"/>
            <a:ext cx="9141714"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350"/>
          </a:p>
        </p:txBody>
      </p:sp>
      <p:sp>
        <p:nvSpPr>
          <p:cNvPr id="2" name="Title Placeholder 1"/>
          <p:cNvSpPr>
            <a:spLocks noGrp="1"/>
          </p:cNvSpPr>
          <p:nvPr>
            <p:ph type="title"/>
          </p:nvPr>
        </p:nvSpPr>
        <p:spPr>
          <a:xfrm>
            <a:off x="902189" y="284176"/>
            <a:ext cx="7338060" cy="15087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02189" y="2011680"/>
            <a:ext cx="733806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01699" y="6422855"/>
            <a:ext cx="2250671" cy="365125"/>
          </a:xfrm>
          <a:prstGeom prst="rect">
            <a:avLst/>
          </a:prstGeom>
        </p:spPr>
        <p:txBody>
          <a:bodyPr vert="horz" lIns="91440" tIns="45720" rIns="45720" bIns="45720" rtlCol="0" anchor="ctr"/>
          <a:lstStyle>
            <a:lvl1pPr algn="l">
              <a:defRPr sz="788">
                <a:solidFill>
                  <a:schemeClr val="tx1"/>
                </a:solidFill>
              </a:defRPr>
            </a:lvl1pPr>
          </a:lstStyle>
          <a:p>
            <a:fld id="{22D01434-2D06-4FA1-A280-8FACC7740359}" type="datetimeFigureOut">
              <a:rPr lang="en-US" smtClean="0"/>
              <a:t>4/29/2026</a:t>
            </a:fld>
            <a:endParaRPr lang="en-US"/>
          </a:p>
        </p:txBody>
      </p:sp>
      <p:sp>
        <p:nvSpPr>
          <p:cNvPr id="5" name="Footer Placeholder 4"/>
          <p:cNvSpPr>
            <a:spLocks noGrp="1"/>
          </p:cNvSpPr>
          <p:nvPr>
            <p:ph type="ftr" sz="quarter" idx="3"/>
          </p:nvPr>
        </p:nvSpPr>
        <p:spPr>
          <a:xfrm>
            <a:off x="4197353" y="6422855"/>
            <a:ext cx="3783330" cy="365125"/>
          </a:xfrm>
          <a:prstGeom prst="rect">
            <a:avLst/>
          </a:prstGeom>
        </p:spPr>
        <p:txBody>
          <a:bodyPr vert="horz" lIns="91440" tIns="45720" rIns="91440" bIns="45720" rtlCol="0" anchor="ctr"/>
          <a:lstStyle>
            <a:lvl1pPr algn="r">
              <a:defRPr sz="788">
                <a:solidFill>
                  <a:schemeClr val="tx1"/>
                </a:solidFill>
              </a:defRPr>
            </a:lvl1pPr>
          </a:lstStyle>
          <a:p>
            <a:endParaRPr lang="en-US"/>
          </a:p>
        </p:txBody>
      </p:sp>
      <p:sp>
        <p:nvSpPr>
          <p:cNvPr id="6" name="Slide Number Placeholder 5"/>
          <p:cNvSpPr>
            <a:spLocks noGrp="1"/>
          </p:cNvSpPr>
          <p:nvPr>
            <p:ph type="sldNum" sz="quarter" idx="4"/>
          </p:nvPr>
        </p:nvSpPr>
        <p:spPr>
          <a:xfrm>
            <a:off x="7994195" y="6422855"/>
            <a:ext cx="709698" cy="365125"/>
          </a:xfrm>
          <a:prstGeom prst="rect">
            <a:avLst/>
          </a:prstGeom>
        </p:spPr>
        <p:txBody>
          <a:bodyPr vert="horz" lIns="45720" tIns="45720" rIns="91440" bIns="45720" rtlCol="0" anchor="ctr"/>
          <a:lstStyle>
            <a:lvl1pPr algn="l">
              <a:defRPr sz="900" b="0">
                <a:solidFill>
                  <a:schemeClr val="tx1"/>
                </a:solidFill>
              </a:defRPr>
            </a:lvl1pPr>
          </a:lstStyle>
          <a:p>
            <a:fld id="{9CB05E21-FC3C-4DB6-8388-A480D84793C1}" type="slidenum">
              <a:rPr lang="en-US" smtClean="0"/>
              <a:t>‹#›</a:t>
            </a:fld>
            <a:endParaRPr lang="en-US"/>
          </a:p>
        </p:txBody>
      </p:sp>
    </p:spTree>
    <p:extLst>
      <p:ext uri="{BB962C8B-B14F-4D97-AF65-F5344CB8AC3E}">
        <p14:creationId xmlns:p14="http://schemas.microsoft.com/office/powerpoint/2010/main" val="119648485"/>
      </p:ext>
    </p:extLst>
  </p:cSld>
  <p:clrMap bg1="dk1" tx1="lt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685800" rtl="0" eaLnBrk="1" latinLnBrk="0" hangingPunct="1">
        <a:lnSpc>
          <a:spcPct val="85000"/>
        </a:lnSpc>
        <a:spcBef>
          <a:spcPct val="0"/>
        </a:spcBef>
        <a:buNone/>
        <a:defRPr sz="3000" kern="1200" cap="all" baseline="0">
          <a:solidFill>
            <a:schemeClr val="bg2"/>
          </a:solidFill>
          <a:latin typeface="+mj-lt"/>
          <a:ea typeface="+mj-ea"/>
          <a:cs typeface="+mj-cs"/>
        </a:defRPr>
      </a:lvl1pPr>
    </p:titleStyle>
    <p:body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2" y="0"/>
            <a:ext cx="917247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sz="1350"/>
            </a:p>
          </p:txBody>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2" y="982133"/>
            <a:ext cx="7200897"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71551" y="2556932"/>
            <a:ext cx="7200897"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08126" y="5969000"/>
            <a:ext cx="1200150" cy="27940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8664C608-40B1-4030-A28D-5B74BC98ADCE}" type="datetimeFigureOut">
              <a:rPr lang="en-US" smtClean="0"/>
              <a:t>4/29/2026</a:t>
            </a:fld>
            <a:endParaRPr lang="en-US" dirty="0"/>
          </a:p>
        </p:txBody>
      </p:sp>
      <p:sp>
        <p:nvSpPr>
          <p:cNvPr id="5" name="Footer Placeholder 4"/>
          <p:cNvSpPr>
            <a:spLocks noGrp="1"/>
          </p:cNvSpPr>
          <p:nvPr>
            <p:ph type="ftr" sz="quarter" idx="3"/>
          </p:nvPr>
        </p:nvSpPr>
        <p:spPr>
          <a:xfrm>
            <a:off x="971551" y="5969000"/>
            <a:ext cx="5479425" cy="27940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765426" y="5969000"/>
            <a:ext cx="407023" cy="27940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33321490"/>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Lst>
  <p:hf sldNum="0" hdr="0" ftr="0" dt="0"/>
  <p:txStyles>
    <p:title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eg"/><Relationship Id="rId1" Type="http://schemas.openxmlformats.org/officeDocument/2006/relationships/slideLayout" Target="../slideLayouts/slideLayout34.xml"/><Relationship Id="rId4" Type="http://schemas.openxmlformats.org/officeDocument/2006/relationships/image" Target="../media/image40.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jpe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61.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68.png"/><Relationship Id="rId4" Type="http://schemas.microsoft.com/office/2007/relationships/hdphoto" Target="../media/hdphoto7.wdp"/><Relationship Id="rId9"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41.xml"/><Relationship Id="rId4" Type="http://schemas.microsoft.com/office/2007/relationships/hdphoto" Target="../media/hdphoto10.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34.xml"/><Relationship Id="rId5" Type="http://schemas.openxmlformats.org/officeDocument/2006/relationships/image" Target="../media/image75.png"/><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4.sv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6.svg"/><Relationship Id="rId5" Type="http://schemas.microsoft.com/office/2007/relationships/hdphoto" Target="../media/hdphoto6.wdp"/><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B229727-36AD-739F-D21F-3C40BBD0D915}"/>
              </a:ext>
            </a:extLst>
          </p:cNvPr>
          <p:cNvSpPr txBox="1"/>
          <p:nvPr/>
        </p:nvSpPr>
        <p:spPr>
          <a:xfrm>
            <a:off x="800100" y="857250"/>
            <a:ext cx="7543800" cy="715581"/>
          </a:xfrm>
          <a:prstGeom prst="rect">
            <a:avLst/>
          </a:prstGeom>
          <a:noFill/>
        </p:spPr>
        <p:txBody>
          <a:bodyPr wrap="square">
            <a:spAutoFit/>
          </a:bodyPr>
          <a:lstStyle/>
          <a:p>
            <a:pPr algn="ctr" defTabSz="342900"/>
            <a:r>
              <a:rPr lang="en-US" sz="4050" dirty="0">
                <a:solidFill>
                  <a:srgbClr val="FFFFFF"/>
                </a:solidFill>
                <a:latin typeface="Abadi Extra Light" panose="020F0502020204030204" pitchFamily="34" charset="0"/>
              </a:rPr>
              <a:t>Pathways to Partnerships</a:t>
            </a:r>
            <a:endParaRPr lang="en-US" sz="4050" dirty="0">
              <a:solidFill>
                <a:srgbClr val="FFFFFF"/>
              </a:solidFill>
              <a:latin typeface="Corbel" panose="020B0503020204020204"/>
            </a:endParaRPr>
          </a:p>
        </p:txBody>
      </p:sp>
      <p:pic>
        <p:nvPicPr>
          <p:cNvPr id="1026" name="Picture 2" descr="A blue heart with text overlay">
            <a:extLst>
              <a:ext uri="{FF2B5EF4-FFF2-40B4-BE49-F238E27FC236}">
                <a16:creationId xmlns:a16="http://schemas.microsoft.com/office/drawing/2014/main" id="{D7B0A014-67AC-2B3B-CED2-B2EB735C063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43964" y="2280795"/>
            <a:ext cx="1299577" cy="12995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1B2E221-F03C-DAD7-712C-DE15D884A2CD}"/>
              </a:ext>
            </a:extLst>
          </p:cNvPr>
          <p:cNvSpPr>
            <a:spLocks noGrp="1"/>
          </p:cNvSpPr>
          <p:nvPr>
            <p:ph type="ctrTitle"/>
          </p:nvPr>
        </p:nvSpPr>
        <p:spPr>
          <a:xfrm>
            <a:off x="2156841" y="4236489"/>
            <a:ext cx="5616702" cy="1467902"/>
          </a:xfrm>
        </p:spPr>
        <p:txBody>
          <a:bodyPr anchor="t">
            <a:normAutofit/>
          </a:bodyPr>
          <a:lstStyle/>
          <a:p>
            <a:pPr algn="l"/>
            <a:r>
              <a:rPr lang="en-US" sz="1350" b="1" cap="none" dirty="0">
                <a:latin typeface="Abadi Extra Light" panose="020B0204020104020204" pitchFamily="34" charset="0"/>
              </a:rPr>
              <a:t>Shannah Mabry – Pathways to Partnerships, Project Manager</a:t>
            </a:r>
            <a:br>
              <a:rPr lang="en-US" sz="1350" b="1" cap="none" dirty="0">
                <a:latin typeface="Abadi Extra Light" panose="020B0204020104020204" pitchFamily="34" charset="0"/>
              </a:rPr>
            </a:br>
            <a:br>
              <a:rPr lang="en-US" sz="1350" b="1" cap="none" dirty="0">
                <a:latin typeface="Abadi Extra Light" panose="020B0204020104020204" pitchFamily="34" charset="0"/>
              </a:rPr>
            </a:br>
            <a:br>
              <a:rPr lang="en-US" sz="1350" b="1" cap="none" dirty="0">
                <a:latin typeface="Abadi Extra Light" panose="020B0204020104020204" pitchFamily="34" charset="0"/>
              </a:rPr>
            </a:br>
            <a:r>
              <a:rPr lang="en-US" sz="1350" b="1" cap="none" dirty="0">
                <a:latin typeface="Abadi Extra Light" panose="020B0204020104020204" pitchFamily="34" charset="0"/>
              </a:rPr>
              <a:t>Leigh Thrailkill – Pathways to Partnerships, Family Liaison</a:t>
            </a:r>
            <a:br>
              <a:rPr lang="en-US" sz="1350" cap="none" dirty="0">
                <a:latin typeface="Abadi Extra Light" panose="020B0204020104020204" pitchFamily="34" charset="0"/>
              </a:rPr>
            </a:br>
            <a:br>
              <a:rPr lang="en-US" sz="1350" cap="none" dirty="0">
                <a:latin typeface="Abadi Extra Light" panose="020B0204020104020204" pitchFamily="34" charset="0"/>
              </a:rPr>
            </a:br>
            <a:endParaRPr lang="en-US" sz="1350" cap="none" dirty="0">
              <a:latin typeface="Abadi Extra Light" panose="020B0204020104020204" pitchFamily="34" charset="0"/>
            </a:endParaRPr>
          </a:p>
        </p:txBody>
      </p:sp>
      <p:sp>
        <p:nvSpPr>
          <p:cNvPr id="5" name="Rectangle 5">
            <a:extLst>
              <a:ext uri="{FF2B5EF4-FFF2-40B4-BE49-F238E27FC236}">
                <a16:creationId xmlns:a16="http://schemas.microsoft.com/office/drawing/2014/main" id="{489582A4-71DC-2EFA-6984-683FD561D7CA}"/>
              </a:ext>
              <a:ext uri="{C183D7F6-B498-43B3-948B-1728B52AA6E4}">
                <adec:decorative xmlns:adec="http://schemas.microsoft.com/office/drawing/2017/decorative" val="1"/>
              </a:ext>
            </a:extLst>
          </p:cNvPr>
          <p:cNvSpPr>
            <a:spLocks noChangeArrowheads="1"/>
          </p:cNvSpPr>
          <p:nvPr/>
        </p:nvSpPr>
        <p:spPr bwMode="auto">
          <a:xfrm>
            <a:off x="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342900"/>
            <a:endParaRPr lang="en-US" sz="1350">
              <a:solidFill>
                <a:srgbClr val="FFFFFF"/>
              </a:solidFill>
              <a:latin typeface="Corbel" panose="020B0503020204020204"/>
            </a:endParaRPr>
          </a:p>
        </p:txBody>
      </p:sp>
      <p:sp>
        <p:nvSpPr>
          <p:cNvPr id="6" name="Rectangle 6">
            <a:extLst>
              <a:ext uri="{FF2B5EF4-FFF2-40B4-BE49-F238E27FC236}">
                <a16:creationId xmlns:a16="http://schemas.microsoft.com/office/drawing/2014/main" id="{96F59802-15F5-F1B4-5196-08E79BF35B18}"/>
              </a:ext>
              <a:ext uri="{C183D7F6-B498-43B3-948B-1728B52AA6E4}">
                <adec:decorative xmlns:adec="http://schemas.microsoft.com/office/drawing/2017/decorative" val="1"/>
              </a:ext>
            </a:extLst>
          </p:cNvPr>
          <p:cNvSpPr>
            <a:spLocks noChangeArrowheads="1"/>
          </p:cNvSpPr>
          <p:nvPr/>
        </p:nvSpPr>
        <p:spPr bwMode="auto">
          <a:xfrm>
            <a:off x="114301" y="8330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342900"/>
            <a:endParaRPr lang="en-US" sz="1350">
              <a:solidFill>
                <a:srgbClr val="FFFFFF"/>
              </a:solidFill>
              <a:latin typeface="Corbel" panose="020B0503020204020204"/>
            </a:endParaRPr>
          </a:p>
        </p:txBody>
      </p:sp>
      <p:pic>
        <p:nvPicPr>
          <p:cNvPr id="9" name="Picture 8" descr="Blue GVRA Logo with Star">
            <a:extLst>
              <a:ext uri="{FF2B5EF4-FFF2-40B4-BE49-F238E27FC236}">
                <a16:creationId xmlns:a16="http://schemas.microsoft.com/office/drawing/2014/main" id="{97E927B7-4285-76C3-7775-3D24B6E5E06F}"/>
              </a:ext>
            </a:extLst>
          </p:cNvPr>
          <p:cNvPicPr>
            <a:picLocks noChangeAspect="1"/>
          </p:cNvPicPr>
          <p:nvPr/>
        </p:nvPicPr>
        <p:blipFill>
          <a:blip r:embed="rId3"/>
          <a:stretch>
            <a:fillRect/>
          </a:stretch>
        </p:blipFill>
        <p:spPr>
          <a:xfrm>
            <a:off x="8285912" y="5155231"/>
            <a:ext cx="708659" cy="708659"/>
          </a:xfrm>
          <a:prstGeom prst="rect">
            <a:avLst/>
          </a:prstGeom>
        </p:spPr>
      </p:pic>
    </p:spTree>
    <p:extLst>
      <p:ext uri="{BB962C8B-B14F-4D97-AF65-F5344CB8AC3E}">
        <p14:creationId xmlns:p14="http://schemas.microsoft.com/office/powerpoint/2010/main" val="164214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54C77D-3D15-D864-F1DD-560B87CB9FDB}"/>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5997683C-D45A-E989-13D3-4DBF353C2146}"/>
              </a:ext>
            </a:extLst>
          </p:cNvPr>
          <p:cNvSpPr>
            <a:spLocks noGrp="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Cast a wide net!</a:t>
            </a:r>
          </a:p>
        </p:txBody>
      </p:sp>
      <p:pic>
        <p:nvPicPr>
          <p:cNvPr id="7" name="Picture 6">
            <a:extLst>
              <a:ext uri="{FF2B5EF4-FFF2-40B4-BE49-F238E27FC236}">
                <a16:creationId xmlns:a16="http://schemas.microsoft.com/office/drawing/2014/main" id="{999DC17C-A0D5-EB4F-4E66-D6B70CA69C4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7724" y="1302342"/>
            <a:ext cx="6950042" cy="1501270"/>
          </a:xfrm>
          <a:prstGeom prst="rect">
            <a:avLst/>
          </a:prstGeom>
        </p:spPr>
      </p:pic>
      <p:pic>
        <p:nvPicPr>
          <p:cNvPr id="5" name="Picture 4">
            <a:extLst>
              <a:ext uri="{FF2B5EF4-FFF2-40B4-BE49-F238E27FC236}">
                <a16:creationId xmlns:a16="http://schemas.microsoft.com/office/drawing/2014/main" id="{EC80CB55-541B-62D3-EB81-2B05FBC16F7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88511" y="2171589"/>
            <a:ext cx="1958510" cy="838273"/>
          </a:xfrm>
          <a:prstGeom prst="rect">
            <a:avLst/>
          </a:prstGeom>
        </p:spPr>
      </p:pic>
      <p:pic>
        <p:nvPicPr>
          <p:cNvPr id="9" name="Picture 8">
            <a:extLst>
              <a:ext uri="{FF2B5EF4-FFF2-40B4-BE49-F238E27FC236}">
                <a16:creationId xmlns:a16="http://schemas.microsoft.com/office/drawing/2014/main" id="{BDF22CD7-6E71-7D23-E5C6-78B6A2C8C51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55490" y="3109427"/>
            <a:ext cx="5875529" cy="1889924"/>
          </a:xfrm>
          <a:prstGeom prst="rect">
            <a:avLst/>
          </a:prstGeom>
        </p:spPr>
      </p:pic>
      <p:pic>
        <p:nvPicPr>
          <p:cNvPr id="13" name="Picture 12">
            <a:extLst>
              <a:ext uri="{FF2B5EF4-FFF2-40B4-BE49-F238E27FC236}">
                <a16:creationId xmlns:a16="http://schemas.microsoft.com/office/drawing/2014/main" id="{D4FE3FC1-427A-FC2C-6BC1-99A9249B6F7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27217" y="5106039"/>
            <a:ext cx="6119390" cy="899238"/>
          </a:xfrm>
          <a:prstGeom prst="rect">
            <a:avLst/>
          </a:prstGeom>
        </p:spPr>
      </p:pic>
      <p:pic>
        <p:nvPicPr>
          <p:cNvPr id="15" name="Picture 14">
            <a:extLst>
              <a:ext uri="{FF2B5EF4-FFF2-40B4-BE49-F238E27FC236}">
                <a16:creationId xmlns:a16="http://schemas.microsoft.com/office/drawing/2014/main" id="{6B61AE83-787D-10BB-4A07-366800A82BE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12981" y="3009862"/>
            <a:ext cx="2722391" cy="1889924"/>
          </a:xfrm>
          <a:prstGeom prst="rect">
            <a:avLst/>
          </a:prstGeom>
        </p:spPr>
      </p:pic>
    </p:spTree>
    <p:extLst>
      <p:ext uri="{BB962C8B-B14F-4D97-AF65-F5344CB8AC3E}">
        <p14:creationId xmlns:p14="http://schemas.microsoft.com/office/powerpoint/2010/main" val="3023058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9F4F8"/>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BF480670-297A-D6A1-43A0-BC37F1E469B8}"/>
              </a:ext>
              <a:ext uri="{C183D7F6-B498-43B3-948B-1728B52AA6E4}">
                <adec:decorative xmlns:adec="http://schemas.microsoft.com/office/drawing/2017/decorative" val="1"/>
              </a:ext>
            </a:extLst>
          </p:cNvPr>
          <p:cNvSpPr txBox="1">
            <a:spLocks/>
          </p:cNvSpPr>
          <p:nvPr/>
        </p:nvSpPr>
        <p:spPr>
          <a:xfrm>
            <a:off x="-25050" y="2995058"/>
            <a:ext cx="9144000" cy="46805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Univers LT Pro 55" panose="020B06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Univers LT Pro 55" panose="020B06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Univers LT Pro 55" panose="020B06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Univers LT Pro 55" panose="020B06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Univers LT Pro 55" panose="020B0603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dirty="0">
              <a:latin typeface="Helvetica" pitchFamily="2" charset="0"/>
            </a:endParaRPr>
          </a:p>
        </p:txBody>
      </p:sp>
      <p:sp>
        <p:nvSpPr>
          <p:cNvPr id="13" name="Text Placeholder 2">
            <a:extLst>
              <a:ext uri="{FF2B5EF4-FFF2-40B4-BE49-F238E27FC236}">
                <a16:creationId xmlns:a16="http://schemas.microsoft.com/office/drawing/2014/main" id="{554A295D-544E-EDB5-E9AD-6DD22DF6942F}"/>
              </a:ext>
            </a:extLst>
          </p:cNvPr>
          <p:cNvSpPr txBox="1">
            <a:spLocks noGrp="1"/>
          </p:cNvSpPr>
          <p:nvPr>
            <p:ph type="title" idx="4294967295"/>
          </p:nvPr>
        </p:nvSpPr>
        <p:spPr>
          <a:xfrm>
            <a:off x="695325" y="1520588"/>
            <a:ext cx="7772400" cy="7324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tx1"/>
                </a:solidFill>
                <a:effectLst/>
                <a:uLnTx/>
                <a:uFillTx/>
                <a:latin typeface="Helvetica" pitchFamily="2" charset="0"/>
                <a:ea typeface="+mn-ea"/>
                <a:cs typeface="+mn-cs"/>
              </a:rPr>
              <a:t>Federal Student Aid Programs</a:t>
            </a:r>
          </a:p>
        </p:txBody>
      </p:sp>
      <p:sp>
        <p:nvSpPr>
          <p:cNvPr id="14" name="Title 8">
            <a:extLst>
              <a:ext uri="{FF2B5EF4-FFF2-40B4-BE49-F238E27FC236}">
                <a16:creationId xmlns:a16="http://schemas.microsoft.com/office/drawing/2014/main" id="{BFB069AE-D60A-1A5B-1D67-476308398799}"/>
              </a:ext>
            </a:extLst>
          </p:cNvPr>
          <p:cNvSpPr txBox="1">
            <a:spLocks/>
          </p:cNvSpPr>
          <p:nvPr/>
        </p:nvSpPr>
        <p:spPr>
          <a:xfrm>
            <a:off x="831432" y="2292129"/>
            <a:ext cx="7481136" cy="468630"/>
          </a:xfrm>
          <a:prstGeom prst="rect">
            <a:avLst/>
          </a:prstGeom>
        </p:spPr>
        <p:txBody>
          <a:bodyPr anchor="ctr" anchorCtr="0">
            <a:noAutofit/>
          </a:bodyPr>
          <a:lstStyle>
            <a:lvl1pPr algn="ctr" defTabSz="914400" rtl="0" eaLnBrk="1" latinLnBrk="0" hangingPunct="1">
              <a:lnSpc>
                <a:spcPct val="90000"/>
              </a:lnSpc>
              <a:spcBef>
                <a:spcPct val="0"/>
              </a:spcBef>
              <a:buNone/>
              <a:defRPr sz="3600" b="1" kern="1200">
                <a:solidFill>
                  <a:srgbClr val="9BD6CE"/>
                </a:solidFill>
                <a:latin typeface="Helvetica" pitchFamily="2" charset="0"/>
                <a:ea typeface="+mj-ea"/>
                <a:cs typeface="+mj-cs"/>
              </a:defRPr>
            </a:lvl1pPr>
          </a:lstStyle>
          <a:p>
            <a:pPr>
              <a:lnSpc>
                <a:spcPct val="110000"/>
              </a:lnSpc>
            </a:pPr>
            <a:r>
              <a:rPr lang="en-US" sz="2000" b="0" dirty="0">
                <a:solidFill>
                  <a:schemeClr val="tx1"/>
                </a:solidFill>
              </a:rPr>
              <a:t>Federal student aid programs provide financial assistance to students attending a college or career school.</a:t>
            </a:r>
          </a:p>
        </p:txBody>
      </p:sp>
      <p:cxnSp>
        <p:nvCxnSpPr>
          <p:cNvPr id="17" name="Straight Connector 16">
            <a:extLst>
              <a:ext uri="{FF2B5EF4-FFF2-40B4-BE49-F238E27FC236}">
                <a16:creationId xmlns:a16="http://schemas.microsoft.com/office/drawing/2014/main" id="{065F0578-8DFC-A4B2-693D-142B92917C0A}"/>
              </a:ext>
              <a:ext uri="{C183D7F6-B498-43B3-948B-1728B52AA6E4}">
                <adec:decorative xmlns:adec="http://schemas.microsoft.com/office/drawing/2017/decorative" val="1"/>
              </a:ext>
            </a:extLst>
          </p:cNvPr>
          <p:cNvCxnSpPr>
            <a:cxnSpLocks/>
          </p:cNvCxnSpPr>
          <p:nvPr/>
        </p:nvCxnSpPr>
        <p:spPr>
          <a:xfrm>
            <a:off x="1371600" y="3084834"/>
            <a:ext cx="6400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91398E3-376A-1513-2A1A-E4F069E62F11}"/>
              </a:ext>
              <a:ext uri="{C183D7F6-B498-43B3-948B-1728B52AA6E4}">
                <adec:decorative xmlns:adec="http://schemas.microsoft.com/office/drawing/2017/decorative" val="1"/>
              </a:ext>
            </a:extLst>
          </p:cNvPr>
          <p:cNvCxnSpPr>
            <a:cxnSpLocks/>
          </p:cNvCxnSpPr>
          <p:nvPr/>
        </p:nvCxnSpPr>
        <p:spPr>
          <a:xfrm>
            <a:off x="1371600" y="1441916"/>
            <a:ext cx="6400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326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9F4F8"/>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480282D-B970-D6D2-BA3D-1A12E4782AE5}"/>
              </a:ext>
            </a:extLst>
          </p:cNvPr>
          <p:cNvSpPr>
            <a:spLocks noGrp="1"/>
          </p:cNvSpPr>
          <p:nvPr>
            <p:ph type="body" sz="quarter" idx="11"/>
          </p:nvPr>
        </p:nvSpPr>
        <p:spPr/>
        <p:txBody>
          <a:bodyPr/>
          <a:lstStyle/>
          <a:p>
            <a:r>
              <a:rPr lang="en-US" dirty="0"/>
              <a:t>Federal student aid</a:t>
            </a:r>
          </a:p>
        </p:txBody>
      </p:sp>
      <p:sp>
        <p:nvSpPr>
          <p:cNvPr id="12" name="Text Placeholder 11">
            <a:extLst>
              <a:ext uri="{FF2B5EF4-FFF2-40B4-BE49-F238E27FC236}">
                <a16:creationId xmlns:a16="http://schemas.microsoft.com/office/drawing/2014/main" id="{3BA38BBB-F182-BF45-3A7D-CAD2B18F7556}"/>
              </a:ext>
            </a:extLst>
          </p:cNvPr>
          <p:cNvSpPr>
            <a:spLocks noGrp="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How to Get Federal Student Aid </a:t>
            </a:r>
          </a:p>
        </p:txBody>
      </p:sp>
      <p:sp>
        <p:nvSpPr>
          <p:cNvPr id="7" name="Rectangle 6">
            <a:extLst>
              <a:ext uri="{FF2B5EF4-FFF2-40B4-BE49-F238E27FC236}">
                <a16:creationId xmlns:a16="http://schemas.microsoft.com/office/drawing/2014/main" id="{74742C82-B63D-9EE6-EE82-91CA53EFE3F6}"/>
              </a:ext>
            </a:extLst>
          </p:cNvPr>
          <p:cNvSpPr txBox="1">
            <a:spLocks noChangeArrowheads="1"/>
          </p:cNvSpPr>
          <p:nvPr/>
        </p:nvSpPr>
        <p:spPr>
          <a:xfrm>
            <a:off x="685800" y="1424490"/>
            <a:ext cx="8297941" cy="4034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Univers LT Pro 55"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Univers LT Pro 55"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Univers LT Pro 55"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6875" indent="-396875">
              <a:lnSpc>
                <a:spcPct val="110000"/>
              </a:lnSpc>
              <a:buFont typeface="Wingdings" panose="05000000000000000000" pitchFamily="2" charset="2"/>
              <a:buChar char="§"/>
            </a:pPr>
            <a:r>
              <a:rPr lang="en-US" sz="2400" dirty="0">
                <a:solidFill>
                  <a:schemeClr val="tx1"/>
                </a:solidFill>
                <a:latin typeface="Helvetica" pitchFamily="2" charset="0"/>
              </a:rPr>
              <a:t>Be a U.S. citizen or eligible non-citizen</a:t>
            </a:r>
          </a:p>
          <a:p>
            <a:pPr marL="396875" indent="-396875">
              <a:lnSpc>
                <a:spcPct val="110000"/>
              </a:lnSpc>
              <a:buFont typeface="Wingdings" panose="05000000000000000000" pitchFamily="2" charset="2"/>
              <a:buChar char="§"/>
            </a:pPr>
            <a:r>
              <a:rPr lang="en-US" sz="2400" dirty="0">
                <a:solidFill>
                  <a:schemeClr val="tx1"/>
                </a:solidFill>
                <a:latin typeface="Helvetica" pitchFamily="2" charset="0"/>
              </a:rPr>
              <a:t>Be a high school graduate or GED recipient</a:t>
            </a:r>
          </a:p>
          <a:p>
            <a:pPr marL="396875" indent="-396875">
              <a:lnSpc>
                <a:spcPct val="110000"/>
              </a:lnSpc>
              <a:buFont typeface="Wingdings" panose="05000000000000000000" pitchFamily="2" charset="2"/>
              <a:buChar char="§"/>
            </a:pPr>
            <a:r>
              <a:rPr lang="en-US" sz="2400" dirty="0">
                <a:solidFill>
                  <a:schemeClr val="tx1"/>
                </a:solidFill>
                <a:latin typeface="Helvetica" pitchFamily="2" charset="0"/>
              </a:rPr>
              <a:t>Be enrolled in an eligible degree/certificate program</a:t>
            </a:r>
          </a:p>
          <a:p>
            <a:pPr marL="396875" indent="-396875">
              <a:lnSpc>
                <a:spcPct val="110000"/>
              </a:lnSpc>
              <a:buFont typeface="Wingdings" panose="05000000000000000000" pitchFamily="2" charset="2"/>
              <a:buChar char="§"/>
            </a:pPr>
            <a:r>
              <a:rPr lang="en-US" sz="2400" dirty="0">
                <a:solidFill>
                  <a:schemeClr val="tx1"/>
                </a:solidFill>
                <a:latin typeface="Helvetica" pitchFamily="2" charset="0"/>
              </a:rPr>
              <a:t>Have a valid Social Security number</a:t>
            </a:r>
          </a:p>
          <a:p>
            <a:pPr marL="396875" indent="-396875">
              <a:lnSpc>
                <a:spcPct val="110000"/>
              </a:lnSpc>
              <a:buFont typeface="Wingdings" panose="05000000000000000000" pitchFamily="2" charset="2"/>
              <a:buChar char="§"/>
            </a:pPr>
            <a:r>
              <a:rPr lang="en-US" sz="2400" dirty="0">
                <a:solidFill>
                  <a:schemeClr val="tx1"/>
                </a:solidFill>
                <a:latin typeface="Helvetica" pitchFamily="2" charset="0"/>
              </a:rPr>
              <a:t>Maintain Satisfactory Academic Progress</a:t>
            </a:r>
          </a:p>
        </p:txBody>
      </p:sp>
    </p:spTree>
    <p:extLst>
      <p:ext uri="{BB962C8B-B14F-4D97-AF65-F5344CB8AC3E}">
        <p14:creationId xmlns:p14="http://schemas.microsoft.com/office/powerpoint/2010/main" val="224677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90057-C0CE-F99B-61BA-17BF5427F1C4}"/>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F210C9C7-9B68-AAB5-A7D0-B41D587D2DC0}"/>
              </a:ext>
            </a:extLst>
          </p:cNvPr>
          <p:cNvSpPr>
            <a:spLocks noGrp="1"/>
          </p:cNvSpPr>
          <p:nvPr>
            <p:ph type="body" sz="quarter" idx="11"/>
          </p:nvPr>
        </p:nvSpPr>
        <p:spPr/>
        <p:txBody>
          <a:bodyPr/>
          <a:lstStyle/>
          <a:p>
            <a:r>
              <a:rPr lang="en-US" dirty="0"/>
              <a:t>Federal student aid</a:t>
            </a:r>
          </a:p>
        </p:txBody>
      </p:sp>
      <p:sp>
        <p:nvSpPr>
          <p:cNvPr id="11" name="Text Placeholder 10">
            <a:extLst>
              <a:ext uri="{FF2B5EF4-FFF2-40B4-BE49-F238E27FC236}">
                <a16:creationId xmlns:a16="http://schemas.microsoft.com/office/drawing/2014/main" id="{7B272B5F-09C7-FE7A-1D8A-DBA2A9F36844}"/>
              </a:ext>
            </a:extLst>
          </p:cNvPr>
          <p:cNvSpPr>
            <a:spLocks noGrp="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Federal financial aid programs</a:t>
            </a:r>
          </a:p>
        </p:txBody>
      </p:sp>
      <p:sp>
        <p:nvSpPr>
          <p:cNvPr id="3" name="Content Placeholder 7">
            <a:extLst>
              <a:ext uri="{FF2B5EF4-FFF2-40B4-BE49-F238E27FC236}">
                <a16:creationId xmlns:a16="http://schemas.microsoft.com/office/drawing/2014/main" id="{6F9E1565-D99A-D787-F528-1DCC71C20FB8}"/>
              </a:ext>
            </a:extLst>
          </p:cNvPr>
          <p:cNvSpPr txBox="1">
            <a:spLocks/>
          </p:cNvSpPr>
          <p:nvPr/>
        </p:nvSpPr>
        <p:spPr>
          <a:xfrm>
            <a:off x="4018548" y="1385491"/>
            <a:ext cx="4430128" cy="4572000"/>
          </a:xfrm>
          <a:prstGeom prst="rect">
            <a:avLst/>
          </a:prstGeom>
          <a:solidFill>
            <a:schemeClr val="bg1"/>
          </a:solidFill>
          <a:ln w="6350">
            <a:solidFill>
              <a:schemeClr val="tx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Univers LT Pro 55"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Univers LT Pro 55"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Univers LT Pro 55"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2400" b="1" dirty="0">
                <a:solidFill>
                  <a:schemeClr val="tx1"/>
                </a:solidFill>
                <a:latin typeface="Helvetica" pitchFamily="2" charset="0"/>
              </a:rPr>
              <a:t>Federal Pell Grant</a:t>
            </a:r>
          </a:p>
          <a:p>
            <a:pPr marL="288925" indent="-288925">
              <a:lnSpc>
                <a:spcPct val="110000"/>
              </a:lnSpc>
              <a:buFont typeface="Wingdings" panose="05000000000000000000" pitchFamily="2" charset="2"/>
              <a:buChar char="§"/>
            </a:pPr>
            <a:r>
              <a:rPr lang="en-US" sz="2400" dirty="0">
                <a:solidFill>
                  <a:schemeClr val="tx1"/>
                </a:solidFill>
                <a:latin typeface="Helvetica" pitchFamily="2" charset="0"/>
              </a:rPr>
              <a:t>Need-based federal grant</a:t>
            </a:r>
          </a:p>
          <a:p>
            <a:pPr marL="288925" indent="-288925">
              <a:lnSpc>
                <a:spcPct val="110000"/>
              </a:lnSpc>
              <a:buFont typeface="Wingdings" panose="05000000000000000000" pitchFamily="2" charset="2"/>
              <a:buChar char="§"/>
            </a:pPr>
            <a:r>
              <a:rPr lang="en-US" sz="2400" dirty="0">
                <a:solidFill>
                  <a:schemeClr val="tx1"/>
                </a:solidFill>
                <a:latin typeface="Helvetica" pitchFamily="2" charset="0"/>
              </a:rPr>
              <a:t>Undergraduate student with financial need</a:t>
            </a:r>
          </a:p>
          <a:p>
            <a:pPr marL="288925" indent="-288925">
              <a:lnSpc>
                <a:spcPct val="110000"/>
              </a:lnSpc>
              <a:buFont typeface="Wingdings" panose="05000000000000000000" pitchFamily="2" charset="2"/>
              <a:buChar char="§"/>
            </a:pPr>
            <a:r>
              <a:rPr lang="en-US" sz="2400" dirty="0">
                <a:solidFill>
                  <a:schemeClr val="tx1"/>
                </a:solidFill>
                <a:latin typeface="Helvetica" pitchFamily="2" charset="0"/>
              </a:rPr>
              <a:t>Maximum amount for 2025-2026 is $7,395</a:t>
            </a:r>
          </a:p>
        </p:txBody>
      </p:sp>
      <p:sp>
        <p:nvSpPr>
          <p:cNvPr id="6" name="TextBox 5">
            <a:extLst>
              <a:ext uri="{FF2B5EF4-FFF2-40B4-BE49-F238E27FC236}">
                <a16:creationId xmlns:a16="http://schemas.microsoft.com/office/drawing/2014/main" id="{628E7820-6A87-491C-C3F4-23D34D6B487D}"/>
              </a:ext>
            </a:extLst>
          </p:cNvPr>
          <p:cNvSpPr txBox="1"/>
          <p:nvPr/>
        </p:nvSpPr>
        <p:spPr>
          <a:xfrm>
            <a:off x="676275" y="1670359"/>
            <a:ext cx="3080084" cy="576227"/>
          </a:xfrm>
          <a:prstGeom prst="rect">
            <a:avLst/>
          </a:prstGeom>
          <a:solidFill>
            <a:srgbClr val="4CBB17"/>
          </a:solidFill>
          <a:ln w="6350">
            <a:noFill/>
          </a:ln>
          <a:effectLst>
            <a:outerShdw blurRad="50800" dist="38100" dir="2700000" algn="tl" rotWithShape="0">
              <a:prstClr val="black">
                <a:alpha val="40000"/>
              </a:prstClr>
            </a:outerShdw>
          </a:effectLst>
        </p:spPr>
        <p:txBody>
          <a:bodyPr wrap="square" rtlCol="0" anchor="ctr" anchorCtr="0">
            <a:noAutofit/>
          </a:bodyPr>
          <a:lstStyle/>
          <a:p>
            <a:pPr algn="ctr"/>
            <a:r>
              <a:rPr lang="en-US" sz="2200" b="1" dirty="0">
                <a:solidFill>
                  <a:schemeClr val="accent6">
                    <a:lumMod val="50000"/>
                  </a:schemeClr>
                </a:solidFill>
                <a:latin typeface="Helvetica" pitchFamily="2" charset="0"/>
              </a:rPr>
              <a:t>Pell Grant</a:t>
            </a:r>
          </a:p>
        </p:txBody>
      </p:sp>
      <p:sp>
        <p:nvSpPr>
          <p:cNvPr id="7" name="TextBox 6">
            <a:extLst>
              <a:ext uri="{FF2B5EF4-FFF2-40B4-BE49-F238E27FC236}">
                <a16:creationId xmlns:a16="http://schemas.microsoft.com/office/drawing/2014/main" id="{1BD22CB8-5A79-203C-3356-5A3553EB96FF}"/>
              </a:ext>
            </a:extLst>
          </p:cNvPr>
          <p:cNvSpPr txBox="1"/>
          <p:nvPr/>
        </p:nvSpPr>
        <p:spPr>
          <a:xfrm>
            <a:off x="676275" y="2462177"/>
            <a:ext cx="3080084" cy="576227"/>
          </a:xfrm>
          <a:prstGeom prst="rect">
            <a:avLst/>
          </a:prstGeom>
          <a:solidFill>
            <a:srgbClr val="D6EBF2"/>
          </a:solidFill>
          <a:ln w="6350">
            <a:noFill/>
          </a:ln>
          <a:effectLst/>
        </p:spPr>
        <p:txBody>
          <a:bodyPr wrap="square" rtlCol="0" anchor="ctr" anchorCtr="0">
            <a:noAutofit/>
          </a:bodyPr>
          <a:lstStyle>
            <a:defPPr>
              <a:defRPr lang="en-US"/>
            </a:defPPr>
            <a:lvl1pPr algn="ctr">
              <a:defRPr sz="2200">
                <a:solidFill>
                  <a:srgbClr val="D6EBF2"/>
                </a:solidFill>
                <a:latin typeface="Helvetica" pitchFamily="2" charset="0"/>
              </a:defRPr>
            </a:lvl1pPr>
          </a:lstStyle>
          <a:p>
            <a:r>
              <a:rPr lang="en-US" dirty="0"/>
              <a:t>FSEOG</a:t>
            </a:r>
          </a:p>
        </p:txBody>
      </p:sp>
      <p:sp>
        <p:nvSpPr>
          <p:cNvPr id="8" name="TextBox 7">
            <a:extLst>
              <a:ext uri="{FF2B5EF4-FFF2-40B4-BE49-F238E27FC236}">
                <a16:creationId xmlns:a16="http://schemas.microsoft.com/office/drawing/2014/main" id="{40F8E9EC-B3B6-96C9-7B2F-1DBF6EE4BB57}"/>
              </a:ext>
            </a:extLst>
          </p:cNvPr>
          <p:cNvSpPr txBox="1"/>
          <p:nvPr/>
        </p:nvSpPr>
        <p:spPr>
          <a:xfrm>
            <a:off x="676275" y="3370417"/>
            <a:ext cx="3080084" cy="576227"/>
          </a:xfrm>
          <a:prstGeom prst="rect">
            <a:avLst/>
          </a:prstGeom>
          <a:solidFill>
            <a:srgbClr val="D6EBF2"/>
          </a:solidFill>
          <a:ln w="6350">
            <a:noFill/>
          </a:ln>
          <a:effectLst/>
        </p:spPr>
        <p:txBody>
          <a:bodyPr wrap="square" rtlCol="0" anchor="ctr" anchorCtr="0">
            <a:noAutofit/>
          </a:bodyPr>
          <a:lstStyle>
            <a:defPPr>
              <a:defRPr lang="en-US"/>
            </a:defPPr>
            <a:lvl1pPr algn="ctr">
              <a:defRPr sz="2200">
                <a:solidFill>
                  <a:srgbClr val="D6EBF2"/>
                </a:solidFill>
                <a:latin typeface="Helvetica" pitchFamily="2" charset="0"/>
              </a:defRPr>
            </a:lvl1pPr>
          </a:lstStyle>
          <a:p>
            <a:r>
              <a:rPr lang="en-US" dirty="0"/>
              <a:t>Federal Work Study</a:t>
            </a:r>
          </a:p>
        </p:txBody>
      </p:sp>
      <p:sp>
        <p:nvSpPr>
          <p:cNvPr id="9" name="TextBox 8">
            <a:extLst>
              <a:ext uri="{FF2B5EF4-FFF2-40B4-BE49-F238E27FC236}">
                <a16:creationId xmlns:a16="http://schemas.microsoft.com/office/drawing/2014/main" id="{6D3216B6-4C03-1EA2-E56F-CB0F7EDC104C}"/>
              </a:ext>
            </a:extLst>
          </p:cNvPr>
          <p:cNvSpPr txBox="1"/>
          <p:nvPr/>
        </p:nvSpPr>
        <p:spPr>
          <a:xfrm>
            <a:off x="676275" y="4278657"/>
            <a:ext cx="3080084" cy="576227"/>
          </a:xfrm>
          <a:prstGeom prst="rect">
            <a:avLst/>
          </a:prstGeom>
          <a:solidFill>
            <a:srgbClr val="D6EBF2"/>
          </a:solidFill>
          <a:ln w="6350">
            <a:noFill/>
          </a:ln>
          <a:effectLst/>
        </p:spPr>
        <p:txBody>
          <a:bodyPr wrap="square" rtlCol="0" anchor="ctr" anchorCtr="0">
            <a:noAutofit/>
          </a:bodyPr>
          <a:lstStyle>
            <a:defPPr>
              <a:defRPr lang="en-US"/>
            </a:defPPr>
            <a:lvl1pPr algn="ctr">
              <a:defRPr sz="2200">
                <a:solidFill>
                  <a:srgbClr val="D6EBF2"/>
                </a:solidFill>
                <a:latin typeface="Helvetica" pitchFamily="2" charset="0"/>
              </a:defRPr>
            </a:lvl1pPr>
          </a:lstStyle>
          <a:p>
            <a:r>
              <a:rPr lang="en-US" dirty="0"/>
              <a:t>TEACH Grant</a:t>
            </a:r>
          </a:p>
        </p:txBody>
      </p:sp>
      <p:sp>
        <p:nvSpPr>
          <p:cNvPr id="10" name="TextBox 9">
            <a:extLst>
              <a:ext uri="{FF2B5EF4-FFF2-40B4-BE49-F238E27FC236}">
                <a16:creationId xmlns:a16="http://schemas.microsoft.com/office/drawing/2014/main" id="{80C5AA77-81E2-A3D7-26AD-3A13BA17C6D1}"/>
              </a:ext>
            </a:extLst>
          </p:cNvPr>
          <p:cNvSpPr txBox="1"/>
          <p:nvPr/>
        </p:nvSpPr>
        <p:spPr>
          <a:xfrm>
            <a:off x="676275" y="5186897"/>
            <a:ext cx="3080084" cy="576227"/>
          </a:xfrm>
          <a:prstGeom prst="rect">
            <a:avLst/>
          </a:prstGeom>
          <a:solidFill>
            <a:srgbClr val="D6EBF2"/>
          </a:solidFill>
          <a:ln w="6350">
            <a:noFill/>
          </a:ln>
          <a:effectLst/>
        </p:spPr>
        <p:txBody>
          <a:bodyPr wrap="square" rtlCol="0" anchor="ctr" anchorCtr="0">
            <a:noAutofit/>
          </a:bodyPr>
          <a:lstStyle>
            <a:defPPr>
              <a:defRPr lang="en-US"/>
            </a:defPPr>
            <a:lvl1pPr algn="ctr">
              <a:defRPr sz="2200">
                <a:solidFill>
                  <a:srgbClr val="D6EBF2"/>
                </a:solidFill>
                <a:latin typeface="Helvetica" pitchFamily="2" charset="0"/>
              </a:defRPr>
            </a:lvl1pPr>
          </a:lstStyle>
          <a:p>
            <a:r>
              <a:rPr lang="en-US" dirty="0"/>
              <a:t>Loans</a:t>
            </a:r>
          </a:p>
        </p:txBody>
      </p:sp>
      <p:sp>
        <p:nvSpPr>
          <p:cNvPr id="13" name="Isosceles Triangle 12">
            <a:extLst>
              <a:ext uri="{FF2B5EF4-FFF2-40B4-BE49-F238E27FC236}">
                <a16:creationId xmlns:a16="http://schemas.microsoft.com/office/drawing/2014/main" id="{D2033558-3C08-375B-06B4-F303C08120A7}"/>
              </a:ext>
              <a:ext uri="{C183D7F6-B498-43B3-948B-1728B52AA6E4}">
                <adec:decorative xmlns:adec="http://schemas.microsoft.com/office/drawing/2017/decorative" val="1"/>
              </a:ext>
            </a:extLst>
          </p:cNvPr>
          <p:cNvSpPr/>
          <p:nvPr/>
        </p:nvSpPr>
        <p:spPr>
          <a:xfrm rot="5400000">
            <a:off x="293164" y="1710099"/>
            <a:ext cx="576227" cy="496747"/>
          </a:xfrm>
          <a:prstGeom prst="triangl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72314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E4DFF-F11B-D2E4-916B-CB47A7F229D8}"/>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1707986C-2332-594C-89E0-F54AB588EE07}"/>
              </a:ext>
            </a:extLst>
          </p:cNvPr>
          <p:cNvSpPr>
            <a:spLocks noGrp="1"/>
          </p:cNvSpPr>
          <p:nvPr>
            <p:ph type="body" sz="quarter" idx="11"/>
          </p:nvPr>
        </p:nvSpPr>
        <p:spPr/>
        <p:txBody>
          <a:bodyPr/>
          <a:lstStyle/>
          <a:p>
            <a:r>
              <a:rPr lang="en-US" dirty="0"/>
              <a:t>Federal student aid</a:t>
            </a:r>
          </a:p>
        </p:txBody>
      </p:sp>
      <p:sp>
        <p:nvSpPr>
          <p:cNvPr id="11" name="Text Placeholder 10">
            <a:extLst>
              <a:ext uri="{FF2B5EF4-FFF2-40B4-BE49-F238E27FC236}">
                <a16:creationId xmlns:a16="http://schemas.microsoft.com/office/drawing/2014/main" id="{C371686F-7609-9A7A-1FDE-DE045CA59152}"/>
              </a:ext>
            </a:extLst>
          </p:cNvPr>
          <p:cNvSpPr>
            <a:spLocks noGrp="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Federal financial aid programs</a:t>
            </a:r>
          </a:p>
        </p:txBody>
      </p:sp>
      <p:sp>
        <p:nvSpPr>
          <p:cNvPr id="3" name="Content Placeholder 7">
            <a:extLst>
              <a:ext uri="{FF2B5EF4-FFF2-40B4-BE49-F238E27FC236}">
                <a16:creationId xmlns:a16="http://schemas.microsoft.com/office/drawing/2014/main" id="{F8B91C77-356A-C287-76BC-7E5E540389C8}"/>
              </a:ext>
            </a:extLst>
          </p:cNvPr>
          <p:cNvSpPr txBox="1">
            <a:spLocks/>
          </p:cNvSpPr>
          <p:nvPr/>
        </p:nvSpPr>
        <p:spPr>
          <a:xfrm>
            <a:off x="4018548" y="1385491"/>
            <a:ext cx="4449178" cy="4572000"/>
          </a:xfrm>
          <a:prstGeom prst="rect">
            <a:avLst/>
          </a:prstGeom>
          <a:solidFill>
            <a:schemeClr val="bg1"/>
          </a:solidFill>
          <a:ln w="6350">
            <a:solidFill>
              <a:schemeClr val="tx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Univers LT Pro 55"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Univers LT Pro 55"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Univers LT Pro 55"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2400" b="1" dirty="0">
                <a:solidFill>
                  <a:schemeClr val="tx1"/>
                </a:solidFill>
                <a:latin typeface="Helvetica" pitchFamily="2" charset="0"/>
              </a:rPr>
              <a:t>Federal Supplemental Educational Opportunity Grant (FSEOG)</a:t>
            </a:r>
          </a:p>
          <a:p>
            <a:pPr>
              <a:lnSpc>
                <a:spcPct val="110000"/>
              </a:lnSpc>
              <a:buFont typeface="Wingdings" panose="05000000000000000000" pitchFamily="2" charset="2"/>
              <a:buChar char="§"/>
            </a:pPr>
            <a:r>
              <a:rPr lang="en-US" sz="2400" dirty="0">
                <a:solidFill>
                  <a:schemeClr val="tx1"/>
                </a:solidFill>
                <a:latin typeface="Helvetica" pitchFamily="2" charset="0"/>
              </a:rPr>
              <a:t>Undergraduate student with exceptional financial need</a:t>
            </a:r>
          </a:p>
          <a:p>
            <a:pPr>
              <a:lnSpc>
                <a:spcPct val="110000"/>
              </a:lnSpc>
              <a:buFont typeface="Wingdings" panose="05000000000000000000" pitchFamily="2" charset="2"/>
              <a:buChar char="§"/>
            </a:pPr>
            <a:r>
              <a:rPr lang="en-US" sz="2400" dirty="0">
                <a:solidFill>
                  <a:schemeClr val="tx1"/>
                </a:solidFill>
                <a:latin typeface="Helvetica" pitchFamily="2" charset="0"/>
              </a:rPr>
              <a:t>Pell Grant recipients receive priority</a:t>
            </a:r>
          </a:p>
          <a:p>
            <a:pPr>
              <a:lnSpc>
                <a:spcPct val="110000"/>
              </a:lnSpc>
              <a:buFont typeface="Wingdings" panose="05000000000000000000" pitchFamily="2" charset="2"/>
              <a:buChar char="§"/>
            </a:pPr>
            <a:r>
              <a:rPr lang="en-US" sz="2400" dirty="0">
                <a:solidFill>
                  <a:schemeClr val="tx1"/>
                </a:solidFill>
                <a:latin typeface="Helvetica" pitchFamily="2" charset="0"/>
              </a:rPr>
              <a:t>Up to $4,000</a:t>
            </a:r>
          </a:p>
        </p:txBody>
      </p:sp>
      <p:sp>
        <p:nvSpPr>
          <p:cNvPr id="6" name="TextBox 5">
            <a:extLst>
              <a:ext uri="{FF2B5EF4-FFF2-40B4-BE49-F238E27FC236}">
                <a16:creationId xmlns:a16="http://schemas.microsoft.com/office/drawing/2014/main" id="{011BCE0D-CC1E-7DE8-A5ED-33A2E7557C7A}"/>
              </a:ext>
            </a:extLst>
          </p:cNvPr>
          <p:cNvSpPr txBox="1"/>
          <p:nvPr/>
        </p:nvSpPr>
        <p:spPr>
          <a:xfrm>
            <a:off x="676275" y="1670359"/>
            <a:ext cx="3080084" cy="576227"/>
          </a:xfrm>
          <a:prstGeom prst="rect">
            <a:avLst/>
          </a:prstGeom>
          <a:solidFill>
            <a:srgbClr val="D6EBF2"/>
          </a:solidFill>
          <a:ln w="6350">
            <a:noFill/>
          </a:ln>
          <a:effectLst/>
        </p:spPr>
        <p:txBody>
          <a:bodyPr wrap="square" rtlCol="0" anchor="ctr" anchorCtr="0">
            <a:noAutofit/>
          </a:bodyPr>
          <a:lstStyle>
            <a:defPPr>
              <a:defRPr lang="en-US"/>
            </a:defPPr>
            <a:lvl1pPr algn="ctr">
              <a:defRPr sz="2200">
                <a:solidFill>
                  <a:srgbClr val="E9F4F8"/>
                </a:solidFill>
                <a:latin typeface="Helvetica" pitchFamily="2" charset="0"/>
              </a:defRPr>
            </a:lvl1pPr>
          </a:lstStyle>
          <a:p>
            <a:r>
              <a:rPr lang="en-US" dirty="0">
                <a:solidFill>
                  <a:srgbClr val="D6EBF2"/>
                </a:solidFill>
              </a:rPr>
              <a:t>Pell Grant</a:t>
            </a:r>
          </a:p>
        </p:txBody>
      </p:sp>
      <p:sp>
        <p:nvSpPr>
          <p:cNvPr id="7" name="TextBox 6">
            <a:extLst>
              <a:ext uri="{FF2B5EF4-FFF2-40B4-BE49-F238E27FC236}">
                <a16:creationId xmlns:a16="http://schemas.microsoft.com/office/drawing/2014/main" id="{06BE5FDB-7BD5-9C2C-DFB9-95C04426D35C}"/>
              </a:ext>
            </a:extLst>
          </p:cNvPr>
          <p:cNvSpPr txBox="1"/>
          <p:nvPr/>
        </p:nvSpPr>
        <p:spPr>
          <a:xfrm>
            <a:off x="676275" y="2462177"/>
            <a:ext cx="3080084" cy="576227"/>
          </a:xfrm>
          <a:prstGeom prst="rect">
            <a:avLst/>
          </a:prstGeom>
          <a:solidFill>
            <a:srgbClr val="4CBB17"/>
          </a:solidFill>
          <a:ln w="6350">
            <a:noFill/>
          </a:ln>
          <a:effectLst>
            <a:outerShdw blurRad="50800" dist="38100" dir="2700000" algn="tl" rotWithShape="0">
              <a:prstClr val="black">
                <a:alpha val="40000"/>
              </a:prstClr>
            </a:outerShdw>
          </a:effectLst>
        </p:spPr>
        <p:txBody>
          <a:bodyPr wrap="square" rtlCol="0" anchor="ctr" anchorCtr="0">
            <a:noAutofit/>
          </a:bodyPr>
          <a:lstStyle>
            <a:defPPr>
              <a:defRPr lang="en-US"/>
            </a:defPPr>
            <a:lvl1pPr algn="ctr">
              <a:defRPr sz="2200" b="1">
                <a:solidFill>
                  <a:schemeClr val="bg1"/>
                </a:solidFill>
                <a:latin typeface="Helvetica" pitchFamily="2" charset="0"/>
              </a:defRPr>
            </a:lvl1pPr>
          </a:lstStyle>
          <a:p>
            <a:r>
              <a:rPr lang="en-US" dirty="0">
                <a:solidFill>
                  <a:schemeClr val="accent6">
                    <a:lumMod val="50000"/>
                  </a:schemeClr>
                </a:solidFill>
              </a:rPr>
              <a:t>FSEOG</a:t>
            </a:r>
          </a:p>
        </p:txBody>
      </p:sp>
      <p:sp>
        <p:nvSpPr>
          <p:cNvPr id="8" name="TextBox 7">
            <a:extLst>
              <a:ext uri="{FF2B5EF4-FFF2-40B4-BE49-F238E27FC236}">
                <a16:creationId xmlns:a16="http://schemas.microsoft.com/office/drawing/2014/main" id="{82CBF84D-8467-CA91-ADAA-9B8578240941}"/>
              </a:ext>
            </a:extLst>
          </p:cNvPr>
          <p:cNvSpPr txBox="1"/>
          <p:nvPr/>
        </p:nvSpPr>
        <p:spPr>
          <a:xfrm>
            <a:off x="676275" y="3370417"/>
            <a:ext cx="3080084" cy="576227"/>
          </a:xfrm>
          <a:prstGeom prst="rect">
            <a:avLst/>
          </a:prstGeom>
          <a:solidFill>
            <a:srgbClr val="D6EBF2"/>
          </a:solidFill>
          <a:ln w="6350">
            <a:noFill/>
          </a:ln>
          <a:effectLst/>
        </p:spPr>
        <p:txBody>
          <a:bodyPr wrap="square" rtlCol="0" anchor="ctr" anchorCtr="0">
            <a:noAutofit/>
          </a:bodyPr>
          <a:lstStyle>
            <a:defPPr>
              <a:defRPr lang="en-US"/>
            </a:defPPr>
            <a:lvl1pPr algn="ctr">
              <a:defRPr sz="2200">
                <a:solidFill>
                  <a:srgbClr val="D6EBF2"/>
                </a:solidFill>
                <a:latin typeface="Helvetica" pitchFamily="2" charset="0"/>
              </a:defRPr>
            </a:lvl1pPr>
          </a:lstStyle>
          <a:p>
            <a:r>
              <a:rPr lang="en-US" dirty="0"/>
              <a:t>Federal Work Study</a:t>
            </a:r>
          </a:p>
        </p:txBody>
      </p:sp>
      <p:sp>
        <p:nvSpPr>
          <p:cNvPr id="9" name="TextBox 8">
            <a:extLst>
              <a:ext uri="{FF2B5EF4-FFF2-40B4-BE49-F238E27FC236}">
                <a16:creationId xmlns:a16="http://schemas.microsoft.com/office/drawing/2014/main" id="{A2E6A9A6-5540-E7AC-5A9F-E92C5451CEEA}"/>
              </a:ext>
            </a:extLst>
          </p:cNvPr>
          <p:cNvSpPr txBox="1"/>
          <p:nvPr/>
        </p:nvSpPr>
        <p:spPr>
          <a:xfrm>
            <a:off x="676275" y="4278657"/>
            <a:ext cx="3080084" cy="576227"/>
          </a:xfrm>
          <a:prstGeom prst="rect">
            <a:avLst/>
          </a:prstGeom>
          <a:solidFill>
            <a:srgbClr val="D6EBF2"/>
          </a:solidFill>
          <a:ln w="6350">
            <a:noFill/>
          </a:ln>
          <a:effectLst/>
        </p:spPr>
        <p:txBody>
          <a:bodyPr wrap="square" rtlCol="0" anchor="ctr" anchorCtr="0">
            <a:noAutofit/>
          </a:bodyPr>
          <a:lstStyle>
            <a:defPPr>
              <a:defRPr lang="en-US"/>
            </a:defPPr>
            <a:lvl1pPr algn="ctr">
              <a:defRPr sz="2200">
                <a:solidFill>
                  <a:srgbClr val="D6EBF2"/>
                </a:solidFill>
                <a:latin typeface="Helvetica" pitchFamily="2" charset="0"/>
              </a:defRPr>
            </a:lvl1pPr>
          </a:lstStyle>
          <a:p>
            <a:r>
              <a:rPr lang="en-US" dirty="0"/>
              <a:t>TEACH Grant</a:t>
            </a:r>
          </a:p>
        </p:txBody>
      </p:sp>
      <p:sp>
        <p:nvSpPr>
          <p:cNvPr id="10" name="TextBox 9">
            <a:extLst>
              <a:ext uri="{FF2B5EF4-FFF2-40B4-BE49-F238E27FC236}">
                <a16:creationId xmlns:a16="http://schemas.microsoft.com/office/drawing/2014/main" id="{79D3D0E5-2078-79C8-8B94-DCA4233E020D}"/>
              </a:ext>
            </a:extLst>
          </p:cNvPr>
          <p:cNvSpPr txBox="1"/>
          <p:nvPr/>
        </p:nvSpPr>
        <p:spPr>
          <a:xfrm>
            <a:off x="676275" y="5186897"/>
            <a:ext cx="3080084" cy="576227"/>
          </a:xfrm>
          <a:prstGeom prst="rect">
            <a:avLst/>
          </a:prstGeom>
          <a:solidFill>
            <a:srgbClr val="D6EBF2"/>
          </a:solidFill>
          <a:ln w="6350">
            <a:noFill/>
          </a:ln>
          <a:effectLst/>
        </p:spPr>
        <p:txBody>
          <a:bodyPr wrap="square" rtlCol="0" anchor="ctr" anchorCtr="0">
            <a:noAutofit/>
          </a:bodyPr>
          <a:lstStyle>
            <a:defPPr>
              <a:defRPr lang="en-US"/>
            </a:defPPr>
            <a:lvl1pPr algn="ctr">
              <a:defRPr sz="2200">
                <a:solidFill>
                  <a:srgbClr val="D6EBF2"/>
                </a:solidFill>
                <a:latin typeface="Helvetica" pitchFamily="2" charset="0"/>
              </a:defRPr>
            </a:lvl1pPr>
          </a:lstStyle>
          <a:p>
            <a:r>
              <a:rPr lang="en-US" dirty="0"/>
              <a:t>Loans</a:t>
            </a:r>
          </a:p>
        </p:txBody>
      </p:sp>
      <p:sp>
        <p:nvSpPr>
          <p:cNvPr id="13" name="Isosceles Triangle 12">
            <a:extLst>
              <a:ext uri="{FF2B5EF4-FFF2-40B4-BE49-F238E27FC236}">
                <a16:creationId xmlns:a16="http://schemas.microsoft.com/office/drawing/2014/main" id="{0766B46F-51A8-78C2-8535-6662209CD62C}"/>
              </a:ext>
              <a:ext uri="{C183D7F6-B498-43B3-948B-1728B52AA6E4}">
                <adec:decorative xmlns:adec="http://schemas.microsoft.com/office/drawing/2017/decorative" val="1"/>
              </a:ext>
            </a:extLst>
          </p:cNvPr>
          <p:cNvSpPr/>
          <p:nvPr/>
        </p:nvSpPr>
        <p:spPr>
          <a:xfrm rot="5400000">
            <a:off x="293164" y="2495831"/>
            <a:ext cx="576227" cy="496747"/>
          </a:xfrm>
          <a:prstGeom prst="triangl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8803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7D23B-981E-9E7E-B0F0-BFAEAD8EAD77}"/>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A051F2A0-47D8-0B7B-7856-CFD3DE7C90FB}"/>
              </a:ext>
            </a:extLst>
          </p:cNvPr>
          <p:cNvSpPr>
            <a:spLocks noGrp="1"/>
          </p:cNvSpPr>
          <p:nvPr>
            <p:ph type="body" sz="quarter" idx="11"/>
          </p:nvPr>
        </p:nvSpPr>
        <p:spPr/>
        <p:txBody>
          <a:bodyPr/>
          <a:lstStyle/>
          <a:p>
            <a:r>
              <a:rPr lang="en-US" dirty="0"/>
              <a:t>Federal student aid</a:t>
            </a:r>
          </a:p>
        </p:txBody>
      </p:sp>
      <p:sp>
        <p:nvSpPr>
          <p:cNvPr id="11" name="Text Placeholder 10">
            <a:extLst>
              <a:ext uri="{FF2B5EF4-FFF2-40B4-BE49-F238E27FC236}">
                <a16:creationId xmlns:a16="http://schemas.microsoft.com/office/drawing/2014/main" id="{C17AAD86-8D6B-25F7-B7C5-3ECA6D542817}"/>
              </a:ext>
            </a:extLst>
          </p:cNvPr>
          <p:cNvSpPr>
            <a:spLocks noGrp="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Federal financial aid programs</a:t>
            </a:r>
          </a:p>
        </p:txBody>
      </p:sp>
      <p:sp>
        <p:nvSpPr>
          <p:cNvPr id="3" name="Content Placeholder 7">
            <a:extLst>
              <a:ext uri="{FF2B5EF4-FFF2-40B4-BE49-F238E27FC236}">
                <a16:creationId xmlns:a16="http://schemas.microsoft.com/office/drawing/2014/main" id="{A4C5E5C4-EB37-CC2C-A57C-0B2A7DBD0293}"/>
              </a:ext>
            </a:extLst>
          </p:cNvPr>
          <p:cNvSpPr txBox="1">
            <a:spLocks/>
          </p:cNvSpPr>
          <p:nvPr/>
        </p:nvSpPr>
        <p:spPr>
          <a:xfrm>
            <a:off x="4006516" y="1385490"/>
            <a:ext cx="4461210" cy="4572000"/>
          </a:xfrm>
          <a:prstGeom prst="rect">
            <a:avLst/>
          </a:prstGeom>
          <a:solidFill>
            <a:schemeClr val="bg1"/>
          </a:solidFill>
          <a:ln w="6350">
            <a:solidFill>
              <a:schemeClr val="tx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Univers LT Pro 55"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Univers LT Pro 55"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Univers LT Pro 55"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2400" b="1" dirty="0">
                <a:solidFill>
                  <a:schemeClr val="tx1"/>
                </a:solidFill>
                <a:latin typeface="Helvetica" pitchFamily="2" charset="0"/>
              </a:rPr>
              <a:t>Federal Work Study Program</a:t>
            </a:r>
          </a:p>
          <a:p>
            <a:pPr>
              <a:lnSpc>
                <a:spcPct val="110000"/>
              </a:lnSpc>
              <a:buFont typeface="Wingdings" panose="05000000000000000000" pitchFamily="2" charset="2"/>
              <a:buChar char="§"/>
            </a:pPr>
            <a:r>
              <a:rPr lang="en-US" sz="2400" dirty="0">
                <a:solidFill>
                  <a:schemeClr val="tx1"/>
                </a:solidFill>
                <a:latin typeface="Helvetica" pitchFamily="2" charset="0"/>
              </a:rPr>
              <a:t>Full-time or part-time undergraduate or graduate student</a:t>
            </a:r>
          </a:p>
          <a:p>
            <a:pPr>
              <a:lnSpc>
                <a:spcPct val="110000"/>
              </a:lnSpc>
              <a:buFont typeface="Wingdings" panose="05000000000000000000" pitchFamily="2" charset="2"/>
              <a:buChar char="§"/>
            </a:pPr>
            <a:r>
              <a:rPr lang="en-US" sz="2400" dirty="0">
                <a:solidFill>
                  <a:schemeClr val="tx1"/>
                </a:solidFill>
                <a:latin typeface="Helvetica" pitchFamily="2" charset="0"/>
              </a:rPr>
              <a:t>Earn at least minimum wage</a:t>
            </a:r>
          </a:p>
          <a:p>
            <a:pPr>
              <a:lnSpc>
                <a:spcPct val="110000"/>
              </a:lnSpc>
              <a:buFont typeface="Wingdings" panose="05000000000000000000" pitchFamily="2" charset="2"/>
              <a:buChar char="§"/>
            </a:pPr>
            <a:r>
              <a:rPr lang="en-US" sz="2400" dirty="0">
                <a:solidFill>
                  <a:schemeClr val="tx1"/>
                </a:solidFill>
                <a:latin typeface="Helvetica" pitchFamily="2" charset="0"/>
              </a:rPr>
              <a:t>On-campus positions </a:t>
            </a:r>
          </a:p>
        </p:txBody>
      </p:sp>
      <p:sp>
        <p:nvSpPr>
          <p:cNvPr id="6" name="TextBox 5">
            <a:extLst>
              <a:ext uri="{FF2B5EF4-FFF2-40B4-BE49-F238E27FC236}">
                <a16:creationId xmlns:a16="http://schemas.microsoft.com/office/drawing/2014/main" id="{90970F11-22AE-62A5-F310-93F16491DE2A}"/>
              </a:ext>
            </a:extLst>
          </p:cNvPr>
          <p:cNvSpPr txBox="1"/>
          <p:nvPr/>
        </p:nvSpPr>
        <p:spPr>
          <a:xfrm>
            <a:off x="676275" y="1670359"/>
            <a:ext cx="3080084" cy="576227"/>
          </a:xfrm>
          <a:prstGeom prst="rect">
            <a:avLst/>
          </a:prstGeom>
          <a:solidFill>
            <a:srgbClr val="D6EBF2"/>
          </a:solidFill>
          <a:ln w="6350">
            <a:noFill/>
          </a:ln>
          <a:effectLst/>
        </p:spPr>
        <p:txBody>
          <a:bodyPr wrap="square" rtlCol="0" anchor="ctr" anchorCtr="0">
            <a:noAutofit/>
          </a:bodyPr>
          <a:lstStyle>
            <a:defPPr>
              <a:defRPr lang="en-US"/>
            </a:defPPr>
            <a:lvl1pPr algn="ctr">
              <a:defRPr sz="2200">
                <a:solidFill>
                  <a:srgbClr val="D6EBF2"/>
                </a:solidFill>
                <a:latin typeface="Helvetica" pitchFamily="2" charset="0"/>
              </a:defRPr>
            </a:lvl1pPr>
          </a:lstStyle>
          <a:p>
            <a:r>
              <a:rPr lang="en-US" dirty="0"/>
              <a:t>Pell Grant</a:t>
            </a:r>
          </a:p>
        </p:txBody>
      </p:sp>
      <p:sp>
        <p:nvSpPr>
          <p:cNvPr id="7" name="TextBox 6">
            <a:extLst>
              <a:ext uri="{FF2B5EF4-FFF2-40B4-BE49-F238E27FC236}">
                <a16:creationId xmlns:a16="http://schemas.microsoft.com/office/drawing/2014/main" id="{C58C6652-C0A7-6D62-0084-316F8D982266}"/>
              </a:ext>
            </a:extLst>
          </p:cNvPr>
          <p:cNvSpPr txBox="1"/>
          <p:nvPr/>
        </p:nvSpPr>
        <p:spPr>
          <a:xfrm>
            <a:off x="676275" y="2462177"/>
            <a:ext cx="3080084" cy="576227"/>
          </a:xfrm>
          <a:prstGeom prst="rect">
            <a:avLst/>
          </a:prstGeom>
          <a:solidFill>
            <a:srgbClr val="D6EBF2"/>
          </a:solidFill>
          <a:ln w="6350">
            <a:noFill/>
          </a:ln>
          <a:effectLst/>
        </p:spPr>
        <p:txBody>
          <a:bodyPr wrap="square" rtlCol="0" anchor="ctr" anchorCtr="0">
            <a:noAutofit/>
          </a:bodyPr>
          <a:lstStyle>
            <a:defPPr>
              <a:defRPr lang="en-US"/>
            </a:defPPr>
            <a:lvl1pPr algn="ctr">
              <a:defRPr sz="2200">
                <a:solidFill>
                  <a:srgbClr val="D6EBF2"/>
                </a:solidFill>
                <a:latin typeface="Helvetica" pitchFamily="2" charset="0"/>
              </a:defRPr>
            </a:lvl1pPr>
          </a:lstStyle>
          <a:p>
            <a:r>
              <a:rPr lang="en-US" dirty="0"/>
              <a:t>FSEOG</a:t>
            </a:r>
          </a:p>
        </p:txBody>
      </p:sp>
      <p:sp>
        <p:nvSpPr>
          <p:cNvPr id="8" name="TextBox 7">
            <a:extLst>
              <a:ext uri="{FF2B5EF4-FFF2-40B4-BE49-F238E27FC236}">
                <a16:creationId xmlns:a16="http://schemas.microsoft.com/office/drawing/2014/main" id="{A1449498-EB04-50CB-5D8C-7D49FAC8CC6B}"/>
              </a:ext>
            </a:extLst>
          </p:cNvPr>
          <p:cNvSpPr txBox="1"/>
          <p:nvPr/>
        </p:nvSpPr>
        <p:spPr>
          <a:xfrm>
            <a:off x="676275" y="3370417"/>
            <a:ext cx="3080084" cy="576227"/>
          </a:xfrm>
          <a:prstGeom prst="rect">
            <a:avLst/>
          </a:prstGeom>
          <a:solidFill>
            <a:srgbClr val="4CBB17"/>
          </a:solidFill>
          <a:ln w="6350">
            <a:noFill/>
          </a:ln>
          <a:effectLst>
            <a:outerShdw blurRad="50800" dist="38100" dir="2700000" algn="tl" rotWithShape="0">
              <a:prstClr val="black">
                <a:alpha val="40000"/>
              </a:prstClr>
            </a:outerShdw>
          </a:effectLst>
        </p:spPr>
        <p:txBody>
          <a:bodyPr wrap="square" rtlCol="0" anchor="ctr" anchorCtr="0">
            <a:noAutofit/>
          </a:bodyPr>
          <a:lstStyle>
            <a:defPPr>
              <a:defRPr lang="en-US"/>
            </a:defPPr>
            <a:lvl1pPr algn="ctr">
              <a:defRPr sz="2200" b="1">
                <a:solidFill>
                  <a:schemeClr val="bg1"/>
                </a:solidFill>
                <a:latin typeface="Helvetica" pitchFamily="2" charset="0"/>
              </a:defRPr>
            </a:lvl1pPr>
          </a:lstStyle>
          <a:p>
            <a:r>
              <a:rPr lang="en-US" dirty="0">
                <a:solidFill>
                  <a:schemeClr val="accent6">
                    <a:lumMod val="50000"/>
                  </a:schemeClr>
                </a:solidFill>
              </a:rPr>
              <a:t>Federal Work Study</a:t>
            </a:r>
          </a:p>
        </p:txBody>
      </p:sp>
      <p:sp>
        <p:nvSpPr>
          <p:cNvPr id="9" name="TextBox 8">
            <a:extLst>
              <a:ext uri="{FF2B5EF4-FFF2-40B4-BE49-F238E27FC236}">
                <a16:creationId xmlns:a16="http://schemas.microsoft.com/office/drawing/2014/main" id="{BFDC823B-9C70-92DB-5CFA-1E3F1B1F9154}"/>
              </a:ext>
            </a:extLst>
          </p:cNvPr>
          <p:cNvSpPr txBox="1"/>
          <p:nvPr/>
        </p:nvSpPr>
        <p:spPr>
          <a:xfrm>
            <a:off x="676275" y="4278657"/>
            <a:ext cx="3080084" cy="576227"/>
          </a:xfrm>
          <a:prstGeom prst="rect">
            <a:avLst/>
          </a:prstGeom>
          <a:solidFill>
            <a:srgbClr val="D6EBF2"/>
          </a:solidFill>
          <a:ln w="6350">
            <a:noFill/>
          </a:ln>
          <a:effectLst/>
        </p:spPr>
        <p:txBody>
          <a:bodyPr wrap="square" rtlCol="0" anchor="ctr" anchorCtr="0">
            <a:noAutofit/>
          </a:bodyPr>
          <a:lstStyle>
            <a:defPPr>
              <a:defRPr lang="en-US"/>
            </a:defPPr>
            <a:lvl1pPr algn="ctr">
              <a:defRPr sz="2200">
                <a:solidFill>
                  <a:srgbClr val="D6EBF2"/>
                </a:solidFill>
                <a:latin typeface="Helvetica" pitchFamily="2" charset="0"/>
              </a:defRPr>
            </a:lvl1pPr>
          </a:lstStyle>
          <a:p>
            <a:r>
              <a:rPr lang="en-US" dirty="0"/>
              <a:t>TEACH Grant</a:t>
            </a:r>
          </a:p>
        </p:txBody>
      </p:sp>
      <p:sp>
        <p:nvSpPr>
          <p:cNvPr id="10" name="TextBox 9">
            <a:extLst>
              <a:ext uri="{FF2B5EF4-FFF2-40B4-BE49-F238E27FC236}">
                <a16:creationId xmlns:a16="http://schemas.microsoft.com/office/drawing/2014/main" id="{7DC4C071-D2A5-8D3D-9014-B43BE27E1C94}"/>
              </a:ext>
            </a:extLst>
          </p:cNvPr>
          <p:cNvSpPr txBox="1"/>
          <p:nvPr/>
        </p:nvSpPr>
        <p:spPr>
          <a:xfrm>
            <a:off x="676275" y="5186897"/>
            <a:ext cx="3080084" cy="576227"/>
          </a:xfrm>
          <a:prstGeom prst="rect">
            <a:avLst/>
          </a:prstGeom>
          <a:solidFill>
            <a:srgbClr val="D6EBF2"/>
          </a:solidFill>
          <a:ln w="6350">
            <a:noFill/>
          </a:ln>
          <a:effectLst/>
        </p:spPr>
        <p:txBody>
          <a:bodyPr wrap="square" rtlCol="0" anchor="ctr" anchorCtr="0">
            <a:noAutofit/>
          </a:bodyPr>
          <a:lstStyle>
            <a:defPPr>
              <a:defRPr lang="en-US"/>
            </a:defPPr>
            <a:lvl1pPr algn="ctr">
              <a:defRPr sz="2200">
                <a:solidFill>
                  <a:srgbClr val="D6EBF2"/>
                </a:solidFill>
                <a:latin typeface="Helvetica" pitchFamily="2" charset="0"/>
              </a:defRPr>
            </a:lvl1pPr>
          </a:lstStyle>
          <a:p>
            <a:r>
              <a:rPr lang="en-US" dirty="0"/>
              <a:t>Loans</a:t>
            </a:r>
          </a:p>
        </p:txBody>
      </p:sp>
      <p:sp>
        <p:nvSpPr>
          <p:cNvPr id="13" name="Isosceles Triangle 12">
            <a:extLst>
              <a:ext uri="{FF2B5EF4-FFF2-40B4-BE49-F238E27FC236}">
                <a16:creationId xmlns:a16="http://schemas.microsoft.com/office/drawing/2014/main" id="{ED4360C2-DD6C-3077-C9E4-ACB76CD8A161}"/>
              </a:ext>
              <a:ext uri="{C183D7F6-B498-43B3-948B-1728B52AA6E4}">
                <adec:decorative xmlns:adec="http://schemas.microsoft.com/office/drawing/2017/decorative" val="1"/>
              </a:ext>
            </a:extLst>
          </p:cNvPr>
          <p:cNvSpPr/>
          <p:nvPr/>
        </p:nvSpPr>
        <p:spPr>
          <a:xfrm rot="5400000">
            <a:off x="293164" y="3410157"/>
            <a:ext cx="576227" cy="496747"/>
          </a:xfrm>
          <a:prstGeom prst="triangl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5969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512CE-B85D-158F-D9DC-B9A9435F2F49}"/>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89BDB6D8-FE2C-260F-E591-D8A3FFCC583F}"/>
              </a:ext>
            </a:extLst>
          </p:cNvPr>
          <p:cNvSpPr>
            <a:spLocks noGrp="1"/>
          </p:cNvSpPr>
          <p:nvPr>
            <p:ph type="body" sz="quarter" idx="11"/>
          </p:nvPr>
        </p:nvSpPr>
        <p:spPr/>
        <p:txBody>
          <a:bodyPr/>
          <a:lstStyle/>
          <a:p>
            <a:r>
              <a:rPr lang="en-US" dirty="0"/>
              <a:t>Federal student aid</a:t>
            </a:r>
          </a:p>
        </p:txBody>
      </p:sp>
      <p:sp>
        <p:nvSpPr>
          <p:cNvPr id="11" name="Text Placeholder 10">
            <a:extLst>
              <a:ext uri="{FF2B5EF4-FFF2-40B4-BE49-F238E27FC236}">
                <a16:creationId xmlns:a16="http://schemas.microsoft.com/office/drawing/2014/main" id="{A78650F5-63FB-3D13-CEB3-5FD3E12451D2}"/>
              </a:ext>
            </a:extLst>
          </p:cNvPr>
          <p:cNvSpPr>
            <a:spLocks noGrp="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Federal financial aid programs</a:t>
            </a:r>
          </a:p>
        </p:txBody>
      </p:sp>
      <p:sp>
        <p:nvSpPr>
          <p:cNvPr id="3" name="Content Placeholder 7">
            <a:extLst>
              <a:ext uri="{FF2B5EF4-FFF2-40B4-BE49-F238E27FC236}">
                <a16:creationId xmlns:a16="http://schemas.microsoft.com/office/drawing/2014/main" id="{945D1E3C-DC29-950A-DEEC-6941D97C8357}"/>
              </a:ext>
            </a:extLst>
          </p:cNvPr>
          <p:cNvSpPr txBox="1">
            <a:spLocks/>
          </p:cNvSpPr>
          <p:nvPr/>
        </p:nvSpPr>
        <p:spPr>
          <a:xfrm>
            <a:off x="4018548" y="1385491"/>
            <a:ext cx="4430127" cy="4572000"/>
          </a:xfrm>
          <a:prstGeom prst="rect">
            <a:avLst/>
          </a:prstGeom>
          <a:solidFill>
            <a:schemeClr val="bg1"/>
          </a:solidFill>
          <a:ln w="6350">
            <a:solidFill>
              <a:schemeClr val="tx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Univers LT Pro 55"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Univers LT Pro 55"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Univers LT Pro 55"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2400" b="1" dirty="0">
                <a:solidFill>
                  <a:schemeClr val="tx1"/>
                </a:solidFill>
                <a:latin typeface="Helvetica" pitchFamily="2" charset="0"/>
              </a:rPr>
              <a:t>TEACH Grant Program</a:t>
            </a:r>
          </a:p>
          <a:p>
            <a:pPr>
              <a:lnSpc>
                <a:spcPct val="110000"/>
              </a:lnSpc>
              <a:buFont typeface="Wingdings" panose="05000000000000000000" pitchFamily="2" charset="2"/>
              <a:buChar char="§"/>
            </a:pPr>
            <a:r>
              <a:rPr lang="en-US" sz="2000" dirty="0">
                <a:solidFill>
                  <a:schemeClr val="tx1"/>
                </a:solidFill>
                <a:latin typeface="Helvetica" pitchFamily="2" charset="0"/>
              </a:rPr>
              <a:t>Enrolled in coursework to begin a career in teaching</a:t>
            </a:r>
          </a:p>
          <a:p>
            <a:pPr>
              <a:lnSpc>
                <a:spcPct val="110000"/>
              </a:lnSpc>
              <a:buFont typeface="Wingdings" panose="05000000000000000000" pitchFamily="2" charset="2"/>
              <a:buChar char="§"/>
            </a:pPr>
            <a:r>
              <a:rPr lang="en-US" sz="2000" dirty="0">
                <a:solidFill>
                  <a:schemeClr val="tx1"/>
                </a:solidFill>
                <a:latin typeface="Helvetica" pitchFamily="2" charset="0"/>
              </a:rPr>
              <a:t>Must agree to serve as a full-time teacher in a high-need field in a public or private elementary or secondary school that serves low-income students</a:t>
            </a:r>
          </a:p>
          <a:p>
            <a:pPr>
              <a:lnSpc>
                <a:spcPct val="110000"/>
              </a:lnSpc>
              <a:buFont typeface="Wingdings" panose="05000000000000000000" pitchFamily="2" charset="2"/>
              <a:buChar char="§"/>
            </a:pPr>
            <a:r>
              <a:rPr lang="en-US" sz="2000" dirty="0">
                <a:solidFill>
                  <a:schemeClr val="tx1"/>
                </a:solidFill>
                <a:latin typeface="Helvetica" pitchFamily="2" charset="0"/>
              </a:rPr>
              <a:t>Up to $4,000; becomes a loan if you do not teach as required</a:t>
            </a:r>
          </a:p>
        </p:txBody>
      </p:sp>
      <p:sp>
        <p:nvSpPr>
          <p:cNvPr id="6" name="TextBox 5">
            <a:extLst>
              <a:ext uri="{FF2B5EF4-FFF2-40B4-BE49-F238E27FC236}">
                <a16:creationId xmlns:a16="http://schemas.microsoft.com/office/drawing/2014/main" id="{15B89D65-3CFF-642E-8040-F8367E6F6E2D}"/>
              </a:ext>
            </a:extLst>
          </p:cNvPr>
          <p:cNvSpPr txBox="1"/>
          <p:nvPr/>
        </p:nvSpPr>
        <p:spPr>
          <a:xfrm>
            <a:off x="676275" y="1670359"/>
            <a:ext cx="3080084" cy="576227"/>
          </a:xfrm>
          <a:prstGeom prst="rect">
            <a:avLst/>
          </a:prstGeom>
          <a:solidFill>
            <a:srgbClr val="D6EBF2"/>
          </a:solidFill>
          <a:ln w="6350">
            <a:noFill/>
          </a:ln>
          <a:effectLst/>
        </p:spPr>
        <p:txBody>
          <a:bodyPr wrap="square" rtlCol="0" anchor="ctr" anchorCtr="0">
            <a:noAutofit/>
          </a:bodyPr>
          <a:lstStyle>
            <a:defPPr>
              <a:defRPr lang="en-US"/>
            </a:defPPr>
            <a:lvl1pPr algn="ctr">
              <a:defRPr sz="2200">
                <a:solidFill>
                  <a:srgbClr val="D6EBF2"/>
                </a:solidFill>
                <a:latin typeface="Helvetica" pitchFamily="2" charset="0"/>
              </a:defRPr>
            </a:lvl1pPr>
          </a:lstStyle>
          <a:p>
            <a:r>
              <a:rPr lang="en-US" dirty="0"/>
              <a:t>Pell Grant</a:t>
            </a:r>
          </a:p>
        </p:txBody>
      </p:sp>
      <p:sp>
        <p:nvSpPr>
          <p:cNvPr id="7" name="TextBox 6">
            <a:extLst>
              <a:ext uri="{FF2B5EF4-FFF2-40B4-BE49-F238E27FC236}">
                <a16:creationId xmlns:a16="http://schemas.microsoft.com/office/drawing/2014/main" id="{316A7942-455F-C25A-DC8E-6A44B6E4D052}"/>
              </a:ext>
            </a:extLst>
          </p:cNvPr>
          <p:cNvSpPr txBox="1"/>
          <p:nvPr/>
        </p:nvSpPr>
        <p:spPr>
          <a:xfrm>
            <a:off x="676275" y="2462177"/>
            <a:ext cx="3080084" cy="576227"/>
          </a:xfrm>
          <a:prstGeom prst="rect">
            <a:avLst/>
          </a:prstGeom>
          <a:solidFill>
            <a:srgbClr val="D6EBF2"/>
          </a:solidFill>
          <a:ln w="6350">
            <a:noFill/>
          </a:ln>
          <a:effectLst/>
        </p:spPr>
        <p:txBody>
          <a:bodyPr wrap="square" rtlCol="0" anchor="ctr" anchorCtr="0">
            <a:noAutofit/>
          </a:bodyPr>
          <a:lstStyle>
            <a:defPPr>
              <a:defRPr lang="en-US"/>
            </a:defPPr>
            <a:lvl1pPr algn="ctr">
              <a:defRPr sz="2200">
                <a:solidFill>
                  <a:srgbClr val="D6EBF2"/>
                </a:solidFill>
                <a:latin typeface="Helvetica" pitchFamily="2" charset="0"/>
              </a:defRPr>
            </a:lvl1pPr>
          </a:lstStyle>
          <a:p>
            <a:r>
              <a:rPr lang="en-US" dirty="0"/>
              <a:t>FSEOG</a:t>
            </a:r>
          </a:p>
        </p:txBody>
      </p:sp>
      <p:sp>
        <p:nvSpPr>
          <p:cNvPr id="8" name="TextBox 7">
            <a:extLst>
              <a:ext uri="{FF2B5EF4-FFF2-40B4-BE49-F238E27FC236}">
                <a16:creationId xmlns:a16="http://schemas.microsoft.com/office/drawing/2014/main" id="{50554291-6BC9-643F-1A9C-86EEC5B10983}"/>
              </a:ext>
            </a:extLst>
          </p:cNvPr>
          <p:cNvSpPr txBox="1"/>
          <p:nvPr/>
        </p:nvSpPr>
        <p:spPr>
          <a:xfrm>
            <a:off x="676275" y="3370417"/>
            <a:ext cx="3080084" cy="576227"/>
          </a:xfrm>
          <a:prstGeom prst="rect">
            <a:avLst/>
          </a:prstGeom>
          <a:solidFill>
            <a:srgbClr val="D6EBF2"/>
          </a:solidFill>
          <a:ln w="6350">
            <a:noFill/>
          </a:ln>
          <a:effectLst/>
        </p:spPr>
        <p:txBody>
          <a:bodyPr wrap="square" rtlCol="0" anchor="ctr" anchorCtr="0">
            <a:noAutofit/>
          </a:bodyPr>
          <a:lstStyle>
            <a:defPPr>
              <a:defRPr lang="en-US"/>
            </a:defPPr>
            <a:lvl1pPr algn="ctr">
              <a:defRPr sz="2200">
                <a:solidFill>
                  <a:srgbClr val="D6EBF2"/>
                </a:solidFill>
                <a:latin typeface="Helvetica" pitchFamily="2" charset="0"/>
              </a:defRPr>
            </a:lvl1pPr>
          </a:lstStyle>
          <a:p>
            <a:r>
              <a:rPr lang="en-US" dirty="0"/>
              <a:t>Federal Work Study</a:t>
            </a:r>
          </a:p>
        </p:txBody>
      </p:sp>
      <p:sp>
        <p:nvSpPr>
          <p:cNvPr id="9" name="TextBox 8">
            <a:extLst>
              <a:ext uri="{FF2B5EF4-FFF2-40B4-BE49-F238E27FC236}">
                <a16:creationId xmlns:a16="http://schemas.microsoft.com/office/drawing/2014/main" id="{2593A94A-EED8-7DBE-4269-EC928A90B1CF}"/>
              </a:ext>
            </a:extLst>
          </p:cNvPr>
          <p:cNvSpPr txBox="1"/>
          <p:nvPr/>
        </p:nvSpPr>
        <p:spPr>
          <a:xfrm>
            <a:off x="676275" y="4278657"/>
            <a:ext cx="3080084" cy="576227"/>
          </a:xfrm>
          <a:prstGeom prst="rect">
            <a:avLst/>
          </a:prstGeom>
          <a:solidFill>
            <a:srgbClr val="4CBB17"/>
          </a:solidFill>
          <a:ln w="6350">
            <a:noFill/>
          </a:ln>
          <a:effectLst>
            <a:outerShdw blurRad="50800" dist="38100" dir="2700000" algn="tl" rotWithShape="0">
              <a:prstClr val="black">
                <a:alpha val="40000"/>
              </a:prstClr>
            </a:outerShdw>
          </a:effectLst>
        </p:spPr>
        <p:txBody>
          <a:bodyPr wrap="square" rtlCol="0" anchor="ctr" anchorCtr="0">
            <a:noAutofit/>
          </a:bodyPr>
          <a:lstStyle>
            <a:defPPr>
              <a:defRPr lang="en-US"/>
            </a:defPPr>
            <a:lvl1pPr algn="ctr">
              <a:defRPr sz="2200" b="1">
                <a:solidFill>
                  <a:schemeClr val="bg1"/>
                </a:solidFill>
                <a:latin typeface="Helvetica" pitchFamily="2" charset="0"/>
              </a:defRPr>
            </a:lvl1pPr>
          </a:lstStyle>
          <a:p>
            <a:r>
              <a:rPr lang="en-US" dirty="0">
                <a:solidFill>
                  <a:schemeClr val="accent6">
                    <a:lumMod val="50000"/>
                  </a:schemeClr>
                </a:solidFill>
              </a:rPr>
              <a:t>TEACH Grant</a:t>
            </a:r>
          </a:p>
        </p:txBody>
      </p:sp>
      <p:sp>
        <p:nvSpPr>
          <p:cNvPr id="10" name="TextBox 9">
            <a:extLst>
              <a:ext uri="{FF2B5EF4-FFF2-40B4-BE49-F238E27FC236}">
                <a16:creationId xmlns:a16="http://schemas.microsoft.com/office/drawing/2014/main" id="{0B5FF952-6783-28F4-B0B8-135840A3ADC2}"/>
              </a:ext>
            </a:extLst>
          </p:cNvPr>
          <p:cNvSpPr txBox="1"/>
          <p:nvPr/>
        </p:nvSpPr>
        <p:spPr>
          <a:xfrm>
            <a:off x="676275" y="5186897"/>
            <a:ext cx="3080084" cy="576227"/>
          </a:xfrm>
          <a:prstGeom prst="rect">
            <a:avLst/>
          </a:prstGeom>
          <a:solidFill>
            <a:srgbClr val="D6EBF2"/>
          </a:solidFill>
          <a:ln w="6350">
            <a:noFill/>
          </a:ln>
          <a:effectLst/>
        </p:spPr>
        <p:txBody>
          <a:bodyPr wrap="square" rtlCol="0" anchor="ctr" anchorCtr="0">
            <a:noAutofit/>
          </a:bodyPr>
          <a:lstStyle>
            <a:defPPr>
              <a:defRPr lang="en-US"/>
            </a:defPPr>
            <a:lvl1pPr algn="ctr">
              <a:defRPr sz="2200">
                <a:solidFill>
                  <a:srgbClr val="D6EBF2"/>
                </a:solidFill>
                <a:latin typeface="Helvetica" pitchFamily="2" charset="0"/>
              </a:defRPr>
            </a:lvl1pPr>
          </a:lstStyle>
          <a:p>
            <a:r>
              <a:rPr lang="en-US" dirty="0"/>
              <a:t>Loans</a:t>
            </a:r>
          </a:p>
        </p:txBody>
      </p:sp>
      <p:sp>
        <p:nvSpPr>
          <p:cNvPr id="13" name="Isosceles Triangle 12">
            <a:extLst>
              <a:ext uri="{FF2B5EF4-FFF2-40B4-BE49-F238E27FC236}">
                <a16:creationId xmlns:a16="http://schemas.microsoft.com/office/drawing/2014/main" id="{8EC541A6-469E-40A5-CE27-379116C1760C}"/>
              </a:ext>
              <a:ext uri="{C183D7F6-B498-43B3-948B-1728B52AA6E4}">
                <adec:decorative xmlns:adec="http://schemas.microsoft.com/office/drawing/2017/decorative" val="1"/>
              </a:ext>
            </a:extLst>
          </p:cNvPr>
          <p:cNvSpPr/>
          <p:nvPr/>
        </p:nvSpPr>
        <p:spPr>
          <a:xfrm rot="5400000">
            <a:off x="293164" y="4318397"/>
            <a:ext cx="576227" cy="496747"/>
          </a:xfrm>
          <a:prstGeom prst="triangl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8819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35185-A0CE-18A3-80D3-961D6D6A81EA}"/>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762029FB-B740-CF05-7838-4EDF92A515DE}"/>
              </a:ext>
            </a:extLst>
          </p:cNvPr>
          <p:cNvSpPr>
            <a:spLocks noGrp="1"/>
          </p:cNvSpPr>
          <p:nvPr>
            <p:ph type="body" sz="quarter" idx="11"/>
          </p:nvPr>
        </p:nvSpPr>
        <p:spPr/>
        <p:txBody>
          <a:bodyPr/>
          <a:lstStyle/>
          <a:p>
            <a:r>
              <a:rPr lang="en-US" dirty="0"/>
              <a:t>Federal student aid</a:t>
            </a:r>
          </a:p>
        </p:txBody>
      </p:sp>
      <p:sp>
        <p:nvSpPr>
          <p:cNvPr id="11" name="Text Placeholder 10">
            <a:extLst>
              <a:ext uri="{FF2B5EF4-FFF2-40B4-BE49-F238E27FC236}">
                <a16:creationId xmlns:a16="http://schemas.microsoft.com/office/drawing/2014/main" id="{29309406-BEF6-2C62-0976-122E691A7446}"/>
              </a:ext>
            </a:extLst>
          </p:cNvPr>
          <p:cNvSpPr>
            <a:spLocks noGrp="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Federal financial aid programs</a:t>
            </a:r>
          </a:p>
        </p:txBody>
      </p:sp>
      <p:sp>
        <p:nvSpPr>
          <p:cNvPr id="3" name="Content Placeholder 7">
            <a:extLst>
              <a:ext uri="{FF2B5EF4-FFF2-40B4-BE49-F238E27FC236}">
                <a16:creationId xmlns:a16="http://schemas.microsoft.com/office/drawing/2014/main" id="{A66BF3FF-616E-03FC-DD6D-C9F7B719BCA8}"/>
              </a:ext>
            </a:extLst>
          </p:cNvPr>
          <p:cNvSpPr txBox="1">
            <a:spLocks/>
          </p:cNvSpPr>
          <p:nvPr/>
        </p:nvSpPr>
        <p:spPr>
          <a:xfrm>
            <a:off x="4018548" y="1385491"/>
            <a:ext cx="4449178" cy="4572000"/>
          </a:xfrm>
          <a:prstGeom prst="rect">
            <a:avLst/>
          </a:prstGeom>
          <a:solidFill>
            <a:schemeClr val="bg1"/>
          </a:solidFill>
          <a:ln w="6350">
            <a:solidFill>
              <a:schemeClr val="tx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Univers LT Pro 55"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Univers LT Pro 55"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Univers LT Pro 55"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2400" b="1" dirty="0">
                <a:solidFill>
                  <a:schemeClr val="tx1"/>
                </a:solidFill>
                <a:latin typeface="Helvetica" pitchFamily="2" charset="0"/>
              </a:rPr>
              <a:t>Federal Loan Program</a:t>
            </a:r>
          </a:p>
          <a:p>
            <a:pPr>
              <a:lnSpc>
                <a:spcPct val="110000"/>
              </a:lnSpc>
              <a:buFont typeface="Wingdings" panose="05000000000000000000" pitchFamily="2" charset="2"/>
              <a:buChar char="§"/>
            </a:pPr>
            <a:r>
              <a:rPr lang="en-US" sz="2400" dirty="0">
                <a:solidFill>
                  <a:schemeClr val="tx1"/>
                </a:solidFill>
                <a:latin typeface="Helvetica" pitchFamily="2" charset="0"/>
              </a:rPr>
              <a:t>Direct Subsidized Loan</a:t>
            </a:r>
          </a:p>
          <a:p>
            <a:pPr>
              <a:lnSpc>
                <a:spcPct val="110000"/>
              </a:lnSpc>
              <a:buFont typeface="Wingdings" panose="05000000000000000000" pitchFamily="2" charset="2"/>
              <a:buChar char="§"/>
            </a:pPr>
            <a:r>
              <a:rPr lang="en-US" sz="2400" dirty="0">
                <a:solidFill>
                  <a:schemeClr val="tx1"/>
                </a:solidFill>
                <a:latin typeface="Helvetica" pitchFamily="2" charset="0"/>
              </a:rPr>
              <a:t>Direct Unsubsidized Loan</a:t>
            </a:r>
          </a:p>
          <a:p>
            <a:pPr>
              <a:lnSpc>
                <a:spcPct val="110000"/>
              </a:lnSpc>
              <a:buFont typeface="Wingdings" panose="05000000000000000000" pitchFamily="2" charset="2"/>
              <a:buChar char="§"/>
            </a:pPr>
            <a:r>
              <a:rPr lang="en-US" sz="2400" dirty="0">
                <a:solidFill>
                  <a:schemeClr val="tx1"/>
                </a:solidFill>
                <a:latin typeface="Helvetica" pitchFamily="2" charset="0"/>
              </a:rPr>
              <a:t>Federal PLUS Loan for parents of dependent undergraduate students</a:t>
            </a:r>
          </a:p>
        </p:txBody>
      </p:sp>
      <p:sp>
        <p:nvSpPr>
          <p:cNvPr id="6" name="TextBox 5">
            <a:extLst>
              <a:ext uri="{FF2B5EF4-FFF2-40B4-BE49-F238E27FC236}">
                <a16:creationId xmlns:a16="http://schemas.microsoft.com/office/drawing/2014/main" id="{883C5609-F2CC-5646-4CC0-0FFC3037DE1A}"/>
              </a:ext>
            </a:extLst>
          </p:cNvPr>
          <p:cNvSpPr txBox="1"/>
          <p:nvPr/>
        </p:nvSpPr>
        <p:spPr>
          <a:xfrm>
            <a:off x="676275" y="1670359"/>
            <a:ext cx="3080084" cy="576227"/>
          </a:xfrm>
          <a:prstGeom prst="rect">
            <a:avLst/>
          </a:prstGeom>
          <a:solidFill>
            <a:srgbClr val="D6EBF2"/>
          </a:solidFill>
          <a:ln w="6350">
            <a:noFill/>
          </a:ln>
          <a:effectLst/>
        </p:spPr>
        <p:txBody>
          <a:bodyPr wrap="square" rtlCol="0" anchor="ctr" anchorCtr="0">
            <a:noAutofit/>
          </a:bodyPr>
          <a:lstStyle>
            <a:defPPr>
              <a:defRPr lang="en-US"/>
            </a:defPPr>
            <a:lvl1pPr algn="ctr">
              <a:defRPr sz="2200">
                <a:solidFill>
                  <a:srgbClr val="D6EBF2"/>
                </a:solidFill>
                <a:latin typeface="Helvetica" pitchFamily="2" charset="0"/>
              </a:defRPr>
            </a:lvl1pPr>
          </a:lstStyle>
          <a:p>
            <a:r>
              <a:rPr lang="en-US" dirty="0"/>
              <a:t>Pell Grant</a:t>
            </a:r>
          </a:p>
        </p:txBody>
      </p:sp>
      <p:sp>
        <p:nvSpPr>
          <p:cNvPr id="7" name="TextBox 6">
            <a:extLst>
              <a:ext uri="{FF2B5EF4-FFF2-40B4-BE49-F238E27FC236}">
                <a16:creationId xmlns:a16="http://schemas.microsoft.com/office/drawing/2014/main" id="{3F8B69EB-2A5F-ECF3-7406-2EC465B206E2}"/>
              </a:ext>
            </a:extLst>
          </p:cNvPr>
          <p:cNvSpPr txBox="1"/>
          <p:nvPr/>
        </p:nvSpPr>
        <p:spPr>
          <a:xfrm>
            <a:off x="676275" y="2462177"/>
            <a:ext cx="3080084" cy="576227"/>
          </a:xfrm>
          <a:prstGeom prst="rect">
            <a:avLst/>
          </a:prstGeom>
          <a:solidFill>
            <a:srgbClr val="D6EBF2"/>
          </a:solidFill>
          <a:ln w="6350">
            <a:noFill/>
          </a:ln>
          <a:effectLst/>
        </p:spPr>
        <p:txBody>
          <a:bodyPr wrap="square" rtlCol="0" anchor="ctr" anchorCtr="0">
            <a:noAutofit/>
          </a:bodyPr>
          <a:lstStyle>
            <a:defPPr>
              <a:defRPr lang="en-US"/>
            </a:defPPr>
            <a:lvl1pPr algn="ctr">
              <a:defRPr sz="2200">
                <a:solidFill>
                  <a:srgbClr val="D6EBF2"/>
                </a:solidFill>
                <a:latin typeface="Helvetica" pitchFamily="2" charset="0"/>
              </a:defRPr>
            </a:lvl1pPr>
          </a:lstStyle>
          <a:p>
            <a:r>
              <a:rPr lang="en-US" dirty="0"/>
              <a:t>FSEOG</a:t>
            </a:r>
          </a:p>
        </p:txBody>
      </p:sp>
      <p:sp>
        <p:nvSpPr>
          <p:cNvPr id="8" name="TextBox 7">
            <a:extLst>
              <a:ext uri="{FF2B5EF4-FFF2-40B4-BE49-F238E27FC236}">
                <a16:creationId xmlns:a16="http://schemas.microsoft.com/office/drawing/2014/main" id="{F5F125B4-9EDB-E0F7-AFA1-CF8A7B608ACE}"/>
              </a:ext>
            </a:extLst>
          </p:cNvPr>
          <p:cNvSpPr txBox="1"/>
          <p:nvPr/>
        </p:nvSpPr>
        <p:spPr>
          <a:xfrm>
            <a:off x="676275" y="3370417"/>
            <a:ext cx="3080084" cy="576227"/>
          </a:xfrm>
          <a:prstGeom prst="rect">
            <a:avLst/>
          </a:prstGeom>
          <a:solidFill>
            <a:srgbClr val="D6EBF2"/>
          </a:solidFill>
          <a:ln w="6350">
            <a:noFill/>
          </a:ln>
          <a:effectLst/>
        </p:spPr>
        <p:txBody>
          <a:bodyPr wrap="square" rtlCol="0" anchor="ctr" anchorCtr="0">
            <a:noAutofit/>
          </a:bodyPr>
          <a:lstStyle>
            <a:defPPr>
              <a:defRPr lang="en-US"/>
            </a:defPPr>
            <a:lvl1pPr algn="ctr">
              <a:defRPr sz="2200">
                <a:solidFill>
                  <a:srgbClr val="D6EBF2"/>
                </a:solidFill>
                <a:latin typeface="Helvetica" pitchFamily="2" charset="0"/>
              </a:defRPr>
            </a:lvl1pPr>
          </a:lstStyle>
          <a:p>
            <a:r>
              <a:rPr lang="en-US" dirty="0"/>
              <a:t>Federal Work Study</a:t>
            </a:r>
          </a:p>
        </p:txBody>
      </p:sp>
      <p:sp>
        <p:nvSpPr>
          <p:cNvPr id="9" name="TextBox 8">
            <a:extLst>
              <a:ext uri="{FF2B5EF4-FFF2-40B4-BE49-F238E27FC236}">
                <a16:creationId xmlns:a16="http://schemas.microsoft.com/office/drawing/2014/main" id="{83961B8F-8A9F-9BE2-5D78-9DDEFF736100}"/>
              </a:ext>
            </a:extLst>
          </p:cNvPr>
          <p:cNvSpPr txBox="1"/>
          <p:nvPr/>
        </p:nvSpPr>
        <p:spPr>
          <a:xfrm>
            <a:off x="676275" y="4278657"/>
            <a:ext cx="3080084" cy="576227"/>
          </a:xfrm>
          <a:prstGeom prst="rect">
            <a:avLst/>
          </a:prstGeom>
          <a:solidFill>
            <a:srgbClr val="D6EBF2"/>
          </a:solidFill>
          <a:ln w="6350">
            <a:noFill/>
          </a:ln>
          <a:effectLst/>
        </p:spPr>
        <p:txBody>
          <a:bodyPr wrap="square" rtlCol="0" anchor="ctr" anchorCtr="0">
            <a:noAutofit/>
          </a:bodyPr>
          <a:lstStyle>
            <a:defPPr>
              <a:defRPr lang="en-US"/>
            </a:defPPr>
            <a:lvl1pPr algn="ctr">
              <a:defRPr sz="2200">
                <a:solidFill>
                  <a:srgbClr val="D6EBF2"/>
                </a:solidFill>
                <a:latin typeface="Helvetica" pitchFamily="2" charset="0"/>
              </a:defRPr>
            </a:lvl1pPr>
          </a:lstStyle>
          <a:p>
            <a:r>
              <a:rPr lang="en-US" dirty="0"/>
              <a:t>TEACH Grant</a:t>
            </a:r>
          </a:p>
        </p:txBody>
      </p:sp>
      <p:sp>
        <p:nvSpPr>
          <p:cNvPr id="10" name="TextBox 9">
            <a:extLst>
              <a:ext uri="{FF2B5EF4-FFF2-40B4-BE49-F238E27FC236}">
                <a16:creationId xmlns:a16="http://schemas.microsoft.com/office/drawing/2014/main" id="{10E0294E-D63B-DAEC-F129-DB1D5C4F0896}"/>
              </a:ext>
            </a:extLst>
          </p:cNvPr>
          <p:cNvSpPr txBox="1"/>
          <p:nvPr/>
        </p:nvSpPr>
        <p:spPr>
          <a:xfrm>
            <a:off x="676275" y="5186897"/>
            <a:ext cx="3080084" cy="576227"/>
          </a:xfrm>
          <a:prstGeom prst="rect">
            <a:avLst/>
          </a:prstGeom>
          <a:solidFill>
            <a:srgbClr val="4CBB17"/>
          </a:solidFill>
          <a:ln w="6350">
            <a:noFill/>
          </a:ln>
          <a:effectLst>
            <a:outerShdw blurRad="50800" dist="38100" dir="2700000" algn="tl" rotWithShape="0">
              <a:prstClr val="black">
                <a:alpha val="40000"/>
              </a:prstClr>
            </a:outerShdw>
          </a:effectLst>
        </p:spPr>
        <p:txBody>
          <a:bodyPr wrap="square" rtlCol="0" anchor="ctr" anchorCtr="0">
            <a:noAutofit/>
          </a:bodyPr>
          <a:lstStyle>
            <a:defPPr>
              <a:defRPr lang="en-US"/>
            </a:defPPr>
            <a:lvl1pPr algn="ctr">
              <a:defRPr sz="2200" b="1">
                <a:solidFill>
                  <a:schemeClr val="bg1"/>
                </a:solidFill>
                <a:latin typeface="Helvetica" pitchFamily="2" charset="0"/>
              </a:defRPr>
            </a:lvl1pPr>
          </a:lstStyle>
          <a:p>
            <a:r>
              <a:rPr lang="en-US" dirty="0">
                <a:solidFill>
                  <a:schemeClr val="accent6">
                    <a:lumMod val="50000"/>
                  </a:schemeClr>
                </a:solidFill>
              </a:rPr>
              <a:t>Loans</a:t>
            </a:r>
          </a:p>
        </p:txBody>
      </p:sp>
      <p:sp>
        <p:nvSpPr>
          <p:cNvPr id="13" name="Isosceles Triangle 12">
            <a:extLst>
              <a:ext uri="{FF2B5EF4-FFF2-40B4-BE49-F238E27FC236}">
                <a16:creationId xmlns:a16="http://schemas.microsoft.com/office/drawing/2014/main" id="{D205E70E-B8D9-7B17-5699-F0A6880629C2}"/>
              </a:ext>
              <a:ext uri="{C183D7F6-B498-43B3-948B-1728B52AA6E4}">
                <adec:decorative xmlns:adec="http://schemas.microsoft.com/office/drawing/2017/decorative" val="1"/>
              </a:ext>
            </a:extLst>
          </p:cNvPr>
          <p:cNvSpPr/>
          <p:nvPr/>
        </p:nvSpPr>
        <p:spPr>
          <a:xfrm rot="5400000">
            <a:off x="289402" y="5226636"/>
            <a:ext cx="576227" cy="496747"/>
          </a:xfrm>
          <a:prstGeom prst="triangl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3199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BEA1E-0210-63A9-81FC-7821CACC73F2}"/>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EDBB7F93-F0C6-DF1E-08CC-78CDD59BA3AA}"/>
              </a:ext>
            </a:extLst>
          </p:cNvPr>
          <p:cNvSpPr>
            <a:spLocks noGrp="1"/>
          </p:cNvSpPr>
          <p:nvPr>
            <p:ph type="body" sz="quarter" idx="11"/>
          </p:nvPr>
        </p:nvSpPr>
        <p:spPr/>
        <p:txBody>
          <a:bodyPr/>
          <a:lstStyle/>
          <a:p>
            <a:r>
              <a:rPr lang="en-US" dirty="0"/>
              <a:t>Federal student aid</a:t>
            </a:r>
          </a:p>
        </p:txBody>
      </p:sp>
      <p:sp>
        <p:nvSpPr>
          <p:cNvPr id="12" name="Text Placeholder 11">
            <a:extLst>
              <a:ext uri="{FF2B5EF4-FFF2-40B4-BE49-F238E27FC236}">
                <a16:creationId xmlns:a16="http://schemas.microsoft.com/office/drawing/2014/main" id="{5DEECC29-5A9C-18CB-988B-2ED8E791D3C7}"/>
              </a:ext>
            </a:extLst>
          </p:cNvPr>
          <p:cNvSpPr>
            <a:spLocks noGrp="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Direct Subsidized &amp; unsubsidized Loans</a:t>
            </a:r>
          </a:p>
        </p:txBody>
      </p:sp>
      <p:sp>
        <p:nvSpPr>
          <p:cNvPr id="2" name="TextBox 1">
            <a:extLst>
              <a:ext uri="{FF2B5EF4-FFF2-40B4-BE49-F238E27FC236}">
                <a16:creationId xmlns:a16="http://schemas.microsoft.com/office/drawing/2014/main" id="{D262765B-618C-9394-F587-11620B34CA1A}"/>
              </a:ext>
            </a:extLst>
          </p:cNvPr>
          <p:cNvSpPr txBox="1"/>
          <p:nvPr/>
        </p:nvSpPr>
        <p:spPr>
          <a:xfrm>
            <a:off x="683343" y="1275347"/>
            <a:ext cx="3840480" cy="59805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nchor="ctr" anchorCtr="0">
            <a:noAutofit/>
          </a:bodyPr>
          <a:lstStyle/>
          <a:p>
            <a:pPr algn="ctr"/>
            <a:r>
              <a:rPr lang="en-US" sz="2400" dirty="0">
                <a:latin typeface="Helvetica" pitchFamily="2" charset="0"/>
              </a:rPr>
              <a:t>Direct Subsidized Loan</a:t>
            </a:r>
          </a:p>
        </p:txBody>
      </p:sp>
      <p:sp>
        <p:nvSpPr>
          <p:cNvPr id="5" name="TextBox 4">
            <a:extLst>
              <a:ext uri="{FF2B5EF4-FFF2-40B4-BE49-F238E27FC236}">
                <a16:creationId xmlns:a16="http://schemas.microsoft.com/office/drawing/2014/main" id="{94FFB2B8-AE8A-D5D0-EB70-5075F47A06A7}"/>
              </a:ext>
            </a:extLst>
          </p:cNvPr>
          <p:cNvSpPr txBox="1"/>
          <p:nvPr/>
        </p:nvSpPr>
        <p:spPr>
          <a:xfrm>
            <a:off x="4620178" y="1275347"/>
            <a:ext cx="3840480" cy="59805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nchor="ctr" anchorCtr="0">
            <a:noAutofit/>
          </a:bodyPr>
          <a:lstStyle/>
          <a:p>
            <a:pPr algn="ctr"/>
            <a:r>
              <a:rPr lang="en-US" sz="2400" dirty="0">
                <a:latin typeface="Helvetica" pitchFamily="2" charset="0"/>
              </a:rPr>
              <a:t>Direct Unsubsidized Loan</a:t>
            </a:r>
          </a:p>
        </p:txBody>
      </p:sp>
      <p:grpSp>
        <p:nvGrpSpPr>
          <p:cNvPr id="20" name="Group 19">
            <a:extLst>
              <a:ext uri="{FF2B5EF4-FFF2-40B4-BE49-F238E27FC236}">
                <a16:creationId xmlns:a16="http://schemas.microsoft.com/office/drawing/2014/main" id="{1D2D9CE7-F811-A922-B454-70D79D56A207}"/>
              </a:ext>
              <a:ext uri="{C183D7F6-B498-43B3-948B-1728B52AA6E4}">
                <adec:decorative xmlns:adec="http://schemas.microsoft.com/office/drawing/2017/decorative" val="1"/>
              </a:ext>
            </a:extLst>
          </p:cNvPr>
          <p:cNvGrpSpPr/>
          <p:nvPr/>
        </p:nvGrpSpPr>
        <p:grpSpPr>
          <a:xfrm>
            <a:off x="683342" y="1878397"/>
            <a:ext cx="3840481" cy="4185513"/>
            <a:chOff x="731470" y="1878397"/>
            <a:chExt cx="3840481" cy="4185513"/>
          </a:xfrm>
        </p:grpSpPr>
        <p:sp>
          <p:nvSpPr>
            <p:cNvPr id="9" name="TextBox 8">
              <a:extLst>
                <a:ext uri="{FF2B5EF4-FFF2-40B4-BE49-F238E27FC236}">
                  <a16:creationId xmlns:a16="http://schemas.microsoft.com/office/drawing/2014/main" id="{B977B5EB-E771-4594-2724-FD9C970B2FB3}"/>
                </a:ext>
              </a:extLst>
            </p:cNvPr>
            <p:cNvSpPr txBox="1"/>
            <p:nvPr/>
          </p:nvSpPr>
          <p:spPr>
            <a:xfrm>
              <a:off x="731471" y="1878397"/>
              <a:ext cx="3840480" cy="418551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tIns="365760" rIns="182880" rtlCol="0" anchor="t" anchorCtr="0">
              <a:noAutofit/>
            </a:bodyPr>
            <a:lstStyle/>
            <a:p>
              <a:pPr marL="349250" lvl="1" indent="-288925">
                <a:lnSpc>
                  <a:spcPct val="110000"/>
                </a:lnSpc>
                <a:spcAft>
                  <a:spcPts val="1200"/>
                </a:spcAft>
                <a:buFont typeface="Wingdings" panose="05000000000000000000" pitchFamily="2" charset="2"/>
                <a:buChar char="§"/>
              </a:pPr>
              <a:r>
                <a:rPr lang="en-US" sz="1700" dirty="0">
                  <a:latin typeface="Helvetica" pitchFamily="2" charset="0"/>
                </a:rPr>
                <a:t>Available to undergraduate students with financial need</a:t>
              </a:r>
            </a:p>
            <a:p>
              <a:pPr marL="349250" lvl="1" indent="-288925">
                <a:lnSpc>
                  <a:spcPct val="110000"/>
                </a:lnSpc>
                <a:spcAft>
                  <a:spcPts val="1200"/>
                </a:spcAft>
                <a:buFont typeface="Wingdings" panose="05000000000000000000" pitchFamily="2" charset="2"/>
                <a:buChar char="§"/>
              </a:pPr>
              <a:r>
                <a:rPr lang="en-US" sz="1700" b="1" dirty="0">
                  <a:latin typeface="Helvetica" pitchFamily="2" charset="0"/>
                </a:rPr>
                <a:t>Interest is paid by the government while enrolled (at least half time) and during grace period.</a:t>
              </a:r>
            </a:p>
            <a:p>
              <a:pPr marL="349250" lvl="1" indent="-288925">
                <a:lnSpc>
                  <a:spcPct val="110000"/>
                </a:lnSpc>
                <a:spcAft>
                  <a:spcPts val="1200"/>
                </a:spcAft>
                <a:buFont typeface="Wingdings" panose="05000000000000000000" pitchFamily="2" charset="2"/>
                <a:buChar char="§"/>
              </a:pPr>
              <a:r>
                <a:rPr lang="en-US" sz="1700" dirty="0">
                  <a:latin typeface="Helvetica" pitchFamily="2" charset="0"/>
                </a:rPr>
                <a:t>Amount determined by institution and based on COA, financial need, other aid and loan limits</a:t>
              </a:r>
            </a:p>
            <a:p>
              <a:pPr marL="349250" lvl="1" indent="-288925">
                <a:lnSpc>
                  <a:spcPct val="110000"/>
                </a:lnSpc>
                <a:spcAft>
                  <a:spcPts val="1200"/>
                </a:spcAft>
                <a:buFont typeface="Wingdings" panose="05000000000000000000" pitchFamily="2" charset="2"/>
                <a:buChar char="§"/>
              </a:pPr>
              <a:r>
                <a:rPr lang="en-US" sz="1700" dirty="0">
                  <a:latin typeface="Helvetica" pitchFamily="2" charset="0"/>
                </a:rPr>
                <a:t>Current interest rate 6.39% (undergraduate)</a:t>
              </a:r>
            </a:p>
          </p:txBody>
        </p:sp>
        <p:cxnSp>
          <p:nvCxnSpPr>
            <p:cNvPr id="14" name="Straight Connector 13">
              <a:extLst>
                <a:ext uri="{FF2B5EF4-FFF2-40B4-BE49-F238E27FC236}">
                  <a16:creationId xmlns:a16="http://schemas.microsoft.com/office/drawing/2014/main" id="{4EF68EFB-A27A-AD37-CF58-F74B0F5A665C}"/>
                </a:ext>
              </a:extLst>
            </p:cNvPr>
            <p:cNvCxnSpPr/>
            <p:nvPr/>
          </p:nvCxnSpPr>
          <p:spPr>
            <a:xfrm>
              <a:off x="731470" y="1914494"/>
              <a:ext cx="3840480" cy="0"/>
            </a:xfrm>
            <a:prstGeom prst="line">
              <a:avLst/>
            </a:prstGeom>
            <a:ln w="82550">
              <a:solidFill>
                <a:srgbClr val="336699"/>
              </a:solidFill>
            </a:ln>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90C23F8E-6177-9E27-6584-4674F798BE8B}"/>
              </a:ext>
              <a:ext uri="{C183D7F6-B498-43B3-948B-1728B52AA6E4}">
                <adec:decorative xmlns:adec="http://schemas.microsoft.com/office/drawing/2017/decorative" val="1"/>
              </a:ext>
            </a:extLst>
          </p:cNvPr>
          <p:cNvGrpSpPr/>
          <p:nvPr/>
        </p:nvGrpSpPr>
        <p:grpSpPr>
          <a:xfrm>
            <a:off x="4617671" y="1878397"/>
            <a:ext cx="3840481" cy="4185513"/>
            <a:chOff x="4569543" y="1878397"/>
            <a:chExt cx="3840481" cy="4185513"/>
          </a:xfrm>
        </p:grpSpPr>
        <p:sp>
          <p:nvSpPr>
            <p:cNvPr id="10" name="TextBox 9">
              <a:extLst>
                <a:ext uri="{FF2B5EF4-FFF2-40B4-BE49-F238E27FC236}">
                  <a16:creationId xmlns:a16="http://schemas.microsoft.com/office/drawing/2014/main" id="{8A619846-8A67-BA6D-5EE1-6FC9AB9DD02B}"/>
                </a:ext>
              </a:extLst>
            </p:cNvPr>
            <p:cNvSpPr txBox="1"/>
            <p:nvPr/>
          </p:nvSpPr>
          <p:spPr>
            <a:xfrm>
              <a:off x="4569544" y="1878397"/>
              <a:ext cx="3840480" cy="418551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tIns="365760" rIns="182880" rtlCol="0" anchor="t" anchorCtr="0">
              <a:noAutofit/>
            </a:bodyPr>
            <a:lstStyle>
              <a:defPPr>
                <a:defRPr lang="en-US"/>
              </a:defPPr>
              <a:lvl2pPr marL="349250" lvl="1" indent="-288925">
                <a:lnSpc>
                  <a:spcPct val="110000"/>
                </a:lnSpc>
                <a:spcAft>
                  <a:spcPts val="1200"/>
                </a:spcAft>
                <a:buFont typeface="Wingdings" panose="05000000000000000000" pitchFamily="2" charset="2"/>
                <a:buChar char="§"/>
                <a:defRPr>
                  <a:latin typeface="Helvetica" pitchFamily="2" charset="0"/>
                </a:defRPr>
              </a:lvl2pPr>
            </a:lstStyle>
            <a:p>
              <a:pPr lvl="1"/>
              <a:r>
                <a:rPr lang="en-US" sz="1700" dirty="0"/>
                <a:t>Available to undergraduate and graduate students</a:t>
              </a:r>
            </a:p>
            <a:p>
              <a:pPr lvl="1"/>
              <a:r>
                <a:rPr lang="en-US" sz="1700" b="1" dirty="0"/>
                <a:t>The student is responsible for the interest while enrolled and during grace period.</a:t>
              </a:r>
            </a:p>
            <a:p>
              <a:pPr lvl="1"/>
              <a:r>
                <a:rPr lang="en-US" sz="1700" dirty="0"/>
                <a:t>Amount determined by institution and based on COA, financial need, other aid and loan limits</a:t>
              </a:r>
            </a:p>
            <a:p>
              <a:pPr lvl="1"/>
              <a:r>
                <a:rPr lang="en-US" sz="1700" dirty="0"/>
                <a:t>Current interest rate 6.39% (undergraduate)</a:t>
              </a:r>
            </a:p>
          </p:txBody>
        </p:sp>
        <p:cxnSp>
          <p:nvCxnSpPr>
            <p:cNvPr id="15" name="Straight Connector 14">
              <a:extLst>
                <a:ext uri="{FF2B5EF4-FFF2-40B4-BE49-F238E27FC236}">
                  <a16:creationId xmlns:a16="http://schemas.microsoft.com/office/drawing/2014/main" id="{0719FEA2-2A43-DB04-1FC7-53536BA7E288}"/>
                </a:ext>
              </a:extLst>
            </p:cNvPr>
            <p:cNvCxnSpPr/>
            <p:nvPr/>
          </p:nvCxnSpPr>
          <p:spPr>
            <a:xfrm>
              <a:off x="4569543" y="1914494"/>
              <a:ext cx="3838073" cy="0"/>
            </a:xfrm>
            <a:prstGeom prst="line">
              <a:avLst/>
            </a:prstGeom>
            <a:ln w="82550">
              <a:solidFill>
                <a:srgbClr val="336699"/>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45447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D3E5E-D208-6E4D-1265-0FD9FC477F49}"/>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5363E35B-AE1C-66C2-5977-9D6B306DC2F0}"/>
              </a:ext>
            </a:extLst>
          </p:cNvPr>
          <p:cNvSpPr>
            <a:spLocks noGrp="1"/>
          </p:cNvSpPr>
          <p:nvPr>
            <p:ph type="body" sz="quarter" idx="11"/>
          </p:nvPr>
        </p:nvSpPr>
        <p:spPr/>
        <p:txBody>
          <a:bodyPr/>
          <a:lstStyle/>
          <a:p>
            <a:r>
              <a:rPr lang="en-US" dirty="0"/>
              <a:t>Federal student aid</a:t>
            </a:r>
          </a:p>
        </p:txBody>
      </p:sp>
      <p:sp>
        <p:nvSpPr>
          <p:cNvPr id="12" name="Text Placeholder 11">
            <a:extLst>
              <a:ext uri="{FF2B5EF4-FFF2-40B4-BE49-F238E27FC236}">
                <a16:creationId xmlns:a16="http://schemas.microsoft.com/office/drawing/2014/main" id="{61D476B4-A4CF-AEC7-6972-10809FBA2F6B}"/>
              </a:ext>
            </a:extLst>
          </p:cNvPr>
          <p:cNvSpPr>
            <a:spLocks noGrp="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Direct Subsidized Loan</a:t>
            </a:r>
          </a:p>
        </p:txBody>
      </p:sp>
      <p:sp>
        <p:nvSpPr>
          <p:cNvPr id="2" name="TextBox 1">
            <a:extLst>
              <a:ext uri="{FF2B5EF4-FFF2-40B4-BE49-F238E27FC236}">
                <a16:creationId xmlns:a16="http://schemas.microsoft.com/office/drawing/2014/main" id="{DDFF6A5F-D2DA-D150-2941-EBB31401F321}"/>
              </a:ext>
            </a:extLst>
          </p:cNvPr>
          <p:cNvSpPr txBox="1"/>
          <p:nvPr/>
        </p:nvSpPr>
        <p:spPr>
          <a:xfrm>
            <a:off x="931219" y="1387592"/>
            <a:ext cx="7281562" cy="63518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nchor="ctr" anchorCtr="0">
            <a:noAutofit/>
          </a:bodyPr>
          <a:lstStyle/>
          <a:p>
            <a:pPr algn="ctr"/>
            <a:r>
              <a:rPr lang="en-US" sz="2400" dirty="0">
                <a:latin typeface="Helvetica" pitchFamily="2" charset="0"/>
              </a:rPr>
              <a:t>Direct PLUS Loan for Parents</a:t>
            </a:r>
          </a:p>
        </p:txBody>
      </p:sp>
      <p:sp>
        <p:nvSpPr>
          <p:cNvPr id="9" name="TextBox 8">
            <a:extLst>
              <a:ext uri="{FF2B5EF4-FFF2-40B4-BE49-F238E27FC236}">
                <a16:creationId xmlns:a16="http://schemas.microsoft.com/office/drawing/2014/main" id="{F34C83F8-EEE9-A400-016B-34FA29B7F20E}"/>
              </a:ext>
            </a:extLst>
          </p:cNvPr>
          <p:cNvSpPr txBox="1"/>
          <p:nvPr/>
        </p:nvSpPr>
        <p:spPr>
          <a:xfrm>
            <a:off x="931219" y="1986686"/>
            <a:ext cx="7281562" cy="283798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tIns="91440" rtlCol="0" anchor="ctr" anchorCtr="0">
            <a:noAutofit/>
          </a:bodyPr>
          <a:lstStyle/>
          <a:p>
            <a:pPr marL="349250" lvl="1" indent="-288925">
              <a:lnSpc>
                <a:spcPct val="110000"/>
              </a:lnSpc>
              <a:spcAft>
                <a:spcPts val="1200"/>
              </a:spcAft>
              <a:buFont typeface="Wingdings" panose="05000000000000000000" pitchFamily="2" charset="2"/>
              <a:buChar char="§"/>
            </a:pPr>
            <a:r>
              <a:rPr lang="en-US" dirty="0">
                <a:latin typeface="Helvetica" pitchFamily="2" charset="0"/>
              </a:rPr>
              <a:t>Only one parent will be the borrower</a:t>
            </a:r>
          </a:p>
          <a:p>
            <a:pPr marL="349250" lvl="1" indent="-288925">
              <a:lnSpc>
                <a:spcPct val="110000"/>
              </a:lnSpc>
              <a:spcAft>
                <a:spcPts val="1200"/>
              </a:spcAft>
              <a:buFont typeface="Wingdings" panose="05000000000000000000" pitchFamily="2" charset="2"/>
              <a:buChar char="§"/>
            </a:pPr>
            <a:r>
              <a:rPr lang="en-US" dirty="0">
                <a:latin typeface="Helvetica" pitchFamily="2" charset="0"/>
              </a:rPr>
              <a:t>Can have more than one loan for additional dependent student</a:t>
            </a:r>
          </a:p>
          <a:p>
            <a:pPr marL="349250" lvl="1" indent="-288925">
              <a:lnSpc>
                <a:spcPct val="110000"/>
              </a:lnSpc>
              <a:spcAft>
                <a:spcPts val="1200"/>
              </a:spcAft>
              <a:buFont typeface="Wingdings" panose="05000000000000000000" pitchFamily="2" charset="2"/>
              <a:buChar char="§"/>
            </a:pPr>
            <a:r>
              <a:rPr lang="en-US" dirty="0">
                <a:latin typeface="Helvetica" pitchFamily="2" charset="0"/>
              </a:rPr>
              <a:t>Approval based on credit history</a:t>
            </a:r>
          </a:p>
          <a:p>
            <a:pPr marL="349250" lvl="1" indent="-288925">
              <a:lnSpc>
                <a:spcPct val="110000"/>
              </a:lnSpc>
              <a:spcAft>
                <a:spcPts val="1200"/>
              </a:spcAft>
              <a:buFont typeface="Wingdings" panose="05000000000000000000" pitchFamily="2" charset="2"/>
              <a:buChar char="§"/>
            </a:pPr>
            <a:r>
              <a:rPr lang="en-US" dirty="0">
                <a:latin typeface="Helvetica" pitchFamily="2" charset="0"/>
              </a:rPr>
              <a:t>Maximum amount is COA minus any other financial aid awarded</a:t>
            </a:r>
          </a:p>
          <a:p>
            <a:pPr marL="349250" lvl="1" indent="-288925">
              <a:lnSpc>
                <a:spcPct val="110000"/>
              </a:lnSpc>
              <a:spcAft>
                <a:spcPts val="1200"/>
              </a:spcAft>
              <a:buFont typeface="Wingdings" panose="05000000000000000000" pitchFamily="2" charset="2"/>
              <a:buChar char="§"/>
            </a:pPr>
            <a:r>
              <a:rPr lang="en-US" dirty="0">
                <a:latin typeface="Helvetica" pitchFamily="2" charset="0"/>
              </a:rPr>
              <a:t>Current interest rate is 8.94%</a:t>
            </a:r>
          </a:p>
        </p:txBody>
      </p:sp>
      <p:cxnSp>
        <p:nvCxnSpPr>
          <p:cNvPr id="14" name="Straight Connector 13">
            <a:extLst>
              <a:ext uri="{FF2B5EF4-FFF2-40B4-BE49-F238E27FC236}">
                <a16:creationId xmlns:a16="http://schemas.microsoft.com/office/drawing/2014/main" id="{A39C37D1-73C4-8704-E9E5-870A13DD83FA}"/>
              </a:ext>
              <a:ext uri="{C183D7F6-B498-43B3-948B-1728B52AA6E4}">
                <adec:decorative xmlns:adec="http://schemas.microsoft.com/office/drawing/2017/decorative" val="1"/>
              </a:ext>
            </a:extLst>
          </p:cNvPr>
          <p:cNvCxnSpPr>
            <a:cxnSpLocks/>
          </p:cNvCxnSpPr>
          <p:nvPr/>
        </p:nvCxnSpPr>
        <p:spPr>
          <a:xfrm>
            <a:off x="931219" y="2022782"/>
            <a:ext cx="7281562" cy="0"/>
          </a:xfrm>
          <a:prstGeom prst="line">
            <a:avLst/>
          </a:prstGeom>
          <a:ln w="82550">
            <a:solidFill>
              <a:srgbClr val="336699"/>
            </a:solidFill>
          </a:ln>
        </p:spPr>
        <p:style>
          <a:lnRef idx="2">
            <a:schemeClr val="accent1"/>
          </a:lnRef>
          <a:fillRef idx="0">
            <a:schemeClr val="accent1"/>
          </a:fillRef>
          <a:effectRef idx="1">
            <a:schemeClr val="accent1"/>
          </a:effectRef>
          <a:fontRef idx="minor">
            <a:schemeClr val="tx1"/>
          </a:fontRef>
        </p:style>
      </p:cxnSp>
      <p:pic>
        <p:nvPicPr>
          <p:cNvPr id="6" name="Picture 5" descr="parents">
            <a:extLst>
              <a:ext uri="{FF2B5EF4-FFF2-40B4-BE49-F238E27FC236}">
                <a16:creationId xmlns:a16="http://schemas.microsoft.com/office/drawing/2014/main" id="{C5FF17D1-784E-81DC-26F7-2F97B264C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4556" y="4126572"/>
            <a:ext cx="3561350" cy="2109110"/>
          </a:xfrm>
          <a:prstGeom prst="rect">
            <a:avLst/>
          </a:prstGeom>
        </p:spPr>
      </p:pic>
    </p:spTree>
    <p:extLst>
      <p:ext uri="{BB962C8B-B14F-4D97-AF65-F5344CB8AC3E}">
        <p14:creationId xmlns:p14="http://schemas.microsoft.com/office/powerpoint/2010/main" val="1487740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blue hexagons with black text">
            <a:extLst>
              <a:ext uri="{FF2B5EF4-FFF2-40B4-BE49-F238E27FC236}">
                <a16:creationId xmlns:a16="http://schemas.microsoft.com/office/drawing/2014/main" id="{F91AB7ED-B786-68FE-3927-619CA2588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6129" y="2616201"/>
            <a:ext cx="4411742" cy="27292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blue heart with text overlay">
            <a:extLst>
              <a:ext uri="{FF2B5EF4-FFF2-40B4-BE49-F238E27FC236}">
                <a16:creationId xmlns:a16="http://schemas.microsoft.com/office/drawing/2014/main" id="{076A99E2-6403-B406-94D1-F197AA6CE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126" y="486204"/>
            <a:ext cx="1125188" cy="112518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AA3BD365-0426-56CE-73D9-F394B5610816}"/>
              </a:ext>
            </a:extLst>
          </p:cNvPr>
          <p:cNvSpPr>
            <a:spLocks noGrp="1"/>
          </p:cNvSpPr>
          <p:nvPr>
            <p:ph type="title"/>
          </p:nvPr>
        </p:nvSpPr>
        <p:spPr>
          <a:xfrm>
            <a:off x="2409824" y="804495"/>
            <a:ext cx="4324351" cy="994172"/>
          </a:xfrm>
        </p:spPr>
        <p:txBody>
          <a:bodyPr>
            <a:normAutofit/>
          </a:bodyPr>
          <a:lstStyle/>
          <a:p>
            <a:pPr algn="ctr"/>
            <a:r>
              <a:rPr lang="en-US" sz="4050" b="1" dirty="0">
                <a:solidFill>
                  <a:srgbClr val="0E5269"/>
                </a:solidFill>
                <a:latin typeface="Arial" panose="020B0604020202020204" pitchFamily="34" charset="0"/>
              </a:rPr>
              <a:t>Big Dreams</a:t>
            </a:r>
            <a:endParaRPr lang="en-US" sz="4050" dirty="0"/>
          </a:p>
        </p:txBody>
      </p:sp>
      <p:pic>
        <p:nvPicPr>
          <p:cNvPr id="1026" name="Picture 2" descr="A white text on a black background">
            <a:extLst>
              <a:ext uri="{FF2B5EF4-FFF2-40B4-BE49-F238E27FC236}">
                <a16:creationId xmlns:a16="http://schemas.microsoft.com/office/drawing/2014/main" id="{9148991F-2712-95F7-DAF1-83CE6C792C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7964" y="259009"/>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679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9F4F8"/>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F5AA509-6F6A-3A25-9B54-47386A6F9DB4}"/>
              </a:ext>
            </a:extLst>
          </p:cNvPr>
          <p:cNvSpPr>
            <a:spLocks noGrp="1"/>
          </p:cNvSpPr>
          <p:nvPr>
            <p:ph type="body" sz="quarter" idx="11"/>
          </p:nvPr>
        </p:nvSpPr>
        <p:spPr/>
        <p:txBody>
          <a:bodyPr/>
          <a:lstStyle/>
          <a:p>
            <a:r>
              <a:rPr lang="en-US" dirty="0"/>
              <a:t>Federal student aid</a:t>
            </a:r>
          </a:p>
        </p:txBody>
      </p:sp>
      <p:sp>
        <p:nvSpPr>
          <p:cNvPr id="13" name="Text Placeholder 12">
            <a:extLst>
              <a:ext uri="{FF2B5EF4-FFF2-40B4-BE49-F238E27FC236}">
                <a16:creationId xmlns:a16="http://schemas.microsoft.com/office/drawing/2014/main" id="{9913A823-9CCA-8985-74CE-01AED8D27B06}"/>
              </a:ext>
            </a:extLst>
          </p:cNvPr>
          <p:cNvSpPr>
            <a:spLocks noGrp="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Federal loan program limits</a:t>
            </a:r>
          </a:p>
        </p:txBody>
      </p:sp>
      <p:graphicFrame>
        <p:nvGraphicFramePr>
          <p:cNvPr id="8" name="Table 7">
            <a:extLst>
              <a:ext uri="{FF2B5EF4-FFF2-40B4-BE49-F238E27FC236}">
                <a16:creationId xmlns:a16="http://schemas.microsoft.com/office/drawing/2014/main" id="{6695F8D6-0124-3C3D-2B51-6BB48DAD9009}"/>
              </a:ext>
            </a:extLst>
          </p:cNvPr>
          <p:cNvGraphicFramePr>
            <a:graphicFrameLocks noGrp="1"/>
          </p:cNvGraphicFramePr>
          <p:nvPr>
            <p:extLst>
              <p:ext uri="{D42A27DB-BD31-4B8C-83A1-F6EECF244321}">
                <p14:modId xmlns:p14="http://schemas.microsoft.com/office/powerpoint/2010/main" val="2314445178"/>
              </p:ext>
            </p:extLst>
          </p:nvPr>
        </p:nvGraphicFramePr>
        <p:xfrm>
          <a:off x="676275" y="1807811"/>
          <a:ext cx="7866062" cy="1992274"/>
        </p:xfrm>
        <a:graphic>
          <a:graphicData uri="http://schemas.openxmlformats.org/drawingml/2006/table">
            <a:tbl>
              <a:tblPr firstRow="1" bandRow="1">
                <a:tableStyleId>{5C22544A-7EE6-4342-B048-85BDC9FD1C3A}</a:tableStyleId>
              </a:tblPr>
              <a:tblGrid>
                <a:gridCol w="3028086">
                  <a:extLst>
                    <a:ext uri="{9D8B030D-6E8A-4147-A177-3AD203B41FA5}">
                      <a16:colId xmlns:a16="http://schemas.microsoft.com/office/drawing/2014/main" val="20000"/>
                    </a:ext>
                  </a:extLst>
                </a:gridCol>
                <a:gridCol w="1496640">
                  <a:extLst>
                    <a:ext uri="{9D8B030D-6E8A-4147-A177-3AD203B41FA5}">
                      <a16:colId xmlns:a16="http://schemas.microsoft.com/office/drawing/2014/main" val="20001"/>
                    </a:ext>
                  </a:extLst>
                </a:gridCol>
                <a:gridCol w="1670668">
                  <a:extLst>
                    <a:ext uri="{9D8B030D-6E8A-4147-A177-3AD203B41FA5}">
                      <a16:colId xmlns:a16="http://schemas.microsoft.com/office/drawing/2014/main" val="20002"/>
                    </a:ext>
                  </a:extLst>
                </a:gridCol>
                <a:gridCol w="1670668">
                  <a:extLst>
                    <a:ext uri="{9D8B030D-6E8A-4147-A177-3AD203B41FA5}">
                      <a16:colId xmlns:a16="http://schemas.microsoft.com/office/drawing/2014/main" val="20003"/>
                    </a:ext>
                  </a:extLst>
                </a:gridCol>
              </a:tblGrid>
              <a:tr h="838852">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Helvetica" pitchFamily="2" charset="0"/>
                          <a:cs typeface="Arial" pitchFamily="34" charset="0"/>
                        </a:rPr>
                        <a:t>Initial Loan Amount for dependent students whose parents are eligible for a PLUS Loan</a:t>
                      </a:r>
                      <a:endParaRPr kumimoji="0" lang="en-US" sz="1400" b="0" i="0" u="none" strike="noStrike" cap="none" normalizeH="0" baseline="0" dirty="0">
                        <a:ln>
                          <a:noFill/>
                        </a:ln>
                        <a:solidFill>
                          <a:schemeClr val="bg1"/>
                        </a:solidFill>
                        <a:effectLst/>
                        <a:latin typeface="Helvetica" pitchFamily="2" charset="0"/>
                      </a:endParaRPr>
                    </a:p>
                  </a:txBody>
                  <a:tcPr marL="117566" marR="117566" anchor="ctr"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Helvetica" pitchFamily="2" charset="0"/>
                          <a:cs typeface="Arial" pitchFamily="34" charset="0"/>
                        </a:rPr>
                        <a:t>Base</a:t>
                      </a:r>
                      <a:endParaRPr kumimoji="0" lang="en-US" sz="1400" b="0" i="0" u="none" strike="noStrike" cap="none" normalizeH="0" baseline="0" dirty="0">
                        <a:ln>
                          <a:noFill/>
                        </a:ln>
                        <a:solidFill>
                          <a:schemeClr val="bg1"/>
                        </a:solidFill>
                        <a:effectLst/>
                        <a:latin typeface="Helvetica" pitchFamily="2" charset="0"/>
                      </a:endParaRPr>
                    </a:p>
                  </a:txBody>
                  <a:tcPr marL="117566" marR="117566" anchor="b" horzOverflow="overflow"/>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Helvetica" pitchFamily="2" charset="0"/>
                          <a:cs typeface="Arial" pitchFamily="34" charset="0"/>
                        </a:rPr>
                        <a:t>Additional Unsubsidized</a:t>
                      </a:r>
                      <a:endParaRPr kumimoji="0" lang="en-US" sz="1400" b="0" i="0" u="none" strike="noStrike" cap="none" normalizeH="0" baseline="0" dirty="0">
                        <a:ln>
                          <a:noFill/>
                        </a:ln>
                        <a:solidFill>
                          <a:schemeClr val="bg1"/>
                        </a:solidFill>
                        <a:effectLst/>
                        <a:latin typeface="Helvetica" pitchFamily="2" charset="0"/>
                      </a:endParaRPr>
                    </a:p>
                  </a:txBody>
                  <a:tcPr marL="117566" marR="117566" anchor="b" horzOverflow="overflow"/>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Helvetica" pitchFamily="2" charset="0"/>
                          <a:cs typeface="Arial" pitchFamily="34" charset="0"/>
                        </a:rPr>
                        <a:t>Annual Maximum Amount</a:t>
                      </a:r>
                      <a:endParaRPr kumimoji="0" lang="en-US" sz="1400" b="0" i="0" u="none" strike="noStrike" cap="none" normalizeH="0" baseline="0" dirty="0">
                        <a:ln>
                          <a:noFill/>
                        </a:ln>
                        <a:solidFill>
                          <a:schemeClr val="bg1"/>
                        </a:solidFill>
                        <a:effectLst/>
                        <a:latin typeface="Helvetica" pitchFamily="2" charset="0"/>
                      </a:endParaRPr>
                    </a:p>
                  </a:txBody>
                  <a:tcPr marL="117566" marR="117566" anchor="b" horzOverflow="overflow"/>
                </a:tc>
                <a:extLst>
                  <a:ext uri="{0D108BD9-81ED-4DB2-BD59-A6C34878D82A}">
                    <a16:rowId xmlns:a16="http://schemas.microsoft.com/office/drawing/2014/main" val="10000"/>
                  </a:ext>
                </a:extLst>
              </a:tr>
              <a:tr h="384474">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Freshmen</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rgbClr val="F8F8F8">
                        <a:alpha val="75000"/>
                      </a:srgbClr>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$3,500 </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rgbClr val="F8F8F8">
                        <a:alpha val="75000"/>
                      </a:srgbClr>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$2,000 </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rgbClr val="F8F8F8">
                        <a:alpha val="75000"/>
                      </a:srgbClr>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$5,500 </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rgbClr val="F8F8F8">
                        <a:alpha val="75000"/>
                      </a:srgbClr>
                    </a:solidFill>
                  </a:tcPr>
                </a:tc>
                <a:extLst>
                  <a:ext uri="{0D108BD9-81ED-4DB2-BD59-A6C34878D82A}">
                    <a16:rowId xmlns:a16="http://schemas.microsoft.com/office/drawing/2014/main" val="10001"/>
                  </a:ext>
                </a:extLst>
              </a:tr>
              <a:tr h="384474">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Sophomore</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chemeClr val="bg1">
                        <a:lumMod val="95000"/>
                        <a:alpha val="75000"/>
                      </a:schemeClr>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$4,500 </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chemeClr val="bg1">
                        <a:lumMod val="95000"/>
                        <a:alpha val="75000"/>
                      </a:schemeClr>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$2,000 </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chemeClr val="bg1">
                        <a:lumMod val="95000"/>
                        <a:alpha val="75000"/>
                      </a:schemeClr>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$6,500 </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chemeClr val="bg1">
                        <a:lumMod val="95000"/>
                        <a:alpha val="75000"/>
                      </a:schemeClr>
                    </a:solidFill>
                  </a:tcPr>
                </a:tc>
                <a:extLst>
                  <a:ext uri="{0D108BD9-81ED-4DB2-BD59-A6C34878D82A}">
                    <a16:rowId xmlns:a16="http://schemas.microsoft.com/office/drawing/2014/main" val="10002"/>
                  </a:ext>
                </a:extLst>
              </a:tr>
              <a:tr h="384474">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Junior/Senior</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rgbClr val="F8F8F8">
                        <a:alpha val="75000"/>
                      </a:srgbClr>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$5,500 </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rgbClr val="F8F8F8">
                        <a:alpha val="75000"/>
                      </a:srgbClr>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$2,000 </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rgbClr val="F8F8F8">
                        <a:alpha val="75000"/>
                      </a:srgbClr>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$7,500 </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rgbClr val="F8F8F8">
                        <a:alpha val="75000"/>
                      </a:srgbClr>
                    </a:solidFill>
                  </a:tcPr>
                </a:tc>
                <a:extLst>
                  <a:ext uri="{0D108BD9-81ED-4DB2-BD59-A6C34878D82A}">
                    <a16:rowId xmlns:a16="http://schemas.microsoft.com/office/drawing/2014/main" val="10003"/>
                  </a:ext>
                </a:extLst>
              </a:tr>
            </a:tbl>
          </a:graphicData>
        </a:graphic>
      </p:graphicFrame>
      <p:graphicFrame>
        <p:nvGraphicFramePr>
          <p:cNvPr id="9" name="Table 8">
            <a:extLst>
              <a:ext uri="{FF2B5EF4-FFF2-40B4-BE49-F238E27FC236}">
                <a16:creationId xmlns:a16="http://schemas.microsoft.com/office/drawing/2014/main" id="{EF686156-482D-8DC8-2516-E05009ED0619}"/>
              </a:ext>
            </a:extLst>
          </p:cNvPr>
          <p:cNvGraphicFramePr>
            <a:graphicFrameLocks noGrp="1"/>
          </p:cNvGraphicFramePr>
          <p:nvPr>
            <p:extLst>
              <p:ext uri="{D42A27DB-BD31-4B8C-83A1-F6EECF244321}">
                <p14:modId xmlns:p14="http://schemas.microsoft.com/office/powerpoint/2010/main" val="167310865"/>
              </p:ext>
            </p:extLst>
          </p:nvPr>
        </p:nvGraphicFramePr>
        <p:xfrm>
          <a:off x="676275" y="3898227"/>
          <a:ext cx="7866062" cy="2165686"/>
        </p:xfrm>
        <a:graphic>
          <a:graphicData uri="http://schemas.openxmlformats.org/drawingml/2006/table">
            <a:tbl>
              <a:tblPr firstRow="1" bandRow="1">
                <a:tableStyleId>{5C22544A-7EE6-4342-B048-85BDC9FD1C3A}</a:tableStyleId>
              </a:tblPr>
              <a:tblGrid>
                <a:gridCol w="2958475">
                  <a:extLst>
                    <a:ext uri="{9D8B030D-6E8A-4147-A177-3AD203B41FA5}">
                      <a16:colId xmlns:a16="http://schemas.microsoft.com/office/drawing/2014/main" val="20000"/>
                    </a:ext>
                  </a:extLst>
                </a:gridCol>
                <a:gridCol w="1566251">
                  <a:extLst>
                    <a:ext uri="{9D8B030D-6E8A-4147-A177-3AD203B41FA5}">
                      <a16:colId xmlns:a16="http://schemas.microsoft.com/office/drawing/2014/main" val="20001"/>
                    </a:ext>
                  </a:extLst>
                </a:gridCol>
                <a:gridCol w="1670668">
                  <a:extLst>
                    <a:ext uri="{9D8B030D-6E8A-4147-A177-3AD203B41FA5}">
                      <a16:colId xmlns:a16="http://schemas.microsoft.com/office/drawing/2014/main" val="20002"/>
                    </a:ext>
                  </a:extLst>
                </a:gridCol>
                <a:gridCol w="1670668">
                  <a:extLst>
                    <a:ext uri="{9D8B030D-6E8A-4147-A177-3AD203B41FA5}">
                      <a16:colId xmlns:a16="http://schemas.microsoft.com/office/drawing/2014/main" val="20003"/>
                    </a:ext>
                  </a:extLst>
                </a:gridCol>
              </a:tblGrid>
              <a:tr h="1049005">
                <a:tc>
                  <a:txBody>
                    <a:bodyPr/>
                    <a:lstStyle/>
                    <a:p>
                      <a:pPr marL="0" marR="0" lvl="0" indent="0" algn="ctr" defTabSz="914400" rtl="0" eaLnBrk="0" fontAlgn="b" latinLnBrk="0" hangingPunct="0">
                        <a:lnSpc>
                          <a:spcPct val="100000"/>
                        </a:lnSpc>
                        <a:spcBef>
                          <a:spcPct val="0"/>
                        </a:spcBef>
                        <a:spcAft>
                          <a:spcPct val="0"/>
                        </a:spcAft>
                        <a:buClrTx/>
                        <a:buSzTx/>
                        <a:buFontTx/>
                        <a:buNone/>
                        <a:tabLst>
                          <a:tab pos="225425" algn="l"/>
                        </a:tabLst>
                      </a:pPr>
                      <a:r>
                        <a:rPr kumimoji="0" lang="en-US" sz="1400" b="0" i="0" u="none" strike="noStrike" cap="none" normalizeH="0" baseline="0" dirty="0">
                          <a:ln>
                            <a:noFill/>
                          </a:ln>
                          <a:solidFill>
                            <a:schemeClr val="bg1"/>
                          </a:solidFill>
                          <a:effectLst/>
                          <a:latin typeface="Helvetica" pitchFamily="2" charset="0"/>
                          <a:cs typeface="Arial" pitchFamily="34" charset="0"/>
                        </a:rPr>
                        <a:t>Independent Students and Dependent Students whose Parents were Denied a PLUS Loan</a:t>
                      </a:r>
                      <a:endParaRPr kumimoji="0" lang="en-US" sz="1400" b="0" i="0" u="none" strike="noStrike" cap="none" normalizeH="0" baseline="0" dirty="0">
                        <a:ln>
                          <a:noFill/>
                        </a:ln>
                        <a:solidFill>
                          <a:schemeClr val="bg1"/>
                        </a:solidFill>
                        <a:effectLst/>
                        <a:latin typeface="Helvetica" pitchFamily="2" charset="0"/>
                      </a:endParaRPr>
                    </a:p>
                  </a:txBody>
                  <a:tcPr marL="117566" marR="117566" anchor="ctr" horzOverflow="overflow"/>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Helvetica" pitchFamily="2" charset="0"/>
                          <a:cs typeface="Arial" pitchFamily="34" charset="0"/>
                        </a:rPr>
                        <a:t>Base</a:t>
                      </a:r>
                      <a:endParaRPr kumimoji="0" lang="en-US" sz="1400" b="0" i="0" u="none" strike="noStrike" cap="none" normalizeH="0" baseline="0" dirty="0">
                        <a:ln>
                          <a:noFill/>
                        </a:ln>
                        <a:solidFill>
                          <a:schemeClr val="bg1"/>
                        </a:solidFill>
                        <a:effectLst/>
                        <a:latin typeface="Helvetica" pitchFamily="2" charset="0"/>
                      </a:endParaRPr>
                    </a:p>
                  </a:txBody>
                  <a:tcPr marL="117566" marR="117566" anchor="b" horzOverflow="overflow"/>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Helvetica" pitchFamily="2" charset="0"/>
                          <a:cs typeface="Arial" pitchFamily="34" charset="0"/>
                        </a:rPr>
                        <a:t>Additional Unsubsidized</a:t>
                      </a:r>
                      <a:endParaRPr kumimoji="0" lang="en-US" sz="1400" b="0" i="0" u="none" strike="noStrike" cap="none" normalizeH="0" baseline="0" dirty="0">
                        <a:ln>
                          <a:noFill/>
                        </a:ln>
                        <a:solidFill>
                          <a:schemeClr val="bg1"/>
                        </a:solidFill>
                        <a:effectLst/>
                        <a:latin typeface="Helvetica" pitchFamily="2" charset="0"/>
                      </a:endParaRPr>
                    </a:p>
                  </a:txBody>
                  <a:tcPr marL="117566" marR="117566" anchor="b" horzOverflow="overflow"/>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Helvetica" pitchFamily="2" charset="0"/>
                          <a:cs typeface="Arial" pitchFamily="34" charset="0"/>
                        </a:rPr>
                        <a:t>Annual Maximum Amount</a:t>
                      </a:r>
                      <a:endParaRPr kumimoji="0" lang="en-US" sz="1400" b="0" i="0" u="none" strike="noStrike" cap="none" normalizeH="0" baseline="0" dirty="0">
                        <a:ln>
                          <a:noFill/>
                        </a:ln>
                        <a:solidFill>
                          <a:schemeClr val="bg1"/>
                        </a:solidFill>
                        <a:effectLst/>
                        <a:latin typeface="Helvetica" pitchFamily="2" charset="0"/>
                      </a:endParaRPr>
                    </a:p>
                  </a:txBody>
                  <a:tcPr marL="117566" marR="117566" anchor="b" horzOverflow="overflow"/>
                </a:tc>
                <a:extLst>
                  <a:ext uri="{0D108BD9-81ED-4DB2-BD59-A6C34878D82A}">
                    <a16:rowId xmlns:a16="http://schemas.microsoft.com/office/drawing/2014/main" val="10000"/>
                  </a:ext>
                </a:extLst>
              </a:tr>
              <a:tr h="372227">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Freshmen</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rgbClr val="F8F8F8">
                        <a:alpha val="75000"/>
                      </a:srgbClr>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$3,500 </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rgbClr val="F8F8F8">
                        <a:alpha val="75000"/>
                      </a:srgbClr>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$6,000 </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rgbClr val="F8F8F8">
                        <a:alpha val="75000"/>
                      </a:srgbClr>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$9,500 </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rgbClr val="F8F8F8">
                        <a:alpha val="75000"/>
                      </a:srgbClr>
                    </a:solidFill>
                  </a:tcPr>
                </a:tc>
                <a:extLst>
                  <a:ext uri="{0D108BD9-81ED-4DB2-BD59-A6C34878D82A}">
                    <a16:rowId xmlns:a16="http://schemas.microsoft.com/office/drawing/2014/main" val="10001"/>
                  </a:ext>
                </a:extLst>
              </a:tr>
              <a:tr h="372227">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Sophomore</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chemeClr val="bg1">
                        <a:lumMod val="95000"/>
                        <a:alpha val="75000"/>
                      </a:schemeClr>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$4,500 </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chemeClr val="bg1">
                        <a:lumMod val="95000"/>
                        <a:alpha val="75000"/>
                      </a:schemeClr>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$6,000 </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chemeClr val="bg1">
                        <a:lumMod val="95000"/>
                        <a:alpha val="75000"/>
                      </a:schemeClr>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$10,500 </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chemeClr val="bg1">
                        <a:lumMod val="95000"/>
                        <a:alpha val="75000"/>
                      </a:schemeClr>
                    </a:solidFill>
                  </a:tcPr>
                </a:tc>
                <a:extLst>
                  <a:ext uri="{0D108BD9-81ED-4DB2-BD59-A6C34878D82A}">
                    <a16:rowId xmlns:a16="http://schemas.microsoft.com/office/drawing/2014/main" val="10002"/>
                  </a:ext>
                </a:extLst>
              </a:tr>
              <a:tr h="372227">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Junior/Senior</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rgbClr val="F8F8F8">
                        <a:alpha val="75000"/>
                      </a:srgbClr>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$5,500 </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rgbClr val="F8F8F8">
                        <a:alpha val="75000"/>
                      </a:srgbClr>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$7,000 </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rgbClr val="F8F8F8">
                        <a:alpha val="75000"/>
                      </a:srgbClr>
                    </a:solidFill>
                  </a:tcPr>
                </a:tc>
                <a:tc>
                  <a:txBody>
                    <a:bodyPr/>
                    <a:lstStyle/>
                    <a:p>
                      <a:pPr marL="342900" marR="0" lvl="0" indent="-342900" algn="ctr" defTabSz="914400" rtl="0" eaLnBrk="0" fontAlgn="b"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Helvetica" pitchFamily="2" charset="0"/>
                          <a:cs typeface="Arial" pitchFamily="34" charset="0"/>
                        </a:rPr>
                        <a:t>$12,500 </a:t>
                      </a:r>
                      <a:endParaRPr kumimoji="0" lang="en-US" sz="1600" b="0" i="0" u="none" strike="noStrike" cap="none" normalizeH="0" baseline="0" dirty="0">
                        <a:ln>
                          <a:noFill/>
                        </a:ln>
                        <a:solidFill>
                          <a:schemeClr val="tx1"/>
                        </a:solidFill>
                        <a:effectLst/>
                        <a:latin typeface="Helvetica" pitchFamily="2" charset="0"/>
                      </a:endParaRPr>
                    </a:p>
                  </a:txBody>
                  <a:tcPr marL="117566" marR="117566" anchor="ctr" horzOverflow="overflow">
                    <a:solidFill>
                      <a:srgbClr val="F8F8F8">
                        <a:alpha val="75000"/>
                      </a:srgbClr>
                    </a:solidFill>
                  </a:tcPr>
                </a:tc>
                <a:extLst>
                  <a:ext uri="{0D108BD9-81ED-4DB2-BD59-A6C34878D82A}">
                    <a16:rowId xmlns:a16="http://schemas.microsoft.com/office/drawing/2014/main" val="10003"/>
                  </a:ext>
                </a:extLst>
              </a:tr>
            </a:tbl>
          </a:graphicData>
        </a:graphic>
      </p:graphicFrame>
      <p:sp>
        <p:nvSpPr>
          <p:cNvPr id="10" name="TextBox 9">
            <a:extLst>
              <a:ext uri="{FF2B5EF4-FFF2-40B4-BE49-F238E27FC236}">
                <a16:creationId xmlns:a16="http://schemas.microsoft.com/office/drawing/2014/main" id="{9DF3771F-2677-CC07-04D6-049F0CE7316F}"/>
              </a:ext>
            </a:extLst>
          </p:cNvPr>
          <p:cNvSpPr txBox="1"/>
          <p:nvPr/>
        </p:nvSpPr>
        <p:spPr bwMode="auto">
          <a:xfrm>
            <a:off x="1638300" y="1256228"/>
            <a:ext cx="5867400" cy="461665"/>
          </a:xfrm>
          <a:prstGeom prst="rect">
            <a:avLst/>
          </a:prstGeom>
          <a:noFill/>
          <a:ln w="9525">
            <a:noFill/>
            <a:miter lim="800000"/>
            <a:headEnd/>
            <a:tailEnd/>
          </a:ln>
        </p:spPr>
        <p:txBody>
          <a:bodyPr wrap="square" rtlCol="0">
            <a:spAutoFit/>
          </a:bodyPr>
          <a:lstStyle/>
          <a:p>
            <a:pPr algn="ctr">
              <a:spcBef>
                <a:spcPct val="50000"/>
              </a:spcBef>
            </a:pPr>
            <a:r>
              <a:rPr lang="en-US" sz="2400" dirty="0">
                <a:latin typeface="Helvetica" pitchFamily="2" charset="0"/>
              </a:rPr>
              <a:t>2026 - 2027 Academic Year</a:t>
            </a:r>
          </a:p>
        </p:txBody>
      </p:sp>
    </p:spTree>
    <p:extLst>
      <p:ext uri="{BB962C8B-B14F-4D97-AF65-F5344CB8AC3E}">
        <p14:creationId xmlns:p14="http://schemas.microsoft.com/office/powerpoint/2010/main" val="1309274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9F4F8"/>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0E82E4-A2AC-738C-4443-60A49797C3A5}"/>
              </a:ext>
            </a:extLst>
          </p:cNvPr>
          <p:cNvSpPr>
            <a:spLocks noGrp="1"/>
          </p:cNvSpPr>
          <p:nvPr>
            <p:ph type="title" idx="4294967295"/>
          </p:nvPr>
        </p:nvSpPr>
        <p:spPr>
          <a:xfrm>
            <a:off x="685800" y="1631950"/>
            <a:ext cx="7772400" cy="1035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tx1"/>
                </a:solidFill>
                <a:effectLst/>
                <a:uLnTx/>
                <a:uFillTx/>
                <a:latin typeface="Helvetica" pitchFamily="2" charset="0"/>
                <a:ea typeface="+mn-ea"/>
                <a:cs typeface="+mn-cs"/>
              </a:rPr>
              <a:t>HOPE Program</a:t>
            </a:r>
          </a:p>
        </p:txBody>
      </p:sp>
      <p:sp>
        <p:nvSpPr>
          <p:cNvPr id="7" name="Title 8">
            <a:extLst>
              <a:ext uri="{FF2B5EF4-FFF2-40B4-BE49-F238E27FC236}">
                <a16:creationId xmlns:a16="http://schemas.microsoft.com/office/drawing/2014/main" id="{F9111578-E1CB-3E46-4EF5-10E8F91098E2}"/>
              </a:ext>
            </a:extLst>
          </p:cNvPr>
          <p:cNvSpPr txBox="1">
            <a:spLocks/>
          </p:cNvSpPr>
          <p:nvPr/>
        </p:nvSpPr>
        <p:spPr>
          <a:xfrm>
            <a:off x="1" y="2426863"/>
            <a:ext cx="9143999" cy="468630"/>
          </a:xfrm>
          <a:prstGeom prst="rect">
            <a:avLst/>
          </a:prstGeom>
        </p:spPr>
        <p:txBody>
          <a:bodyPr anchor="ctr" anchorCtr="0">
            <a:normAutofit fontScale="97500"/>
          </a:bodyPr>
          <a:lstStyle>
            <a:lvl1pPr algn="ctr" defTabSz="914400" rtl="0" eaLnBrk="1" latinLnBrk="0" hangingPunct="1">
              <a:lnSpc>
                <a:spcPct val="90000"/>
              </a:lnSpc>
              <a:spcBef>
                <a:spcPct val="0"/>
              </a:spcBef>
              <a:buNone/>
              <a:defRPr sz="3600" b="1" kern="1200">
                <a:solidFill>
                  <a:srgbClr val="9BD6CE"/>
                </a:solidFill>
                <a:latin typeface="Helvetica" pitchFamily="2" charset="0"/>
                <a:ea typeface="+mj-ea"/>
                <a:cs typeface="+mj-cs"/>
              </a:defRPr>
            </a:lvl1pPr>
          </a:lstStyle>
          <a:p>
            <a:r>
              <a:rPr lang="en-US" sz="2000" b="0" dirty="0">
                <a:solidFill>
                  <a:schemeClr val="tx1"/>
                </a:solidFill>
              </a:rPr>
              <a:t>Helping Outstanding Pupils Educationally Program</a:t>
            </a:r>
          </a:p>
        </p:txBody>
      </p:sp>
      <p:cxnSp>
        <p:nvCxnSpPr>
          <p:cNvPr id="8" name="Straight Connector 7">
            <a:extLst>
              <a:ext uri="{FF2B5EF4-FFF2-40B4-BE49-F238E27FC236}">
                <a16:creationId xmlns:a16="http://schemas.microsoft.com/office/drawing/2014/main" id="{BB60CB9F-ED9A-3F38-3E05-E20A46146F77}"/>
              </a:ext>
              <a:ext uri="{C183D7F6-B498-43B3-948B-1728B52AA6E4}">
                <adec:decorative xmlns:adec="http://schemas.microsoft.com/office/drawing/2017/decorative" val="1"/>
              </a:ext>
            </a:extLst>
          </p:cNvPr>
          <p:cNvCxnSpPr>
            <a:cxnSpLocks/>
          </p:cNvCxnSpPr>
          <p:nvPr/>
        </p:nvCxnSpPr>
        <p:spPr>
          <a:xfrm>
            <a:off x="1371600" y="3068786"/>
            <a:ext cx="6400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60D6E8B-C3EE-B34F-6625-8EA4F55AB3EC}"/>
              </a:ext>
              <a:ext uri="{C183D7F6-B498-43B3-948B-1728B52AA6E4}">
                <adec:decorative xmlns:adec="http://schemas.microsoft.com/office/drawing/2017/decorative" val="1"/>
              </a:ext>
            </a:extLst>
          </p:cNvPr>
          <p:cNvCxnSpPr>
            <a:cxnSpLocks/>
          </p:cNvCxnSpPr>
          <p:nvPr/>
        </p:nvCxnSpPr>
        <p:spPr>
          <a:xfrm>
            <a:off x="1371600" y="1594316"/>
            <a:ext cx="6400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2115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9F4F8"/>
        </a:solidFill>
        <a:effectLst/>
      </p:bgPr>
    </p:bg>
    <p:spTree>
      <p:nvGrpSpPr>
        <p:cNvPr id="1" name=""/>
        <p:cNvGrpSpPr/>
        <p:nvPr/>
      </p:nvGrpSpPr>
      <p:grpSpPr>
        <a:xfrm>
          <a:off x="0" y="0"/>
          <a:ext cx="0" cy="0"/>
          <a:chOff x="0" y="0"/>
          <a:chExt cx="0" cy="0"/>
        </a:xfrm>
      </p:grpSpPr>
      <p:graphicFrame>
        <p:nvGraphicFramePr>
          <p:cNvPr id="6" name="Content Placeholder 5">
            <a:extLst>
              <a:ext uri="{C183D7F6-B498-43B3-948B-1728B52AA6E4}">
                <adec:decorative xmlns:adec="http://schemas.microsoft.com/office/drawing/2017/decorative" val="1"/>
              </a:ext>
            </a:extLst>
          </p:cNvPr>
          <p:cNvGraphicFramePr>
            <a:graphicFrameLocks noGrp="1"/>
          </p:cNvGraphicFramePr>
          <p:nvPr>
            <p:ph idx="4294967295"/>
            <p:extLst>
              <p:ext uri="{D42A27DB-BD31-4B8C-83A1-F6EECF244321}">
                <p14:modId xmlns:p14="http://schemas.microsoft.com/office/powerpoint/2010/main" val="1755091285"/>
              </p:ext>
            </p:extLst>
          </p:nvPr>
        </p:nvGraphicFramePr>
        <p:xfrm>
          <a:off x="422275" y="1506538"/>
          <a:ext cx="8299450" cy="4784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5298" name="Picture 2">
            <a:extLst>
              <a:ext uri="{C183D7F6-B498-43B3-948B-1728B52AA6E4}">
                <adec:decorative xmlns:adec="http://schemas.microsoft.com/office/drawing/2017/decorative" val="1"/>
              </a:ext>
            </a:extLst>
          </p:cNvPr>
          <p:cNvPicPr>
            <a:picLocks noChangeAspect="1" noChangeArrowheads="1"/>
          </p:cNvPicPr>
          <p:nvPr/>
        </p:nvPicPr>
        <p:blipFill>
          <a:blip r:embed="rId8" cstate="print"/>
          <a:srcRect/>
          <a:stretch>
            <a:fillRect/>
          </a:stretch>
        </p:blipFill>
        <p:spPr bwMode="auto">
          <a:xfrm>
            <a:off x="3814515" y="2051207"/>
            <a:ext cx="1514970" cy="991582"/>
          </a:xfrm>
          <a:prstGeom prst="rect">
            <a:avLst/>
          </a:prstGeom>
          <a:noFill/>
        </p:spPr>
      </p:pic>
      <p:sp>
        <p:nvSpPr>
          <p:cNvPr id="4" name="Title 8">
            <a:extLst>
              <a:ext uri="{FF2B5EF4-FFF2-40B4-BE49-F238E27FC236}">
                <a16:creationId xmlns:a16="http://schemas.microsoft.com/office/drawing/2014/main" id="{6C754E65-77D9-1FC5-63CC-51FC9C825283}"/>
              </a:ext>
            </a:extLst>
          </p:cNvPr>
          <p:cNvSpPr txBox="1">
            <a:spLocks noGrp="1"/>
          </p:cNvSpPr>
          <p:nvPr>
            <p:ph type="title" idx="4294967295"/>
          </p:nvPr>
        </p:nvSpPr>
        <p:spPr>
          <a:xfrm>
            <a:off x="1" y="769051"/>
            <a:ext cx="9143999" cy="4686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3600" b="1" kern="1200">
                <a:solidFill>
                  <a:srgbClr val="9BD6CE"/>
                </a:solidFill>
                <a:latin typeface="Helvetica" pitchFamily="2" charset="0"/>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Helvetica" pitchFamily="2" charset="0"/>
                <a:ea typeface="+mj-ea"/>
                <a:cs typeface="+mj-cs"/>
              </a:rPr>
              <a:t>Helping Outstanding Pupils Educationally Program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9F4F8"/>
        </a:solid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50E4F922-3406-72C6-147E-E9740D9B9B9C}"/>
              </a:ext>
            </a:extLst>
          </p:cNvPr>
          <p:cNvSpPr>
            <a:spLocks noGrp="1"/>
          </p:cNvSpPr>
          <p:nvPr>
            <p:ph type="body" sz="quarter" idx="11"/>
          </p:nvPr>
        </p:nvSpPr>
        <p:spPr/>
        <p:txBody>
          <a:bodyPr/>
          <a:lstStyle/>
          <a:p>
            <a:pPr marL="0" indent="0">
              <a:buNone/>
            </a:pPr>
            <a:r>
              <a:rPr lang="en-US" dirty="0">
                <a:solidFill>
                  <a:srgbClr val="187CB8"/>
                </a:solidFill>
              </a:rPr>
              <a:t>Hope program</a:t>
            </a:r>
          </a:p>
        </p:txBody>
      </p:sp>
      <p:sp>
        <p:nvSpPr>
          <p:cNvPr id="3" name="Content Placeholder 2">
            <a:extLst>
              <a:ext uri="{FF2B5EF4-FFF2-40B4-BE49-F238E27FC236}">
                <a16:creationId xmlns:a16="http://schemas.microsoft.com/office/drawing/2014/main" id="{FBDDD3FB-9667-471B-81F4-E66896BB781D}"/>
              </a:ext>
            </a:extLst>
          </p:cNvPr>
          <p:cNvSpPr>
            <a:spLocks noGrp="1"/>
          </p:cNvSpPr>
          <p:nvPr>
            <p:ph type="body" sz="quarter" idx="10"/>
          </p:nvPr>
        </p:nvSpPr>
        <p:spPr>
          <a:xfrm>
            <a:off x="685800" y="1245221"/>
            <a:ext cx="7952470" cy="3445409"/>
          </a:xfrm>
        </p:spPr>
        <p:txBody>
          <a:bodyPr>
            <a:noAutofit/>
          </a:bodyPr>
          <a:lstStyle/>
          <a:p>
            <a:pPr lvl="0">
              <a:lnSpc>
                <a:spcPct val="110000"/>
              </a:lnSpc>
            </a:pPr>
            <a:r>
              <a:rPr lang="en-US" b="0" cap="none" dirty="0">
                <a:solidFill>
                  <a:schemeClr val="tx1"/>
                </a:solidFill>
              </a:rPr>
              <a:t>Student must: </a:t>
            </a:r>
          </a:p>
          <a:p>
            <a:pPr marL="342900" lvl="0" indent="-342900">
              <a:lnSpc>
                <a:spcPct val="110000"/>
              </a:lnSpc>
              <a:buFont typeface="Wingdings" panose="05000000000000000000" pitchFamily="2" charset="2"/>
              <a:buChar char="§"/>
            </a:pPr>
            <a:r>
              <a:rPr lang="en-US" b="0" cap="none" dirty="0">
                <a:solidFill>
                  <a:schemeClr val="tx1"/>
                </a:solidFill>
              </a:rPr>
              <a:t>Be a U.S. citizen or eligible non-citizen</a:t>
            </a:r>
          </a:p>
          <a:p>
            <a:pPr marL="342900" lvl="0" indent="-342900">
              <a:lnSpc>
                <a:spcPct val="110000"/>
              </a:lnSpc>
              <a:buFont typeface="Wingdings" panose="05000000000000000000" pitchFamily="2" charset="2"/>
              <a:buChar char="§"/>
            </a:pPr>
            <a:r>
              <a:rPr lang="en-US" b="0" cap="none" dirty="0"/>
              <a:t>Be a</a:t>
            </a:r>
            <a:r>
              <a:rPr lang="en-US" b="0" cap="none" dirty="0">
                <a:solidFill>
                  <a:schemeClr val="tx1"/>
                </a:solidFill>
              </a:rPr>
              <a:t> Georgia resident </a:t>
            </a:r>
            <a:r>
              <a:rPr lang="en-US" sz="2000" b="0" cap="none" dirty="0">
                <a:solidFill>
                  <a:schemeClr val="tx1"/>
                </a:solidFill>
              </a:rPr>
              <a:t>(as determined by </a:t>
            </a:r>
            <a:r>
              <a:rPr lang="en-US" sz="2000" b="0" cap="none" dirty="0"/>
              <a:t>College/University</a:t>
            </a:r>
            <a:r>
              <a:rPr lang="en-US" sz="2000" b="0" cap="none" dirty="0">
                <a:solidFill>
                  <a:schemeClr val="tx1"/>
                </a:solidFill>
              </a:rPr>
              <a:t>)</a:t>
            </a:r>
          </a:p>
          <a:p>
            <a:pPr marL="342900" lvl="0" indent="-342900">
              <a:lnSpc>
                <a:spcPct val="110000"/>
              </a:lnSpc>
              <a:buFont typeface="Wingdings" panose="05000000000000000000" pitchFamily="2" charset="2"/>
              <a:buChar char="§"/>
            </a:pPr>
            <a:r>
              <a:rPr lang="en-US" b="0" cap="none" dirty="0">
                <a:solidFill>
                  <a:schemeClr val="tx1"/>
                </a:solidFill>
              </a:rPr>
              <a:t>Be </a:t>
            </a:r>
            <a:r>
              <a:rPr lang="en-US" b="0" cap="none" dirty="0"/>
              <a:t>w</a:t>
            </a:r>
            <a:r>
              <a:rPr lang="en-US" b="0" cap="none" dirty="0">
                <a:solidFill>
                  <a:schemeClr val="tx1"/>
                </a:solidFill>
              </a:rPr>
              <a:t>orking towards the first undergraduate program</a:t>
            </a:r>
          </a:p>
          <a:p>
            <a:pPr marL="342900" lvl="0" indent="-342900">
              <a:lnSpc>
                <a:spcPct val="110000"/>
              </a:lnSpc>
              <a:buFont typeface="Wingdings" panose="05000000000000000000" pitchFamily="2" charset="2"/>
              <a:buChar char="§"/>
            </a:pPr>
            <a:r>
              <a:rPr lang="en-US" b="0" cap="none" dirty="0">
                <a:solidFill>
                  <a:schemeClr val="tx1"/>
                </a:solidFill>
              </a:rPr>
              <a:t>Be in Good academic standing (SAP)</a:t>
            </a:r>
          </a:p>
          <a:p>
            <a:pPr marL="342900" indent="-342900">
              <a:lnSpc>
                <a:spcPct val="110000"/>
              </a:lnSpc>
              <a:buFont typeface="Wingdings" panose="05000000000000000000" pitchFamily="2" charset="2"/>
              <a:buChar char="§"/>
            </a:pPr>
            <a:r>
              <a:rPr lang="en-US" b="0" cap="none" dirty="0"/>
              <a:t>Attend a HOPE eligible institution </a:t>
            </a:r>
          </a:p>
          <a:p>
            <a:pPr marL="342900" lvl="0" indent="-342900">
              <a:lnSpc>
                <a:spcPct val="110000"/>
              </a:lnSpc>
              <a:buFont typeface="Wingdings" panose="05000000000000000000" pitchFamily="2" charset="2"/>
              <a:buChar char="§"/>
            </a:pPr>
            <a:endParaRPr lang="en-US" b="0" cap="none" dirty="0">
              <a:solidFill>
                <a:schemeClr val="tx1"/>
              </a:solidFill>
            </a:endParaRPr>
          </a:p>
        </p:txBody>
      </p:sp>
      <p:sp>
        <p:nvSpPr>
          <p:cNvPr id="7" name="Text Placeholder 2">
            <a:extLst>
              <a:ext uri="{FF2B5EF4-FFF2-40B4-BE49-F238E27FC236}">
                <a16:creationId xmlns:a16="http://schemas.microsoft.com/office/drawing/2014/main" id="{EED43A27-D65D-3DD9-1AE0-1821287901AE}"/>
              </a:ext>
            </a:extLst>
          </p:cNvPr>
          <p:cNvSpPr txBox="1">
            <a:spLocks noGrp="1"/>
          </p:cNvSpPr>
          <p:nvPr>
            <p:ph type="title" idx="4294967295"/>
          </p:nvPr>
        </p:nvSpPr>
        <p:spPr>
          <a:xfrm>
            <a:off x="685800" y="610286"/>
            <a:ext cx="7772400" cy="6667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cap="all" baseline="0" dirty="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Basic Eligibility Requirements</a:t>
            </a:r>
          </a:p>
        </p:txBody>
      </p:sp>
      <p:grpSp>
        <p:nvGrpSpPr>
          <p:cNvPr id="2" name="Group 1">
            <a:extLst>
              <a:ext uri="{FF2B5EF4-FFF2-40B4-BE49-F238E27FC236}">
                <a16:creationId xmlns:a16="http://schemas.microsoft.com/office/drawing/2014/main" id="{4EAE560A-0063-5749-0CB6-533723B2E894}"/>
              </a:ext>
              <a:ext uri="{C183D7F6-B498-43B3-948B-1728B52AA6E4}">
                <adec:decorative xmlns:adec="http://schemas.microsoft.com/office/drawing/2017/decorative" val="1"/>
              </a:ext>
            </a:extLst>
          </p:cNvPr>
          <p:cNvGrpSpPr/>
          <p:nvPr/>
        </p:nvGrpSpPr>
        <p:grpSpPr>
          <a:xfrm>
            <a:off x="483764" y="4872789"/>
            <a:ext cx="7772400" cy="1143000"/>
            <a:chOff x="676276" y="4278364"/>
            <a:chExt cx="7772400" cy="1143000"/>
          </a:xfrm>
        </p:grpSpPr>
        <p:sp>
          <p:nvSpPr>
            <p:cNvPr id="6" name="Rectangle 5">
              <a:extLst>
                <a:ext uri="{FF2B5EF4-FFF2-40B4-BE49-F238E27FC236}">
                  <a16:creationId xmlns:a16="http://schemas.microsoft.com/office/drawing/2014/main" id="{ABBFB854-7DD9-1476-9C63-4C45D36A5E51}"/>
                </a:ext>
              </a:extLst>
            </p:cNvPr>
            <p:cNvSpPr/>
            <p:nvPr/>
          </p:nvSpPr>
          <p:spPr>
            <a:xfrm>
              <a:off x="676276" y="4278364"/>
              <a:ext cx="7772400" cy="1143000"/>
            </a:xfrm>
            <a:prstGeom prst="rect">
              <a:avLst/>
            </a:prstGeom>
            <a:solidFill>
              <a:schemeClr val="bg1">
                <a:alpha val="77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5" name="TextBox 4">
              <a:extLst>
                <a:ext uri="{FF2B5EF4-FFF2-40B4-BE49-F238E27FC236}">
                  <a16:creationId xmlns:a16="http://schemas.microsoft.com/office/drawing/2014/main" id="{FBB5F1BD-E0D0-69DB-2E45-8B8DAD60719B}"/>
                </a:ext>
              </a:extLst>
            </p:cNvPr>
            <p:cNvSpPr txBox="1"/>
            <p:nvPr/>
          </p:nvSpPr>
          <p:spPr>
            <a:xfrm>
              <a:off x="1913487" y="4362586"/>
              <a:ext cx="5473063" cy="1001308"/>
            </a:xfrm>
            <a:prstGeom prst="rect">
              <a:avLst/>
            </a:prstGeom>
            <a:noFill/>
          </p:spPr>
          <p:txBody>
            <a:bodyPr wrap="square" rtlCol="0" anchor="ctr" anchorCtr="0">
              <a:noAutofit/>
            </a:bodyPr>
            <a:lstStyle/>
            <a:p>
              <a:r>
                <a:rPr lang="en-US" b="1" cap="all" dirty="0">
                  <a:latin typeface="Helvetica" pitchFamily="2" charset="0"/>
                </a:rPr>
                <a:t>Attention Male Students: </a:t>
              </a:r>
              <a:r>
                <a:rPr lang="en-US" dirty="0">
                  <a:latin typeface="Helvetica" pitchFamily="2" charset="0"/>
                </a:rPr>
                <a:t>Georgia state law requires Selective Service registration for males (18+ years old) to qualify for state aid programs. </a:t>
              </a:r>
            </a:p>
          </p:txBody>
        </p:sp>
        <p:pic>
          <p:nvPicPr>
            <p:cNvPr id="4" name="Picture 3" descr="A logo of a service system&#10;&#10;AI-generated content may be incorrect.">
              <a:extLst>
                <a:ext uri="{FF2B5EF4-FFF2-40B4-BE49-F238E27FC236}">
                  <a16:creationId xmlns:a16="http://schemas.microsoft.com/office/drawing/2014/main" id="{5D7E5974-A798-030B-E38D-C3F3B27660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346" y="4410714"/>
              <a:ext cx="877069" cy="877069"/>
            </a:xfrm>
            <a:prstGeom prst="rect">
              <a:avLst/>
            </a:prstGeom>
          </p:spPr>
        </p:pic>
      </p:grpSp>
      <p:pic>
        <p:nvPicPr>
          <p:cNvPr id="10" name="Picture 9" descr="military">
            <a:extLst>
              <a:ext uri="{FF2B5EF4-FFF2-40B4-BE49-F238E27FC236}">
                <a16:creationId xmlns:a16="http://schemas.microsoft.com/office/drawing/2014/main" id="{80B14DD1-36E9-06B4-D8DA-45A1544138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5910" y="4340448"/>
            <a:ext cx="1553250" cy="1686531"/>
          </a:xfrm>
          <a:prstGeom prst="rect">
            <a:avLst/>
          </a:prstGeom>
        </p:spPr>
      </p:pic>
    </p:spTree>
    <p:extLst>
      <p:ext uri="{BB962C8B-B14F-4D97-AF65-F5344CB8AC3E}">
        <p14:creationId xmlns:p14="http://schemas.microsoft.com/office/powerpoint/2010/main" val="633102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9F4F8"/>
        </a:solidFill>
        <a:effectLst/>
      </p:bgPr>
    </p:bg>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4B4626AA-2543-732C-1740-12FC0D1E909B}"/>
              </a:ext>
            </a:extLst>
          </p:cNvPr>
          <p:cNvSpPr txBox="1">
            <a:spLocks noGrp="1"/>
          </p:cNvSpPr>
          <p:nvPr>
            <p:ph type="title" idx="4294967295"/>
          </p:nvPr>
        </p:nvSpPr>
        <p:spPr>
          <a:xfrm>
            <a:off x="685800" y="610286"/>
            <a:ext cx="7772400" cy="6667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cap="all" baseline="0" dirty="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HOPE Scholarship</a:t>
            </a:r>
          </a:p>
        </p:txBody>
      </p:sp>
      <p:sp>
        <p:nvSpPr>
          <p:cNvPr id="13" name="Text Placeholder 3">
            <a:extLst>
              <a:ext uri="{FF2B5EF4-FFF2-40B4-BE49-F238E27FC236}">
                <a16:creationId xmlns:a16="http://schemas.microsoft.com/office/drawing/2014/main" id="{3636FDDF-6F6A-DA34-6099-5208CED073FB}"/>
              </a:ext>
            </a:extLst>
          </p:cNvPr>
          <p:cNvSpPr txBox="1">
            <a:spLocks/>
          </p:cNvSpPr>
          <p:nvPr/>
        </p:nvSpPr>
        <p:spPr>
          <a:xfrm>
            <a:off x="676275" y="320887"/>
            <a:ext cx="7772400" cy="3877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cap="all" baseline="0">
                <a:solidFill>
                  <a:srgbClr val="187CB8"/>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Hope program</a:t>
            </a:r>
          </a:p>
        </p:txBody>
      </p:sp>
      <p:grpSp>
        <p:nvGrpSpPr>
          <p:cNvPr id="11" name="Group 10">
            <a:extLst>
              <a:ext uri="{FF2B5EF4-FFF2-40B4-BE49-F238E27FC236}">
                <a16:creationId xmlns:a16="http://schemas.microsoft.com/office/drawing/2014/main" id="{3C905C5B-DEDF-2582-55CF-FF4AE1FFFF1B}"/>
              </a:ext>
              <a:ext uri="{C183D7F6-B498-43B3-948B-1728B52AA6E4}">
                <adec:decorative xmlns:adec="http://schemas.microsoft.com/office/drawing/2017/decorative" val="1"/>
              </a:ext>
            </a:extLst>
          </p:cNvPr>
          <p:cNvGrpSpPr/>
          <p:nvPr/>
        </p:nvGrpSpPr>
        <p:grpSpPr>
          <a:xfrm>
            <a:off x="631050" y="1621169"/>
            <a:ext cx="7881901" cy="3954158"/>
            <a:chOff x="631050" y="1621169"/>
            <a:chExt cx="7881901" cy="3954158"/>
          </a:xfrm>
        </p:grpSpPr>
        <p:cxnSp>
          <p:nvCxnSpPr>
            <p:cNvPr id="49" name="Straight Connector 48"/>
            <p:cNvCxnSpPr>
              <a:cxnSpLocks/>
            </p:cNvCxnSpPr>
            <p:nvPr/>
          </p:nvCxnSpPr>
          <p:spPr>
            <a:xfrm>
              <a:off x="4567728" y="2434398"/>
              <a:ext cx="8544" cy="6193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cxnSpLocks/>
            </p:cNvCxnSpPr>
            <p:nvPr/>
          </p:nvCxnSpPr>
          <p:spPr>
            <a:xfrm>
              <a:off x="7652027" y="4406900"/>
              <a:ext cx="0" cy="4295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p:cNvCxnSpPr>
            <p:nvPr/>
          </p:nvCxnSpPr>
          <p:spPr>
            <a:xfrm>
              <a:off x="5589697" y="4406900"/>
              <a:ext cx="0" cy="39862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cxnSpLocks/>
            </p:cNvCxnSpPr>
            <p:nvPr/>
          </p:nvCxnSpPr>
          <p:spPr>
            <a:xfrm>
              <a:off x="1473325" y="3048000"/>
              <a:ext cx="619048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p:cNvCxnSpPr>
            <p:nvPr/>
          </p:nvCxnSpPr>
          <p:spPr>
            <a:xfrm>
              <a:off x="1495158" y="3051544"/>
              <a:ext cx="0" cy="3013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p:cNvCxnSpPr>
            <p:nvPr/>
          </p:nvCxnSpPr>
          <p:spPr>
            <a:xfrm>
              <a:off x="3546386" y="3059339"/>
              <a:ext cx="0" cy="3013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cxnSpLocks/>
            </p:cNvCxnSpPr>
            <p:nvPr/>
          </p:nvCxnSpPr>
          <p:spPr>
            <a:xfrm>
              <a:off x="7652027" y="3046639"/>
              <a:ext cx="0" cy="3013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DB56830-C168-E01F-EACE-D307F3D29077}"/>
                </a:ext>
              </a:extLst>
            </p:cNvPr>
            <p:cNvCxnSpPr>
              <a:cxnSpLocks/>
            </p:cNvCxnSpPr>
            <p:nvPr/>
          </p:nvCxnSpPr>
          <p:spPr>
            <a:xfrm>
              <a:off x="5578163" y="3059339"/>
              <a:ext cx="0" cy="3013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2146758" y="1621169"/>
              <a:ext cx="4850485" cy="978340"/>
            </a:xfrm>
            <a:custGeom>
              <a:avLst/>
              <a:gdLst>
                <a:gd name="connsiteX0" fmla="*/ 0 w 2554856"/>
                <a:gd name="connsiteY0" fmla="*/ 0 h 488642"/>
                <a:gd name="connsiteX1" fmla="*/ 2554856 w 2554856"/>
                <a:gd name="connsiteY1" fmla="*/ 0 h 488642"/>
                <a:gd name="connsiteX2" fmla="*/ 2554856 w 2554856"/>
                <a:gd name="connsiteY2" fmla="*/ 488642 h 488642"/>
                <a:gd name="connsiteX3" fmla="*/ 0 w 2554856"/>
                <a:gd name="connsiteY3" fmla="*/ 488642 h 488642"/>
                <a:gd name="connsiteX4" fmla="*/ 0 w 2554856"/>
                <a:gd name="connsiteY4" fmla="*/ 0 h 488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856" h="488642">
                  <a:moveTo>
                    <a:pt x="0" y="0"/>
                  </a:moveTo>
                  <a:lnTo>
                    <a:pt x="2554856" y="0"/>
                  </a:lnTo>
                  <a:lnTo>
                    <a:pt x="2554856" y="488642"/>
                  </a:lnTo>
                  <a:lnTo>
                    <a:pt x="0" y="488642"/>
                  </a:lnTo>
                  <a:lnTo>
                    <a:pt x="0" y="0"/>
                  </a:lnTo>
                  <a:close/>
                </a:path>
              </a:pathLst>
            </a:custGeom>
            <a:solidFill>
              <a:schemeClr val="bg1"/>
            </a:solidFill>
            <a:ln w="3175">
              <a:solidFill>
                <a:schemeClr val="tx1"/>
              </a:solidFill>
            </a:ln>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4000" b="1" kern="1200" spc="50" dirty="0">
                  <a:solidFill>
                    <a:schemeClr val="tx1"/>
                  </a:solidFill>
                  <a:latin typeface="Helvetica" pitchFamily="2" charset="0"/>
                </a:rPr>
                <a:t>HOPE Program</a:t>
              </a:r>
            </a:p>
          </p:txBody>
        </p:sp>
        <p:sp>
          <p:nvSpPr>
            <p:cNvPr id="20" name="Freeform 19"/>
            <p:cNvSpPr/>
            <p:nvPr/>
          </p:nvSpPr>
          <p:spPr>
            <a:xfrm>
              <a:off x="5238737" y="4785664"/>
              <a:ext cx="2881769" cy="789663"/>
            </a:xfrm>
            <a:custGeom>
              <a:avLst/>
              <a:gdLst>
                <a:gd name="connsiteX0" fmla="*/ 0 w 2380453"/>
                <a:gd name="connsiteY0" fmla="*/ 0 h 555780"/>
                <a:gd name="connsiteX1" fmla="*/ 2380453 w 2380453"/>
                <a:gd name="connsiteY1" fmla="*/ 0 h 555780"/>
                <a:gd name="connsiteX2" fmla="*/ 2380453 w 2380453"/>
                <a:gd name="connsiteY2" fmla="*/ 555780 h 555780"/>
                <a:gd name="connsiteX3" fmla="*/ 0 w 2380453"/>
                <a:gd name="connsiteY3" fmla="*/ 555780 h 555780"/>
                <a:gd name="connsiteX4" fmla="*/ 0 w 2380453"/>
                <a:gd name="connsiteY4" fmla="*/ 0 h 555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453" h="555780">
                  <a:moveTo>
                    <a:pt x="0" y="0"/>
                  </a:moveTo>
                  <a:lnTo>
                    <a:pt x="2380453" y="0"/>
                  </a:lnTo>
                  <a:lnTo>
                    <a:pt x="2380453" y="555780"/>
                  </a:lnTo>
                  <a:lnTo>
                    <a:pt x="0" y="555780"/>
                  </a:lnTo>
                  <a:lnTo>
                    <a:pt x="0" y="0"/>
                  </a:lnTo>
                  <a:close/>
                </a:path>
              </a:pathLst>
            </a:custGeom>
            <a:solidFill>
              <a:schemeClr val="bg1"/>
            </a:solidFill>
            <a:ln w="3175">
              <a:solidFill>
                <a:schemeClr val="tx1"/>
              </a:solidFill>
            </a:ln>
            <a:effectLst/>
            <a:scene3d>
              <a:camera prst="orthographicFront"/>
              <a:lightRig rig="flat" dir="t"/>
            </a:scene3d>
            <a:sp3d prstMaterial="plastic"/>
          </p:spPr>
          <p:style>
            <a:lnRef idx="0">
              <a:schemeClr val="lt1">
                <a:hueOff val="0"/>
                <a:satOff val="0"/>
                <a:lumOff val="0"/>
                <a:alphaOff val="0"/>
              </a:schemeClr>
            </a:lnRef>
            <a:fillRef idx="3">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b="1" kern="1200" spc="50" dirty="0">
                  <a:solidFill>
                    <a:schemeClr val="tx1"/>
                  </a:solidFill>
                  <a:latin typeface="Helvetica" pitchFamily="2" charset="0"/>
                </a:rPr>
                <a:t>HOPE Career Grant</a:t>
              </a:r>
            </a:p>
          </p:txBody>
        </p:sp>
        <p:sp>
          <p:nvSpPr>
            <p:cNvPr id="17" name="Freeform 16"/>
            <p:cNvSpPr/>
            <p:nvPr/>
          </p:nvSpPr>
          <p:spPr>
            <a:xfrm>
              <a:off x="4733506" y="3352895"/>
              <a:ext cx="1728216" cy="1113616"/>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olidFill>
              <a:schemeClr val="bg1"/>
            </a:solidFill>
            <a:ln w="3175">
              <a:solidFill>
                <a:schemeClr val="tx1"/>
              </a:solidFill>
            </a:ln>
            <a:effectLst/>
            <a:scene3d>
              <a:camera prst="orthographicFront"/>
              <a:lightRig rig="flat" dir="t"/>
            </a:scene3d>
            <a:sp3d prstMaterial="plastic"/>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b="1" kern="1200" spc="50" dirty="0">
                  <a:solidFill>
                    <a:schemeClr val="tx1"/>
                  </a:solidFill>
                  <a:latin typeface="Helvetica" pitchFamily="2" charset="0"/>
                </a:rPr>
                <a:t>HOPE</a:t>
              </a:r>
            </a:p>
            <a:p>
              <a:pPr lvl="0" algn="ctr" defTabSz="622300">
                <a:spcBef>
                  <a:spcPct val="0"/>
                </a:spcBef>
                <a:spcAft>
                  <a:spcPts val="0"/>
                </a:spcAft>
              </a:pPr>
              <a:r>
                <a:rPr lang="en-US" b="1" kern="1200" spc="50" dirty="0">
                  <a:solidFill>
                    <a:schemeClr val="tx1"/>
                  </a:solidFill>
                  <a:latin typeface="Helvetica" pitchFamily="2" charset="0"/>
                </a:rPr>
                <a:t>Grant</a:t>
              </a:r>
            </a:p>
          </p:txBody>
        </p:sp>
        <p:sp>
          <p:nvSpPr>
            <p:cNvPr id="33" name="Freeform 32"/>
            <p:cNvSpPr/>
            <p:nvPr/>
          </p:nvSpPr>
          <p:spPr>
            <a:xfrm>
              <a:off x="6784735" y="3352895"/>
              <a:ext cx="1728216" cy="1113616"/>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olidFill>
              <a:schemeClr val="bg1"/>
            </a:solidFill>
            <a:ln w="3175">
              <a:solidFill>
                <a:schemeClr val="tx1"/>
              </a:solidFill>
            </a:ln>
            <a:effectLst/>
            <a:scene3d>
              <a:camera prst="orthographicFront"/>
              <a:lightRig rig="flat" dir="t"/>
            </a:scene3d>
            <a:sp3d prstMaterial="plastic"/>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b="1" spc="50" dirty="0">
                  <a:solidFill>
                    <a:schemeClr val="tx1"/>
                  </a:solidFill>
                  <a:latin typeface="Helvetica" pitchFamily="2" charset="0"/>
                </a:rPr>
                <a:t>Zell Miller</a:t>
              </a:r>
            </a:p>
            <a:p>
              <a:pPr lvl="0" algn="ctr" defTabSz="622300">
                <a:spcBef>
                  <a:spcPct val="0"/>
                </a:spcBef>
                <a:spcAft>
                  <a:spcPts val="0"/>
                </a:spcAft>
              </a:pPr>
              <a:r>
                <a:rPr lang="en-US" b="1" kern="1200" spc="50" dirty="0">
                  <a:solidFill>
                    <a:schemeClr val="tx1"/>
                  </a:solidFill>
                  <a:latin typeface="Helvetica" pitchFamily="2" charset="0"/>
                </a:rPr>
                <a:t>Grant</a:t>
              </a:r>
            </a:p>
          </p:txBody>
        </p:sp>
        <p:sp>
          <p:nvSpPr>
            <p:cNvPr id="35" name="Freeform 34"/>
            <p:cNvSpPr/>
            <p:nvPr/>
          </p:nvSpPr>
          <p:spPr>
            <a:xfrm>
              <a:off x="631050" y="3352895"/>
              <a:ext cx="1728216" cy="1113616"/>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olidFill>
              <a:srgbClr val="336699">
                <a:alpha val="97000"/>
              </a:srgbClr>
            </a:solidFill>
            <a:ln w="3175">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b="1" kern="1200" spc="50" dirty="0">
                  <a:solidFill>
                    <a:schemeClr val="bg1"/>
                  </a:solidFill>
                  <a:latin typeface="Helvetica" pitchFamily="2" charset="0"/>
                </a:rPr>
                <a:t>HOPE</a:t>
              </a:r>
            </a:p>
            <a:p>
              <a:pPr lvl="0" algn="ctr" defTabSz="622300">
                <a:spcBef>
                  <a:spcPct val="0"/>
                </a:spcBef>
                <a:spcAft>
                  <a:spcPts val="0"/>
                </a:spcAft>
              </a:pPr>
              <a:r>
                <a:rPr lang="en-US" b="1" spc="50" dirty="0">
                  <a:solidFill>
                    <a:schemeClr val="bg1"/>
                  </a:solidFill>
                  <a:latin typeface="Helvetica" pitchFamily="2" charset="0"/>
                </a:rPr>
                <a:t>Scholarship</a:t>
              </a:r>
              <a:endParaRPr lang="en-US" b="1" kern="1200" spc="50" dirty="0">
                <a:solidFill>
                  <a:schemeClr val="bg1"/>
                </a:solidFill>
                <a:latin typeface="Helvetica" pitchFamily="2" charset="0"/>
              </a:endParaRPr>
            </a:p>
          </p:txBody>
        </p:sp>
        <p:sp>
          <p:nvSpPr>
            <p:cNvPr id="36" name="Freeform 35"/>
            <p:cNvSpPr/>
            <p:nvPr/>
          </p:nvSpPr>
          <p:spPr>
            <a:xfrm>
              <a:off x="2682278" y="3352895"/>
              <a:ext cx="1728216" cy="1113616"/>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olidFill>
              <a:schemeClr val="bg1"/>
            </a:solidFill>
            <a:ln w="3175">
              <a:solidFill>
                <a:schemeClr val="tx1"/>
              </a:solidFill>
            </a:ln>
            <a:effectLst/>
            <a:scene3d>
              <a:camera prst="orthographicFront"/>
              <a:lightRig rig="flat" dir="t"/>
            </a:scene3d>
            <a:sp3d prstMaterial="plastic"/>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b="1" kern="1200" spc="50" dirty="0">
                  <a:solidFill>
                    <a:schemeClr val="tx1"/>
                  </a:solidFill>
                  <a:latin typeface="Helvetica" pitchFamily="2" charset="0"/>
                </a:rPr>
                <a:t>Zell Miller</a:t>
              </a:r>
            </a:p>
            <a:p>
              <a:pPr lvl="0" algn="ctr" defTabSz="622300">
                <a:spcBef>
                  <a:spcPct val="0"/>
                </a:spcBef>
                <a:spcAft>
                  <a:spcPts val="0"/>
                </a:spcAft>
              </a:pPr>
              <a:r>
                <a:rPr lang="en-US" b="1" spc="50" dirty="0">
                  <a:solidFill>
                    <a:schemeClr val="tx1"/>
                  </a:solidFill>
                  <a:latin typeface="Helvetica" pitchFamily="2" charset="0"/>
                </a:rPr>
                <a:t>Scholarship</a:t>
              </a:r>
              <a:endParaRPr lang="en-US" b="1" kern="1200" spc="50" dirty="0">
                <a:solidFill>
                  <a:schemeClr val="tx1"/>
                </a:solidFill>
                <a:latin typeface="Helvetica" pitchFamily="2" charset="0"/>
              </a:endParaRPr>
            </a:p>
          </p:txBody>
        </p:sp>
      </p:grpSp>
    </p:spTree>
    <p:extLst>
      <p:ext uri="{BB962C8B-B14F-4D97-AF65-F5344CB8AC3E}">
        <p14:creationId xmlns:p14="http://schemas.microsoft.com/office/powerpoint/2010/main" val="2893002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9F4F8"/>
        </a:solidFill>
        <a:effectLst/>
      </p:bgPr>
    </p:bg>
    <p:spTree>
      <p:nvGrpSpPr>
        <p:cNvPr id="1" name="">
          <a:extLst>
            <a:ext uri="{FF2B5EF4-FFF2-40B4-BE49-F238E27FC236}">
              <a16:creationId xmlns:a16="http://schemas.microsoft.com/office/drawing/2014/main" id="{1FF69AEB-61B0-75A2-FF10-82D975A2A35B}"/>
            </a:ext>
          </a:extLst>
        </p:cNvPr>
        <p:cNvGrpSpPr/>
        <p:nvPr/>
      </p:nvGrpSpPr>
      <p:grpSpPr>
        <a:xfrm>
          <a:off x="0" y="0"/>
          <a:ext cx="0" cy="0"/>
          <a:chOff x="0" y="0"/>
          <a:chExt cx="0" cy="0"/>
        </a:xfrm>
      </p:grpSpPr>
      <p:sp>
        <p:nvSpPr>
          <p:cNvPr id="8" name="Text Placeholder 3">
            <a:extLst>
              <a:ext uri="{FF2B5EF4-FFF2-40B4-BE49-F238E27FC236}">
                <a16:creationId xmlns:a16="http://schemas.microsoft.com/office/drawing/2014/main" id="{E42566AE-D826-6DE4-349D-814CADCCF47D}"/>
              </a:ext>
            </a:extLst>
          </p:cNvPr>
          <p:cNvSpPr>
            <a:spLocks noGrp="1"/>
          </p:cNvSpPr>
          <p:nvPr>
            <p:ph type="body" sz="quarter" idx="11"/>
          </p:nvPr>
        </p:nvSpPr>
        <p:spPr/>
        <p:txBody>
          <a:bodyPr/>
          <a:lstStyle/>
          <a:p>
            <a:pPr marL="0" indent="0">
              <a:buNone/>
            </a:pPr>
            <a:r>
              <a:rPr lang="en-US" dirty="0">
                <a:solidFill>
                  <a:srgbClr val="187CB8"/>
                </a:solidFill>
              </a:rPr>
              <a:t>Hope program</a:t>
            </a:r>
          </a:p>
        </p:txBody>
      </p:sp>
      <p:sp>
        <p:nvSpPr>
          <p:cNvPr id="3" name="Content Placeholder 2">
            <a:extLst>
              <a:ext uri="{FF2B5EF4-FFF2-40B4-BE49-F238E27FC236}">
                <a16:creationId xmlns:a16="http://schemas.microsoft.com/office/drawing/2014/main" id="{6F78AFA3-AC53-041D-D46E-48079E393C23}"/>
              </a:ext>
            </a:extLst>
          </p:cNvPr>
          <p:cNvSpPr>
            <a:spLocks noGrp="1"/>
          </p:cNvSpPr>
          <p:nvPr>
            <p:ph type="body" sz="quarter" idx="10"/>
          </p:nvPr>
        </p:nvSpPr>
        <p:spPr>
          <a:xfrm>
            <a:off x="685800" y="1354423"/>
            <a:ext cx="7772400" cy="4156454"/>
          </a:xfrm>
        </p:spPr>
        <p:txBody>
          <a:bodyPr>
            <a:noAutofit/>
          </a:bodyPr>
          <a:lstStyle/>
          <a:p>
            <a:pPr lvl="0">
              <a:lnSpc>
                <a:spcPct val="110000"/>
              </a:lnSpc>
            </a:pPr>
            <a:r>
              <a:rPr lang="en-US" b="0" cap="none" dirty="0">
                <a:solidFill>
                  <a:schemeClr val="tx1"/>
                </a:solidFill>
              </a:rPr>
              <a:t>Student must: </a:t>
            </a:r>
          </a:p>
          <a:p>
            <a:pPr marL="342900" lvl="0" indent="-342900">
              <a:lnSpc>
                <a:spcPct val="110000"/>
              </a:lnSpc>
              <a:buFont typeface="Wingdings" panose="05000000000000000000" pitchFamily="2" charset="2"/>
              <a:buChar char="§"/>
            </a:pPr>
            <a:r>
              <a:rPr lang="en-US" b="0" cap="none" dirty="0">
                <a:solidFill>
                  <a:schemeClr val="tx1"/>
                </a:solidFill>
              </a:rPr>
              <a:t>Be</a:t>
            </a:r>
            <a:r>
              <a:rPr lang="en-US" b="0" cap="none" dirty="0"/>
              <a:t> e</a:t>
            </a:r>
            <a:r>
              <a:rPr lang="en-US" b="0" cap="none" dirty="0">
                <a:solidFill>
                  <a:schemeClr val="tx1"/>
                </a:solidFill>
              </a:rPr>
              <a:t>nrolled in a</a:t>
            </a:r>
            <a:r>
              <a:rPr lang="en-US" b="0" cap="none" dirty="0"/>
              <a:t> </a:t>
            </a:r>
            <a:r>
              <a:rPr lang="en-US" b="0" cap="none" dirty="0">
                <a:solidFill>
                  <a:schemeClr val="tx1"/>
                </a:solidFill>
              </a:rPr>
              <a:t>degree program </a:t>
            </a:r>
          </a:p>
          <a:p>
            <a:pPr marL="342900" lvl="0" indent="-342900">
              <a:lnSpc>
                <a:spcPct val="110000"/>
              </a:lnSpc>
              <a:buFont typeface="Wingdings" panose="05000000000000000000" pitchFamily="2" charset="2"/>
              <a:buChar char="§"/>
            </a:pPr>
            <a:r>
              <a:rPr lang="en-US" b="0" cap="none" dirty="0">
                <a:solidFill>
                  <a:schemeClr val="tx1"/>
                </a:solidFill>
              </a:rPr>
              <a:t>Graduate with a 3.0 high school HOPE GPA</a:t>
            </a:r>
          </a:p>
          <a:p>
            <a:pPr marL="806450" lvl="1" indent="-409575">
              <a:lnSpc>
                <a:spcPct val="110000"/>
              </a:lnSpc>
              <a:buFont typeface="Wingdings" panose="05000000000000000000" pitchFamily="2" charset="2"/>
              <a:buChar char="§"/>
            </a:pPr>
            <a:r>
              <a:rPr lang="en-US" sz="2000" dirty="0">
                <a:solidFill>
                  <a:schemeClr val="tx1"/>
                </a:solidFill>
              </a:rPr>
              <a:t>High school HOPE GPA is different from cumulative high school GPA</a:t>
            </a:r>
          </a:p>
          <a:p>
            <a:pPr marL="806450" lvl="1" indent="-409575">
              <a:lnSpc>
                <a:spcPct val="110000"/>
              </a:lnSpc>
              <a:buFont typeface="Wingdings" panose="05000000000000000000" pitchFamily="2" charset="2"/>
              <a:buChar char="§"/>
            </a:pPr>
            <a:r>
              <a:rPr lang="en-US" sz="2000" dirty="0">
                <a:solidFill>
                  <a:schemeClr val="tx1"/>
                </a:solidFill>
              </a:rPr>
              <a:t>High school HOPE GPA is calculated from grades in core curriculum courses 9</a:t>
            </a:r>
            <a:r>
              <a:rPr lang="en-US" sz="2000" baseline="30000" dirty="0">
                <a:solidFill>
                  <a:schemeClr val="tx1"/>
                </a:solidFill>
              </a:rPr>
              <a:t>th</a:t>
            </a:r>
            <a:r>
              <a:rPr lang="en-US" sz="2000" dirty="0">
                <a:solidFill>
                  <a:schemeClr val="tx1"/>
                </a:solidFill>
              </a:rPr>
              <a:t> – 12</a:t>
            </a:r>
            <a:r>
              <a:rPr lang="en-US" sz="2000" baseline="30000" dirty="0">
                <a:solidFill>
                  <a:schemeClr val="tx1"/>
                </a:solidFill>
              </a:rPr>
              <a:t>th</a:t>
            </a:r>
            <a:r>
              <a:rPr lang="en-US" sz="2000" dirty="0">
                <a:solidFill>
                  <a:schemeClr val="tx1"/>
                </a:solidFill>
              </a:rPr>
              <a:t> grade </a:t>
            </a:r>
          </a:p>
          <a:p>
            <a:pPr marL="806450" lvl="1" indent="-409575">
              <a:lnSpc>
                <a:spcPct val="110000"/>
              </a:lnSpc>
              <a:buFont typeface="Wingdings" panose="05000000000000000000" pitchFamily="2" charset="2"/>
              <a:buChar char="§"/>
            </a:pPr>
            <a:r>
              <a:rPr lang="en-US" sz="2000" dirty="0">
                <a:solidFill>
                  <a:schemeClr val="tx1"/>
                </a:solidFill>
              </a:rPr>
              <a:t>After high school graduation, HOPE Scholarship may also be earned in college</a:t>
            </a:r>
          </a:p>
          <a:p>
            <a:pPr marL="342900" lvl="0" indent="-342900">
              <a:lnSpc>
                <a:spcPct val="110000"/>
              </a:lnSpc>
              <a:buFont typeface="Wingdings" panose="05000000000000000000" pitchFamily="2" charset="2"/>
              <a:buChar char="§"/>
            </a:pPr>
            <a:r>
              <a:rPr lang="en-US" b="0" cap="none" dirty="0">
                <a:solidFill>
                  <a:schemeClr val="tx1"/>
                </a:solidFill>
              </a:rPr>
              <a:t>Complete four (4) academically rigorous course credits during high school</a:t>
            </a:r>
          </a:p>
          <a:p>
            <a:pPr marL="0" lvl="0" indent="0">
              <a:lnSpc>
                <a:spcPct val="110000"/>
              </a:lnSpc>
              <a:buNone/>
            </a:pPr>
            <a:endParaRPr lang="en-US" cap="none" dirty="0">
              <a:solidFill>
                <a:schemeClr val="tx1"/>
              </a:solidFill>
            </a:endParaRPr>
          </a:p>
        </p:txBody>
      </p:sp>
      <p:sp>
        <p:nvSpPr>
          <p:cNvPr id="7" name="Text Placeholder 2">
            <a:extLst>
              <a:ext uri="{FF2B5EF4-FFF2-40B4-BE49-F238E27FC236}">
                <a16:creationId xmlns:a16="http://schemas.microsoft.com/office/drawing/2014/main" id="{B2D083AE-0B36-1C12-280C-1F772309BF9E}"/>
              </a:ext>
            </a:extLst>
          </p:cNvPr>
          <p:cNvSpPr txBox="1">
            <a:spLocks noGrp="1"/>
          </p:cNvSpPr>
          <p:nvPr>
            <p:ph type="title" idx="4294967295"/>
          </p:nvPr>
        </p:nvSpPr>
        <p:spPr>
          <a:xfrm>
            <a:off x="685800" y="610286"/>
            <a:ext cx="7772400" cy="6667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cap="all" baseline="0" dirty="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HOPE Scholarship Eligibility Requirements</a:t>
            </a:r>
          </a:p>
        </p:txBody>
      </p:sp>
    </p:spTree>
    <p:extLst>
      <p:ext uri="{BB962C8B-B14F-4D97-AF65-F5344CB8AC3E}">
        <p14:creationId xmlns:p14="http://schemas.microsoft.com/office/powerpoint/2010/main" val="1600866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9F4F8"/>
        </a:solidFill>
        <a:effectLst/>
      </p:bgPr>
    </p:bg>
    <p:spTree>
      <p:nvGrpSpPr>
        <p:cNvPr id="1" name="">
          <a:extLst>
            <a:ext uri="{FF2B5EF4-FFF2-40B4-BE49-F238E27FC236}">
              <a16:creationId xmlns:a16="http://schemas.microsoft.com/office/drawing/2014/main" id="{4DA8DF66-0710-97DF-9F8D-FB090559FF6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68B1485-149E-5FAE-9B20-BE53B67A37AD}"/>
              </a:ext>
            </a:extLst>
          </p:cNvPr>
          <p:cNvSpPr>
            <a:spLocks noGrp="1"/>
          </p:cNvSpPr>
          <p:nvPr>
            <p:ph type="body" sz="quarter" idx="11"/>
          </p:nvPr>
        </p:nvSpPr>
        <p:spPr/>
        <p:txBody>
          <a:bodyPr/>
          <a:lstStyle/>
          <a:p>
            <a:r>
              <a:rPr lang="en-US" dirty="0"/>
              <a:t>HOPE program</a:t>
            </a:r>
          </a:p>
        </p:txBody>
      </p:sp>
      <p:sp>
        <p:nvSpPr>
          <p:cNvPr id="2" name="Text Placeholder 1">
            <a:extLst>
              <a:ext uri="{FF2B5EF4-FFF2-40B4-BE49-F238E27FC236}">
                <a16:creationId xmlns:a16="http://schemas.microsoft.com/office/drawing/2014/main" id="{791ED0C0-57EF-1F04-5B4D-924FE42C337A}"/>
              </a:ext>
            </a:extLst>
          </p:cNvPr>
          <p:cNvSpPr>
            <a:spLocks noGrp="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My High School HOPE GPA</a:t>
            </a:r>
          </a:p>
        </p:txBody>
      </p:sp>
      <p:pic>
        <p:nvPicPr>
          <p:cNvPr id="4" name="Picture 4">
            <a:extLst>
              <a:ext uri="{FF2B5EF4-FFF2-40B4-BE49-F238E27FC236}">
                <a16:creationId xmlns:a16="http://schemas.microsoft.com/office/drawing/2014/main" id="{FD8CB20E-E44F-CEE8-0595-25E3366D32DF}"/>
              </a:ext>
              <a:ext uri="{C183D7F6-B498-43B3-948B-1728B52AA6E4}">
                <adec:decorative xmlns:adec="http://schemas.microsoft.com/office/drawing/2017/decorative" val="1"/>
              </a:ext>
            </a:extLst>
          </p:cNvPr>
          <p:cNvPicPr/>
          <p:nvPr/>
        </p:nvPicPr>
        <p:blipFill>
          <a:blip r:embed="rId3"/>
          <a:srcRect l="3245" t="26487" r="41927" b="1773"/>
          <a:stretch/>
        </p:blipFill>
        <p:spPr>
          <a:xfrm>
            <a:off x="5250595" y="1782700"/>
            <a:ext cx="3198080" cy="2619642"/>
          </a:xfrm>
          <a:prstGeom prst="rect">
            <a:avLst/>
          </a:prstGeom>
          <a:ln w="12700">
            <a:noFill/>
            <a:round/>
          </a:ln>
          <a:effectLst>
            <a:outerShdw blurRad="50800" dist="38100" dir="2700000" algn="tl" rotWithShape="0">
              <a:prstClr val="black">
                <a:alpha val="40000"/>
              </a:prstClr>
            </a:outerShdw>
          </a:effectLst>
        </p:spPr>
      </p:pic>
      <p:pic>
        <p:nvPicPr>
          <p:cNvPr id="5" name="Picture 5">
            <a:extLst>
              <a:ext uri="{FF2B5EF4-FFF2-40B4-BE49-F238E27FC236}">
                <a16:creationId xmlns:a16="http://schemas.microsoft.com/office/drawing/2014/main" id="{0ED9F676-3B2B-7E0C-D52D-6B74CC336AE3}"/>
              </a:ext>
              <a:ext uri="{C183D7F6-B498-43B3-948B-1728B52AA6E4}">
                <adec:decorative xmlns:adec="http://schemas.microsoft.com/office/drawing/2017/decorative" val="1"/>
              </a:ext>
            </a:extLst>
          </p:cNvPr>
          <p:cNvPicPr/>
          <p:nvPr/>
        </p:nvPicPr>
        <p:blipFill>
          <a:blip r:embed="rId4"/>
          <a:srcRect l="5600" t="3634" r="34106" b="4878"/>
          <a:stretch/>
        </p:blipFill>
        <p:spPr>
          <a:xfrm>
            <a:off x="5811253" y="3378218"/>
            <a:ext cx="2847734" cy="2516914"/>
          </a:xfrm>
          <a:prstGeom prst="rect">
            <a:avLst/>
          </a:prstGeom>
          <a:ln w="12700">
            <a:noFill/>
            <a:round/>
          </a:ln>
          <a:effectLst>
            <a:outerShdw blurRad="50800" dist="38100" dir="2700000" algn="tl" rotWithShape="0">
              <a:prstClr val="black">
                <a:alpha val="40000"/>
              </a:prstClr>
            </a:outerShdw>
          </a:effectLst>
        </p:spPr>
      </p:pic>
      <p:grpSp>
        <p:nvGrpSpPr>
          <p:cNvPr id="6" name="Group 5">
            <a:extLst>
              <a:ext uri="{FF2B5EF4-FFF2-40B4-BE49-F238E27FC236}">
                <a16:creationId xmlns:a16="http://schemas.microsoft.com/office/drawing/2014/main" id="{5910360C-1DE1-8F4E-3B8F-3DE35B67D803}"/>
              </a:ext>
              <a:ext uri="{C183D7F6-B498-43B3-948B-1728B52AA6E4}">
                <adec:decorative xmlns:adec="http://schemas.microsoft.com/office/drawing/2017/decorative" val="1"/>
              </a:ext>
            </a:extLst>
          </p:cNvPr>
          <p:cNvGrpSpPr/>
          <p:nvPr/>
        </p:nvGrpSpPr>
        <p:grpSpPr>
          <a:xfrm>
            <a:off x="671261" y="1574508"/>
            <a:ext cx="4344958" cy="3899859"/>
            <a:chOff x="671261" y="1669134"/>
            <a:chExt cx="4344958" cy="3708982"/>
          </a:xfrm>
        </p:grpSpPr>
        <p:sp>
          <p:nvSpPr>
            <p:cNvPr id="8" name="Content Placeholder 2">
              <a:extLst>
                <a:ext uri="{FF2B5EF4-FFF2-40B4-BE49-F238E27FC236}">
                  <a16:creationId xmlns:a16="http://schemas.microsoft.com/office/drawing/2014/main" id="{B434C651-089D-03B5-9D24-5BC38070BD9E}"/>
                </a:ext>
              </a:extLst>
            </p:cNvPr>
            <p:cNvSpPr txBox="1">
              <a:spLocks/>
            </p:cNvSpPr>
            <p:nvPr/>
          </p:nvSpPr>
          <p:spPr>
            <a:xfrm>
              <a:off x="671261" y="1669134"/>
              <a:ext cx="4344958" cy="3708982"/>
            </a:xfrm>
            <a:prstGeom prst="rect">
              <a:avLst/>
            </a:prstGeom>
            <a:solidFill>
              <a:schemeClr val="bg1">
                <a:alpha val="77000"/>
              </a:schemeClr>
            </a:solidFill>
            <a:ln w="3175">
              <a:solidFill>
                <a:schemeClr val="tx1"/>
              </a:solidFill>
            </a:ln>
          </p:spPr>
          <p:txBody>
            <a:bodyPr vert="horz" lIns="228600" tIns="228600" rIns="228600" bIns="2286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n-US" sz="2400" dirty="0">
                  <a:solidFill>
                    <a:schemeClr val="tx1"/>
                  </a:solidFill>
                </a:rPr>
                <a:t>Log in to GAfutures.org account to access your HOPE GPA.</a:t>
              </a:r>
            </a:p>
          </p:txBody>
        </p:sp>
        <p:pic>
          <p:nvPicPr>
            <p:cNvPr id="7" name="Picture 6">
              <a:extLst>
                <a:ext uri="{FF2B5EF4-FFF2-40B4-BE49-F238E27FC236}">
                  <a16:creationId xmlns:a16="http://schemas.microsoft.com/office/drawing/2014/main" id="{D310C8D3-B608-40F8-4E8A-2779C3874F1A}"/>
                </a:ext>
              </a:extLst>
            </p:cNvPr>
            <p:cNvPicPr>
              <a:picLocks noChangeAspect="1"/>
            </p:cNvPicPr>
            <p:nvPr/>
          </p:nvPicPr>
          <p:blipFill>
            <a:blip r:embed="rId5"/>
            <a:srcRect l="1138" r="1013"/>
            <a:stretch>
              <a:fillRect/>
            </a:stretch>
          </p:blipFill>
          <p:spPr>
            <a:xfrm>
              <a:off x="889672" y="3278623"/>
              <a:ext cx="3908136" cy="1704259"/>
            </a:xfrm>
            <a:prstGeom prst="rect">
              <a:avLst/>
            </a:prstGeom>
            <a:effectLst>
              <a:outerShdw blurRad="50800" dist="38100" dir="2700000" algn="tl" rotWithShape="0">
                <a:prstClr val="black">
                  <a:alpha val="40000"/>
                </a:prstClr>
              </a:outerShdw>
            </a:effectLst>
          </p:spPr>
        </p:pic>
      </p:grpSp>
      <p:sp>
        <p:nvSpPr>
          <p:cNvPr id="9" name="Oval 8">
            <a:extLst>
              <a:ext uri="{FF2B5EF4-FFF2-40B4-BE49-F238E27FC236}">
                <a16:creationId xmlns:a16="http://schemas.microsoft.com/office/drawing/2014/main" id="{3C2AF75F-C97C-3E39-F2DF-BE8810AF01E4}"/>
              </a:ext>
              <a:ext uri="{C183D7F6-B498-43B3-948B-1728B52AA6E4}">
                <adec:decorative xmlns:adec="http://schemas.microsoft.com/office/drawing/2017/decorative" val="1"/>
              </a:ext>
            </a:extLst>
          </p:cNvPr>
          <p:cNvSpPr/>
          <p:nvPr/>
        </p:nvSpPr>
        <p:spPr>
          <a:xfrm>
            <a:off x="6990348" y="3801979"/>
            <a:ext cx="372979" cy="30939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10" name="Oval 9">
            <a:extLst>
              <a:ext uri="{FF2B5EF4-FFF2-40B4-BE49-F238E27FC236}">
                <a16:creationId xmlns:a16="http://schemas.microsoft.com/office/drawing/2014/main" id="{403FED9E-48F3-06EF-DA93-7923CAB3C395}"/>
              </a:ext>
              <a:ext uri="{C183D7F6-B498-43B3-948B-1728B52AA6E4}">
                <adec:decorative xmlns:adec="http://schemas.microsoft.com/office/drawing/2017/decorative" val="1"/>
              </a:ext>
            </a:extLst>
          </p:cNvPr>
          <p:cNvSpPr/>
          <p:nvPr/>
        </p:nvSpPr>
        <p:spPr>
          <a:xfrm>
            <a:off x="7880686" y="4063246"/>
            <a:ext cx="264691" cy="24405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11" name="Arrow: Right 10">
            <a:extLst>
              <a:ext uri="{FF2B5EF4-FFF2-40B4-BE49-F238E27FC236}">
                <a16:creationId xmlns:a16="http://schemas.microsoft.com/office/drawing/2014/main" id="{127576E2-F80C-EFD4-5981-62230DA498DE}"/>
              </a:ext>
              <a:ext uri="{C183D7F6-B498-43B3-948B-1728B52AA6E4}">
                <adec:decorative xmlns:adec="http://schemas.microsoft.com/office/drawing/2017/decorative" val="1"/>
              </a:ext>
            </a:extLst>
          </p:cNvPr>
          <p:cNvSpPr/>
          <p:nvPr/>
        </p:nvSpPr>
        <p:spPr>
          <a:xfrm>
            <a:off x="436885" y="3865222"/>
            <a:ext cx="716652" cy="502015"/>
          </a:xfrm>
          <a:prstGeom prst="rightArrow">
            <a:avLst/>
          </a:prstGeom>
          <a:solidFill>
            <a:srgbClr val="4CBB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Tree>
    <p:extLst>
      <p:ext uri="{BB962C8B-B14F-4D97-AF65-F5344CB8AC3E}">
        <p14:creationId xmlns:p14="http://schemas.microsoft.com/office/powerpoint/2010/main" val="1776348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9F4F8"/>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7B872E9-70B5-86B5-25E9-309FA9B7862A}"/>
              </a:ext>
            </a:extLst>
          </p:cNvPr>
          <p:cNvSpPr>
            <a:spLocks noGrp="1"/>
          </p:cNvSpPr>
          <p:nvPr>
            <p:ph type="body" sz="quarter" idx="11"/>
          </p:nvPr>
        </p:nvSpPr>
        <p:spPr/>
        <p:txBody>
          <a:bodyPr/>
          <a:lstStyle/>
          <a:p>
            <a:pPr marL="0" indent="0">
              <a:buNone/>
            </a:pPr>
            <a:r>
              <a:rPr lang="en-US" dirty="0">
                <a:solidFill>
                  <a:srgbClr val="187CB8"/>
                </a:solidFill>
              </a:rPr>
              <a:t>Hope program</a:t>
            </a:r>
          </a:p>
        </p:txBody>
      </p:sp>
      <p:sp>
        <p:nvSpPr>
          <p:cNvPr id="3" name="Text Placeholder 2">
            <a:extLst>
              <a:ext uri="{FF2B5EF4-FFF2-40B4-BE49-F238E27FC236}">
                <a16:creationId xmlns:a16="http://schemas.microsoft.com/office/drawing/2014/main" id="{400D6B7B-3174-CD94-B89D-4246A2A1B367}"/>
              </a:ext>
            </a:extLst>
          </p:cNvPr>
          <p:cNvSpPr>
            <a:spLocks noGrp="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Zell miller scholarship</a:t>
            </a:r>
          </a:p>
        </p:txBody>
      </p:sp>
      <p:grpSp>
        <p:nvGrpSpPr>
          <p:cNvPr id="5" name="Group 4">
            <a:extLst>
              <a:ext uri="{FF2B5EF4-FFF2-40B4-BE49-F238E27FC236}">
                <a16:creationId xmlns:a16="http://schemas.microsoft.com/office/drawing/2014/main" id="{A50FFB25-E7AF-D07F-5F35-0AC8F3BB4FF9}"/>
              </a:ext>
              <a:ext uri="{C183D7F6-B498-43B3-948B-1728B52AA6E4}">
                <adec:decorative xmlns:adec="http://schemas.microsoft.com/office/drawing/2017/decorative" val="1"/>
              </a:ext>
            </a:extLst>
          </p:cNvPr>
          <p:cNvGrpSpPr/>
          <p:nvPr/>
        </p:nvGrpSpPr>
        <p:grpSpPr>
          <a:xfrm>
            <a:off x="631050" y="1621169"/>
            <a:ext cx="7881901" cy="3954158"/>
            <a:chOff x="631050" y="1621169"/>
            <a:chExt cx="7881901" cy="3954158"/>
          </a:xfrm>
        </p:grpSpPr>
        <p:cxnSp>
          <p:nvCxnSpPr>
            <p:cNvPr id="6" name="Straight Connector 5">
              <a:extLst>
                <a:ext uri="{FF2B5EF4-FFF2-40B4-BE49-F238E27FC236}">
                  <a16:creationId xmlns:a16="http://schemas.microsoft.com/office/drawing/2014/main" id="{AB466471-F33B-7ADA-5E9E-F18AC2D3627F}"/>
                </a:ext>
              </a:extLst>
            </p:cNvPr>
            <p:cNvCxnSpPr>
              <a:cxnSpLocks/>
            </p:cNvCxnSpPr>
            <p:nvPr/>
          </p:nvCxnSpPr>
          <p:spPr>
            <a:xfrm>
              <a:off x="4567728" y="2434398"/>
              <a:ext cx="8544" cy="6193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731D814-3EE1-F67B-7090-5E240E26BCF3}"/>
                </a:ext>
              </a:extLst>
            </p:cNvPr>
            <p:cNvCxnSpPr>
              <a:cxnSpLocks/>
            </p:cNvCxnSpPr>
            <p:nvPr/>
          </p:nvCxnSpPr>
          <p:spPr>
            <a:xfrm>
              <a:off x="7652027" y="4406900"/>
              <a:ext cx="0" cy="4295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8E3561A-AC9E-1F4C-8405-AD51169F71A4}"/>
                </a:ext>
              </a:extLst>
            </p:cNvPr>
            <p:cNvCxnSpPr>
              <a:cxnSpLocks/>
            </p:cNvCxnSpPr>
            <p:nvPr/>
          </p:nvCxnSpPr>
          <p:spPr>
            <a:xfrm>
              <a:off x="5589697" y="4406900"/>
              <a:ext cx="0" cy="39862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21713B1-F7B9-2A3B-83CD-FD55D42E4178}"/>
                </a:ext>
              </a:extLst>
            </p:cNvPr>
            <p:cNvCxnSpPr>
              <a:cxnSpLocks/>
            </p:cNvCxnSpPr>
            <p:nvPr/>
          </p:nvCxnSpPr>
          <p:spPr>
            <a:xfrm>
              <a:off x="1486373" y="3060700"/>
              <a:ext cx="6172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33364A1-717D-B320-D204-76C74638D34A}"/>
                </a:ext>
              </a:extLst>
            </p:cNvPr>
            <p:cNvCxnSpPr>
              <a:cxnSpLocks/>
            </p:cNvCxnSpPr>
            <p:nvPr/>
          </p:nvCxnSpPr>
          <p:spPr>
            <a:xfrm>
              <a:off x="1495158" y="3051544"/>
              <a:ext cx="0" cy="3013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DDF2407-E7F5-CAE7-5B52-6C30DA0E27B1}"/>
                </a:ext>
              </a:extLst>
            </p:cNvPr>
            <p:cNvCxnSpPr>
              <a:cxnSpLocks/>
            </p:cNvCxnSpPr>
            <p:nvPr/>
          </p:nvCxnSpPr>
          <p:spPr>
            <a:xfrm>
              <a:off x="3546386" y="3059339"/>
              <a:ext cx="0" cy="3013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1CC096A-4131-AC85-7E3C-809A8399B09A}"/>
                </a:ext>
              </a:extLst>
            </p:cNvPr>
            <p:cNvCxnSpPr>
              <a:cxnSpLocks/>
            </p:cNvCxnSpPr>
            <p:nvPr/>
          </p:nvCxnSpPr>
          <p:spPr>
            <a:xfrm>
              <a:off x="7652027" y="3059339"/>
              <a:ext cx="0" cy="3013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31822FC-AD47-EB4B-4895-93339EFED7F6}"/>
                </a:ext>
              </a:extLst>
            </p:cNvPr>
            <p:cNvCxnSpPr>
              <a:cxnSpLocks/>
            </p:cNvCxnSpPr>
            <p:nvPr/>
          </p:nvCxnSpPr>
          <p:spPr>
            <a:xfrm>
              <a:off x="5578163" y="3059339"/>
              <a:ext cx="0" cy="3013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13">
              <a:extLst>
                <a:ext uri="{FF2B5EF4-FFF2-40B4-BE49-F238E27FC236}">
                  <a16:creationId xmlns:a16="http://schemas.microsoft.com/office/drawing/2014/main" id="{468732AE-7427-2958-00FC-14A13C2A3439}"/>
                </a:ext>
              </a:extLst>
            </p:cNvPr>
            <p:cNvSpPr/>
            <p:nvPr/>
          </p:nvSpPr>
          <p:spPr>
            <a:xfrm>
              <a:off x="2146758" y="1621169"/>
              <a:ext cx="4850485" cy="978340"/>
            </a:xfrm>
            <a:custGeom>
              <a:avLst/>
              <a:gdLst>
                <a:gd name="connsiteX0" fmla="*/ 0 w 2554856"/>
                <a:gd name="connsiteY0" fmla="*/ 0 h 488642"/>
                <a:gd name="connsiteX1" fmla="*/ 2554856 w 2554856"/>
                <a:gd name="connsiteY1" fmla="*/ 0 h 488642"/>
                <a:gd name="connsiteX2" fmla="*/ 2554856 w 2554856"/>
                <a:gd name="connsiteY2" fmla="*/ 488642 h 488642"/>
                <a:gd name="connsiteX3" fmla="*/ 0 w 2554856"/>
                <a:gd name="connsiteY3" fmla="*/ 488642 h 488642"/>
                <a:gd name="connsiteX4" fmla="*/ 0 w 2554856"/>
                <a:gd name="connsiteY4" fmla="*/ 0 h 488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856" h="488642">
                  <a:moveTo>
                    <a:pt x="0" y="0"/>
                  </a:moveTo>
                  <a:lnTo>
                    <a:pt x="2554856" y="0"/>
                  </a:lnTo>
                  <a:lnTo>
                    <a:pt x="2554856" y="488642"/>
                  </a:lnTo>
                  <a:lnTo>
                    <a:pt x="0" y="488642"/>
                  </a:lnTo>
                  <a:lnTo>
                    <a:pt x="0" y="0"/>
                  </a:lnTo>
                  <a:close/>
                </a:path>
              </a:pathLst>
            </a:custGeom>
            <a:solidFill>
              <a:schemeClr val="bg1"/>
            </a:solidFill>
            <a:ln w="3175">
              <a:solidFill>
                <a:schemeClr val="tx1"/>
              </a:solidFill>
            </a:ln>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4000" b="1" kern="1200" dirty="0">
                  <a:solidFill>
                    <a:schemeClr val="tx1"/>
                  </a:solidFill>
                  <a:latin typeface="Helvetica" pitchFamily="2" charset="0"/>
                </a:rPr>
                <a:t>HOPE Program</a:t>
              </a:r>
            </a:p>
          </p:txBody>
        </p:sp>
        <p:sp>
          <p:nvSpPr>
            <p:cNvPr id="21" name="Freeform 19">
              <a:extLst>
                <a:ext uri="{FF2B5EF4-FFF2-40B4-BE49-F238E27FC236}">
                  <a16:creationId xmlns:a16="http://schemas.microsoft.com/office/drawing/2014/main" id="{548A8630-5D08-4F85-9B36-4060DA19EC2A}"/>
                </a:ext>
              </a:extLst>
            </p:cNvPr>
            <p:cNvSpPr/>
            <p:nvPr/>
          </p:nvSpPr>
          <p:spPr>
            <a:xfrm>
              <a:off x="5238737" y="4785664"/>
              <a:ext cx="2881769" cy="789663"/>
            </a:xfrm>
            <a:custGeom>
              <a:avLst/>
              <a:gdLst>
                <a:gd name="connsiteX0" fmla="*/ 0 w 2380453"/>
                <a:gd name="connsiteY0" fmla="*/ 0 h 555780"/>
                <a:gd name="connsiteX1" fmla="*/ 2380453 w 2380453"/>
                <a:gd name="connsiteY1" fmla="*/ 0 h 555780"/>
                <a:gd name="connsiteX2" fmla="*/ 2380453 w 2380453"/>
                <a:gd name="connsiteY2" fmla="*/ 555780 h 555780"/>
                <a:gd name="connsiteX3" fmla="*/ 0 w 2380453"/>
                <a:gd name="connsiteY3" fmla="*/ 555780 h 555780"/>
                <a:gd name="connsiteX4" fmla="*/ 0 w 2380453"/>
                <a:gd name="connsiteY4" fmla="*/ 0 h 555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453" h="555780">
                  <a:moveTo>
                    <a:pt x="0" y="0"/>
                  </a:moveTo>
                  <a:lnTo>
                    <a:pt x="2380453" y="0"/>
                  </a:lnTo>
                  <a:lnTo>
                    <a:pt x="2380453" y="555780"/>
                  </a:lnTo>
                  <a:lnTo>
                    <a:pt x="0" y="555780"/>
                  </a:lnTo>
                  <a:lnTo>
                    <a:pt x="0" y="0"/>
                  </a:lnTo>
                  <a:close/>
                </a:path>
              </a:pathLst>
            </a:custGeom>
            <a:solidFill>
              <a:schemeClr val="bg1"/>
            </a:solidFill>
            <a:ln w="3175">
              <a:solidFill>
                <a:schemeClr val="tx1"/>
              </a:solidFill>
            </a:ln>
            <a:effectLst/>
            <a:scene3d>
              <a:camera prst="orthographicFront"/>
              <a:lightRig rig="flat" dir="t"/>
            </a:scene3d>
            <a:sp3d prstMaterial="plastic"/>
          </p:spPr>
          <p:style>
            <a:lnRef idx="0">
              <a:schemeClr val="lt1">
                <a:hueOff val="0"/>
                <a:satOff val="0"/>
                <a:lumOff val="0"/>
                <a:alphaOff val="0"/>
              </a:schemeClr>
            </a:lnRef>
            <a:fillRef idx="3">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b="1" kern="1200" spc="50" dirty="0">
                  <a:solidFill>
                    <a:schemeClr val="tx1"/>
                  </a:solidFill>
                  <a:latin typeface="Helvetica" pitchFamily="2" charset="0"/>
                </a:rPr>
                <a:t>HOPE Career Grant</a:t>
              </a:r>
            </a:p>
          </p:txBody>
        </p:sp>
        <p:sp>
          <p:nvSpPr>
            <p:cNvPr id="23" name="Freeform 16">
              <a:extLst>
                <a:ext uri="{FF2B5EF4-FFF2-40B4-BE49-F238E27FC236}">
                  <a16:creationId xmlns:a16="http://schemas.microsoft.com/office/drawing/2014/main" id="{27AA7CA0-A93B-F61F-9759-54CC7CE012EA}"/>
                </a:ext>
              </a:extLst>
            </p:cNvPr>
            <p:cNvSpPr/>
            <p:nvPr/>
          </p:nvSpPr>
          <p:spPr>
            <a:xfrm>
              <a:off x="4733506" y="3352895"/>
              <a:ext cx="1728216" cy="1113616"/>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olidFill>
              <a:schemeClr val="bg1"/>
            </a:solidFill>
            <a:ln w="3175">
              <a:solidFill>
                <a:schemeClr val="tx1"/>
              </a:solidFill>
            </a:ln>
            <a:effectLst/>
            <a:scene3d>
              <a:camera prst="orthographicFront"/>
              <a:lightRig rig="flat" dir="t"/>
            </a:scene3d>
            <a:sp3d prstMaterial="plastic"/>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b="1" kern="1200" spc="50" dirty="0">
                  <a:solidFill>
                    <a:schemeClr val="tx1"/>
                  </a:solidFill>
                  <a:latin typeface="Helvetica" pitchFamily="2" charset="0"/>
                </a:rPr>
                <a:t>HOPE</a:t>
              </a:r>
            </a:p>
            <a:p>
              <a:pPr lvl="0" algn="ctr" defTabSz="622300">
                <a:spcBef>
                  <a:spcPct val="0"/>
                </a:spcBef>
                <a:spcAft>
                  <a:spcPts val="0"/>
                </a:spcAft>
              </a:pPr>
              <a:r>
                <a:rPr lang="en-US" b="1" kern="1200" spc="50" dirty="0">
                  <a:solidFill>
                    <a:schemeClr val="tx1"/>
                  </a:solidFill>
                  <a:latin typeface="Helvetica" pitchFamily="2" charset="0"/>
                </a:rPr>
                <a:t>Grant</a:t>
              </a:r>
            </a:p>
          </p:txBody>
        </p:sp>
        <p:sp>
          <p:nvSpPr>
            <p:cNvPr id="25" name="Freeform 32">
              <a:extLst>
                <a:ext uri="{FF2B5EF4-FFF2-40B4-BE49-F238E27FC236}">
                  <a16:creationId xmlns:a16="http://schemas.microsoft.com/office/drawing/2014/main" id="{61D149BD-0C27-5A59-8BF8-68A34539F94D}"/>
                </a:ext>
              </a:extLst>
            </p:cNvPr>
            <p:cNvSpPr/>
            <p:nvPr/>
          </p:nvSpPr>
          <p:spPr>
            <a:xfrm>
              <a:off x="6784735" y="3352895"/>
              <a:ext cx="1728216" cy="1113616"/>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olidFill>
              <a:schemeClr val="bg1"/>
            </a:solidFill>
            <a:ln w="3175">
              <a:solidFill>
                <a:schemeClr val="tx1"/>
              </a:solidFill>
            </a:ln>
            <a:effectLst/>
            <a:scene3d>
              <a:camera prst="orthographicFront"/>
              <a:lightRig rig="flat" dir="t"/>
            </a:scene3d>
            <a:sp3d prstMaterial="plastic"/>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b="1" spc="50" dirty="0">
                  <a:solidFill>
                    <a:schemeClr val="tx1"/>
                  </a:solidFill>
                  <a:latin typeface="Helvetica" pitchFamily="2" charset="0"/>
                </a:rPr>
                <a:t>Zell Miller</a:t>
              </a:r>
            </a:p>
            <a:p>
              <a:pPr lvl="0" algn="ctr" defTabSz="622300">
                <a:spcBef>
                  <a:spcPct val="0"/>
                </a:spcBef>
                <a:spcAft>
                  <a:spcPts val="0"/>
                </a:spcAft>
              </a:pPr>
              <a:r>
                <a:rPr lang="en-US" b="1" kern="1200" spc="50" dirty="0">
                  <a:solidFill>
                    <a:schemeClr val="tx1"/>
                  </a:solidFill>
                  <a:latin typeface="Helvetica" pitchFamily="2" charset="0"/>
                </a:rPr>
                <a:t>Grant</a:t>
              </a:r>
            </a:p>
          </p:txBody>
        </p:sp>
        <p:sp>
          <p:nvSpPr>
            <p:cNvPr id="26" name="Freeform 34">
              <a:extLst>
                <a:ext uri="{FF2B5EF4-FFF2-40B4-BE49-F238E27FC236}">
                  <a16:creationId xmlns:a16="http://schemas.microsoft.com/office/drawing/2014/main" id="{D5BEED31-2C6C-E49E-4CED-2660F34BAC0E}"/>
                </a:ext>
              </a:extLst>
            </p:cNvPr>
            <p:cNvSpPr/>
            <p:nvPr/>
          </p:nvSpPr>
          <p:spPr>
            <a:xfrm>
              <a:off x="631050" y="3352895"/>
              <a:ext cx="1728216" cy="1113616"/>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olidFill>
              <a:schemeClr val="bg1"/>
            </a:solidFill>
            <a:ln w="3175">
              <a:solidFill>
                <a:schemeClr val="tx1"/>
              </a:solidFill>
            </a:ln>
            <a:effectLst/>
            <a:scene3d>
              <a:camera prst="orthographicFront"/>
              <a:lightRig rig="flat" dir="t"/>
            </a:scene3d>
            <a:sp3d prstMaterial="plastic"/>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b="1" kern="1200" spc="50" dirty="0">
                  <a:solidFill>
                    <a:schemeClr val="tx1"/>
                  </a:solidFill>
                  <a:latin typeface="Helvetica" pitchFamily="2" charset="0"/>
                </a:rPr>
                <a:t>HOPE</a:t>
              </a:r>
            </a:p>
            <a:p>
              <a:pPr lvl="0" algn="ctr" defTabSz="622300">
                <a:spcBef>
                  <a:spcPct val="0"/>
                </a:spcBef>
                <a:spcAft>
                  <a:spcPts val="0"/>
                </a:spcAft>
              </a:pPr>
              <a:r>
                <a:rPr lang="en-US" b="1" spc="50" dirty="0">
                  <a:solidFill>
                    <a:schemeClr val="tx1"/>
                  </a:solidFill>
                  <a:latin typeface="Helvetica" pitchFamily="2" charset="0"/>
                </a:rPr>
                <a:t>Scholarship</a:t>
              </a:r>
              <a:endParaRPr lang="en-US" b="1" kern="1200" spc="50" dirty="0">
                <a:solidFill>
                  <a:schemeClr val="tx1"/>
                </a:solidFill>
                <a:latin typeface="Helvetica" pitchFamily="2" charset="0"/>
              </a:endParaRPr>
            </a:p>
          </p:txBody>
        </p:sp>
        <p:sp>
          <p:nvSpPr>
            <p:cNvPr id="27" name="Freeform 35">
              <a:extLst>
                <a:ext uri="{FF2B5EF4-FFF2-40B4-BE49-F238E27FC236}">
                  <a16:creationId xmlns:a16="http://schemas.microsoft.com/office/drawing/2014/main" id="{470533A2-AF48-48B8-DFFE-A51682CDCAB7}"/>
                </a:ext>
              </a:extLst>
            </p:cNvPr>
            <p:cNvSpPr/>
            <p:nvPr/>
          </p:nvSpPr>
          <p:spPr>
            <a:xfrm>
              <a:off x="2682278" y="3352895"/>
              <a:ext cx="1728216" cy="1113616"/>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olidFill>
              <a:srgbClr val="336699"/>
            </a:solidFill>
            <a:ln w="3175">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b="1" kern="1200" spc="50" dirty="0">
                  <a:solidFill>
                    <a:schemeClr val="bg1"/>
                  </a:solidFill>
                  <a:latin typeface="Helvetica" pitchFamily="2" charset="0"/>
                </a:rPr>
                <a:t>Zell Miller</a:t>
              </a:r>
            </a:p>
            <a:p>
              <a:pPr lvl="0" algn="ctr" defTabSz="622300">
                <a:spcBef>
                  <a:spcPct val="0"/>
                </a:spcBef>
                <a:spcAft>
                  <a:spcPts val="0"/>
                </a:spcAft>
              </a:pPr>
              <a:r>
                <a:rPr lang="en-US" b="1" spc="50" dirty="0">
                  <a:solidFill>
                    <a:schemeClr val="bg1"/>
                  </a:solidFill>
                  <a:latin typeface="Helvetica" pitchFamily="2" charset="0"/>
                </a:rPr>
                <a:t>Scholarship</a:t>
              </a:r>
              <a:endParaRPr lang="en-US" b="1" kern="1200" spc="50" dirty="0">
                <a:solidFill>
                  <a:schemeClr val="bg1"/>
                </a:solidFill>
                <a:latin typeface="Helvetica" pitchFamily="2" charset="0"/>
              </a:endParaRPr>
            </a:p>
          </p:txBody>
        </p:sp>
      </p:grpSp>
    </p:spTree>
    <p:extLst>
      <p:ext uri="{BB962C8B-B14F-4D97-AF65-F5344CB8AC3E}">
        <p14:creationId xmlns:p14="http://schemas.microsoft.com/office/powerpoint/2010/main" val="1608733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9F4F8"/>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5DC7D7-B373-7F2A-439C-0AB1EE70039E}"/>
              </a:ext>
            </a:extLst>
          </p:cNvPr>
          <p:cNvSpPr>
            <a:spLocks noGrp="1"/>
          </p:cNvSpPr>
          <p:nvPr>
            <p:ph type="body" sz="quarter" idx="11"/>
          </p:nvPr>
        </p:nvSpPr>
        <p:spPr/>
        <p:txBody>
          <a:bodyPr/>
          <a:lstStyle/>
          <a:p>
            <a:pPr marL="0" indent="0">
              <a:buNone/>
            </a:pPr>
            <a:r>
              <a:rPr lang="en-US" dirty="0">
                <a:solidFill>
                  <a:srgbClr val="187CB8"/>
                </a:solidFill>
              </a:rPr>
              <a:t>Hope program</a:t>
            </a:r>
          </a:p>
        </p:txBody>
      </p:sp>
      <p:sp>
        <p:nvSpPr>
          <p:cNvPr id="13" name="Rectangle 3">
            <a:extLst>
              <a:ext uri="{FF2B5EF4-FFF2-40B4-BE49-F238E27FC236}">
                <a16:creationId xmlns:a16="http://schemas.microsoft.com/office/drawing/2014/main" id="{4C21B674-CC1F-40F9-80EE-3F846732C958}"/>
              </a:ext>
            </a:extLst>
          </p:cNvPr>
          <p:cNvSpPr>
            <a:spLocks noGrp="1" noChangeArrowheads="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ZELL MILLER SCHOLRSHIP</a:t>
            </a:r>
          </a:p>
        </p:txBody>
      </p:sp>
      <p:graphicFrame>
        <p:nvGraphicFramePr>
          <p:cNvPr id="14" name="Table 13">
            <a:extLst>
              <a:ext uri="{FF2B5EF4-FFF2-40B4-BE49-F238E27FC236}">
                <a16:creationId xmlns:a16="http://schemas.microsoft.com/office/drawing/2014/main" id="{56D1A664-7493-4CAB-883D-638F560CDE04}"/>
              </a:ext>
            </a:extLst>
          </p:cNvPr>
          <p:cNvGraphicFramePr>
            <a:graphicFrameLocks noGrp="1"/>
          </p:cNvGraphicFramePr>
          <p:nvPr>
            <p:extLst>
              <p:ext uri="{D42A27DB-BD31-4B8C-83A1-F6EECF244321}">
                <p14:modId xmlns:p14="http://schemas.microsoft.com/office/powerpoint/2010/main" val="3619889656"/>
              </p:ext>
            </p:extLst>
          </p:nvPr>
        </p:nvGraphicFramePr>
        <p:xfrm>
          <a:off x="711959" y="1523045"/>
          <a:ext cx="7937084" cy="4325278"/>
        </p:xfrm>
        <a:graphic>
          <a:graphicData uri="http://schemas.openxmlformats.org/drawingml/2006/table">
            <a:tbl>
              <a:tblPr firstRow="1" bandRow="1">
                <a:tableStyleId>{5C22544A-7EE6-4342-B048-85BDC9FD1C3A}</a:tableStyleId>
              </a:tblPr>
              <a:tblGrid>
                <a:gridCol w="3681932">
                  <a:extLst>
                    <a:ext uri="{9D8B030D-6E8A-4147-A177-3AD203B41FA5}">
                      <a16:colId xmlns:a16="http://schemas.microsoft.com/office/drawing/2014/main" val="20000"/>
                    </a:ext>
                  </a:extLst>
                </a:gridCol>
                <a:gridCol w="4255152">
                  <a:extLst>
                    <a:ext uri="{9D8B030D-6E8A-4147-A177-3AD203B41FA5}">
                      <a16:colId xmlns:a16="http://schemas.microsoft.com/office/drawing/2014/main" val="20002"/>
                    </a:ext>
                  </a:extLst>
                </a:gridCol>
              </a:tblGrid>
              <a:tr h="476026">
                <a:tc gridSpan="2">
                  <a:txBody>
                    <a:bodyPr/>
                    <a:lstStyle/>
                    <a:p>
                      <a:pPr algn="ctr">
                        <a:lnSpc>
                          <a:spcPct val="110000"/>
                        </a:lnSpc>
                        <a:buFont typeface="Arial" pitchFamily="34" charset="0"/>
                        <a:buNone/>
                      </a:pPr>
                      <a:endParaRPr lang="en-US" sz="1800" b="0" dirty="0">
                        <a:solidFill>
                          <a:schemeClr val="tx1"/>
                        </a:solidFill>
                        <a:latin typeface="Helvetica" pitchFamily="2"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noFill/>
                  </a:tcPr>
                </a:tc>
                <a:tc hMerge="1">
                  <a:txBody>
                    <a:bodyPr/>
                    <a:lstStyle/>
                    <a:p>
                      <a:endParaRPr lang="en-US" dirty="0"/>
                    </a:p>
                  </a:txBody>
                  <a:tcPr>
                    <a:lnL w="12700" cmpd="sng">
                      <a:noFill/>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49252">
                <a:tc>
                  <a:txBody>
                    <a:bodyPr/>
                    <a:lstStyle/>
                    <a:p>
                      <a:pPr algn="ctr">
                        <a:lnSpc>
                          <a:spcPct val="110000"/>
                        </a:lnSpc>
                      </a:pPr>
                      <a:r>
                        <a:rPr lang="en-US" sz="2000" dirty="0">
                          <a:solidFill>
                            <a:schemeClr val="tx1"/>
                          </a:solidFill>
                          <a:latin typeface="Helvetica" pitchFamily="2" charset="0"/>
                        </a:rPr>
                        <a:t>Designated valedictorian or salutatorian</a:t>
                      </a:r>
                    </a:p>
                    <a:p>
                      <a:pPr marL="0" marR="0" lvl="0" indent="0" algn="ctr" defTabSz="914400" rtl="0" eaLnBrk="1" fontAlgn="auto" latinLnBrk="0" hangingPunct="1">
                        <a:lnSpc>
                          <a:spcPct val="110000"/>
                        </a:lnSpc>
                        <a:spcBef>
                          <a:spcPts val="600"/>
                        </a:spcBef>
                        <a:spcAft>
                          <a:spcPts val="600"/>
                        </a:spcAft>
                        <a:buClrTx/>
                        <a:buSzTx/>
                        <a:buFontTx/>
                        <a:buNone/>
                        <a:tabLst/>
                        <a:defRPr/>
                      </a:pPr>
                      <a:r>
                        <a:rPr lang="en-US" sz="2000" b="1" dirty="0">
                          <a:solidFill>
                            <a:schemeClr val="tx1"/>
                          </a:solidFill>
                          <a:latin typeface="Helvetica" pitchFamily="2" charset="0"/>
                        </a:rPr>
                        <a:t>AND</a:t>
                      </a:r>
                      <a:endParaRPr lang="en-US" sz="1800" dirty="0">
                        <a:solidFill>
                          <a:schemeClr val="tx1"/>
                        </a:solidFill>
                        <a:latin typeface="Helvetica" pitchFamily="2" charset="0"/>
                      </a:endParaRPr>
                    </a:p>
                    <a:p>
                      <a:pPr marL="0" lvl="0" indent="0" algn="ctr" rtl="0">
                        <a:lnSpc>
                          <a:spcPct val="110000"/>
                        </a:lnSpc>
                        <a:buFont typeface="Wingdings" panose="05000000000000000000" pitchFamily="2" charset="2"/>
                        <a:buNone/>
                      </a:pPr>
                      <a:r>
                        <a:rPr lang="en-US" sz="2000" dirty="0">
                          <a:solidFill>
                            <a:schemeClr val="tx1"/>
                          </a:solidFill>
                          <a:latin typeface="Helvetica" pitchFamily="2" charset="0"/>
                        </a:rPr>
                        <a:t>Meet minimum HOPE</a:t>
                      </a:r>
                      <a:r>
                        <a:rPr lang="en-US" sz="2000" baseline="0" dirty="0">
                          <a:solidFill>
                            <a:schemeClr val="tx1"/>
                          </a:solidFill>
                          <a:latin typeface="Helvetica" pitchFamily="2" charset="0"/>
                        </a:rPr>
                        <a:t> eligibility requirements </a:t>
                      </a:r>
                      <a:endParaRPr lang="en-US" sz="2000" dirty="0">
                        <a:solidFill>
                          <a:schemeClr val="tx1"/>
                        </a:solidFill>
                        <a:latin typeface="Helvetica" pitchFamily="2" charset="0"/>
                      </a:endParaRPr>
                    </a:p>
                  </a:txBody>
                  <a:tcPr marR="137160">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gn="ctr" rtl="0">
                        <a:lnSpc>
                          <a:spcPct val="110000"/>
                        </a:lnSpc>
                        <a:buFont typeface="Wingdings" panose="05000000000000000000" pitchFamily="2" charset="2"/>
                        <a:buNone/>
                      </a:pPr>
                      <a:r>
                        <a:rPr lang="en-US" sz="2000" dirty="0">
                          <a:solidFill>
                            <a:schemeClr val="tx1"/>
                          </a:solidFill>
                          <a:latin typeface="Helvetica" pitchFamily="2" charset="0"/>
                        </a:rPr>
                        <a:t>Minimum 3.7 high school HOPE GPA, as calculated by GSFC, in core curriculum courses</a:t>
                      </a:r>
                    </a:p>
                    <a:p>
                      <a:pPr algn="ctr" rtl="0">
                        <a:lnSpc>
                          <a:spcPct val="110000"/>
                        </a:lnSpc>
                        <a:spcBef>
                          <a:spcPts val="600"/>
                        </a:spcBef>
                        <a:spcAft>
                          <a:spcPts val="600"/>
                        </a:spcAft>
                      </a:pPr>
                      <a:r>
                        <a:rPr lang="en-US" sz="2000" b="1" dirty="0">
                          <a:solidFill>
                            <a:schemeClr val="tx1"/>
                          </a:solidFill>
                          <a:latin typeface="Helvetica" pitchFamily="2" charset="0"/>
                        </a:rPr>
                        <a:t>AND</a:t>
                      </a:r>
                    </a:p>
                    <a:p>
                      <a:pPr marL="0" indent="0" algn="ctr" rtl="0">
                        <a:lnSpc>
                          <a:spcPct val="110000"/>
                        </a:lnSpc>
                        <a:buFont typeface="Wingdings" panose="05000000000000000000" pitchFamily="2" charset="2"/>
                        <a:buNone/>
                      </a:pPr>
                      <a:r>
                        <a:rPr lang="en-US" sz="2000" dirty="0">
                          <a:solidFill>
                            <a:schemeClr val="tx1"/>
                          </a:solidFill>
                          <a:latin typeface="Helvetica" pitchFamily="2" charset="0"/>
                        </a:rPr>
                        <a:t>1200 SAT total</a:t>
                      </a:r>
                      <a:r>
                        <a:rPr lang="en-US" sz="2000" baseline="0" dirty="0">
                          <a:solidFill>
                            <a:schemeClr val="tx1"/>
                          </a:solidFill>
                          <a:latin typeface="Helvetica" pitchFamily="2" charset="0"/>
                        </a:rPr>
                        <a:t> test</a:t>
                      </a:r>
                      <a:r>
                        <a:rPr lang="en-US" sz="2000" dirty="0">
                          <a:solidFill>
                            <a:schemeClr val="tx1"/>
                          </a:solidFill>
                          <a:latin typeface="Helvetica" pitchFamily="2" charset="0"/>
                        </a:rPr>
                        <a:t> score  </a:t>
                      </a:r>
                    </a:p>
                    <a:p>
                      <a:pPr marL="0" indent="0" algn="ctr" rtl="0">
                        <a:lnSpc>
                          <a:spcPct val="110000"/>
                        </a:lnSpc>
                        <a:spcBef>
                          <a:spcPts val="600"/>
                        </a:spcBef>
                        <a:spcAft>
                          <a:spcPts val="600"/>
                        </a:spcAft>
                        <a:buFont typeface="Wingdings" panose="05000000000000000000" pitchFamily="2" charset="2"/>
                        <a:buNone/>
                      </a:pPr>
                      <a:r>
                        <a:rPr lang="en-US" sz="2000" b="1" dirty="0">
                          <a:solidFill>
                            <a:schemeClr val="tx1"/>
                          </a:solidFill>
                          <a:latin typeface="Helvetica" pitchFamily="2" charset="0"/>
                        </a:rPr>
                        <a:t>OR</a:t>
                      </a:r>
                    </a:p>
                    <a:p>
                      <a:pPr algn="ctr" rtl="0">
                        <a:lnSpc>
                          <a:spcPct val="110000"/>
                        </a:lnSpc>
                        <a:buFont typeface="Arial" pitchFamily="34" charset="0"/>
                        <a:buNone/>
                      </a:pPr>
                      <a:r>
                        <a:rPr lang="en-US" sz="2000" dirty="0">
                          <a:solidFill>
                            <a:schemeClr val="tx1"/>
                          </a:solidFill>
                          <a:latin typeface="Helvetica" pitchFamily="2" charset="0"/>
                        </a:rPr>
                        <a:t>25 ACT composite score for students graduating after December 31, 2023</a:t>
                      </a:r>
                    </a:p>
                  </a:txBody>
                  <a:tcPr marL="137160">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3" name="Rectangle 3">
            <a:extLst>
              <a:ext uri="{FF2B5EF4-FFF2-40B4-BE49-F238E27FC236}">
                <a16:creationId xmlns:a16="http://schemas.microsoft.com/office/drawing/2014/main" id="{E982C993-722A-AADE-6993-02F360128976}"/>
              </a:ext>
            </a:extLst>
          </p:cNvPr>
          <p:cNvSpPr txBox="1">
            <a:spLocks noChangeArrowheads="1"/>
          </p:cNvSpPr>
          <p:nvPr/>
        </p:nvSpPr>
        <p:spPr>
          <a:xfrm>
            <a:off x="685800" y="1377441"/>
            <a:ext cx="7772400" cy="4858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cap="all" baseline="0" dirty="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0" cap="none" dirty="0"/>
              <a:t>Rigor Requirements and one of the following:</a:t>
            </a:r>
          </a:p>
        </p:txBody>
      </p:sp>
      <p:pic>
        <p:nvPicPr>
          <p:cNvPr id="5" name="Picture 4" descr="A silver circle with a ribbon and text">
            <a:extLst>
              <a:ext uri="{FF2B5EF4-FFF2-40B4-BE49-F238E27FC236}">
                <a16:creationId xmlns:a16="http://schemas.microsoft.com/office/drawing/2014/main" id="{41087D62-74D8-5E7E-33AF-29731D5A6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925" y="4128244"/>
            <a:ext cx="1945372" cy="1537252"/>
          </a:xfrm>
          <a:prstGeom prst="rect">
            <a:avLst/>
          </a:prstGeom>
        </p:spPr>
      </p:pic>
      <p:pic>
        <p:nvPicPr>
          <p:cNvPr id="7" name="Picture 6" descr="A close-up of a badge">
            <a:extLst>
              <a:ext uri="{FF2B5EF4-FFF2-40B4-BE49-F238E27FC236}">
                <a16:creationId xmlns:a16="http://schemas.microsoft.com/office/drawing/2014/main" id="{0FD924B4-4ABE-E331-41D4-E842FBE6DC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654" y="4128244"/>
            <a:ext cx="1828800" cy="1537252"/>
          </a:xfrm>
          <a:prstGeom prst="rect">
            <a:avLst/>
          </a:prstGeom>
        </p:spPr>
      </p:pic>
    </p:spTree>
    <p:extLst>
      <p:ext uri="{BB962C8B-B14F-4D97-AF65-F5344CB8AC3E}">
        <p14:creationId xmlns:p14="http://schemas.microsoft.com/office/powerpoint/2010/main" val="3784541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9F4F8"/>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E3A5F00-CAB9-4469-F6B1-4FBA764D9DC9}"/>
              </a:ext>
            </a:extLst>
          </p:cNvPr>
          <p:cNvSpPr>
            <a:spLocks noGrp="1"/>
          </p:cNvSpPr>
          <p:nvPr>
            <p:ph type="body" sz="quarter" idx="11"/>
          </p:nvPr>
        </p:nvSpPr>
        <p:spPr/>
        <p:txBody>
          <a:bodyPr/>
          <a:lstStyle/>
          <a:p>
            <a:r>
              <a:rPr lang="en-US" dirty="0"/>
              <a:t>Hope program</a:t>
            </a:r>
          </a:p>
        </p:txBody>
      </p:sp>
      <p:sp>
        <p:nvSpPr>
          <p:cNvPr id="4" name="Text Placeholder 3">
            <a:extLst>
              <a:ext uri="{FF2B5EF4-FFF2-40B4-BE49-F238E27FC236}">
                <a16:creationId xmlns:a16="http://schemas.microsoft.com/office/drawing/2014/main" id="{7699A6E0-A085-CE07-8D87-C26BE76E73D6}"/>
              </a:ext>
            </a:extLst>
          </p:cNvPr>
          <p:cNvSpPr>
            <a:spLocks noGrp="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HOPE vs Zell Miller Scholarship</a:t>
            </a:r>
          </a:p>
        </p:txBody>
      </p:sp>
      <p:graphicFrame>
        <p:nvGraphicFramePr>
          <p:cNvPr id="269" name="Table 4"/>
          <p:cNvGraphicFramePr/>
          <p:nvPr>
            <p:extLst>
              <p:ext uri="{D42A27DB-BD31-4B8C-83A1-F6EECF244321}">
                <p14:modId xmlns:p14="http://schemas.microsoft.com/office/powerpoint/2010/main" val="2885065644"/>
              </p:ext>
            </p:extLst>
          </p:nvPr>
        </p:nvGraphicFramePr>
        <p:xfrm>
          <a:off x="685800" y="1519105"/>
          <a:ext cx="8057240" cy="3819789"/>
        </p:xfrm>
        <a:graphic>
          <a:graphicData uri="http://schemas.openxmlformats.org/drawingml/2006/table">
            <a:tbl>
              <a:tblPr firstRow="1"/>
              <a:tblGrid>
                <a:gridCol w="2732913">
                  <a:extLst>
                    <a:ext uri="{9D8B030D-6E8A-4147-A177-3AD203B41FA5}">
                      <a16:colId xmlns:a16="http://schemas.microsoft.com/office/drawing/2014/main" val="20000"/>
                    </a:ext>
                  </a:extLst>
                </a:gridCol>
                <a:gridCol w="2504587">
                  <a:extLst>
                    <a:ext uri="{9D8B030D-6E8A-4147-A177-3AD203B41FA5}">
                      <a16:colId xmlns:a16="http://schemas.microsoft.com/office/drawing/2014/main" val="20001"/>
                    </a:ext>
                  </a:extLst>
                </a:gridCol>
                <a:gridCol w="2819740">
                  <a:extLst>
                    <a:ext uri="{9D8B030D-6E8A-4147-A177-3AD203B41FA5}">
                      <a16:colId xmlns:a16="http://schemas.microsoft.com/office/drawing/2014/main" val="20002"/>
                    </a:ext>
                  </a:extLst>
                </a:gridCol>
              </a:tblGrid>
              <a:tr h="747260">
                <a:tc>
                  <a:txBody>
                    <a:bodyPr/>
                    <a:lstStyle/>
                    <a:p>
                      <a:endParaRPr lang="en-US" sz="1800" b="0" strike="noStrike" spc="-1" dirty="0">
                        <a:solidFill>
                          <a:schemeClr val="lt1"/>
                        </a:solidFill>
                        <a:latin typeface="Helvetica" pitchFamily="2" charset="0"/>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rgbClr val="002060"/>
                    </a:solidFill>
                  </a:tcPr>
                </a:tc>
                <a:tc>
                  <a:txBody>
                    <a:bodyPr/>
                    <a:lstStyle/>
                    <a:p>
                      <a:pPr algn="ctr" defTabSz="914400">
                        <a:lnSpc>
                          <a:spcPct val="100000"/>
                        </a:lnSpc>
                      </a:pPr>
                      <a:r>
                        <a:rPr lang="en-US" sz="1800" b="0" strike="noStrike" spc="-1" dirty="0">
                          <a:solidFill>
                            <a:schemeClr val="lt1"/>
                          </a:solidFill>
                          <a:latin typeface="Helvetica" pitchFamily="2" charset="0"/>
                        </a:rPr>
                        <a:t>HOPE Scholarship</a:t>
                      </a:r>
                      <a:endParaRPr lang="en-US" sz="1800" b="0" strike="noStrike" spc="-1"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rgbClr val="002060"/>
                    </a:solidFill>
                  </a:tcPr>
                </a:tc>
                <a:tc>
                  <a:txBody>
                    <a:bodyPr/>
                    <a:lstStyle/>
                    <a:p>
                      <a:pPr algn="ctr" defTabSz="914400">
                        <a:lnSpc>
                          <a:spcPct val="100000"/>
                        </a:lnSpc>
                      </a:pPr>
                      <a:r>
                        <a:rPr lang="en-US" sz="1800" b="0" strike="noStrike" spc="-1" dirty="0">
                          <a:solidFill>
                            <a:schemeClr val="lt1"/>
                          </a:solidFill>
                          <a:latin typeface="Helvetica" pitchFamily="2" charset="0"/>
                        </a:rPr>
                        <a:t>Zell Miller Scholarship</a:t>
                      </a:r>
                      <a:endParaRPr lang="en-US" sz="1800" b="0" strike="noStrike" spc="-1"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rgbClr val="002060"/>
                    </a:solidFill>
                  </a:tcPr>
                </a:tc>
                <a:extLst>
                  <a:ext uri="{0D108BD9-81ED-4DB2-BD59-A6C34878D82A}">
                    <a16:rowId xmlns:a16="http://schemas.microsoft.com/office/drawing/2014/main" val="10000"/>
                  </a:ext>
                </a:extLst>
              </a:tr>
              <a:tr h="830749">
                <a:tc>
                  <a:txBody>
                    <a:bodyPr/>
                    <a:lstStyle/>
                    <a:p>
                      <a:pPr algn="ctr" defTabSz="914400">
                        <a:lnSpc>
                          <a:spcPct val="100000"/>
                        </a:lnSpc>
                      </a:pPr>
                      <a:r>
                        <a:rPr lang="en-US" sz="1800" b="0" strike="noStrike" spc="-1" dirty="0">
                          <a:solidFill>
                            <a:schemeClr val="dk1"/>
                          </a:solidFill>
                          <a:latin typeface="Helvetica" pitchFamily="2" charset="0"/>
                        </a:rPr>
                        <a:t>High School HOPE GPA</a:t>
                      </a:r>
                      <a:endParaRPr lang="en-US" sz="1800" b="0" strike="noStrike" spc="-1"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rgbClr val="FFFCFC">
                        <a:alpha val="72000"/>
                      </a:srgbClr>
                    </a:solidFill>
                  </a:tcPr>
                </a:tc>
                <a:tc>
                  <a:txBody>
                    <a:bodyPr/>
                    <a:lstStyle/>
                    <a:p>
                      <a:pPr algn="ctr" defTabSz="914400">
                        <a:lnSpc>
                          <a:spcPct val="100000"/>
                        </a:lnSpc>
                      </a:pPr>
                      <a:r>
                        <a:rPr lang="en-US" sz="1800" b="0" strike="noStrike" spc="-1" dirty="0">
                          <a:solidFill>
                            <a:schemeClr val="dk1"/>
                          </a:solidFill>
                          <a:latin typeface="Helvetica" pitchFamily="2" charset="0"/>
                        </a:rPr>
                        <a:t>3.0</a:t>
                      </a:r>
                      <a:endParaRPr lang="en-US" sz="1800" b="0" strike="noStrike" spc="-1"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rgbClr val="FFFCFC">
                        <a:alpha val="72000"/>
                      </a:srgbClr>
                    </a:solidFill>
                  </a:tcPr>
                </a:tc>
                <a:tc>
                  <a:txBody>
                    <a:bodyPr/>
                    <a:lstStyle/>
                    <a:p>
                      <a:pPr algn="ctr" defTabSz="914400">
                        <a:lnSpc>
                          <a:spcPct val="100000"/>
                        </a:lnSpc>
                      </a:pPr>
                      <a:r>
                        <a:rPr lang="en-US" sz="1800" b="0" strike="noStrike" spc="-1" dirty="0">
                          <a:solidFill>
                            <a:schemeClr val="dk1"/>
                          </a:solidFill>
                          <a:latin typeface="Helvetica" pitchFamily="2" charset="0"/>
                        </a:rPr>
                        <a:t>3.7</a:t>
                      </a:r>
                      <a:endParaRPr lang="en-US" sz="1800" b="0" strike="noStrike" spc="-1"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rgbClr val="FFFCFC">
                        <a:alpha val="72000"/>
                      </a:srgbClr>
                    </a:solidFill>
                  </a:tcPr>
                </a:tc>
                <a:extLst>
                  <a:ext uri="{0D108BD9-81ED-4DB2-BD59-A6C34878D82A}">
                    <a16:rowId xmlns:a16="http://schemas.microsoft.com/office/drawing/2014/main" val="10001"/>
                  </a:ext>
                </a:extLst>
              </a:tr>
              <a:tr h="747260">
                <a:tc>
                  <a:txBody>
                    <a:bodyPr/>
                    <a:lstStyle/>
                    <a:p>
                      <a:pPr algn="ctr" defTabSz="914400">
                        <a:lnSpc>
                          <a:spcPct val="100000"/>
                        </a:lnSpc>
                        <a:tabLst>
                          <a:tab pos="0" algn="l"/>
                        </a:tabLst>
                      </a:pPr>
                      <a:r>
                        <a:rPr lang="en-US" sz="1800" b="0" strike="noStrike" spc="-1" dirty="0">
                          <a:solidFill>
                            <a:schemeClr val="dk1"/>
                          </a:solidFill>
                          <a:latin typeface="Helvetica" pitchFamily="2" charset="0"/>
                        </a:rPr>
                        <a:t>Rigor credits</a:t>
                      </a:r>
                      <a:endParaRPr lang="en-US" sz="1800" b="0" strike="noStrike" spc="-1"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8F8F8">
                        <a:alpha val="72000"/>
                      </a:srgbClr>
                    </a:solidFill>
                  </a:tcPr>
                </a:tc>
                <a:tc>
                  <a:txBody>
                    <a:bodyPr/>
                    <a:lstStyle/>
                    <a:p>
                      <a:pPr algn="ctr" defTabSz="914400">
                        <a:lnSpc>
                          <a:spcPct val="100000"/>
                        </a:lnSpc>
                      </a:pPr>
                      <a:r>
                        <a:rPr lang="en-US" sz="1800" b="0" strike="noStrike" spc="-1" dirty="0">
                          <a:solidFill>
                            <a:schemeClr val="dk1"/>
                          </a:solidFill>
                          <a:latin typeface="Helvetica" pitchFamily="2" charset="0"/>
                        </a:rPr>
                        <a:t>4</a:t>
                      </a:r>
                      <a:endParaRPr lang="en-US" sz="1800" b="0" strike="noStrike" spc="-1"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8F8F8">
                        <a:alpha val="72000"/>
                      </a:srgbClr>
                    </a:solidFill>
                  </a:tcPr>
                </a:tc>
                <a:tc>
                  <a:txBody>
                    <a:bodyPr/>
                    <a:lstStyle/>
                    <a:p>
                      <a:pPr algn="ctr" defTabSz="914400">
                        <a:lnSpc>
                          <a:spcPct val="100000"/>
                        </a:lnSpc>
                        <a:tabLst>
                          <a:tab pos="0" algn="l"/>
                        </a:tabLst>
                      </a:pPr>
                      <a:r>
                        <a:rPr lang="en-US" sz="1800" b="0" strike="noStrike" spc="-1" dirty="0">
                          <a:solidFill>
                            <a:schemeClr val="dk1"/>
                          </a:solidFill>
                          <a:latin typeface="Helvetica" pitchFamily="2" charset="0"/>
                        </a:rPr>
                        <a:t>4</a:t>
                      </a:r>
                      <a:endParaRPr lang="en-US" sz="1800" b="0" strike="noStrike" spc="-1"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8F8F8">
                        <a:alpha val="72000"/>
                      </a:srgbClr>
                    </a:solidFill>
                  </a:tcPr>
                </a:tc>
                <a:extLst>
                  <a:ext uri="{0D108BD9-81ED-4DB2-BD59-A6C34878D82A}">
                    <a16:rowId xmlns:a16="http://schemas.microsoft.com/office/drawing/2014/main" val="10002"/>
                  </a:ext>
                </a:extLst>
              </a:tr>
              <a:tr h="747260">
                <a:tc>
                  <a:txBody>
                    <a:bodyPr/>
                    <a:lstStyle/>
                    <a:p>
                      <a:pPr algn="ctr" defTabSz="914400">
                        <a:lnSpc>
                          <a:spcPct val="100000"/>
                        </a:lnSpc>
                        <a:tabLst>
                          <a:tab pos="0" algn="l"/>
                        </a:tabLst>
                      </a:pPr>
                      <a:r>
                        <a:rPr lang="en-US" sz="1800" b="0" strike="noStrike" spc="-1" dirty="0">
                          <a:solidFill>
                            <a:schemeClr val="dk1"/>
                          </a:solidFill>
                          <a:latin typeface="Helvetica" pitchFamily="2" charset="0"/>
                        </a:rPr>
                        <a:t>SAT Score</a:t>
                      </a:r>
                      <a:endParaRPr lang="en-US" sz="1800" b="0" strike="noStrike" spc="-1"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FFCFC">
                        <a:alpha val="72000"/>
                      </a:srgbClr>
                    </a:solidFill>
                  </a:tcPr>
                </a:tc>
                <a:tc>
                  <a:txBody>
                    <a:bodyPr/>
                    <a:lstStyle/>
                    <a:p>
                      <a:pPr algn="ctr" defTabSz="914400">
                        <a:lnSpc>
                          <a:spcPct val="100000"/>
                        </a:lnSpc>
                      </a:pPr>
                      <a:r>
                        <a:rPr lang="en-US" sz="1800" b="0" strike="noStrike" spc="-1" dirty="0">
                          <a:solidFill>
                            <a:schemeClr val="dk1"/>
                          </a:solidFill>
                          <a:latin typeface="Helvetica" pitchFamily="2" charset="0"/>
                        </a:rPr>
                        <a:t>N/A</a:t>
                      </a:r>
                      <a:endParaRPr lang="en-US" sz="1800" b="0" strike="noStrike" spc="-1"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FFCFC">
                        <a:alpha val="72000"/>
                      </a:srgbClr>
                    </a:solidFill>
                  </a:tcPr>
                </a:tc>
                <a:tc>
                  <a:txBody>
                    <a:bodyPr/>
                    <a:lstStyle/>
                    <a:p>
                      <a:pPr algn="ctr" defTabSz="914400">
                        <a:lnSpc>
                          <a:spcPct val="100000"/>
                        </a:lnSpc>
                        <a:tabLst>
                          <a:tab pos="0" algn="l"/>
                        </a:tabLst>
                      </a:pPr>
                      <a:r>
                        <a:rPr lang="en-US" sz="1800" b="0" strike="noStrike" spc="-1" dirty="0">
                          <a:solidFill>
                            <a:schemeClr val="dk1"/>
                          </a:solidFill>
                          <a:latin typeface="Helvetica" pitchFamily="2" charset="0"/>
                        </a:rPr>
                        <a:t>1200</a:t>
                      </a:r>
                      <a:endParaRPr lang="en-US" sz="1800" b="0" strike="noStrike" spc="-1"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FFCFC">
                        <a:alpha val="72000"/>
                      </a:srgbClr>
                    </a:solidFill>
                  </a:tcPr>
                </a:tc>
                <a:extLst>
                  <a:ext uri="{0D108BD9-81ED-4DB2-BD59-A6C34878D82A}">
                    <a16:rowId xmlns:a16="http://schemas.microsoft.com/office/drawing/2014/main" val="10003"/>
                  </a:ext>
                </a:extLst>
              </a:tr>
              <a:tr h="747260">
                <a:tc>
                  <a:txBody>
                    <a:bodyPr/>
                    <a:lstStyle/>
                    <a:p>
                      <a:pPr algn="ctr" defTabSz="914400">
                        <a:lnSpc>
                          <a:spcPct val="100000"/>
                        </a:lnSpc>
                        <a:tabLst>
                          <a:tab pos="0" algn="l"/>
                        </a:tabLst>
                      </a:pPr>
                      <a:r>
                        <a:rPr lang="en-US" sz="1800" b="0" strike="noStrike" spc="-1" dirty="0">
                          <a:solidFill>
                            <a:schemeClr val="dk1"/>
                          </a:solidFill>
                          <a:latin typeface="Helvetica" pitchFamily="2" charset="0"/>
                        </a:rPr>
                        <a:t>ACT Score</a:t>
                      </a:r>
                      <a:endParaRPr lang="en-US" sz="1800" b="0" strike="noStrike" spc="-1"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8F8F8">
                        <a:alpha val="72000"/>
                      </a:srgbClr>
                    </a:solidFill>
                  </a:tcPr>
                </a:tc>
                <a:tc>
                  <a:txBody>
                    <a:bodyPr/>
                    <a:lstStyle/>
                    <a:p>
                      <a:pPr algn="ctr" defTabSz="914400">
                        <a:lnSpc>
                          <a:spcPct val="100000"/>
                        </a:lnSpc>
                      </a:pPr>
                      <a:r>
                        <a:rPr lang="en-US" sz="1800" b="0" strike="noStrike" spc="-1" dirty="0">
                          <a:solidFill>
                            <a:schemeClr val="dk1"/>
                          </a:solidFill>
                          <a:latin typeface="Helvetica" pitchFamily="2" charset="0"/>
                        </a:rPr>
                        <a:t>N/A</a:t>
                      </a:r>
                      <a:endParaRPr lang="en-US" sz="1800" b="0" strike="noStrike" spc="-1"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8F8F8">
                        <a:alpha val="72000"/>
                      </a:srgbClr>
                    </a:solidFill>
                  </a:tcPr>
                </a:tc>
                <a:tc>
                  <a:txBody>
                    <a:bodyPr/>
                    <a:lstStyle/>
                    <a:p>
                      <a:pPr algn="ctr" defTabSz="914400">
                        <a:lnSpc>
                          <a:spcPct val="100000"/>
                        </a:lnSpc>
                        <a:tabLst>
                          <a:tab pos="0" algn="l"/>
                        </a:tabLst>
                      </a:pPr>
                      <a:r>
                        <a:rPr lang="en-US" sz="1800" b="0" strike="noStrike" spc="-1" dirty="0">
                          <a:solidFill>
                            <a:schemeClr val="dk1"/>
                          </a:solidFill>
                          <a:latin typeface="Helvetica" pitchFamily="2" charset="0"/>
                        </a:rPr>
                        <a:t>25</a:t>
                      </a:r>
                      <a:endParaRPr lang="en-US" sz="1800" b="0" strike="noStrike" spc="-1"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8F8F8">
                        <a:alpha val="72000"/>
                      </a:srgb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3091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9E8662-6B23-E61D-3C65-CFBD385B53CA}"/>
              </a:ext>
            </a:extLst>
          </p:cNvPr>
          <p:cNvSpPr txBox="1">
            <a:spLocks noGrp="1"/>
          </p:cNvSpPr>
          <p:nvPr>
            <p:ph type="title" idx="4294967295"/>
          </p:nvPr>
        </p:nvSpPr>
        <p:spPr>
          <a:xfrm>
            <a:off x="768096" y="2447400"/>
            <a:ext cx="7754112"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P2P Mission: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improve training and preparation of children and youth with disabilities in Georgia to eventually obtain and maintain competitive integrated employment in conjunction and coordination with other state, local, and private entities.​</a:t>
            </a: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6" name="Picture 4" descr="Picture of girl dreaming about her future">
            <a:extLst>
              <a:ext uri="{FF2B5EF4-FFF2-40B4-BE49-F238E27FC236}">
                <a16:creationId xmlns:a16="http://schemas.microsoft.com/office/drawing/2014/main" id="{B2B25090-E8D6-50C9-384C-91A2024BE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480" y="3868232"/>
            <a:ext cx="3314300" cy="18147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 blue heart with text overlay">
            <a:extLst>
              <a:ext uri="{FF2B5EF4-FFF2-40B4-BE49-F238E27FC236}">
                <a16:creationId xmlns:a16="http://schemas.microsoft.com/office/drawing/2014/main" id="{D953E2E2-EEDE-AEA6-7EE9-05A978CE9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9406" y="612403"/>
            <a:ext cx="1125188" cy="112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087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92D2B-4350-0041-9917-BD0D9165F03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6A2D2C2-71D8-1E9E-04FC-D0432142641C}"/>
              </a:ext>
            </a:extLst>
          </p:cNvPr>
          <p:cNvSpPr>
            <a:spLocks noGrp="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HOPE PROGRAM </a:t>
            </a:r>
            <a:r>
              <a:rPr kumimoji="0" lang="en-US" sz="2400" b="1" i="0" u="none" strike="noStrike" kern="1200" cap="all" spc="0" normalizeH="0" baseline="0" noProof="0" dirty="0" err="1">
                <a:ln>
                  <a:noFill/>
                </a:ln>
                <a:solidFill>
                  <a:schemeClr val="tx1"/>
                </a:solidFill>
                <a:effectLst/>
                <a:uLnTx/>
                <a:uFillTx/>
                <a:latin typeface="Helvetica" pitchFamily="2" charset="0"/>
                <a:ea typeface="+mn-ea"/>
                <a:cs typeface="+mn-cs"/>
              </a:rPr>
              <a:t>GrantS</a:t>
            </a:r>
            <a:endPar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endParaRPr>
          </a:p>
        </p:txBody>
      </p:sp>
      <p:sp>
        <p:nvSpPr>
          <p:cNvPr id="4" name="Text Placeholder 3">
            <a:extLst>
              <a:ext uri="{FF2B5EF4-FFF2-40B4-BE49-F238E27FC236}">
                <a16:creationId xmlns:a16="http://schemas.microsoft.com/office/drawing/2014/main" id="{39A72DF9-BB85-FB37-C0DA-3DA37880B3E9}"/>
              </a:ext>
            </a:extLst>
          </p:cNvPr>
          <p:cNvSpPr>
            <a:spLocks noGrp="1"/>
          </p:cNvSpPr>
          <p:nvPr>
            <p:ph type="body" sz="quarter" idx="11"/>
          </p:nvPr>
        </p:nvSpPr>
        <p:spPr/>
        <p:txBody>
          <a:bodyPr/>
          <a:lstStyle/>
          <a:p>
            <a:pPr marL="0" indent="0">
              <a:buNone/>
            </a:pPr>
            <a:r>
              <a:rPr lang="en-US" dirty="0"/>
              <a:t>Hope program</a:t>
            </a:r>
          </a:p>
        </p:txBody>
      </p:sp>
      <p:grpSp>
        <p:nvGrpSpPr>
          <p:cNvPr id="5" name="Group 4">
            <a:extLst>
              <a:ext uri="{FF2B5EF4-FFF2-40B4-BE49-F238E27FC236}">
                <a16:creationId xmlns:a16="http://schemas.microsoft.com/office/drawing/2014/main" id="{C36C926F-7B64-37BB-5135-EBDF51CB0155}"/>
              </a:ext>
              <a:ext uri="{C183D7F6-B498-43B3-948B-1728B52AA6E4}">
                <adec:decorative xmlns:adec="http://schemas.microsoft.com/office/drawing/2017/decorative" val="1"/>
              </a:ext>
            </a:extLst>
          </p:cNvPr>
          <p:cNvGrpSpPr/>
          <p:nvPr/>
        </p:nvGrpSpPr>
        <p:grpSpPr>
          <a:xfrm>
            <a:off x="631050" y="1621169"/>
            <a:ext cx="7881901" cy="3954158"/>
            <a:chOff x="631050" y="1621169"/>
            <a:chExt cx="7881901" cy="3954158"/>
          </a:xfrm>
        </p:grpSpPr>
        <p:cxnSp>
          <p:nvCxnSpPr>
            <p:cNvPr id="6" name="Straight Connector 5">
              <a:extLst>
                <a:ext uri="{FF2B5EF4-FFF2-40B4-BE49-F238E27FC236}">
                  <a16:creationId xmlns:a16="http://schemas.microsoft.com/office/drawing/2014/main" id="{625D9DE2-32CB-C864-AAF5-C647E587CA38}"/>
                </a:ext>
              </a:extLst>
            </p:cNvPr>
            <p:cNvCxnSpPr>
              <a:cxnSpLocks/>
            </p:cNvCxnSpPr>
            <p:nvPr/>
          </p:nvCxnSpPr>
          <p:spPr>
            <a:xfrm>
              <a:off x="4567728" y="2434398"/>
              <a:ext cx="8544" cy="6193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BA35265-EF7A-B1A5-A4B2-93EA9BDA9DA3}"/>
                </a:ext>
              </a:extLst>
            </p:cNvPr>
            <p:cNvCxnSpPr>
              <a:cxnSpLocks/>
            </p:cNvCxnSpPr>
            <p:nvPr/>
          </p:nvCxnSpPr>
          <p:spPr>
            <a:xfrm>
              <a:off x="7652027" y="4406900"/>
              <a:ext cx="0" cy="4295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614197D-205C-24B4-E0D4-300A863B98F2}"/>
                </a:ext>
              </a:extLst>
            </p:cNvPr>
            <p:cNvCxnSpPr>
              <a:cxnSpLocks/>
            </p:cNvCxnSpPr>
            <p:nvPr/>
          </p:nvCxnSpPr>
          <p:spPr>
            <a:xfrm>
              <a:off x="5589697" y="4406900"/>
              <a:ext cx="0" cy="39862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8D39DE5-3A84-52D1-C9F2-B7AC3F34066D}"/>
                </a:ext>
              </a:extLst>
            </p:cNvPr>
            <p:cNvCxnSpPr>
              <a:cxnSpLocks/>
            </p:cNvCxnSpPr>
            <p:nvPr/>
          </p:nvCxnSpPr>
          <p:spPr>
            <a:xfrm>
              <a:off x="1486373" y="3060700"/>
              <a:ext cx="6172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3B7A03B-84BC-2383-DF5A-FF0285582B29}"/>
                </a:ext>
              </a:extLst>
            </p:cNvPr>
            <p:cNvCxnSpPr>
              <a:cxnSpLocks/>
            </p:cNvCxnSpPr>
            <p:nvPr/>
          </p:nvCxnSpPr>
          <p:spPr>
            <a:xfrm>
              <a:off x="1495158" y="3051544"/>
              <a:ext cx="0" cy="3013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8AB13C2-FF7A-6811-ECC4-0658201F3C25}"/>
                </a:ext>
              </a:extLst>
            </p:cNvPr>
            <p:cNvCxnSpPr>
              <a:cxnSpLocks/>
            </p:cNvCxnSpPr>
            <p:nvPr/>
          </p:nvCxnSpPr>
          <p:spPr>
            <a:xfrm>
              <a:off x="3546386" y="3059339"/>
              <a:ext cx="0" cy="3013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7FD0A0C-DEE8-F225-987E-3DCD3712B112}"/>
                </a:ext>
              </a:extLst>
            </p:cNvPr>
            <p:cNvCxnSpPr>
              <a:cxnSpLocks/>
            </p:cNvCxnSpPr>
            <p:nvPr/>
          </p:nvCxnSpPr>
          <p:spPr>
            <a:xfrm>
              <a:off x="7652027" y="3059339"/>
              <a:ext cx="0" cy="3013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33624-7537-FCCB-810D-33DD5708F092}"/>
                </a:ext>
              </a:extLst>
            </p:cNvPr>
            <p:cNvCxnSpPr>
              <a:cxnSpLocks/>
            </p:cNvCxnSpPr>
            <p:nvPr/>
          </p:nvCxnSpPr>
          <p:spPr>
            <a:xfrm>
              <a:off x="5578163" y="3059339"/>
              <a:ext cx="0" cy="3013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13">
              <a:extLst>
                <a:ext uri="{FF2B5EF4-FFF2-40B4-BE49-F238E27FC236}">
                  <a16:creationId xmlns:a16="http://schemas.microsoft.com/office/drawing/2014/main" id="{7AF1A703-5504-CFE4-42EA-A1C8BF5E1E76}"/>
                </a:ext>
              </a:extLst>
            </p:cNvPr>
            <p:cNvSpPr/>
            <p:nvPr/>
          </p:nvSpPr>
          <p:spPr>
            <a:xfrm>
              <a:off x="2146758" y="1621169"/>
              <a:ext cx="4850485" cy="978340"/>
            </a:xfrm>
            <a:custGeom>
              <a:avLst/>
              <a:gdLst>
                <a:gd name="connsiteX0" fmla="*/ 0 w 2554856"/>
                <a:gd name="connsiteY0" fmla="*/ 0 h 488642"/>
                <a:gd name="connsiteX1" fmla="*/ 2554856 w 2554856"/>
                <a:gd name="connsiteY1" fmla="*/ 0 h 488642"/>
                <a:gd name="connsiteX2" fmla="*/ 2554856 w 2554856"/>
                <a:gd name="connsiteY2" fmla="*/ 488642 h 488642"/>
                <a:gd name="connsiteX3" fmla="*/ 0 w 2554856"/>
                <a:gd name="connsiteY3" fmla="*/ 488642 h 488642"/>
                <a:gd name="connsiteX4" fmla="*/ 0 w 2554856"/>
                <a:gd name="connsiteY4" fmla="*/ 0 h 488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856" h="488642">
                  <a:moveTo>
                    <a:pt x="0" y="0"/>
                  </a:moveTo>
                  <a:lnTo>
                    <a:pt x="2554856" y="0"/>
                  </a:lnTo>
                  <a:lnTo>
                    <a:pt x="2554856" y="488642"/>
                  </a:lnTo>
                  <a:lnTo>
                    <a:pt x="0" y="488642"/>
                  </a:lnTo>
                  <a:lnTo>
                    <a:pt x="0" y="0"/>
                  </a:lnTo>
                  <a:close/>
                </a:path>
              </a:pathLst>
            </a:custGeom>
            <a:solidFill>
              <a:schemeClr val="bg1"/>
            </a:solidFill>
            <a:ln w="3175">
              <a:solidFill>
                <a:schemeClr val="tx1"/>
              </a:solidFill>
            </a:ln>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4000" b="1" kern="1200" dirty="0">
                  <a:solidFill>
                    <a:schemeClr val="tx1"/>
                  </a:solidFill>
                  <a:latin typeface="Helvetica" pitchFamily="2" charset="0"/>
                </a:rPr>
                <a:t>HOPE Program</a:t>
              </a:r>
            </a:p>
          </p:txBody>
        </p:sp>
        <p:sp>
          <p:nvSpPr>
            <p:cNvPr id="21" name="Freeform 19">
              <a:extLst>
                <a:ext uri="{FF2B5EF4-FFF2-40B4-BE49-F238E27FC236}">
                  <a16:creationId xmlns:a16="http://schemas.microsoft.com/office/drawing/2014/main" id="{A1EA8950-96B3-181F-01C4-958C29388997}"/>
                </a:ext>
              </a:extLst>
            </p:cNvPr>
            <p:cNvSpPr/>
            <p:nvPr/>
          </p:nvSpPr>
          <p:spPr>
            <a:xfrm>
              <a:off x="5238737" y="4785664"/>
              <a:ext cx="2881769" cy="789663"/>
            </a:xfrm>
            <a:custGeom>
              <a:avLst/>
              <a:gdLst>
                <a:gd name="connsiteX0" fmla="*/ 0 w 2380453"/>
                <a:gd name="connsiteY0" fmla="*/ 0 h 555780"/>
                <a:gd name="connsiteX1" fmla="*/ 2380453 w 2380453"/>
                <a:gd name="connsiteY1" fmla="*/ 0 h 555780"/>
                <a:gd name="connsiteX2" fmla="*/ 2380453 w 2380453"/>
                <a:gd name="connsiteY2" fmla="*/ 555780 h 555780"/>
                <a:gd name="connsiteX3" fmla="*/ 0 w 2380453"/>
                <a:gd name="connsiteY3" fmla="*/ 555780 h 555780"/>
                <a:gd name="connsiteX4" fmla="*/ 0 w 2380453"/>
                <a:gd name="connsiteY4" fmla="*/ 0 h 555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453" h="555780">
                  <a:moveTo>
                    <a:pt x="0" y="0"/>
                  </a:moveTo>
                  <a:lnTo>
                    <a:pt x="2380453" y="0"/>
                  </a:lnTo>
                  <a:lnTo>
                    <a:pt x="2380453" y="555780"/>
                  </a:lnTo>
                  <a:lnTo>
                    <a:pt x="0" y="555780"/>
                  </a:lnTo>
                  <a:lnTo>
                    <a:pt x="0" y="0"/>
                  </a:lnTo>
                  <a:close/>
                </a:path>
              </a:pathLst>
            </a:custGeom>
            <a:solidFill>
              <a:srgbClr val="2CA14E"/>
            </a:solidFill>
            <a:ln w="3175">
              <a:solidFill>
                <a:schemeClr val="tx1"/>
              </a:solidFill>
            </a:ln>
            <a:effectLst/>
            <a:scene3d>
              <a:camera prst="orthographicFront"/>
              <a:lightRig rig="flat" dir="t"/>
            </a:scene3d>
            <a:sp3d prstMaterial="plastic"/>
          </p:spPr>
          <p:style>
            <a:lnRef idx="0">
              <a:schemeClr val="lt1">
                <a:hueOff val="0"/>
                <a:satOff val="0"/>
                <a:lumOff val="0"/>
                <a:alphaOff val="0"/>
              </a:schemeClr>
            </a:lnRef>
            <a:fillRef idx="3">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b="1" kern="1200" spc="50" dirty="0">
                  <a:solidFill>
                    <a:schemeClr val="bg1"/>
                  </a:solidFill>
                  <a:latin typeface="Helvetica" pitchFamily="2" charset="0"/>
                </a:rPr>
                <a:t>HOPE Career Grant</a:t>
              </a:r>
            </a:p>
          </p:txBody>
        </p:sp>
        <p:sp>
          <p:nvSpPr>
            <p:cNvPr id="23" name="Freeform 16">
              <a:extLst>
                <a:ext uri="{FF2B5EF4-FFF2-40B4-BE49-F238E27FC236}">
                  <a16:creationId xmlns:a16="http://schemas.microsoft.com/office/drawing/2014/main" id="{DC5F493B-0D3C-0EA0-8453-2F7C42D44F58}"/>
                </a:ext>
              </a:extLst>
            </p:cNvPr>
            <p:cNvSpPr/>
            <p:nvPr/>
          </p:nvSpPr>
          <p:spPr>
            <a:xfrm>
              <a:off x="4733506" y="3352895"/>
              <a:ext cx="1728216" cy="1113616"/>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olidFill>
              <a:srgbClr val="2CA14E"/>
            </a:solidFill>
            <a:ln w="3175">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b="1" kern="1200" spc="50" dirty="0">
                  <a:solidFill>
                    <a:schemeClr val="bg1"/>
                  </a:solidFill>
                  <a:latin typeface="Helvetica" pitchFamily="2" charset="0"/>
                </a:rPr>
                <a:t>HOPE</a:t>
              </a:r>
            </a:p>
            <a:p>
              <a:pPr lvl="0" algn="ctr" defTabSz="622300">
                <a:spcBef>
                  <a:spcPct val="0"/>
                </a:spcBef>
                <a:spcAft>
                  <a:spcPts val="0"/>
                </a:spcAft>
              </a:pPr>
              <a:r>
                <a:rPr lang="en-US" b="1" kern="1200" spc="50" dirty="0">
                  <a:solidFill>
                    <a:schemeClr val="bg1"/>
                  </a:solidFill>
                  <a:latin typeface="Helvetica" pitchFamily="2" charset="0"/>
                </a:rPr>
                <a:t>Grant</a:t>
              </a:r>
            </a:p>
          </p:txBody>
        </p:sp>
        <p:sp>
          <p:nvSpPr>
            <p:cNvPr id="25" name="Freeform 32">
              <a:extLst>
                <a:ext uri="{FF2B5EF4-FFF2-40B4-BE49-F238E27FC236}">
                  <a16:creationId xmlns:a16="http://schemas.microsoft.com/office/drawing/2014/main" id="{A4C468C9-B396-162C-D8BA-C3B5BAC7586A}"/>
                </a:ext>
              </a:extLst>
            </p:cNvPr>
            <p:cNvSpPr/>
            <p:nvPr/>
          </p:nvSpPr>
          <p:spPr>
            <a:xfrm>
              <a:off x="6784735" y="3352895"/>
              <a:ext cx="1728216" cy="1113616"/>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olidFill>
              <a:srgbClr val="2CA14E"/>
            </a:solidFill>
            <a:ln w="3175">
              <a:solidFill>
                <a:schemeClr val="tx1"/>
              </a:solidFill>
            </a:ln>
            <a:effectLst/>
            <a:scene3d>
              <a:camera prst="orthographicFront"/>
              <a:lightRig rig="flat" dir="t"/>
            </a:scene3d>
            <a:sp3d prstMaterial="plastic"/>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b="1" spc="50" dirty="0">
                  <a:solidFill>
                    <a:schemeClr val="bg1"/>
                  </a:solidFill>
                  <a:latin typeface="Helvetica" pitchFamily="2" charset="0"/>
                </a:rPr>
                <a:t>Zell Miller</a:t>
              </a:r>
            </a:p>
            <a:p>
              <a:pPr lvl="0" algn="ctr" defTabSz="622300">
                <a:spcBef>
                  <a:spcPct val="0"/>
                </a:spcBef>
                <a:spcAft>
                  <a:spcPts val="0"/>
                </a:spcAft>
              </a:pPr>
              <a:r>
                <a:rPr lang="en-US" b="1" kern="1200" spc="50" dirty="0">
                  <a:solidFill>
                    <a:schemeClr val="bg1"/>
                  </a:solidFill>
                  <a:latin typeface="Helvetica" pitchFamily="2" charset="0"/>
                </a:rPr>
                <a:t>Grant</a:t>
              </a:r>
            </a:p>
          </p:txBody>
        </p:sp>
        <p:sp>
          <p:nvSpPr>
            <p:cNvPr id="26" name="Freeform 34">
              <a:extLst>
                <a:ext uri="{FF2B5EF4-FFF2-40B4-BE49-F238E27FC236}">
                  <a16:creationId xmlns:a16="http://schemas.microsoft.com/office/drawing/2014/main" id="{AB00B0A4-09E1-CF38-F28E-2D209020A132}"/>
                </a:ext>
              </a:extLst>
            </p:cNvPr>
            <p:cNvSpPr/>
            <p:nvPr/>
          </p:nvSpPr>
          <p:spPr>
            <a:xfrm>
              <a:off x="631050" y="3352895"/>
              <a:ext cx="1728216" cy="1113616"/>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olidFill>
              <a:schemeClr val="bg1"/>
            </a:solidFill>
            <a:ln w="3175">
              <a:solidFill>
                <a:schemeClr val="tx1"/>
              </a:solidFill>
            </a:ln>
            <a:effectLst/>
            <a:scene3d>
              <a:camera prst="orthographicFront"/>
              <a:lightRig rig="flat" dir="t"/>
            </a:scene3d>
            <a:sp3d prstMaterial="plastic"/>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b="1" kern="1200" spc="50" dirty="0">
                  <a:solidFill>
                    <a:schemeClr val="tx1"/>
                  </a:solidFill>
                  <a:latin typeface="Helvetica" pitchFamily="2" charset="0"/>
                </a:rPr>
                <a:t>HOPE</a:t>
              </a:r>
            </a:p>
            <a:p>
              <a:pPr lvl="0" algn="ctr" defTabSz="622300">
                <a:spcBef>
                  <a:spcPct val="0"/>
                </a:spcBef>
                <a:spcAft>
                  <a:spcPts val="0"/>
                </a:spcAft>
              </a:pPr>
              <a:r>
                <a:rPr lang="en-US" b="1" spc="50" dirty="0">
                  <a:solidFill>
                    <a:schemeClr val="tx1"/>
                  </a:solidFill>
                  <a:latin typeface="Helvetica" pitchFamily="2" charset="0"/>
                </a:rPr>
                <a:t>Scholarship</a:t>
              </a:r>
              <a:endParaRPr lang="en-US" b="1" kern="1200" spc="50" dirty="0">
                <a:solidFill>
                  <a:schemeClr val="tx1"/>
                </a:solidFill>
                <a:latin typeface="Helvetica" pitchFamily="2" charset="0"/>
              </a:endParaRPr>
            </a:p>
          </p:txBody>
        </p:sp>
        <p:sp>
          <p:nvSpPr>
            <p:cNvPr id="27" name="Freeform 35">
              <a:extLst>
                <a:ext uri="{FF2B5EF4-FFF2-40B4-BE49-F238E27FC236}">
                  <a16:creationId xmlns:a16="http://schemas.microsoft.com/office/drawing/2014/main" id="{1DC7F83F-0454-A002-0815-CF42C001E293}"/>
                </a:ext>
              </a:extLst>
            </p:cNvPr>
            <p:cNvSpPr/>
            <p:nvPr/>
          </p:nvSpPr>
          <p:spPr>
            <a:xfrm>
              <a:off x="2682278" y="3352895"/>
              <a:ext cx="1728216" cy="1113616"/>
            </a:xfrm>
            <a:custGeom>
              <a:avLst/>
              <a:gdLst>
                <a:gd name="connsiteX0" fmla="*/ 0 w 1488549"/>
                <a:gd name="connsiteY0" fmla="*/ 0 h 676453"/>
                <a:gd name="connsiteX1" fmla="*/ 1488549 w 1488549"/>
                <a:gd name="connsiteY1" fmla="*/ 0 h 676453"/>
                <a:gd name="connsiteX2" fmla="*/ 1488549 w 1488549"/>
                <a:gd name="connsiteY2" fmla="*/ 676453 h 676453"/>
                <a:gd name="connsiteX3" fmla="*/ 0 w 1488549"/>
                <a:gd name="connsiteY3" fmla="*/ 676453 h 676453"/>
                <a:gd name="connsiteX4" fmla="*/ 0 w 1488549"/>
                <a:gd name="connsiteY4" fmla="*/ 0 h 67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49" h="676453">
                  <a:moveTo>
                    <a:pt x="0" y="0"/>
                  </a:moveTo>
                  <a:lnTo>
                    <a:pt x="1488549" y="0"/>
                  </a:lnTo>
                  <a:lnTo>
                    <a:pt x="1488549" y="676453"/>
                  </a:lnTo>
                  <a:lnTo>
                    <a:pt x="0" y="676453"/>
                  </a:lnTo>
                  <a:lnTo>
                    <a:pt x="0" y="0"/>
                  </a:lnTo>
                  <a:close/>
                </a:path>
              </a:pathLst>
            </a:custGeom>
            <a:solidFill>
              <a:schemeClr val="bg1"/>
            </a:solidFill>
            <a:ln w="3175">
              <a:solidFill>
                <a:schemeClr val="tx1"/>
              </a:solidFill>
            </a:ln>
            <a:effectLst/>
            <a:scene3d>
              <a:camera prst="orthographicFront"/>
              <a:lightRig rig="flat" dir="t"/>
            </a:scene3d>
            <a:sp3d prstMaterial="plastic"/>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spcBef>
                  <a:spcPct val="0"/>
                </a:spcBef>
                <a:spcAft>
                  <a:spcPts val="0"/>
                </a:spcAft>
              </a:pPr>
              <a:r>
                <a:rPr lang="en-US" b="1" kern="1200" spc="50" dirty="0">
                  <a:solidFill>
                    <a:schemeClr val="tx1"/>
                  </a:solidFill>
                  <a:latin typeface="Helvetica" pitchFamily="2" charset="0"/>
                </a:rPr>
                <a:t>Zell Miller</a:t>
              </a:r>
            </a:p>
            <a:p>
              <a:pPr lvl="0" algn="ctr" defTabSz="622300">
                <a:spcBef>
                  <a:spcPct val="0"/>
                </a:spcBef>
                <a:spcAft>
                  <a:spcPts val="0"/>
                </a:spcAft>
              </a:pPr>
              <a:r>
                <a:rPr lang="en-US" b="1" spc="50" dirty="0">
                  <a:solidFill>
                    <a:schemeClr val="tx1"/>
                  </a:solidFill>
                  <a:latin typeface="Helvetica" pitchFamily="2" charset="0"/>
                </a:rPr>
                <a:t>Scholarship</a:t>
              </a:r>
              <a:endParaRPr lang="en-US" b="1" kern="1200" spc="50" dirty="0">
                <a:solidFill>
                  <a:schemeClr val="tx1"/>
                </a:solidFill>
                <a:latin typeface="Helvetica" pitchFamily="2" charset="0"/>
              </a:endParaRPr>
            </a:p>
          </p:txBody>
        </p:sp>
      </p:grpSp>
    </p:spTree>
    <p:extLst>
      <p:ext uri="{BB962C8B-B14F-4D97-AF65-F5344CB8AC3E}">
        <p14:creationId xmlns:p14="http://schemas.microsoft.com/office/powerpoint/2010/main" val="2543688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ECA4C0-2793-3FB7-DAFA-D9252BA7D68B}"/>
              </a:ext>
            </a:extLst>
          </p:cNvPr>
          <p:cNvSpPr>
            <a:spLocks noGrp="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HOPE Grant Basic Eligibility</a:t>
            </a:r>
          </a:p>
        </p:txBody>
      </p:sp>
      <p:sp>
        <p:nvSpPr>
          <p:cNvPr id="3" name="Text Placeholder 2">
            <a:extLst>
              <a:ext uri="{FF2B5EF4-FFF2-40B4-BE49-F238E27FC236}">
                <a16:creationId xmlns:a16="http://schemas.microsoft.com/office/drawing/2014/main" id="{23235EA4-0146-5489-4AAC-95AD0FD534D9}"/>
              </a:ext>
            </a:extLst>
          </p:cNvPr>
          <p:cNvSpPr>
            <a:spLocks noGrp="1"/>
          </p:cNvSpPr>
          <p:nvPr>
            <p:ph type="body" sz="quarter" idx="11"/>
          </p:nvPr>
        </p:nvSpPr>
        <p:spPr/>
        <p:txBody>
          <a:bodyPr/>
          <a:lstStyle/>
          <a:p>
            <a:r>
              <a:rPr lang="en-US" dirty="0"/>
              <a:t>HOPE PROGRAM</a:t>
            </a:r>
          </a:p>
        </p:txBody>
      </p:sp>
      <p:sp>
        <p:nvSpPr>
          <p:cNvPr id="4" name="Content Placeholder 2">
            <a:extLst>
              <a:ext uri="{FF2B5EF4-FFF2-40B4-BE49-F238E27FC236}">
                <a16:creationId xmlns:a16="http://schemas.microsoft.com/office/drawing/2014/main" id="{FD7609A8-FDD7-E076-7EAD-448F3E4C1719}"/>
              </a:ext>
            </a:extLst>
          </p:cNvPr>
          <p:cNvSpPr txBox="1">
            <a:spLocks/>
          </p:cNvSpPr>
          <p:nvPr/>
        </p:nvSpPr>
        <p:spPr>
          <a:xfrm>
            <a:off x="685800" y="1450678"/>
            <a:ext cx="4836963" cy="3807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cap="all" baseline="0" dirty="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Font typeface="Wingdings" panose="05000000000000000000" pitchFamily="2" charset="2"/>
              <a:buChar char="§"/>
            </a:pPr>
            <a:r>
              <a:rPr lang="en-US" b="0" cap="none" dirty="0"/>
              <a:t>Meet general eligibility requirements for HOPE Program</a:t>
            </a:r>
          </a:p>
          <a:p>
            <a:pPr marL="342900" indent="-342900">
              <a:lnSpc>
                <a:spcPct val="110000"/>
              </a:lnSpc>
              <a:buFont typeface="Wingdings" panose="05000000000000000000" pitchFamily="2" charset="2"/>
              <a:buChar char="§"/>
            </a:pPr>
            <a:r>
              <a:rPr lang="en-US" b="0" cap="none" dirty="0"/>
              <a:t>Enrolled in certificate or diploma program</a:t>
            </a:r>
          </a:p>
          <a:p>
            <a:pPr marL="342900" indent="-342900">
              <a:lnSpc>
                <a:spcPct val="110000"/>
              </a:lnSpc>
              <a:buFont typeface="Wingdings" panose="05000000000000000000" pitchFamily="2" charset="2"/>
              <a:buChar char="§"/>
            </a:pPr>
            <a:r>
              <a:rPr lang="en-US" b="0" cap="none" dirty="0"/>
              <a:t>High school diploma/GED not required</a:t>
            </a:r>
          </a:p>
          <a:p>
            <a:pPr marL="342900" indent="-342900">
              <a:lnSpc>
                <a:spcPct val="110000"/>
              </a:lnSpc>
              <a:buFont typeface="Wingdings" panose="05000000000000000000" pitchFamily="2" charset="2"/>
              <a:buChar char="§"/>
            </a:pPr>
            <a:r>
              <a:rPr lang="en-US" b="0" cap="none" dirty="0"/>
              <a:t>No high school GPA and/or test scores required</a:t>
            </a:r>
          </a:p>
          <a:p>
            <a:pPr marL="342900" indent="-342900">
              <a:lnSpc>
                <a:spcPct val="110000"/>
              </a:lnSpc>
              <a:buFont typeface="Wingdings" panose="05000000000000000000" pitchFamily="2" charset="2"/>
              <a:buChar char="§"/>
            </a:pPr>
            <a:endParaRPr lang="en-US" b="0" cap="none" dirty="0"/>
          </a:p>
          <a:p>
            <a:pPr>
              <a:lnSpc>
                <a:spcPct val="110000"/>
              </a:lnSpc>
            </a:pPr>
            <a:endParaRPr lang="en-US" cap="none" dirty="0"/>
          </a:p>
        </p:txBody>
      </p:sp>
      <p:grpSp>
        <p:nvGrpSpPr>
          <p:cNvPr id="10" name="Group 9">
            <a:extLst>
              <a:ext uri="{FF2B5EF4-FFF2-40B4-BE49-F238E27FC236}">
                <a16:creationId xmlns:a16="http://schemas.microsoft.com/office/drawing/2014/main" id="{00DB89B5-B563-C8A5-6C02-CAA16F8CDE2F}"/>
              </a:ext>
              <a:ext uri="{C183D7F6-B498-43B3-948B-1728B52AA6E4}">
                <adec:decorative xmlns:adec="http://schemas.microsoft.com/office/drawing/2017/decorative" val="1"/>
              </a:ext>
            </a:extLst>
          </p:cNvPr>
          <p:cNvGrpSpPr/>
          <p:nvPr/>
        </p:nvGrpSpPr>
        <p:grpSpPr>
          <a:xfrm>
            <a:off x="5634017" y="1334691"/>
            <a:ext cx="2865458" cy="4668373"/>
            <a:chOff x="8313675" y="1326027"/>
            <a:chExt cx="2865458" cy="4668373"/>
          </a:xfrm>
        </p:grpSpPr>
        <p:sp>
          <p:nvSpPr>
            <p:cNvPr id="11" name="TextBox 10">
              <a:extLst>
                <a:ext uri="{FF2B5EF4-FFF2-40B4-BE49-F238E27FC236}">
                  <a16:creationId xmlns:a16="http://schemas.microsoft.com/office/drawing/2014/main" id="{F6FF3E07-79FE-6771-F435-4B523F6E5C58}"/>
                </a:ext>
              </a:extLst>
            </p:cNvPr>
            <p:cNvSpPr txBox="1"/>
            <p:nvPr/>
          </p:nvSpPr>
          <p:spPr>
            <a:xfrm>
              <a:off x="8313675" y="1326027"/>
              <a:ext cx="2865458" cy="4668373"/>
            </a:xfrm>
            <a:prstGeom prst="rect">
              <a:avLst/>
            </a:prstGeom>
            <a:solidFill>
              <a:schemeClr val="bg1"/>
            </a:solidFill>
            <a:effectLst>
              <a:outerShdw blurRad="50800" dist="38100" dir="2700000" algn="tl" rotWithShape="0">
                <a:prstClr val="black">
                  <a:alpha val="40000"/>
                </a:prstClr>
              </a:outerShdw>
            </a:effectLst>
          </p:spPr>
          <p:txBody>
            <a:bodyPr wrap="square" lIns="228600" tIns="228600" rIns="228600" bIns="228600" rtlCol="0">
              <a:noAutofit/>
            </a:bodyPr>
            <a:lstStyle/>
            <a:p>
              <a:pPr algn="ctr">
                <a:spcBef>
                  <a:spcPts val="1200"/>
                </a:spcBef>
                <a:spcAft>
                  <a:spcPts val="1200"/>
                </a:spcAft>
              </a:pPr>
              <a:endParaRPr lang="en-US" sz="1900" b="1" dirty="0"/>
            </a:p>
            <a:p>
              <a:pPr algn="ctr">
                <a:spcBef>
                  <a:spcPts val="1200"/>
                </a:spcBef>
                <a:spcAft>
                  <a:spcPts val="1200"/>
                </a:spcAft>
              </a:pPr>
              <a:r>
                <a:rPr lang="en-US" sz="1900" b="1" dirty="0"/>
                <a:t>Types of Programs</a:t>
              </a:r>
            </a:p>
            <a:p>
              <a:pPr algn="ctr">
                <a:lnSpc>
                  <a:spcPct val="110000"/>
                </a:lnSpc>
              </a:pPr>
              <a:r>
                <a:rPr lang="en-US" sz="1200" dirty="0">
                  <a:latin typeface="Helvetica" pitchFamily="2" charset="0"/>
                </a:rPr>
                <a:t>Diploma programs are designed to be completed in about 1 to 2 years.</a:t>
              </a:r>
            </a:p>
            <a:p>
              <a:pPr algn="ctr">
                <a:lnSpc>
                  <a:spcPct val="110000"/>
                </a:lnSpc>
              </a:pPr>
              <a:endParaRPr lang="en-US" sz="1200" dirty="0">
                <a:latin typeface="Helvetica" pitchFamily="2" charset="0"/>
              </a:endParaRPr>
            </a:p>
            <a:p>
              <a:pPr algn="ctr">
                <a:lnSpc>
                  <a:spcPct val="110000"/>
                </a:lnSpc>
              </a:pPr>
              <a:r>
                <a:rPr lang="en-US" sz="1200" dirty="0">
                  <a:latin typeface="Helvetica" pitchFamily="2" charset="0"/>
                </a:rPr>
                <a:t>Certificate programs are designed to be completed in a shorter time frame compared to degree programs. They can range from a few months to a year.</a:t>
              </a:r>
            </a:p>
            <a:p>
              <a:pPr algn="ctr">
                <a:lnSpc>
                  <a:spcPct val="110000"/>
                </a:lnSpc>
              </a:pPr>
              <a:endParaRPr lang="en-US" sz="1200" dirty="0">
                <a:latin typeface="Helvetica" pitchFamily="2" charset="0"/>
              </a:endParaRPr>
            </a:p>
            <a:p>
              <a:endParaRPr lang="en-US" dirty="0"/>
            </a:p>
            <a:p>
              <a:endParaRPr lang="en-US" dirty="0"/>
            </a:p>
            <a:p>
              <a:endParaRPr lang="en-US" dirty="0"/>
            </a:p>
          </p:txBody>
        </p:sp>
        <p:pic>
          <p:nvPicPr>
            <p:cNvPr id="12" name="Picture 11">
              <a:extLst>
                <a:ext uri="{FF2B5EF4-FFF2-40B4-BE49-F238E27FC236}">
                  <a16:creationId xmlns:a16="http://schemas.microsoft.com/office/drawing/2014/main" id="{787BA981-4617-74D3-8DAF-3DF3B5AB2479}"/>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p:blipFill>
          <p:spPr>
            <a:xfrm>
              <a:off x="8891397" y="1566393"/>
              <a:ext cx="1828800" cy="425885"/>
            </a:xfrm>
            <a:prstGeom prst="rect">
              <a:avLst/>
            </a:prstGeom>
          </p:spPr>
        </p:pic>
        <p:pic>
          <p:nvPicPr>
            <p:cNvPr id="13" name="Picture 12">
              <a:extLst>
                <a:ext uri="{FF2B5EF4-FFF2-40B4-BE49-F238E27FC236}">
                  <a16:creationId xmlns:a16="http://schemas.microsoft.com/office/drawing/2014/main" id="{77A85116-1ABC-B1A9-33E3-7AF9CFD198A3}"/>
                </a:ext>
              </a:extLst>
            </p:cNvPr>
            <p:cNvPicPr>
              <a:picLocks noChangeAspect="1"/>
            </p:cNvPicPr>
            <p:nvPr/>
          </p:nvPicPr>
          <p:blipFill>
            <a:blip r:embed="rId5"/>
            <a:stretch>
              <a:fillRect/>
            </a:stretch>
          </p:blipFill>
          <p:spPr>
            <a:xfrm>
              <a:off x="9118557" y="4420908"/>
              <a:ext cx="1371600" cy="1371600"/>
            </a:xfrm>
            <a:prstGeom prst="rect">
              <a:avLst/>
            </a:prstGeom>
          </p:spPr>
        </p:pic>
      </p:grpSp>
    </p:spTree>
    <p:extLst>
      <p:ext uri="{BB962C8B-B14F-4D97-AF65-F5344CB8AC3E}">
        <p14:creationId xmlns:p14="http://schemas.microsoft.com/office/powerpoint/2010/main" val="3017262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FC006-4BF0-3E7F-B124-0DC718910A1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E8E138E-B4D8-E09B-F3C9-601632ECF8B9}"/>
              </a:ext>
            </a:extLst>
          </p:cNvPr>
          <p:cNvSpPr>
            <a:spLocks noGrp="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HOPE Grant Basic Eligibility</a:t>
            </a:r>
          </a:p>
        </p:txBody>
      </p:sp>
      <p:sp>
        <p:nvSpPr>
          <p:cNvPr id="3" name="Text Placeholder 2">
            <a:extLst>
              <a:ext uri="{FF2B5EF4-FFF2-40B4-BE49-F238E27FC236}">
                <a16:creationId xmlns:a16="http://schemas.microsoft.com/office/drawing/2014/main" id="{DE9AAFD0-3D7E-D3E6-FE4E-A47322FF4B29}"/>
              </a:ext>
            </a:extLst>
          </p:cNvPr>
          <p:cNvSpPr>
            <a:spLocks noGrp="1"/>
          </p:cNvSpPr>
          <p:nvPr>
            <p:ph type="body" sz="quarter" idx="11"/>
          </p:nvPr>
        </p:nvSpPr>
        <p:spPr/>
        <p:txBody>
          <a:bodyPr/>
          <a:lstStyle/>
          <a:p>
            <a:r>
              <a:rPr lang="en-US" dirty="0"/>
              <a:t>HOPE PROGRAM</a:t>
            </a:r>
          </a:p>
        </p:txBody>
      </p:sp>
      <p:sp>
        <p:nvSpPr>
          <p:cNvPr id="4" name="Content Placeholder 2">
            <a:extLst>
              <a:ext uri="{FF2B5EF4-FFF2-40B4-BE49-F238E27FC236}">
                <a16:creationId xmlns:a16="http://schemas.microsoft.com/office/drawing/2014/main" id="{0C82CF93-09E6-3BD1-E3FD-7FBACE3A9D57}"/>
              </a:ext>
            </a:extLst>
          </p:cNvPr>
          <p:cNvSpPr txBox="1">
            <a:spLocks/>
          </p:cNvSpPr>
          <p:nvPr/>
        </p:nvSpPr>
        <p:spPr>
          <a:xfrm>
            <a:off x="685800" y="1450679"/>
            <a:ext cx="7772400" cy="4156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cap="all" baseline="0" dirty="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
            </a:pPr>
            <a:r>
              <a:rPr lang="en-US" sz="2200" b="0" cap="none" dirty="0"/>
              <a:t>Maintain 2.0 college cumulative GPA at the following checkpoints:</a:t>
            </a:r>
          </a:p>
          <a:p>
            <a:pPr marL="1028700" lvl="1" indent="-342900">
              <a:buFont typeface="Wingdings" panose="05000000000000000000" pitchFamily="2" charset="2"/>
              <a:buChar char="§"/>
            </a:pPr>
            <a:r>
              <a:rPr lang="en-US" sz="2200" b="0" cap="none" dirty="0"/>
              <a:t>30 paid semester credit hours </a:t>
            </a:r>
          </a:p>
          <a:p>
            <a:pPr marL="1028700" lvl="1" indent="-342900">
              <a:buFont typeface="Wingdings" panose="05000000000000000000" pitchFamily="2" charset="2"/>
              <a:buChar char="§"/>
            </a:pPr>
            <a:r>
              <a:rPr lang="en-US" sz="2200" b="0" cap="none" dirty="0"/>
              <a:t>60 paid semester credit hours</a:t>
            </a:r>
          </a:p>
          <a:p>
            <a:pPr marL="342900" indent="-342900">
              <a:buFont typeface="Wingdings" panose="05000000000000000000" pitchFamily="2" charset="2"/>
              <a:buChar char="§"/>
            </a:pPr>
            <a:endParaRPr lang="en-US" sz="2200" b="0" cap="none" dirty="0"/>
          </a:p>
          <a:p>
            <a:pPr marL="342900" indent="-342900">
              <a:buFont typeface="Wingdings" panose="05000000000000000000" pitchFamily="2" charset="2"/>
              <a:buChar char="§"/>
            </a:pPr>
            <a:r>
              <a:rPr lang="en-US" sz="2200" b="0" cap="none" dirty="0"/>
              <a:t>Maximum 63 paid semester hours</a:t>
            </a:r>
          </a:p>
          <a:p>
            <a:endParaRPr lang="en-US" sz="2200" cap="none" dirty="0"/>
          </a:p>
        </p:txBody>
      </p:sp>
      <p:pic>
        <p:nvPicPr>
          <p:cNvPr id="296" name="Picture 5">
            <a:extLst>
              <a:ext uri="{C183D7F6-B498-43B3-948B-1728B52AA6E4}">
                <adec:decorative xmlns:adec="http://schemas.microsoft.com/office/drawing/2017/decorative" val="1"/>
              </a:ext>
            </a:extLst>
          </p:cNvPr>
          <p:cNvPicPr/>
          <p:nvPr/>
        </p:nvPicPr>
        <p:blipFill>
          <a:blip r:embed="rId3"/>
          <a:srcRect l="503" r="966" b="20568"/>
          <a:stretch/>
        </p:blipFill>
        <p:spPr>
          <a:xfrm>
            <a:off x="1508760" y="4186080"/>
            <a:ext cx="6125760" cy="1553760"/>
          </a:xfrm>
          <a:prstGeom prst="rect">
            <a:avLst/>
          </a:prstGeom>
          <a:ln w="0">
            <a:noFill/>
          </a:ln>
        </p:spPr>
      </p:pic>
    </p:spTree>
    <p:extLst>
      <p:ext uri="{BB962C8B-B14F-4D97-AF65-F5344CB8AC3E}">
        <p14:creationId xmlns:p14="http://schemas.microsoft.com/office/powerpoint/2010/main" val="1904988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8097E-8928-BFC1-6847-ABAE1E253CD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138A1D-5337-101F-E02E-7126E62095E7}"/>
              </a:ext>
            </a:extLst>
          </p:cNvPr>
          <p:cNvSpPr>
            <a:spLocks noGrp="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HOPE CAREER Grant Basic Eligibility</a:t>
            </a:r>
          </a:p>
        </p:txBody>
      </p:sp>
      <p:sp>
        <p:nvSpPr>
          <p:cNvPr id="3" name="Text Placeholder 2">
            <a:extLst>
              <a:ext uri="{FF2B5EF4-FFF2-40B4-BE49-F238E27FC236}">
                <a16:creationId xmlns:a16="http://schemas.microsoft.com/office/drawing/2014/main" id="{3C03EF9E-6F77-F360-0143-19BDC02CD34C}"/>
              </a:ext>
            </a:extLst>
          </p:cNvPr>
          <p:cNvSpPr>
            <a:spLocks noGrp="1"/>
          </p:cNvSpPr>
          <p:nvPr>
            <p:ph type="body" sz="quarter" idx="11"/>
          </p:nvPr>
        </p:nvSpPr>
        <p:spPr/>
        <p:txBody>
          <a:bodyPr/>
          <a:lstStyle/>
          <a:p>
            <a:r>
              <a:rPr lang="en-US" dirty="0"/>
              <a:t>HOPE PROGRAM</a:t>
            </a:r>
          </a:p>
        </p:txBody>
      </p:sp>
      <p:sp>
        <p:nvSpPr>
          <p:cNvPr id="4" name="Content Placeholder 2">
            <a:extLst>
              <a:ext uri="{FF2B5EF4-FFF2-40B4-BE49-F238E27FC236}">
                <a16:creationId xmlns:a16="http://schemas.microsoft.com/office/drawing/2014/main" id="{83D45F1A-D05A-BECE-FC73-DD1A0C0A6F1B}"/>
              </a:ext>
            </a:extLst>
          </p:cNvPr>
          <p:cNvSpPr txBox="1">
            <a:spLocks/>
          </p:cNvSpPr>
          <p:nvPr/>
        </p:nvSpPr>
        <p:spPr>
          <a:xfrm>
            <a:off x="685800" y="1346504"/>
            <a:ext cx="7772400" cy="13040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cap="all" baseline="0" dirty="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Bef>
                <a:spcPts val="0"/>
              </a:spcBef>
            </a:pPr>
            <a:r>
              <a:rPr lang="en-US" sz="1800" b="0" cap="none" dirty="0"/>
              <a:t>The HOPE Career Grant is available to HOPE Grant-qualified students who enroll in select majors specifically aligned with industries in which there are more jobs available in Georgia than there are skilled workers to fill them.</a:t>
            </a:r>
          </a:p>
        </p:txBody>
      </p:sp>
      <p:sp>
        <p:nvSpPr>
          <p:cNvPr id="5" name="Rectangle 7">
            <a:extLst>
              <a:ext uri="{FF2B5EF4-FFF2-40B4-BE49-F238E27FC236}">
                <a16:creationId xmlns:a16="http://schemas.microsoft.com/office/drawing/2014/main" id="{5FE26286-D720-A441-6884-5D9CAF69B1D0}"/>
              </a:ext>
            </a:extLst>
          </p:cNvPr>
          <p:cNvSpPr/>
          <p:nvPr/>
        </p:nvSpPr>
        <p:spPr>
          <a:xfrm>
            <a:off x="682448" y="2673294"/>
            <a:ext cx="7875360" cy="3321934"/>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numCol="2" spcCol="0" anchor="ctr">
            <a:noAutofit/>
          </a:bodyPr>
          <a:lstStyle/>
          <a:p>
            <a:pPr marL="285750" indent="-285750">
              <a:lnSpc>
                <a:spcPct val="150000"/>
              </a:lnSpc>
              <a:buFont typeface="Wingdings" panose="05000000000000000000" pitchFamily="2" charset="2"/>
              <a:buChar char="§"/>
            </a:pPr>
            <a:r>
              <a:rPr lang="en-US" sz="1600" dirty="0"/>
              <a:t>Automotive</a:t>
            </a:r>
          </a:p>
          <a:p>
            <a:pPr marL="285750" indent="-285750">
              <a:lnSpc>
                <a:spcPct val="150000"/>
              </a:lnSpc>
              <a:buFont typeface="Wingdings" panose="05000000000000000000" pitchFamily="2" charset="2"/>
              <a:buChar char="§"/>
            </a:pPr>
            <a:r>
              <a:rPr lang="en-US" sz="1600" dirty="0"/>
              <a:t>Aviation</a:t>
            </a:r>
          </a:p>
          <a:p>
            <a:pPr marL="285750" indent="-285750">
              <a:lnSpc>
                <a:spcPct val="150000"/>
              </a:lnSpc>
              <a:buFont typeface="Wingdings" panose="05000000000000000000" pitchFamily="2" charset="2"/>
              <a:buChar char="§"/>
            </a:pPr>
            <a:r>
              <a:rPr lang="en-US" sz="1600" dirty="0"/>
              <a:t>Certified Engineer Technician</a:t>
            </a:r>
          </a:p>
          <a:p>
            <a:pPr marL="285750" indent="-285750">
              <a:lnSpc>
                <a:spcPct val="150000"/>
              </a:lnSpc>
              <a:buFont typeface="Wingdings" panose="05000000000000000000" pitchFamily="2" charset="2"/>
              <a:buChar char="§"/>
            </a:pPr>
            <a:r>
              <a:rPr lang="en-US" sz="1600" dirty="0"/>
              <a:t>Commercial Truck Driving</a:t>
            </a:r>
          </a:p>
          <a:p>
            <a:pPr marL="285750" indent="-285750">
              <a:lnSpc>
                <a:spcPct val="150000"/>
              </a:lnSpc>
              <a:buFont typeface="Wingdings" panose="05000000000000000000" pitchFamily="2" charset="2"/>
              <a:buChar char="§"/>
            </a:pPr>
            <a:r>
              <a:rPr lang="en-US" sz="1600" dirty="0"/>
              <a:t>Computer Programming</a:t>
            </a:r>
          </a:p>
          <a:p>
            <a:pPr marL="285750" indent="-285750">
              <a:lnSpc>
                <a:spcPct val="150000"/>
              </a:lnSpc>
              <a:buFont typeface="Wingdings" panose="05000000000000000000" pitchFamily="2" charset="2"/>
              <a:buChar char="§"/>
            </a:pPr>
            <a:r>
              <a:rPr lang="en-US" sz="1600" dirty="0"/>
              <a:t>Computer Technology</a:t>
            </a:r>
          </a:p>
          <a:p>
            <a:pPr marL="285750" indent="-285750">
              <a:lnSpc>
                <a:spcPct val="150000"/>
              </a:lnSpc>
              <a:buFont typeface="Wingdings" panose="05000000000000000000" pitchFamily="2" charset="2"/>
              <a:buChar char="§"/>
            </a:pPr>
            <a:r>
              <a:rPr lang="en-US" sz="1600" dirty="0"/>
              <a:t>Construction</a:t>
            </a:r>
          </a:p>
          <a:p>
            <a:pPr marL="285750" indent="-285750">
              <a:lnSpc>
                <a:spcPct val="150000"/>
              </a:lnSpc>
              <a:buFont typeface="Wingdings" panose="05000000000000000000" pitchFamily="2" charset="2"/>
              <a:buChar char="§"/>
            </a:pPr>
            <a:r>
              <a:rPr lang="en-US" sz="1600" dirty="0"/>
              <a:t>Diesel Equipment Technology</a:t>
            </a:r>
          </a:p>
          <a:p>
            <a:pPr marL="285750" indent="-285750">
              <a:lnSpc>
                <a:spcPct val="150000"/>
              </a:lnSpc>
              <a:buFont typeface="Wingdings" panose="05000000000000000000" pitchFamily="2" charset="2"/>
              <a:buChar char="§"/>
            </a:pPr>
            <a:r>
              <a:rPr lang="en-US" sz="1600" dirty="0"/>
              <a:t>Early Childhood Care and Education</a:t>
            </a:r>
          </a:p>
          <a:p>
            <a:pPr marL="285750" indent="-285750">
              <a:lnSpc>
                <a:spcPct val="150000"/>
              </a:lnSpc>
              <a:buFont typeface="Wingdings" panose="05000000000000000000" pitchFamily="2" charset="2"/>
              <a:buChar char="§"/>
            </a:pPr>
            <a:r>
              <a:rPr lang="en-US" sz="1600" dirty="0"/>
              <a:t>Electrical Line Worker</a:t>
            </a:r>
          </a:p>
          <a:p>
            <a:pPr marL="285750" indent="-285750">
              <a:lnSpc>
                <a:spcPct val="150000"/>
              </a:lnSpc>
              <a:buFont typeface="Wingdings" panose="05000000000000000000" pitchFamily="2" charset="2"/>
              <a:buChar char="§"/>
            </a:pPr>
            <a:r>
              <a:rPr lang="en-US" sz="1600" dirty="0"/>
              <a:t>Health Sciences</a:t>
            </a:r>
          </a:p>
          <a:p>
            <a:pPr marL="285750" indent="-285750">
              <a:lnSpc>
                <a:spcPct val="150000"/>
              </a:lnSpc>
              <a:buFont typeface="Wingdings" panose="05000000000000000000" pitchFamily="2" charset="2"/>
              <a:buChar char="§"/>
            </a:pPr>
            <a:r>
              <a:rPr lang="en-US" sz="1600" dirty="0"/>
              <a:t>Industrial Maintenance Technology</a:t>
            </a:r>
          </a:p>
          <a:p>
            <a:pPr marL="285750" indent="-285750">
              <a:lnSpc>
                <a:spcPct val="150000"/>
              </a:lnSpc>
              <a:buFont typeface="Wingdings" panose="05000000000000000000" pitchFamily="2" charset="2"/>
              <a:buChar char="§"/>
            </a:pPr>
            <a:r>
              <a:rPr lang="en-US" sz="1600" dirty="0"/>
              <a:t>Law Enforcement and Criminal Justice</a:t>
            </a:r>
          </a:p>
          <a:p>
            <a:pPr marL="285750" indent="-285750">
              <a:lnSpc>
                <a:spcPct val="150000"/>
              </a:lnSpc>
              <a:buFont typeface="Wingdings" panose="05000000000000000000" pitchFamily="2" charset="2"/>
              <a:buChar char="§"/>
            </a:pPr>
            <a:r>
              <a:rPr lang="en-US" sz="1600" dirty="0"/>
              <a:t>Logistics</a:t>
            </a:r>
          </a:p>
          <a:p>
            <a:pPr marL="285750" indent="-285750">
              <a:lnSpc>
                <a:spcPct val="150000"/>
              </a:lnSpc>
              <a:buFont typeface="Wingdings" panose="05000000000000000000" pitchFamily="2" charset="2"/>
              <a:buChar char="§"/>
            </a:pPr>
            <a:r>
              <a:rPr lang="en-US" sz="1600" dirty="0"/>
              <a:t>Movie Production and Set Design</a:t>
            </a:r>
          </a:p>
          <a:p>
            <a:pPr marL="285750" indent="-285750">
              <a:lnSpc>
                <a:spcPct val="150000"/>
              </a:lnSpc>
              <a:buFont typeface="Wingdings" panose="05000000000000000000" pitchFamily="2" charset="2"/>
              <a:buChar char="§"/>
            </a:pPr>
            <a:r>
              <a:rPr lang="en-US" sz="1600" dirty="0"/>
              <a:t>Practical Nursing</a:t>
            </a:r>
          </a:p>
          <a:p>
            <a:pPr marL="285750" indent="-285750">
              <a:lnSpc>
                <a:spcPct val="150000"/>
              </a:lnSpc>
              <a:buFont typeface="Wingdings" panose="05000000000000000000" pitchFamily="2" charset="2"/>
              <a:buChar char="§"/>
            </a:pPr>
            <a:r>
              <a:rPr lang="en-US" sz="1600" dirty="0"/>
              <a:t>Precision Manufacturing</a:t>
            </a:r>
          </a:p>
          <a:p>
            <a:pPr marL="285750" indent="-285750">
              <a:lnSpc>
                <a:spcPct val="150000"/>
              </a:lnSpc>
              <a:buFont typeface="Wingdings" panose="05000000000000000000" pitchFamily="2" charset="2"/>
              <a:buChar char="§"/>
            </a:pPr>
            <a:r>
              <a:rPr lang="en-US" sz="1600" dirty="0"/>
              <a:t>Welding and Joining Technology</a:t>
            </a:r>
          </a:p>
        </p:txBody>
      </p:sp>
    </p:spTree>
    <p:extLst>
      <p:ext uri="{BB962C8B-B14F-4D97-AF65-F5344CB8AC3E}">
        <p14:creationId xmlns:p14="http://schemas.microsoft.com/office/powerpoint/2010/main" val="371835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D57E62-F6D9-513E-6871-F05D82EA5E0F}"/>
              </a:ext>
            </a:extLst>
          </p:cNvPr>
          <p:cNvSpPr>
            <a:spLocks noGrp="1"/>
          </p:cNvSpPr>
          <p:nvPr>
            <p:ph type="title" idx="4294967295"/>
          </p:nvPr>
        </p:nvSpPr>
        <p:spPr>
          <a:xfrm>
            <a:off x="673768"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Award Amounts</a:t>
            </a:r>
          </a:p>
        </p:txBody>
      </p:sp>
      <p:sp>
        <p:nvSpPr>
          <p:cNvPr id="3" name="Text Placeholder 2">
            <a:extLst>
              <a:ext uri="{FF2B5EF4-FFF2-40B4-BE49-F238E27FC236}">
                <a16:creationId xmlns:a16="http://schemas.microsoft.com/office/drawing/2014/main" id="{ECCE0A21-23D2-82BC-FFF0-2946BD2010A5}"/>
              </a:ext>
            </a:extLst>
          </p:cNvPr>
          <p:cNvSpPr>
            <a:spLocks noGrp="1"/>
          </p:cNvSpPr>
          <p:nvPr>
            <p:ph type="body" sz="quarter" idx="11"/>
          </p:nvPr>
        </p:nvSpPr>
        <p:spPr/>
        <p:txBody>
          <a:bodyPr/>
          <a:lstStyle/>
          <a:p>
            <a:r>
              <a:rPr lang="en-US" dirty="0"/>
              <a:t>HOPE</a:t>
            </a:r>
            <a:r>
              <a:rPr lang="en-US" dirty="0">
                <a:solidFill>
                  <a:srgbClr val="2CA14E"/>
                </a:solidFill>
              </a:rPr>
              <a:t> </a:t>
            </a:r>
            <a:r>
              <a:rPr lang="en-US" dirty="0"/>
              <a:t>Program</a:t>
            </a:r>
          </a:p>
        </p:txBody>
      </p:sp>
      <p:sp>
        <p:nvSpPr>
          <p:cNvPr id="352" name="PlaceHolder 2"/>
          <p:cNvSpPr>
            <a:spLocks noGrp="1"/>
          </p:cNvSpPr>
          <p:nvPr>
            <p:ph type="sldNum" idx="4294967295"/>
          </p:nvPr>
        </p:nvSpPr>
        <p:spPr>
          <a:xfrm>
            <a:off x="8543925" y="6435725"/>
            <a:ext cx="600075" cy="365125"/>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en-US" sz="1200" b="0" strike="noStrike" spc="-1">
                <a:solidFill>
                  <a:srgbClr val="9BD6CE"/>
                </a:solidFill>
                <a:latin typeface="Calibri"/>
              </a:defRPr>
            </a:lvl1pPr>
          </a:lstStyle>
          <a:p>
            <a:pPr indent="0" algn="r" defTabSz="914400">
              <a:lnSpc>
                <a:spcPct val="100000"/>
              </a:lnSpc>
              <a:buNone/>
              <a:tabLst>
                <a:tab pos="0" algn="l"/>
              </a:tabLst>
            </a:pPr>
            <a:fld id="{9DB263BA-55D5-437E-A79B-F4E156AB85D8}" type="slidenum">
              <a:rPr lang="en-US" sz="1200" b="0" strike="noStrike" spc="-1">
                <a:solidFill>
                  <a:srgbClr val="9BD6CE"/>
                </a:solidFill>
                <a:latin typeface="Calibri"/>
              </a:rPr>
              <a:t>34</a:t>
            </a:fld>
            <a:endParaRPr lang="en-US" sz="1200" b="0" strike="noStrike" spc="-1">
              <a:solidFill>
                <a:srgbClr val="FFFFFF"/>
              </a:solidFill>
              <a:latin typeface="Times New Roman"/>
            </a:endParaRPr>
          </a:p>
        </p:txBody>
      </p:sp>
      <p:graphicFrame>
        <p:nvGraphicFramePr>
          <p:cNvPr id="353" name="Table 3"/>
          <p:cNvGraphicFramePr/>
          <p:nvPr>
            <p:extLst>
              <p:ext uri="{D42A27DB-BD31-4B8C-83A1-F6EECF244321}">
                <p14:modId xmlns:p14="http://schemas.microsoft.com/office/powerpoint/2010/main" val="1139459824"/>
              </p:ext>
            </p:extLst>
          </p:nvPr>
        </p:nvGraphicFramePr>
        <p:xfrm>
          <a:off x="401760" y="1342642"/>
          <a:ext cx="8340120" cy="3255221"/>
        </p:xfrm>
        <a:graphic>
          <a:graphicData uri="http://schemas.openxmlformats.org/drawingml/2006/table">
            <a:tbl>
              <a:tblPr firstRow="1"/>
              <a:tblGrid>
                <a:gridCol w="2234880">
                  <a:extLst>
                    <a:ext uri="{9D8B030D-6E8A-4147-A177-3AD203B41FA5}">
                      <a16:colId xmlns:a16="http://schemas.microsoft.com/office/drawing/2014/main" val="20000"/>
                    </a:ext>
                  </a:extLst>
                </a:gridCol>
                <a:gridCol w="3047760">
                  <a:extLst>
                    <a:ext uri="{9D8B030D-6E8A-4147-A177-3AD203B41FA5}">
                      <a16:colId xmlns:a16="http://schemas.microsoft.com/office/drawing/2014/main" val="20001"/>
                    </a:ext>
                  </a:extLst>
                </a:gridCol>
                <a:gridCol w="3057480">
                  <a:extLst>
                    <a:ext uri="{9D8B030D-6E8A-4147-A177-3AD203B41FA5}">
                      <a16:colId xmlns:a16="http://schemas.microsoft.com/office/drawing/2014/main" val="20002"/>
                    </a:ext>
                  </a:extLst>
                </a:gridCol>
              </a:tblGrid>
              <a:tr h="532455">
                <a:tc>
                  <a:txBody>
                    <a:bodyPr/>
                    <a:lstStyle/>
                    <a:p>
                      <a:endParaRPr lang="en-US" sz="1800" b="1" strike="noStrike" spc="50" baseline="0" dirty="0">
                        <a:solidFill>
                          <a:schemeClr val="lt1"/>
                        </a:solidFill>
                        <a:latin typeface="Helvetica" pitchFamily="2" charset="0"/>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rgbClr val="002060"/>
                    </a:solidFill>
                  </a:tcPr>
                </a:tc>
                <a:tc>
                  <a:txBody>
                    <a:bodyPr/>
                    <a:lstStyle/>
                    <a:p>
                      <a:pPr algn="ctr" defTabSz="914400">
                        <a:lnSpc>
                          <a:spcPct val="100000"/>
                        </a:lnSpc>
                      </a:pPr>
                      <a:r>
                        <a:rPr lang="en-US" sz="1800" b="1" strike="noStrike" spc="50" baseline="0" dirty="0">
                          <a:solidFill>
                            <a:schemeClr val="lt1"/>
                          </a:solidFill>
                          <a:latin typeface="Helvetica" pitchFamily="2" charset="0"/>
                        </a:rPr>
                        <a:t>HOPE Scholarship</a:t>
                      </a:r>
                      <a:endParaRPr lang="en-US" sz="1800" b="0" strike="noStrike" spc="50" baseline="0"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rgbClr val="002060"/>
                    </a:solidFill>
                  </a:tcPr>
                </a:tc>
                <a:tc>
                  <a:txBody>
                    <a:bodyPr/>
                    <a:lstStyle/>
                    <a:p>
                      <a:pPr algn="ctr" defTabSz="914400">
                        <a:lnSpc>
                          <a:spcPct val="100000"/>
                        </a:lnSpc>
                      </a:pPr>
                      <a:r>
                        <a:rPr lang="en-US" sz="1800" b="1" strike="noStrike" spc="50" baseline="0" dirty="0">
                          <a:solidFill>
                            <a:schemeClr val="lt1"/>
                          </a:solidFill>
                          <a:latin typeface="Helvetica" pitchFamily="2" charset="0"/>
                        </a:rPr>
                        <a:t>Zell Miller Scholarship</a:t>
                      </a:r>
                      <a:endParaRPr lang="en-US" sz="1800" b="0" strike="noStrike" spc="50" baseline="0"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rgbClr val="002060"/>
                    </a:solidFill>
                  </a:tcPr>
                </a:tc>
                <a:extLst>
                  <a:ext uri="{0D108BD9-81ED-4DB2-BD59-A6C34878D82A}">
                    <a16:rowId xmlns:a16="http://schemas.microsoft.com/office/drawing/2014/main" val="10000"/>
                  </a:ext>
                </a:extLst>
              </a:tr>
              <a:tr h="837260">
                <a:tc>
                  <a:txBody>
                    <a:bodyPr/>
                    <a:lstStyle/>
                    <a:p>
                      <a:pPr algn="ctr" defTabSz="914400">
                        <a:lnSpc>
                          <a:spcPct val="100000"/>
                        </a:lnSpc>
                      </a:pPr>
                      <a:r>
                        <a:rPr lang="en-US" sz="1800" b="1" strike="noStrike" spc="50" baseline="0" dirty="0">
                          <a:solidFill>
                            <a:schemeClr val="dk1"/>
                          </a:solidFill>
                          <a:latin typeface="Helvetica" pitchFamily="2" charset="0"/>
                        </a:rPr>
                        <a:t>Public Institutions</a:t>
                      </a:r>
                      <a:endParaRPr lang="en-US" sz="1800" b="0" strike="noStrike" spc="50" baseline="0"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algn="ctr" defTabSz="914400">
                        <a:lnSpc>
                          <a:spcPct val="100000"/>
                        </a:lnSpc>
                        <a:tabLst>
                          <a:tab pos="0" algn="l"/>
                        </a:tabLst>
                      </a:pPr>
                      <a:r>
                        <a:rPr lang="en-US" sz="1800" b="0" strike="noStrike" spc="50" baseline="0" dirty="0">
                          <a:solidFill>
                            <a:schemeClr val="dk1"/>
                          </a:solidFill>
                          <a:latin typeface="Helvetica" pitchFamily="2" charset="0"/>
                        </a:rPr>
                        <a:t>100% of previous year standard tuition rate</a:t>
                      </a:r>
                      <a:endParaRPr lang="en-US" sz="1800" b="0" strike="noStrike" spc="50" baseline="0"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algn="ctr" defTabSz="914400">
                        <a:lnSpc>
                          <a:spcPct val="100000"/>
                        </a:lnSpc>
                        <a:tabLst>
                          <a:tab pos="0" algn="l"/>
                        </a:tabLst>
                      </a:pPr>
                      <a:r>
                        <a:rPr lang="en-US" sz="1800" b="0" strike="noStrike" spc="50" baseline="0" dirty="0">
                          <a:solidFill>
                            <a:schemeClr val="dk1"/>
                          </a:solidFill>
                          <a:latin typeface="Helvetica" pitchFamily="2" charset="0"/>
                        </a:rPr>
                        <a:t>100% of current year standard tuition rate</a:t>
                      </a:r>
                      <a:endParaRPr lang="en-US" sz="1800" b="0" strike="noStrike" spc="50" baseline="0"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1"/>
                  </a:ext>
                </a:extLst>
              </a:tr>
              <a:tr h="1885506">
                <a:tc>
                  <a:txBody>
                    <a:bodyPr/>
                    <a:lstStyle/>
                    <a:p>
                      <a:pPr algn="ctr" defTabSz="914400">
                        <a:lnSpc>
                          <a:spcPct val="100000"/>
                        </a:lnSpc>
                        <a:tabLst>
                          <a:tab pos="0" algn="l"/>
                        </a:tabLst>
                      </a:pPr>
                      <a:r>
                        <a:rPr lang="en-US" sz="1800" b="1" strike="noStrike" spc="50" baseline="0" dirty="0">
                          <a:solidFill>
                            <a:schemeClr val="dk1"/>
                          </a:solidFill>
                          <a:latin typeface="Helvetica" pitchFamily="2" charset="0"/>
                        </a:rPr>
                        <a:t>Private Institutions</a:t>
                      </a:r>
                      <a:endParaRPr lang="en-US" sz="1800" b="0" strike="noStrike" spc="50" baseline="0" dirty="0">
                        <a:solidFill>
                          <a:srgbClr val="000000"/>
                        </a:solidFill>
                        <a:latin typeface="Helvetica" pitchFamily="2" charset="0"/>
                      </a:endParaRPr>
                    </a:p>
                    <a:p>
                      <a:pPr algn="ctr" defTabSz="914400">
                        <a:lnSpc>
                          <a:spcPct val="100000"/>
                        </a:lnSpc>
                        <a:tabLst>
                          <a:tab pos="0" algn="l"/>
                        </a:tabLst>
                      </a:pPr>
                      <a:r>
                        <a:rPr lang="en-US" sz="1800" b="1" strike="noStrike" spc="50" baseline="0" dirty="0">
                          <a:solidFill>
                            <a:schemeClr val="dk1"/>
                          </a:solidFill>
                          <a:latin typeface="Helvetica" pitchFamily="2" charset="0"/>
                        </a:rPr>
                        <a:t>(full-time)</a:t>
                      </a:r>
                      <a:endParaRPr lang="en-US" sz="1800" b="0" strike="noStrike" spc="50" baseline="0" dirty="0">
                        <a:solidFill>
                          <a:srgbClr val="000000"/>
                        </a:solidFill>
                        <a:latin typeface="Helvetica" pitchFamily="2" charset="0"/>
                      </a:endParaRPr>
                    </a:p>
                    <a:p>
                      <a:pPr algn="ctr" defTabSz="914400">
                        <a:lnSpc>
                          <a:spcPct val="100000"/>
                        </a:lnSpc>
                        <a:tabLst>
                          <a:tab pos="0" algn="l"/>
                        </a:tabLst>
                      </a:pPr>
                      <a:endParaRPr lang="en-US" sz="1800" b="0" strike="noStrike" spc="50" baseline="0"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n-US" sz="1800" b="0" strike="noStrike" spc="50" baseline="0" dirty="0">
                          <a:solidFill>
                            <a:schemeClr val="dk1"/>
                          </a:solidFill>
                          <a:latin typeface="Helvetica" pitchFamily="2" charset="0"/>
                        </a:rPr>
                        <a:t>$2,496 per semester </a:t>
                      </a:r>
                    </a:p>
                    <a:p>
                      <a:pPr algn="ctr" defTabSz="914400">
                        <a:lnSpc>
                          <a:spcPct val="100000"/>
                        </a:lnSpc>
                      </a:pPr>
                      <a:r>
                        <a:rPr lang="en-US" sz="1800" b="0" strike="noStrike" spc="50" baseline="0" dirty="0">
                          <a:solidFill>
                            <a:schemeClr val="dk1"/>
                          </a:solidFill>
                          <a:latin typeface="Helvetica" pitchFamily="2" charset="0"/>
                        </a:rPr>
                        <a:t>(fall, spring, summer)</a:t>
                      </a:r>
                      <a:endParaRPr lang="en-US" sz="1800" b="0" strike="noStrike" spc="50" baseline="0" dirty="0">
                        <a:solidFill>
                          <a:srgbClr val="000000"/>
                        </a:solidFill>
                        <a:latin typeface="Helvetica" pitchFamily="2" charset="0"/>
                      </a:endParaRPr>
                    </a:p>
                    <a:p>
                      <a:pPr algn="ctr" defTabSz="914400">
                        <a:lnSpc>
                          <a:spcPct val="100000"/>
                        </a:lnSpc>
                      </a:pPr>
                      <a:endParaRPr lang="en-US" sz="1800" b="0" strike="noStrike" spc="50" baseline="0" dirty="0">
                        <a:solidFill>
                          <a:srgbClr val="000000"/>
                        </a:solidFill>
                        <a:latin typeface="Helvetica" pitchFamily="2" charset="0"/>
                      </a:endParaRPr>
                    </a:p>
                    <a:p>
                      <a:pPr algn="ctr" defTabSz="914400">
                        <a:lnSpc>
                          <a:spcPct val="100000"/>
                        </a:lnSpc>
                      </a:pPr>
                      <a:r>
                        <a:rPr lang="en-US" sz="1800" b="0" strike="noStrike" spc="50" baseline="0" dirty="0">
                          <a:solidFill>
                            <a:schemeClr val="dk1"/>
                          </a:solidFill>
                          <a:latin typeface="Helvetica" pitchFamily="2" charset="0"/>
                        </a:rPr>
                        <a:t>$1,664 per quarter</a:t>
                      </a:r>
                      <a:endParaRPr lang="en-US" sz="1800" b="0" strike="noStrike" spc="50" baseline="0" dirty="0">
                        <a:solidFill>
                          <a:srgbClr val="000000"/>
                        </a:solidFill>
                        <a:latin typeface="Helvetica" pitchFamily="2" charset="0"/>
                      </a:endParaRPr>
                    </a:p>
                    <a:p>
                      <a:pPr algn="ctr" defTabSz="914400">
                        <a:lnSpc>
                          <a:spcPct val="100000"/>
                        </a:lnSpc>
                      </a:pPr>
                      <a:r>
                        <a:rPr lang="en-US" sz="1800" b="0" strike="noStrike" spc="50" baseline="0" dirty="0">
                          <a:solidFill>
                            <a:schemeClr val="dk1"/>
                          </a:solidFill>
                          <a:latin typeface="Helvetica" pitchFamily="2" charset="0"/>
                        </a:rPr>
                        <a:t>(fall, winter, spring, summer)</a:t>
                      </a:r>
                      <a:endParaRPr lang="en-US" sz="1800" b="0" strike="noStrike" spc="50" baseline="0"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n-US" sz="1800" b="0" strike="noStrike" spc="50" baseline="0" dirty="0">
                          <a:solidFill>
                            <a:schemeClr val="dk1"/>
                          </a:solidFill>
                          <a:latin typeface="Helvetica" pitchFamily="2" charset="0"/>
                        </a:rPr>
                        <a:t>$2,985 per semester </a:t>
                      </a:r>
                    </a:p>
                    <a:p>
                      <a:pPr algn="ctr" defTabSz="914400">
                        <a:lnSpc>
                          <a:spcPct val="100000"/>
                        </a:lnSpc>
                      </a:pPr>
                      <a:r>
                        <a:rPr lang="en-US" sz="1800" b="0" strike="noStrike" spc="50" baseline="0" dirty="0">
                          <a:solidFill>
                            <a:schemeClr val="dk1"/>
                          </a:solidFill>
                          <a:latin typeface="Helvetica" pitchFamily="2" charset="0"/>
                        </a:rPr>
                        <a:t>(fall, spring, summer)</a:t>
                      </a:r>
                      <a:endParaRPr lang="en-US" sz="1800" b="0" strike="noStrike" spc="50" baseline="0" dirty="0">
                        <a:solidFill>
                          <a:srgbClr val="000000"/>
                        </a:solidFill>
                        <a:latin typeface="Helvetica" pitchFamily="2" charset="0"/>
                      </a:endParaRPr>
                    </a:p>
                    <a:p>
                      <a:pPr algn="ctr" defTabSz="914400">
                        <a:lnSpc>
                          <a:spcPct val="100000"/>
                        </a:lnSpc>
                      </a:pPr>
                      <a:endParaRPr lang="en-US" sz="1800" b="0" strike="noStrike" spc="50" baseline="0" dirty="0">
                        <a:solidFill>
                          <a:srgbClr val="000000"/>
                        </a:solidFill>
                        <a:latin typeface="Helvetica" pitchFamily="2" charset="0"/>
                      </a:endParaRPr>
                    </a:p>
                    <a:p>
                      <a:pPr algn="ctr" defTabSz="914400">
                        <a:lnSpc>
                          <a:spcPct val="100000"/>
                        </a:lnSpc>
                      </a:pPr>
                      <a:r>
                        <a:rPr lang="en-US" sz="1800" b="0" strike="noStrike" spc="50" baseline="0" dirty="0">
                          <a:solidFill>
                            <a:schemeClr val="dk1"/>
                          </a:solidFill>
                          <a:latin typeface="Helvetica" pitchFamily="2" charset="0"/>
                        </a:rPr>
                        <a:t>$2,034 per quarter</a:t>
                      </a:r>
                      <a:endParaRPr lang="en-US" sz="1800" b="0" strike="noStrike" spc="50" baseline="0" dirty="0">
                        <a:solidFill>
                          <a:srgbClr val="000000"/>
                        </a:solidFill>
                        <a:latin typeface="Helvetica" pitchFamily="2" charset="0"/>
                      </a:endParaRPr>
                    </a:p>
                    <a:p>
                      <a:pPr algn="ctr" defTabSz="914400">
                        <a:lnSpc>
                          <a:spcPct val="100000"/>
                        </a:lnSpc>
                      </a:pPr>
                      <a:r>
                        <a:rPr lang="en-US" sz="1800" b="0" strike="noStrike" spc="50" baseline="0" dirty="0">
                          <a:solidFill>
                            <a:schemeClr val="dk1"/>
                          </a:solidFill>
                          <a:latin typeface="Helvetica" pitchFamily="2" charset="0"/>
                        </a:rPr>
                        <a:t>(fall, winter, spring, summer)</a:t>
                      </a:r>
                      <a:endParaRPr lang="en-US" sz="1800" b="0" strike="noStrike" spc="50" baseline="0"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2"/>
                  </a:ext>
                </a:extLst>
              </a:tr>
            </a:tbl>
          </a:graphicData>
        </a:graphic>
      </p:graphicFrame>
      <p:graphicFrame>
        <p:nvGraphicFramePr>
          <p:cNvPr id="354" name="Table 4"/>
          <p:cNvGraphicFramePr/>
          <p:nvPr>
            <p:extLst>
              <p:ext uri="{D42A27DB-BD31-4B8C-83A1-F6EECF244321}">
                <p14:modId xmlns:p14="http://schemas.microsoft.com/office/powerpoint/2010/main" val="601698319"/>
              </p:ext>
            </p:extLst>
          </p:nvPr>
        </p:nvGraphicFramePr>
        <p:xfrm>
          <a:off x="401760" y="4732920"/>
          <a:ext cx="8340120" cy="1270838"/>
        </p:xfrm>
        <a:graphic>
          <a:graphicData uri="http://schemas.openxmlformats.org/drawingml/2006/table">
            <a:tbl>
              <a:tblPr firstRow="1"/>
              <a:tblGrid>
                <a:gridCol w="2234880">
                  <a:extLst>
                    <a:ext uri="{9D8B030D-6E8A-4147-A177-3AD203B41FA5}">
                      <a16:colId xmlns:a16="http://schemas.microsoft.com/office/drawing/2014/main" val="20000"/>
                    </a:ext>
                  </a:extLst>
                </a:gridCol>
                <a:gridCol w="3047760">
                  <a:extLst>
                    <a:ext uri="{9D8B030D-6E8A-4147-A177-3AD203B41FA5}">
                      <a16:colId xmlns:a16="http://schemas.microsoft.com/office/drawing/2014/main" val="20001"/>
                    </a:ext>
                  </a:extLst>
                </a:gridCol>
                <a:gridCol w="3057480">
                  <a:extLst>
                    <a:ext uri="{9D8B030D-6E8A-4147-A177-3AD203B41FA5}">
                      <a16:colId xmlns:a16="http://schemas.microsoft.com/office/drawing/2014/main" val="20002"/>
                    </a:ext>
                  </a:extLst>
                </a:gridCol>
              </a:tblGrid>
              <a:tr h="488086">
                <a:tc>
                  <a:txBody>
                    <a:bodyPr/>
                    <a:lstStyle/>
                    <a:p>
                      <a:endParaRPr lang="en-US" sz="1800" b="1" strike="noStrike" spc="50" baseline="0" dirty="0">
                        <a:solidFill>
                          <a:schemeClr val="lt1"/>
                        </a:solidFill>
                        <a:latin typeface="Helvetica" pitchFamily="2" charset="0"/>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6">
                        <a:lumMod val="75000"/>
                      </a:schemeClr>
                    </a:solidFill>
                  </a:tcPr>
                </a:tc>
                <a:tc>
                  <a:txBody>
                    <a:bodyPr/>
                    <a:lstStyle/>
                    <a:p>
                      <a:pPr algn="ctr" defTabSz="914400">
                        <a:lnSpc>
                          <a:spcPct val="100000"/>
                        </a:lnSpc>
                      </a:pPr>
                      <a:r>
                        <a:rPr lang="en-US" sz="1800" b="1" strike="noStrike" spc="50" baseline="0" dirty="0">
                          <a:solidFill>
                            <a:schemeClr val="lt1"/>
                          </a:solidFill>
                          <a:latin typeface="Helvetica" pitchFamily="2" charset="0"/>
                        </a:rPr>
                        <a:t>HOPE Grant</a:t>
                      </a:r>
                      <a:endParaRPr lang="en-US" sz="1800" b="0" strike="noStrike" spc="50" baseline="0"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6">
                        <a:lumMod val="75000"/>
                      </a:schemeClr>
                    </a:solidFill>
                  </a:tcPr>
                </a:tc>
                <a:tc>
                  <a:txBody>
                    <a:bodyPr/>
                    <a:lstStyle/>
                    <a:p>
                      <a:pPr algn="ctr" defTabSz="914400">
                        <a:lnSpc>
                          <a:spcPct val="100000"/>
                        </a:lnSpc>
                      </a:pPr>
                      <a:r>
                        <a:rPr lang="en-US" sz="1800" b="1" strike="noStrike" spc="50" baseline="0" dirty="0">
                          <a:solidFill>
                            <a:schemeClr val="lt1"/>
                          </a:solidFill>
                          <a:latin typeface="Helvetica" pitchFamily="2" charset="0"/>
                        </a:rPr>
                        <a:t>Zell Miller Grant</a:t>
                      </a:r>
                      <a:endParaRPr lang="en-US" sz="1800" b="0" strike="noStrike" spc="50" baseline="0"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6">
                        <a:lumMod val="75000"/>
                      </a:schemeClr>
                    </a:solidFill>
                  </a:tcPr>
                </a:tc>
                <a:extLst>
                  <a:ext uri="{0D108BD9-81ED-4DB2-BD59-A6C34878D82A}">
                    <a16:rowId xmlns:a16="http://schemas.microsoft.com/office/drawing/2014/main" val="10000"/>
                  </a:ext>
                </a:extLst>
              </a:tr>
              <a:tr h="782752">
                <a:tc>
                  <a:txBody>
                    <a:bodyPr/>
                    <a:lstStyle/>
                    <a:p>
                      <a:pPr algn="ctr" defTabSz="914400">
                        <a:lnSpc>
                          <a:spcPct val="100000"/>
                        </a:lnSpc>
                      </a:pPr>
                      <a:r>
                        <a:rPr lang="en-US" sz="1800" b="1" strike="noStrike" spc="50" baseline="0" dirty="0">
                          <a:solidFill>
                            <a:schemeClr val="dk1"/>
                          </a:solidFill>
                          <a:latin typeface="Helvetica" pitchFamily="2" charset="0"/>
                        </a:rPr>
                        <a:t>Public Institutions</a:t>
                      </a:r>
                      <a:endParaRPr lang="en-US" sz="1800" b="0" strike="noStrike" spc="50" baseline="0"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algn="ctr" defTabSz="914400">
                        <a:lnSpc>
                          <a:spcPct val="100000"/>
                        </a:lnSpc>
                        <a:tabLst>
                          <a:tab pos="0" algn="l"/>
                        </a:tabLst>
                      </a:pPr>
                      <a:r>
                        <a:rPr lang="en-US" sz="1800" b="0" strike="noStrike" spc="50" baseline="0" dirty="0">
                          <a:solidFill>
                            <a:schemeClr val="dk1"/>
                          </a:solidFill>
                          <a:latin typeface="Helvetica" pitchFamily="2" charset="0"/>
                        </a:rPr>
                        <a:t>100% of previous year standard tuition rate</a:t>
                      </a:r>
                      <a:endParaRPr lang="en-US" sz="1800" b="0" strike="noStrike" spc="50" baseline="0"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algn="ctr" defTabSz="914400">
                        <a:lnSpc>
                          <a:spcPct val="100000"/>
                        </a:lnSpc>
                        <a:tabLst>
                          <a:tab pos="0" algn="l"/>
                        </a:tabLst>
                      </a:pPr>
                      <a:r>
                        <a:rPr lang="en-US" sz="1800" b="0" strike="noStrike" spc="50" baseline="0" dirty="0">
                          <a:solidFill>
                            <a:schemeClr val="dk1"/>
                          </a:solidFill>
                          <a:latin typeface="Helvetica" pitchFamily="2" charset="0"/>
                        </a:rPr>
                        <a:t>100% of current year standard tuition rate</a:t>
                      </a:r>
                      <a:endParaRPr lang="en-US" sz="1800" b="0" strike="noStrike" spc="50" baseline="0" dirty="0">
                        <a:solidFill>
                          <a:srgbClr val="000000"/>
                        </a:solidFill>
                        <a:latin typeface="Helvetica" pitchFamily="2" charset="0"/>
                      </a:endParaRPr>
                    </a:p>
                  </a:txBody>
                  <a:tcPr anchor="ct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55103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9F4F8"/>
        </a:solidFill>
        <a:effectLst/>
      </p:bgPr>
    </p:bg>
    <p:spTree>
      <p:nvGrpSpPr>
        <p:cNvPr id="1" name=""/>
        <p:cNvGrpSpPr/>
        <p:nvPr/>
      </p:nvGrpSpPr>
      <p:grpSpPr>
        <a:xfrm>
          <a:off x="0" y="0"/>
          <a:ext cx="0" cy="0"/>
          <a:chOff x="0" y="0"/>
          <a:chExt cx="0" cy="0"/>
        </a:xfrm>
      </p:grpSpPr>
      <p:sp>
        <p:nvSpPr>
          <p:cNvPr id="381" name="PlaceHolder 2"/>
          <p:cNvSpPr>
            <a:spLocks noGrp="1"/>
          </p:cNvSpPr>
          <p:nvPr>
            <p:ph type="body" sz="quarter" idx="10"/>
          </p:nvPr>
        </p:nvSpPr>
        <p:spPr>
          <a:xfrm>
            <a:off x="685800" y="1466815"/>
            <a:ext cx="7772400" cy="4077461"/>
          </a:xfrm>
          <a:prstGeom prst="rect">
            <a:avLst/>
          </a:prstGeom>
          <a:noFill/>
          <a:ln w="0">
            <a:noFill/>
          </a:ln>
        </p:spPr>
        <p:txBody>
          <a:bodyPr lIns="91440" tIns="45720" rIns="91440" bIns="45720" anchor="t">
            <a:noAutofit/>
          </a:bodyPr>
          <a:lstStyle/>
          <a:p>
            <a:pPr marL="342900" indent="-342900" defTabSz="914400">
              <a:lnSpc>
                <a:spcPct val="110000"/>
              </a:lnSpc>
              <a:spcBef>
                <a:spcPts val="1001"/>
              </a:spcBef>
              <a:buFont typeface="Wingdings" panose="05000000000000000000" pitchFamily="2" charset="2"/>
              <a:buChar char="§"/>
            </a:pPr>
            <a:r>
              <a:rPr lang="en-US" b="0" strike="noStrike" cap="none" spc="-1" dirty="0"/>
              <a:t>Georgia National Guard Service Cancelable Loan</a:t>
            </a:r>
          </a:p>
          <a:p>
            <a:pPr marL="349250" lvl="1" indent="0">
              <a:lnSpc>
                <a:spcPct val="110000"/>
              </a:lnSpc>
              <a:spcBef>
                <a:spcPts val="0"/>
              </a:spcBef>
              <a:buNone/>
            </a:pPr>
            <a:r>
              <a:rPr lang="en-US" sz="2000" b="0" strike="noStrike" spc="-1" dirty="0">
                <a:solidFill>
                  <a:schemeClr val="tx1"/>
                </a:solidFill>
                <a:latin typeface="Helvetica" pitchFamily="2" charset="0"/>
              </a:rPr>
              <a:t>Tuition assistance to eligible members of the Georgia National Guard for undergraduate and graduate programs. Member agrees to service repayment. </a:t>
            </a:r>
            <a:endParaRPr lang="en-US" b="0" strike="noStrike" spc="-1" dirty="0">
              <a:solidFill>
                <a:schemeClr val="tx1"/>
              </a:solidFill>
              <a:latin typeface="Helvetica" pitchFamily="2" charset="0"/>
            </a:endParaRPr>
          </a:p>
          <a:p>
            <a:pPr marL="342900" indent="-342900" defTabSz="914400">
              <a:lnSpc>
                <a:spcPct val="110000"/>
              </a:lnSpc>
              <a:spcBef>
                <a:spcPts val="1001"/>
              </a:spcBef>
              <a:buFont typeface="Wingdings" panose="05000000000000000000" pitchFamily="2" charset="2"/>
              <a:buChar char="§"/>
            </a:pPr>
            <a:r>
              <a:rPr lang="en-US" b="0" strike="noStrike" cap="none" spc="-1" dirty="0"/>
              <a:t>Public Safety Memorial Grant</a:t>
            </a:r>
          </a:p>
          <a:p>
            <a:pPr marL="349250" lvl="1" indent="0">
              <a:lnSpc>
                <a:spcPct val="110000"/>
              </a:lnSpc>
              <a:spcBef>
                <a:spcPts val="0"/>
              </a:spcBef>
              <a:buNone/>
            </a:pPr>
            <a:r>
              <a:rPr lang="en-US" sz="2000" b="0" strike="noStrike" spc="-1" dirty="0">
                <a:solidFill>
                  <a:schemeClr val="tx1"/>
                </a:solidFill>
                <a:latin typeface="Helvetica" pitchFamily="2" charset="0"/>
              </a:rPr>
              <a:t>Assistance to dependent children of Georgia public safety officers permanently disabled or killed in the line of duty</a:t>
            </a:r>
          </a:p>
          <a:p>
            <a:pPr marL="342900" indent="-342900" defTabSz="914400">
              <a:lnSpc>
                <a:spcPct val="110000"/>
              </a:lnSpc>
              <a:spcBef>
                <a:spcPts val="1001"/>
              </a:spcBef>
              <a:buFont typeface="Wingdings" panose="05000000000000000000" pitchFamily="2" charset="2"/>
              <a:buChar char="§"/>
            </a:pPr>
            <a:r>
              <a:rPr lang="en-US" b="0" strike="noStrike" cap="none" spc="-1" dirty="0"/>
              <a:t>Tuition Equalization Grant (TEG)</a:t>
            </a:r>
          </a:p>
          <a:p>
            <a:pPr marL="349250" lvl="1" indent="0">
              <a:lnSpc>
                <a:spcPct val="110000"/>
              </a:lnSpc>
              <a:spcBef>
                <a:spcPts val="0"/>
              </a:spcBef>
              <a:buNone/>
            </a:pPr>
            <a:r>
              <a:rPr lang="en-US" sz="2000" b="0" strike="noStrike" spc="-1" dirty="0">
                <a:solidFill>
                  <a:schemeClr val="tx1"/>
                </a:solidFill>
                <a:latin typeface="Helvetica" pitchFamily="2" charset="0"/>
              </a:rPr>
              <a:t>Grant for Georgia residents enrolled full-time at an eligible private college or university</a:t>
            </a:r>
          </a:p>
        </p:txBody>
      </p:sp>
      <p:sp>
        <p:nvSpPr>
          <p:cNvPr id="5" name="Rectangle 3">
            <a:extLst>
              <a:ext uri="{FF2B5EF4-FFF2-40B4-BE49-F238E27FC236}">
                <a16:creationId xmlns:a16="http://schemas.microsoft.com/office/drawing/2014/main" id="{6C059F6F-B1A5-D2F9-37A7-95CB65576F4F}"/>
              </a:ext>
            </a:extLst>
          </p:cNvPr>
          <p:cNvSpPr txBox="1">
            <a:spLocks noGrp="1" noChangeArrowheads="1"/>
          </p:cNvSpPr>
          <p:nvPr>
            <p:ph type="title" idx="4294967295"/>
          </p:nvPr>
        </p:nvSpPr>
        <p:spPr>
          <a:xfrm>
            <a:off x="685800" y="610286"/>
            <a:ext cx="7772400" cy="6667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cap="all" baseline="0" dirty="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Other State Programs</a:t>
            </a:r>
          </a:p>
        </p:txBody>
      </p:sp>
      <p:sp>
        <p:nvSpPr>
          <p:cNvPr id="2" name="Text Placeholder 10">
            <a:extLst>
              <a:ext uri="{FF2B5EF4-FFF2-40B4-BE49-F238E27FC236}">
                <a16:creationId xmlns:a16="http://schemas.microsoft.com/office/drawing/2014/main" id="{2B446E7B-5CB8-ACB7-B3A4-68BC93E36B22}"/>
              </a:ext>
            </a:extLst>
          </p:cNvPr>
          <p:cNvSpPr>
            <a:spLocks noGrp="1"/>
          </p:cNvSpPr>
          <p:nvPr>
            <p:ph type="body" sz="quarter" idx="11"/>
          </p:nvPr>
        </p:nvSpPr>
        <p:spPr>
          <a:xfrm>
            <a:off x="676275" y="320887"/>
            <a:ext cx="7772400" cy="387706"/>
          </a:xfrm>
        </p:spPr>
        <p:txBody>
          <a:bodyPr/>
          <a:lstStyle/>
          <a:p>
            <a:r>
              <a:rPr lang="en-US" dirty="0"/>
              <a:t>Georgia student finance commission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9F4F8"/>
        </a:solidFill>
        <a:effectLst/>
      </p:bgPr>
    </p:bg>
    <p:spTree>
      <p:nvGrpSpPr>
        <p:cNvPr id="1" name="">
          <a:extLst>
            <a:ext uri="{FF2B5EF4-FFF2-40B4-BE49-F238E27FC236}">
              <a16:creationId xmlns:a16="http://schemas.microsoft.com/office/drawing/2014/main" id="{C9E14463-A481-8AC2-6556-A51EFFD0B95C}"/>
            </a:ext>
          </a:extLst>
        </p:cNvPr>
        <p:cNvGrpSpPr/>
        <p:nvPr/>
      </p:nvGrpSpPr>
      <p:grpSpPr>
        <a:xfrm>
          <a:off x="0" y="0"/>
          <a:ext cx="0" cy="0"/>
          <a:chOff x="0" y="0"/>
          <a:chExt cx="0" cy="0"/>
        </a:xfrm>
      </p:grpSpPr>
      <p:sp>
        <p:nvSpPr>
          <p:cNvPr id="381" name="PlaceHolder 2">
            <a:extLst>
              <a:ext uri="{FF2B5EF4-FFF2-40B4-BE49-F238E27FC236}">
                <a16:creationId xmlns:a16="http://schemas.microsoft.com/office/drawing/2014/main" id="{96AB9517-6979-50E0-F0A6-47F4434F6481}"/>
              </a:ext>
            </a:extLst>
          </p:cNvPr>
          <p:cNvSpPr>
            <a:spLocks noGrp="1"/>
          </p:cNvSpPr>
          <p:nvPr>
            <p:ph type="body" sz="quarter" idx="10"/>
          </p:nvPr>
        </p:nvSpPr>
        <p:spPr>
          <a:xfrm>
            <a:off x="685800" y="1394623"/>
            <a:ext cx="7772400" cy="4077461"/>
          </a:xfrm>
          <a:prstGeom prst="rect">
            <a:avLst/>
          </a:prstGeom>
          <a:noFill/>
          <a:ln w="0">
            <a:noFill/>
          </a:ln>
        </p:spPr>
        <p:txBody>
          <a:bodyPr lIns="91440" tIns="45720" rIns="91440" bIns="45720" anchor="t">
            <a:noAutofit/>
          </a:bodyPr>
          <a:lstStyle/>
          <a:p>
            <a:pPr marL="342900" indent="-342900" defTabSz="914400">
              <a:lnSpc>
                <a:spcPct val="110000"/>
              </a:lnSpc>
              <a:spcBef>
                <a:spcPts val="1001"/>
              </a:spcBef>
              <a:buFont typeface="Wingdings" panose="05000000000000000000" pitchFamily="2" charset="2"/>
              <a:buChar char="§"/>
            </a:pPr>
            <a:r>
              <a:rPr lang="en-US" b="0" strike="noStrike" cap="none" spc="-1" dirty="0"/>
              <a:t>Georgia Military College State Service Scholarship</a:t>
            </a:r>
          </a:p>
          <a:p>
            <a:pPr marL="342900" indent="-342900" defTabSz="914400">
              <a:lnSpc>
                <a:spcPct val="110000"/>
              </a:lnSpc>
              <a:spcBef>
                <a:spcPts val="1001"/>
              </a:spcBef>
              <a:buFont typeface="Wingdings" panose="05000000000000000000" pitchFamily="2" charset="2"/>
              <a:buChar char="§"/>
            </a:pPr>
            <a:r>
              <a:rPr lang="en-US" b="0" strike="noStrike" cap="none" spc="-1" dirty="0"/>
              <a:t>HERO Scholarship</a:t>
            </a:r>
          </a:p>
          <a:p>
            <a:pPr marL="342900" indent="-342900" defTabSz="914400">
              <a:lnSpc>
                <a:spcPct val="110000"/>
              </a:lnSpc>
              <a:spcBef>
                <a:spcPts val="1001"/>
              </a:spcBef>
              <a:buFont typeface="Wingdings" panose="05000000000000000000" pitchFamily="2" charset="2"/>
              <a:buChar char="§"/>
            </a:pPr>
            <a:r>
              <a:rPr lang="en-US" b="0" strike="noStrike" cap="none" spc="-1" dirty="0"/>
              <a:t>REACH Scholarship (scholars selected during middle school)</a:t>
            </a:r>
          </a:p>
          <a:p>
            <a:pPr marL="342900" indent="-342900" defTabSz="914400">
              <a:lnSpc>
                <a:spcPct val="110000"/>
              </a:lnSpc>
              <a:spcBef>
                <a:spcPts val="1001"/>
              </a:spcBef>
              <a:buFont typeface="Wingdings" panose="05000000000000000000" pitchFamily="2" charset="2"/>
              <a:buChar char="§"/>
            </a:pPr>
            <a:r>
              <a:rPr lang="en-US" b="0" strike="noStrike" cap="none" spc="-1" dirty="0"/>
              <a:t>Georgia College Completion Grant (GCCG)</a:t>
            </a:r>
          </a:p>
          <a:p>
            <a:pPr marL="342900" indent="-342900" defTabSz="914400">
              <a:lnSpc>
                <a:spcPct val="110000"/>
              </a:lnSpc>
              <a:spcBef>
                <a:spcPts val="1001"/>
              </a:spcBef>
              <a:buFont typeface="Wingdings" panose="05000000000000000000" pitchFamily="2" charset="2"/>
              <a:buChar char="§"/>
            </a:pPr>
            <a:r>
              <a:rPr lang="en-US" b="0" strike="noStrike" cap="none" spc="-1" dirty="0"/>
              <a:t>University of North Georgia Military Scholarship</a:t>
            </a:r>
          </a:p>
          <a:p>
            <a:pPr marL="342900" indent="-342900" defTabSz="914400">
              <a:lnSpc>
                <a:spcPct val="110000"/>
              </a:lnSpc>
              <a:spcBef>
                <a:spcPts val="1001"/>
              </a:spcBef>
              <a:buFont typeface="Wingdings" panose="05000000000000000000" pitchFamily="2" charset="2"/>
              <a:buChar char="§"/>
            </a:pPr>
            <a:r>
              <a:rPr lang="en-US" b="0" strike="noStrike" cap="none" spc="-1" dirty="0"/>
              <a:t>University of North Georgia ROTC Grant for Future Officers</a:t>
            </a:r>
          </a:p>
        </p:txBody>
      </p:sp>
      <p:sp>
        <p:nvSpPr>
          <p:cNvPr id="5" name="Rectangle 3">
            <a:extLst>
              <a:ext uri="{FF2B5EF4-FFF2-40B4-BE49-F238E27FC236}">
                <a16:creationId xmlns:a16="http://schemas.microsoft.com/office/drawing/2014/main" id="{D1736718-1D1F-AC2F-8F4A-E9BAEA84CC5F}"/>
              </a:ext>
            </a:extLst>
          </p:cNvPr>
          <p:cNvSpPr txBox="1">
            <a:spLocks noGrp="1" noChangeArrowheads="1"/>
          </p:cNvSpPr>
          <p:nvPr>
            <p:ph type="title" idx="4294967295"/>
          </p:nvPr>
        </p:nvSpPr>
        <p:spPr>
          <a:xfrm>
            <a:off x="685800" y="610286"/>
            <a:ext cx="7772400" cy="6667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cap="all" baseline="0" dirty="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Other state programs</a:t>
            </a:r>
          </a:p>
        </p:txBody>
      </p:sp>
      <p:sp>
        <p:nvSpPr>
          <p:cNvPr id="4" name="Text Placeholder 10">
            <a:extLst>
              <a:ext uri="{FF2B5EF4-FFF2-40B4-BE49-F238E27FC236}">
                <a16:creationId xmlns:a16="http://schemas.microsoft.com/office/drawing/2014/main" id="{6C8AC121-BEA5-4F90-8B57-7115B748F8A8}"/>
              </a:ext>
            </a:extLst>
          </p:cNvPr>
          <p:cNvSpPr>
            <a:spLocks noGrp="1"/>
          </p:cNvSpPr>
          <p:nvPr>
            <p:ph type="body" sz="quarter" idx="11"/>
          </p:nvPr>
        </p:nvSpPr>
        <p:spPr>
          <a:xfrm>
            <a:off x="676275" y="320887"/>
            <a:ext cx="7772400" cy="387706"/>
          </a:xfrm>
        </p:spPr>
        <p:txBody>
          <a:bodyPr/>
          <a:lstStyle/>
          <a:p>
            <a:r>
              <a:rPr lang="en-US" dirty="0"/>
              <a:t>Georgia student finance commission</a:t>
            </a:r>
          </a:p>
        </p:txBody>
      </p:sp>
    </p:spTree>
    <p:extLst>
      <p:ext uri="{BB962C8B-B14F-4D97-AF65-F5344CB8AC3E}">
        <p14:creationId xmlns:p14="http://schemas.microsoft.com/office/powerpoint/2010/main" val="1554263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A314D-1E0C-25C9-5DA9-790EEF0B2B7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CA6B41B-2608-238B-C027-38D587212D86}"/>
              </a:ext>
            </a:extLst>
          </p:cNvPr>
          <p:cNvSpPr>
            <a:spLocks noGrp="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10000"/>
              </a:lnSpc>
              <a:spcBef>
                <a:spcPts val="1001"/>
              </a:spcBef>
              <a:spcAft>
                <a:spcPts val="0"/>
              </a:spcAft>
              <a:buClrTx/>
              <a:buSzTx/>
              <a:buFont typeface="Arial" panose="020B0604020202020204" pitchFamily="34" charset="0"/>
              <a:buNone/>
              <a:tabLst/>
              <a:defRPr/>
            </a:pPr>
            <a:r>
              <a:rPr kumimoji="0" lang="en-US" sz="2400" b="1" i="0" u="none" strike="noStrike" kern="1200" cap="none" spc="-1" normalizeH="0" baseline="0" noProof="0" dirty="0">
                <a:ln>
                  <a:noFill/>
                </a:ln>
                <a:solidFill>
                  <a:schemeClr val="tx1"/>
                </a:solidFill>
                <a:effectLst/>
                <a:uLnTx/>
                <a:uFillTx/>
                <a:latin typeface="Helvetica" pitchFamily="2" charset="0"/>
                <a:ea typeface="+mn-ea"/>
                <a:cs typeface="+mn-cs"/>
              </a:rPr>
              <a:t>Inclusive Postsecondary Education Grant</a:t>
            </a:r>
          </a:p>
        </p:txBody>
      </p:sp>
      <p:sp>
        <p:nvSpPr>
          <p:cNvPr id="3" name="Text Placeholder 2">
            <a:extLst>
              <a:ext uri="{FF2B5EF4-FFF2-40B4-BE49-F238E27FC236}">
                <a16:creationId xmlns:a16="http://schemas.microsoft.com/office/drawing/2014/main" id="{78E5E85C-57AD-A55F-B8FF-937B0B3B081A}"/>
              </a:ext>
            </a:extLst>
          </p:cNvPr>
          <p:cNvSpPr>
            <a:spLocks noGrp="1"/>
          </p:cNvSpPr>
          <p:nvPr>
            <p:ph type="body" sz="quarter" idx="11"/>
          </p:nvPr>
        </p:nvSpPr>
        <p:spPr/>
        <p:txBody>
          <a:bodyPr/>
          <a:lstStyle/>
          <a:p>
            <a:r>
              <a:rPr lang="en-US" dirty="0"/>
              <a:t>IPSE Grant</a:t>
            </a:r>
          </a:p>
        </p:txBody>
      </p:sp>
      <p:sp>
        <p:nvSpPr>
          <p:cNvPr id="4" name="Content Placeholder 2">
            <a:extLst>
              <a:ext uri="{FF2B5EF4-FFF2-40B4-BE49-F238E27FC236}">
                <a16:creationId xmlns:a16="http://schemas.microsoft.com/office/drawing/2014/main" id="{EE6B6B61-BBA8-EC15-2A7E-FD292CA3705A}"/>
              </a:ext>
            </a:extLst>
          </p:cNvPr>
          <p:cNvSpPr txBox="1">
            <a:spLocks/>
          </p:cNvSpPr>
          <p:nvPr/>
        </p:nvSpPr>
        <p:spPr>
          <a:xfrm>
            <a:off x="265244" y="1350773"/>
            <a:ext cx="3563044" cy="4156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cap="all" baseline="0" dirty="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
            </a:pPr>
            <a:r>
              <a:rPr lang="en-US" sz="2200" b="0" cap="none" dirty="0"/>
              <a:t>Meet our Basic HOPE Eligibility Requirements</a:t>
            </a:r>
          </a:p>
          <a:p>
            <a:pPr marL="342900" indent="-342900">
              <a:buFont typeface="Wingdings" panose="05000000000000000000" pitchFamily="2" charset="2"/>
              <a:buChar char="§"/>
            </a:pPr>
            <a:r>
              <a:rPr lang="en-US" sz="2200" b="0" cap="none" dirty="0"/>
              <a:t>Be enrolled in an approved IPSE Program at a participating USG or TCSG Postsecondary Institution;</a:t>
            </a:r>
          </a:p>
          <a:p>
            <a:pPr marL="342900" indent="-342900">
              <a:buFont typeface="Wingdings" panose="05000000000000000000" pitchFamily="2" charset="2"/>
              <a:buChar char="§"/>
            </a:pPr>
            <a:r>
              <a:rPr lang="en-US" sz="2200" b="0" cap="none" dirty="0"/>
              <a:t>Meet criteria set by the Eligible Postsecondary Institution to be enrolled in their IPSE program and to complete program coursework</a:t>
            </a:r>
          </a:p>
        </p:txBody>
      </p:sp>
      <p:pic>
        <p:nvPicPr>
          <p:cNvPr id="6" name="Picture 5">
            <a:extLst>
              <a:ext uri="{FF2B5EF4-FFF2-40B4-BE49-F238E27FC236}">
                <a16:creationId xmlns:a16="http://schemas.microsoft.com/office/drawing/2014/main" id="{0F245BB9-5238-64AE-E570-87688CC416C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38016" y="1385491"/>
            <a:ext cx="4940740" cy="4376417"/>
          </a:xfrm>
          <a:prstGeom prst="rect">
            <a:avLst/>
          </a:prstGeom>
        </p:spPr>
      </p:pic>
    </p:spTree>
    <p:extLst>
      <p:ext uri="{BB962C8B-B14F-4D97-AF65-F5344CB8AC3E}">
        <p14:creationId xmlns:p14="http://schemas.microsoft.com/office/powerpoint/2010/main" val="2648327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9F4F8"/>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A26B8D3-48F8-5186-4B62-1A6A378D7D4A}"/>
              </a:ext>
            </a:extLst>
          </p:cNvPr>
          <p:cNvSpPr>
            <a:spLocks noGrp="1"/>
          </p:cNvSpPr>
          <p:nvPr>
            <p:ph type="body" sz="quarter" idx="11"/>
          </p:nvPr>
        </p:nvSpPr>
        <p:spPr/>
        <p:txBody>
          <a:bodyPr/>
          <a:lstStyle/>
          <a:p>
            <a:r>
              <a:rPr lang="en-US" dirty="0"/>
              <a:t>Georgia student finance commission</a:t>
            </a:r>
          </a:p>
        </p:txBody>
      </p:sp>
      <p:sp>
        <p:nvSpPr>
          <p:cNvPr id="10" name="Text Placeholder 9">
            <a:extLst>
              <a:ext uri="{FF2B5EF4-FFF2-40B4-BE49-F238E27FC236}">
                <a16:creationId xmlns:a16="http://schemas.microsoft.com/office/drawing/2014/main" id="{D8249BBB-93F8-C342-EECA-2887FC1748A9}"/>
              </a:ext>
            </a:extLst>
          </p:cNvPr>
          <p:cNvSpPr>
            <a:spLocks noGrp="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Apply for state programs</a:t>
            </a:r>
          </a:p>
        </p:txBody>
      </p:sp>
      <p:pic>
        <p:nvPicPr>
          <p:cNvPr id="3" name="Picture 2">
            <a:extLst>
              <a:ext uri="{FF2B5EF4-FFF2-40B4-BE49-F238E27FC236}">
                <a16:creationId xmlns:a16="http://schemas.microsoft.com/office/drawing/2014/main" id="{B8882176-8D98-57B0-EE9A-D3A4987E9C3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94781" y="1318878"/>
            <a:ext cx="6154439" cy="4652125"/>
          </a:xfrm>
          <a:prstGeom prst="rect">
            <a:avLst/>
          </a:prstGeom>
          <a:effectLst>
            <a:outerShdw blurRad="50800" dist="38100" dir="2700000" algn="tl" rotWithShape="0">
              <a:prstClr val="black">
                <a:alpha val="40000"/>
              </a:prstClr>
            </a:outerShdw>
          </a:effectLst>
        </p:spPr>
      </p:pic>
      <p:sp>
        <p:nvSpPr>
          <p:cNvPr id="6" name="Arrow: Right 5">
            <a:extLst>
              <a:ext uri="{FF2B5EF4-FFF2-40B4-BE49-F238E27FC236}">
                <a16:creationId xmlns:a16="http://schemas.microsoft.com/office/drawing/2014/main" id="{092BB432-0741-40F2-8FD5-2410FC9E3F3C}"/>
              </a:ext>
              <a:ext uri="{C183D7F6-B498-43B3-948B-1728B52AA6E4}">
                <adec:decorative xmlns:adec="http://schemas.microsoft.com/office/drawing/2017/decorative" val="1"/>
              </a:ext>
            </a:extLst>
          </p:cNvPr>
          <p:cNvSpPr/>
          <p:nvPr/>
        </p:nvSpPr>
        <p:spPr>
          <a:xfrm>
            <a:off x="757992" y="2187221"/>
            <a:ext cx="990512" cy="484632"/>
          </a:xfrm>
          <a:prstGeom prst="rightArrow">
            <a:avLst>
              <a:gd name="adj1" fmla="val 50000"/>
              <a:gd name="adj2" fmla="val 50000"/>
            </a:avLst>
          </a:prstGeom>
          <a:solidFill>
            <a:srgbClr val="4CBB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Tree>
    <p:extLst>
      <p:ext uri="{BB962C8B-B14F-4D97-AF65-F5344CB8AC3E}">
        <p14:creationId xmlns:p14="http://schemas.microsoft.com/office/powerpoint/2010/main" val="1478324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BD61070A-1768-D2AC-EAB1-B17F99623EC4}"/>
              </a:ext>
              <a:ext uri="{C183D7F6-B498-43B3-948B-1728B52AA6E4}">
                <adec:decorative xmlns:adec="http://schemas.microsoft.com/office/drawing/2017/decorative" val="1"/>
              </a:ext>
            </a:extLst>
          </p:cNvPr>
          <p:cNvCxnSpPr>
            <a:cxnSpLocks/>
          </p:cNvCxnSpPr>
          <p:nvPr/>
        </p:nvCxnSpPr>
        <p:spPr>
          <a:xfrm>
            <a:off x="1371600" y="2916386"/>
            <a:ext cx="6400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21CC9429-75DD-541B-F2E0-9662242D451E}"/>
              </a:ext>
            </a:extLst>
          </p:cNvPr>
          <p:cNvSpPr txBox="1">
            <a:spLocks noGrp="1"/>
          </p:cNvSpPr>
          <p:nvPr>
            <p:ph type="title" idx="4294967295"/>
          </p:nvPr>
        </p:nvSpPr>
        <p:spPr>
          <a:xfrm>
            <a:off x="695325" y="1480702"/>
            <a:ext cx="7772400" cy="10356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cap="all" baseline="0" dirty="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tx1"/>
                </a:solidFill>
                <a:effectLst/>
                <a:uLnTx/>
                <a:uFillTx/>
                <a:latin typeface="Helvetica" pitchFamily="2" charset="0"/>
                <a:ea typeface="+mn-ea"/>
                <a:cs typeface="+mn-cs"/>
              </a:rPr>
              <a:t>The Application Process</a:t>
            </a:r>
          </a:p>
        </p:txBody>
      </p:sp>
      <p:sp>
        <p:nvSpPr>
          <p:cNvPr id="10" name="Title 8">
            <a:extLst>
              <a:ext uri="{FF2B5EF4-FFF2-40B4-BE49-F238E27FC236}">
                <a16:creationId xmlns:a16="http://schemas.microsoft.com/office/drawing/2014/main" id="{5CCA9CFF-4836-FB04-A87C-FE0F4700D0EF}"/>
              </a:ext>
            </a:extLst>
          </p:cNvPr>
          <p:cNvSpPr txBox="1">
            <a:spLocks/>
          </p:cNvSpPr>
          <p:nvPr/>
        </p:nvSpPr>
        <p:spPr>
          <a:xfrm>
            <a:off x="0" y="2276307"/>
            <a:ext cx="9143999" cy="468630"/>
          </a:xfrm>
          <a:prstGeom prst="rect">
            <a:avLst/>
          </a:prstGeom>
        </p:spPr>
        <p:txBody>
          <a:bodyPr anchor="ctr" anchorCtr="0">
            <a:normAutofit fontScale="97500"/>
          </a:bodyPr>
          <a:lstStyle>
            <a:lvl1pPr algn="ctr" defTabSz="914400" rtl="0" eaLnBrk="1" latinLnBrk="0" hangingPunct="1">
              <a:lnSpc>
                <a:spcPct val="90000"/>
              </a:lnSpc>
              <a:spcBef>
                <a:spcPct val="0"/>
              </a:spcBef>
              <a:buNone/>
              <a:defRPr sz="3600" b="1" kern="1200">
                <a:solidFill>
                  <a:srgbClr val="9BD6CE"/>
                </a:solidFill>
                <a:latin typeface="Helvetica" pitchFamily="2" charset="0"/>
                <a:ea typeface="+mj-ea"/>
                <a:cs typeface="+mj-cs"/>
              </a:defRPr>
            </a:lvl1pPr>
          </a:lstStyle>
          <a:p>
            <a:r>
              <a:rPr lang="en-US" sz="2000" b="0" dirty="0">
                <a:solidFill>
                  <a:schemeClr val="tx1"/>
                </a:solidFill>
              </a:rPr>
              <a:t>Federal and State Aid</a:t>
            </a:r>
          </a:p>
        </p:txBody>
      </p:sp>
      <p:cxnSp>
        <p:nvCxnSpPr>
          <p:cNvPr id="12" name="Straight Connector 11">
            <a:extLst>
              <a:ext uri="{FF2B5EF4-FFF2-40B4-BE49-F238E27FC236}">
                <a16:creationId xmlns:a16="http://schemas.microsoft.com/office/drawing/2014/main" id="{E85989C2-3B02-3B8A-4EE3-23512EFFF881}"/>
              </a:ext>
              <a:ext uri="{C183D7F6-B498-43B3-948B-1728B52AA6E4}">
                <adec:decorative xmlns:adec="http://schemas.microsoft.com/office/drawing/2017/decorative" val="1"/>
              </a:ext>
            </a:extLst>
          </p:cNvPr>
          <p:cNvCxnSpPr>
            <a:cxnSpLocks/>
          </p:cNvCxnSpPr>
          <p:nvPr/>
        </p:nvCxnSpPr>
        <p:spPr>
          <a:xfrm>
            <a:off x="1371600" y="1441916"/>
            <a:ext cx="6400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F4F8"/>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95A3449-7F7E-253E-FE14-F08A14590566}"/>
              </a:ext>
            </a:extLst>
          </p:cNvPr>
          <p:cNvSpPr>
            <a:spLocks noGrp="1"/>
          </p:cNvSpPr>
          <p:nvPr>
            <p:ph type="ctrTitle"/>
          </p:nvPr>
        </p:nvSpPr>
        <p:spPr/>
        <p:txBody>
          <a:bodyPr>
            <a:noAutofit/>
          </a:bodyPr>
          <a:lstStyle/>
          <a:p>
            <a:r>
              <a:rPr lang="en-US" sz="6500" dirty="0"/>
              <a:t>Financial Aid 101</a:t>
            </a:r>
          </a:p>
        </p:txBody>
      </p:sp>
      <p:sp>
        <p:nvSpPr>
          <p:cNvPr id="13" name="Content Placeholder 12">
            <a:extLst>
              <a:ext uri="{FF2B5EF4-FFF2-40B4-BE49-F238E27FC236}">
                <a16:creationId xmlns:a16="http://schemas.microsoft.com/office/drawing/2014/main" id="{69C6EC8C-2B16-AD1C-4DD3-9C928596DEE1}"/>
              </a:ext>
            </a:extLst>
          </p:cNvPr>
          <p:cNvSpPr>
            <a:spLocks noGrp="1"/>
          </p:cNvSpPr>
          <p:nvPr>
            <p:ph idx="1"/>
          </p:nvPr>
        </p:nvSpPr>
        <p:spPr/>
        <p:txBody>
          <a:bodyPr/>
          <a:lstStyle/>
          <a:p>
            <a:r>
              <a:rPr lang="en-US" spc="30" dirty="0">
                <a:solidFill>
                  <a:schemeClr val="accent6">
                    <a:lumMod val="50000"/>
                  </a:schemeClr>
                </a:solidFill>
              </a:rPr>
              <a:t>Federal and State Aid</a:t>
            </a:r>
          </a:p>
        </p:txBody>
      </p:sp>
      <p:sp>
        <p:nvSpPr>
          <p:cNvPr id="15" name="Text Placeholder 14">
            <a:extLst>
              <a:ext uri="{FF2B5EF4-FFF2-40B4-BE49-F238E27FC236}">
                <a16:creationId xmlns:a16="http://schemas.microsoft.com/office/drawing/2014/main" id="{003280CB-A2BE-B43B-B2EE-74776D521A7D}"/>
              </a:ext>
            </a:extLst>
          </p:cNvPr>
          <p:cNvSpPr>
            <a:spLocks noGrp="1"/>
          </p:cNvSpPr>
          <p:nvPr>
            <p:ph type="body" sz="quarter" idx="12"/>
          </p:nvPr>
        </p:nvSpPr>
        <p:spPr/>
        <p:txBody>
          <a:bodyPr/>
          <a:lstStyle/>
          <a:p>
            <a:endParaRPr lang="en-US" sz="1200" i="0" dirty="0"/>
          </a:p>
        </p:txBody>
      </p:sp>
    </p:spTree>
    <p:extLst>
      <p:ext uri="{BB962C8B-B14F-4D97-AF65-F5344CB8AC3E}">
        <p14:creationId xmlns:p14="http://schemas.microsoft.com/office/powerpoint/2010/main" val="2847237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BAE50F-5645-A7FA-F211-C03CE1511011}"/>
              </a:ext>
              <a:ext uri="{C183D7F6-B498-43B3-948B-1728B52AA6E4}">
                <adec:decorative xmlns:adec="http://schemas.microsoft.com/office/drawing/2017/decorative" val="1"/>
              </a:ext>
            </a:extLst>
          </p:cNvPr>
          <p:cNvGrpSpPr/>
          <p:nvPr/>
        </p:nvGrpSpPr>
        <p:grpSpPr>
          <a:xfrm>
            <a:off x="684639" y="1287379"/>
            <a:ext cx="3695834" cy="4811154"/>
            <a:chOff x="684639" y="1287379"/>
            <a:chExt cx="3695834" cy="4811154"/>
          </a:xfrm>
        </p:grpSpPr>
        <p:sp>
          <p:nvSpPr>
            <p:cNvPr id="5" name="TextBox 4">
              <a:extLst>
                <a:ext uri="{FF2B5EF4-FFF2-40B4-BE49-F238E27FC236}">
                  <a16:creationId xmlns:a16="http://schemas.microsoft.com/office/drawing/2014/main" id="{B8A7876C-0AAF-7938-DA4F-464BD9D41981}"/>
                </a:ext>
              </a:extLst>
            </p:cNvPr>
            <p:cNvSpPr txBox="1"/>
            <p:nvPr/>
          </p:nvSpPr>
          <p:spPr>
            <a:xfrm>
              <a:off x="684639" y="1287379"/>
              <a:ext cx="3695834" cy="4811154"/>
            </a:xfrm>
            <a:prstGeom prst="roundRect">
              <a:avLst>
                <a:gd name="adj" fmla="val 7312"/>
              </a:avLst>
            </a:prstGeom>
            <a:solidFill>
              <a:srgbClr val="99C8E4"/>
            </a:solidFill>
            <a:ln>
              <a:noFill/>
            </a:ln>
          </p:spPr>
          <p:txBody>
            <a:bodyPr wrap="square" lIns="228600" tIns="0" rIns="228600" bIns="228600" rtlCol="0" anchor="t" anchorCtr="0">
              <a:noAutofit/>
            </a:bodyPr>
            <a:lstStyle/>
            <a:p>
              <a:pPr algn="ctr">
                <a:lnSpc>
                  <a:spcPct val="110000"/>
                </a:lnSpc>
              </a:pPr>
              <a:r>
                <a:rPr lang="en-US" sz="5400" b="1" spc="30" dirty="0">
                  <a:solidFill>
                    <a:srgbClr val="002060"/>
                  </a:solidFill>
                  <a:latin typeface="Helvetica" pitchFamily="2" charset="0"/>
                </a:rPr>
                <a:t>FAFSA</a:t>
              </a:r>
            </a:p>
          </p:txBody>
        </p:sp>
        <p:sp>
          <p:nvSpPr>
            <p:cNvPr id="6" name="TextBox 5">
              <a:extLst>
                <a:ext uri="{FF2B5EF4-FFF2-40B4-BE49-F238E27FC236}">
                  <a16:creationId xmlns:a16="http://schemas.microsoft.com/office/drawing/2014/main" id="{42896DC3-3272-6B73-15A0-8DB8C33C3172}"/>
                </a:ext>
              </a:extLst>
            </p:cNvPr>
            <p:cNvSpPr txBox="1"/>
            <p:nvPr/>
          </p:nvSpPr>
          <p:spPr>
            <a:xfrm>
              <a:off x="905500" y="2232674"/>
              <a:ext cx="3245387" cy="457200"/>
            </a:xfrm>
            <a:prstGeom prst="roundRect">
              <a:avLst>
                <a:gd name="adj" fmla="val 28656"/>
              </a:avLst>
            </a:prstGeom>
            <a:solidFill>
              <a:srgbClr val="E0EEF8"/>
            </a:solidFill>
            <a:ln w="3175">
              <a:noFill/>
            </a:ln>
          </p:spPr>
          <p:txBody>
            <a:bodyPr wrap="square" lIns="0" tIns="0" rIns="0" bIns="0" rtlCol="0" anchor="ctr" anchorCtr="0">
              <a:noAutofit/>
            </a:bodyPr>
            <a:lstStyle/>
            <a:p>
              <a:pPr algn="ctr">
                <a:lnSpc>
                  <a:spcPct val="110000"/>
                </a:lnSpc>
                <a:spcAft>
                  <a:spcPts val="1000"/>
                </a:spcAft>
              </a:pPr>
              <a:r>
                <a:rPr lang="en-US" spc="10" dirty="0">
                  <a:solidFill>
                    <a:srgbClr val="002060"/>
                  </a:solidFill>
                  <a:latin typeface="Helvetica" pitchFamily="2" charset="0"/>
                </a:rPr>
                <a:t>Federal Pell Grant</a:t>
              </a:r>
            </a:p>
          </p:txBody>
        </p:sp>
        <p:sp>
          <p:nvSpPr>
            <p:cNvPr id="7" name="TextBox 6">
              <a:extLst>
                <a:ext uri="{FF2B5EF4-FFF2-40B4-BE49-F238E27FC236}">
                  <a16:creationId xmlns:a16="http://schemas.microsoft.com/office/drawing/2014/main" id="{F8C90798-F3E0-05CD-D552-2D29C8E95059}"/>
                </a:ext>
              </a:extLst>
            </p:cNvPr>
            <p:cNvSpPr txBox="1"/>
            <p:nvPr/>
          </p:nvSpPr>
          <p:spPr>
            <a:xfrm>
              <a:off x="905500" y="2781760"/>
              <a:ext cx="3245387" cy="457200"/>
            </a:xfrm>
            <a:prstGeom prst="roundRect">
              <a:avLst>
                <a:gd name="adj" fmla="val 28948"/>
              </a:avLst>
            </a:prstGeom>
            <a:solidFill>
              <a:srgbClr val="E0EEF8"/>
            </a:solidFill>
            <a:ln w="3175">
              <a:noFill/>
            </a:ln>
          </p:spPr>
          <p:txBody>
            <a:bodyPr wrap="square" lIns="0" tIns="0" rIns="0" bIns="0" rtlCol="0" anchor="ctr" anchorCtr="0">
              <a:noAutofit/>
            </a:bodyPr>
            <a:lstStyle/>
            <a:p>
              <a:pPr algn="ctr">
                <a:lnSpc>
                  <a:spcPct val="110000"/>
                </a:lnSpc>
                <a:spcAft>
                  <a:spcPts val="1000"/>
                </a:spcAft>
              </a:pPr>
              <a:r>
                <a:rPr lang="en-US" spc="10" dirty="0">
                  <a:solidFill>
                    <a:srgbClr val="002060"/>
                  </a:solidFill>
                  <a:latin typeface="Helvetica" pitchFamily="2" charset="0"/>
                </a:rPr>
                <a:t>FSEOG</a:t>
              </a:r>
            </a:p>
          </p:txBody>
        </p:sp>
        <p:sp>
          <p:nvSpPr>
            <p:cNvPr id="8" name="TextBox 7">
              <a:extLst>
                <a:ext uri="{FF2B5EF4-FFF2-40B4-BE49-F238E27FC236}">
                  <a16:creationId xmlns:a16="http://schemas.microsoft.com/office/drawing/2014/main" id="{F75BFEF7-5419-4045-D561-D34BA19141DC}"/>
                </a:ext>
              </a:extLst>
            </p:cNvPr>
            <p:cNvSpPr txBox="1"/>
            <p:nvPr/>
          </p:nvSpPr>
          <p:spPr>
            <a:xfrm>
              <a:off x="905500" y="3330846"/>
              <a:ext cx="3245387" cy="457200"/>
            </a:xfrm>
            <a:prstGeom prst="roundRect">
              <a:avLst>
                <a:gd name="adj" fmla="val 34211"/>
              </a:avLst>
            </a:prstGeom>
            <a:solidFill>
              <a:srgbClr val="E0EEF8"/>
            </a:solidFill>
            <a:ln w="3175">
              <a:noFill/>
            </a:ln>
          </p:spPr>
          <p:txBody>
            <a:bodyPr wrap="square" lIns="0" tIns="0" rIns="0" bIns="0" rtlCol="0" anchor="ctr" anchorCtr="0">
              <a:noAutofit/>
            </a:bodyPr>
            <a:lstStyle/>
            <a:p>
              <a:pPr algn="ctr">
                <a:lnSpc>
                  <a:spcPct val="110000"/>
                </a:lnSpc>
                <a:spcAft>
                  <a:spcPts val="1000"/>
                </a:spcAft>
              </a:pPr>
              <a:r>
                <a:rPr lang="en-US" spc="10" dirty="0">
                  <a:solidFill>
                    <a:srgbClr val="002060"/>
                  </a:solidFill>
                  <a:latin typeface="Helvetica" pitchFamily="2" charset="0"/>
                </a:rPr>
                <a:t>Federal Student Loans</a:t>
              </a:r>
            </a:p>
          </p:txBody>
        </p:sp>
        <p:sp>
          <p:nvSpPr>
            <p:cNvPr id="9" name="TextBox 8">
              <a:extLst>
                <a:ext uri="{FF2B5EF4-FFF2-40B4-BE49-F238E27FC236}">
                  <a16:creationId xmlns:a16="http://schemas.microsoft.com/office/drawing/2014/main" id="{818D14B7-0B04-470C-2D3C-2242BBE67873}"/>
                </a:ext>
              </a:extLst>
            </p:cNvPr>
            <p:cNvSpPr txBox="1"/>
            <p:nvPr/>
          </p:nvSpPr>
          <p:spPr>
            <a:xfrm>
              <a:off x="905500" y="3879932"/>
              <a:ext cx="3245387" cy="457200"/>
            </a:xfrm>
            <a:prstGeom prst="roundRect">
              <a:avLst>
                <a:gd name="adj" fmla="val 36842"/>
              </a:avLst>
            </a:prstGeom>
            <a:solidFill>
              <a:srgbClr val="E0EEF8"/>
            </a:solidFill>
            <a:ln w="3175">
              <a:noFill/>
            </a:ln>
          </p:spPr>
          <p:txBody>
            <a:bodyPr wrap="square" lIns="0" tIns="0" rIns="0" bIns="0" rtlCol="0" anchor="ctr" anchorCtr="0">
              <a:noAutofit/>
            </a:bodyPr>
            <a:lstStyle/>
            <a:p>
              <a:pPr algn="ctr">
                <a:lnSpc>
                  <a:spcPct val="110000"/>
                </a:lnSpc>
                <a:spcAft>
                  <a:spcPts val="1000"/>
                </a:spcAft>
              </a:pPr>
              <a:r>
                <a:rPr lang="en-US" spc="10" dirty="0">
                  <a:solidFill>
                    <a:srgbClr val="002060"/>
                  </a:solidFill>
                  <a:latin typeface="Helvetica" pitchFamily="2" charset="0"/>
                </a:rPr>
                <a:t>Federal PLUS</a:t>
              </a:r>
            </a:p>
          </p:txBody>
        </p:sp>
        <p:sp>
          <p:nvSpPr>
            <p:cNvPr id="10" name="TextBox 9">
              <a:extLst>
                <a:ext uri="{FF2B5EF4-FFF2-40B4-BE49-F238E27FC236}">
                  <a16:creationId xmlns:a16="http://schemas.microsoft.com/office/drawing/2014/main" id="{A025A63C-BE62-5DF7-6739-B5C2A6710605}"/>
                </a:ext>
              </a:extLst>
            </p:cNvPr>
            <p:cNvSpPr txBox="1"/>
            <p:nvPr/>
          </p:nvSpPr>
          <p:spPr>
            <a:xfrm>
              <a:off x="905500" y="4429018"/>
              <a:ext cx="3245387" cy="457200"/>
            </a:xfrm>
            <a:prstGeom prst="roundRect">
              <a:avLst>
                <a:gd name="adj" fmla="val 31432"/>
              </a:avLst>
            </a:prstGeom>
            <a:solidFill>
              <a:srgbClr val="E0EEF8"/>
            </a:solidFill>
            <a:ln w="3175">
              <a:noFill/>
            </a:ln>
          </p:spPr>
          <p:txBody>
            <a:bodyPr wrap="square" lIns="0" tIns="0" rIns="0" bIns="0" rtlCol="0" anchor="ctr" anchorCtr="0">
              <a:noAutofit/>
            </a:bodyPr>
            <a:lstStyle/>
            <a:p>
              <a:pPr algn="ctr">
                <a:lnSpc>
                  <a:spcPct val="110000"/>
                </a:lnSpc>
                <a:spcAft>
                  <a:spcPts val="1000"/>
                </a:spcAft>
              </a:pPr>
              <a:r>
                <a:rPr lang="en-US" spc="10" dirty="0">
                  <a:solidFill>
                    <a:srgbClr val="002060"/>
                  </a:solidFill>
                  <a:latin typeface="Helvetica" pitchFamily="2" charset="0"/>
                </a:rPr>
                <a:t>HOPE Scholarship/Grant</a:t>
              </a:r>
            </a:p>
          </p:txBody>
        </p:sp>
        <p:sp>
          <p:nvSpPr>
            <p:cNvPr id="11" name="TextBox 10">
              <a:extLst>
                <a:ext uri="{FF2B5EF4-FFF2-40B4-BE49-F238E27FC236}">
                  <a16:creationId xmlns:a16="http://schemas.microsoft.com/office/drawing/2014/main" id="{B50BF481-59BC-877D-0CB1-348CAD51D7D0}"/>
                </a:ext>
              </a:extLst>
            </p:cNvPr>
            <p:cNvSpPr txBox="1"/>
            <p:nvPr/>
          </p:nvSpPr>
          <p:spPr>
            <a:xfrm>
              <a:off x="905500" y="4978104"/>
              <a:ext cx="3245387" cy="457200"/>
            </a:xfrm>
            <a:prstGeom prst="roundRect">
              <a:avLst>
                <a:gd name="adj" fmla="val 39474"/>
              </a:avLst>
            </a:prstGeom>
            <a:solidFill>
              <a:srgbClr val="E0EEF8"/>
            </a:solidFill>
            <a:ln w="3175">
              <a:noFill/>
            </a:ln>
          </p:spPr>
          <p:txBody>
            <a:bodyPr wrap="square" lIns="0" tIns="0" rIns="0" bIns="0" rtlCol="0" anchor="ctr" anchorCtr="0">
              <a:noAutofit/>
            </a:bodyPr>
            <a:lstStyle/>
            <a:p>
              <a:pPr algn="ctr">
                <a:lnSpc>
                  <a:spcPct val="110000"/>
                </a:lnSpc>
                <a:spcAft>
                  <a:spcPts val="1000"/>
                </a:spcAft>
              </a:pPr>
              <a:r>
                <a:rPr lang="en-US" spc="10" dirty="0">
                  <a:solidFill>
                    <a:srgbClr val="002060"/>
                  </a:solidFill>
                  <a:latin typeface="Helvetica" pitchFamily="2" charset="0"/>
                </a:rPr>
                <a:t>HOPE Career Grant</a:t>
              </a:r>
            </a:p>
          </p:txBody>
        </p:sp>
        <p:sp>
          <p:nvSpPr>
            <p:cNvPr id="12" name="TextBox 11">
              <a:extLst>
                <a:ext uri="{FF2B5EF4-FFF2-40B4-BE49-F238E27FC236}">
                  <a16:creationId xmlns:a16="http://schemas.microsoft.com/office/drawing/2014/main" id="{70068351-FDDF-9E0D-FDB0-702C577B94C1}"/>
                </a:ext>
              </a:extLst>
            </p:cNvPr>
            <p:cNvSpPr txBox="1"/>
            <p:nvPr/>
          </p:nvSpPr>
          <p:spPr>
            <a:xfrm>
              <a:off x="905500" y="5527191"/>
              <a:ext cx="3245387" cy="457200"/>
            </a:xfrm>
            <a:prstGeom prst="roundRect">
              <a:avLst>
                <a:gd name="adj" fmla="val 34210"/>
              </a:avLst>
            </a:prstGeom>
            <a:solidFill>
              <a:srgbClr val="E0EEF8"/>
            </a:solidFill>
            <a:ln w="3175">
              <a:noFill/>
            </a:ln>
          </p:spPr>
          <p:txBody>
            <a:bodyPr wrap="square" lIns="0" tIns="0" rIns="0" bIns="0" rtlCol="0" anchor="ctr" anchorCtr="0">
              <a:noAutofit/>
            </a:bodyPr>
            <a:lstStyle/>
            <a:p>
              <a:pPr algn="ctr">
                <a:lnSpc>
                  <a:spcPct val="110000"/>
                </a:lnSpc>
                <a:spcAft>
                  <a:spcPts val="1000"/>
                </a:spcAft>
              </a:pPr>
              <a:r>
                <a:rPr lang="en-US" spc="10" dirty="0">
                  <a:solidFill>
                    <a:srgbClr val="002060"/>
                  </a:solidFill>
                  <a:latin typeface="Helvetica" pitchFamily="2" charset="0"/>
                </a:rPr>
                <a:t>Zell Miller Scholarship/Grant</a:t>
              </a:r>
            </a:p>
          </p:txBody>
        </p:sp>
      </p:grpSp>
      <p:grpSp>
        <p:nvGrpSpPr>
          <p:cNvPr id="4" name="Group 3">
            <a:extLst>
              <a:ext uri="{FF2B5EF4-FFF2-40B4-BE49-F238E27FC236}">
                <a16:creationId xmlns:a16="http://schemas.microsoft.com/office/drawing/2014/main" id="{6408D960-E95F-0EB7-8B35-4B838C746A88}"/>
              </a:ext>
              <a:ext uri="{C183D7F6-B498-43B3-948B-1728B52AA6E4}">
                <adec:decorative xmlns:adec="http://schemas.microsoft.com/office/drawing/2017/decorative" val="1"/>
              </a:ext>
            </a:extLst>
          </p:cNvPr>
          <p:cNvGrpSpPr/>
          <p:nvPr/>
        </p:nvGrpSpPr>
        <p:grpSpPr>
          <a:xfrm>
            <a:off x="4764024" y="1287379"/>
            <a:ext cx="3694176" cy="2675438"/>
            <a:chOff x="4764024" y="1287379"/>
            <a:chExt cx="3694176" cy="2675438"/>
          </a:xfrm>
        </p:grpSpPr>
        <p:sp>
          <p:nvSpPr>
            <p:cNvPr id="14" name="TextBox 13">
              <a:extLst>
                <a:ext uri="{FF2B5EF4-FFF2-40B4-BE49-F238E27FC236}">
                  <a16:creationId xmlns:a16="http://schemas.microsoft.com/office/drawing/2014/main" id="{59D1365D-C32D-18D7-3962-A3D4CC64BFFD}"/>
                </a:ext>
              </a:extLst>
            </p:cNvPr>
            <p:cNvSpPr txBox="1"/>
            <p:nvPr/>
          </p:nvSpPr>
          <p:spPr>
            <a:xfrm>
              <a:off x="4764024" y="1287379"/>
              <a:ext cx="3694176" cy="2675438"/>
            </a:xfrm>
            <a:prstGeom prst="roundRect">
              <a:avLst>
                <a:gd name="adj" fmla="val 7312"/>
              </a:avLst>
            </a:prstGeom>
            <a:solidFill>
              <a:srgbClr val="B1CEB2"/>
            </a:solidFill>
            <a:ln>
              <a:noFill/>
            </a:ln>
          </p:spPr>
          <p:txBody>
            <a:bodyPr wrap="square" lIns="228600" tIns="0" rIns="228600" bIns="228600" rtlCol="0" anchor="t" anchorCtr="0">
              <a:noAutofit/>
            </a:bodyPr>
            <a:lstStyle/>
            <a:p>
              <a:pPr algn="ctr">
                <a:lnSpc>
                  <a:spcPct val="110000"/>
                </a:lnSpc>
              </a:pPr>
              <a:r>
                <a:rPr lang="en-US" sz="5400" b="1" spc="30" dirty="0">
                  <a:solidFill>
                    <a:schemeClr val="accent6">
                      <a:lumMod val="50000"/>
                    </a:schemeClr>
                  </a:solidFill>
                  <a:latin typeface="Helvetica" pitchFamily="2" charset="0"/>
                </a:rPr>
                <a:t>GSFAPP</a:t>
              </a:r>
              <a:endParaRPr lang="en-US" sz="4000" b="1" spc="30" dirty="0">
                <a:solidFill>
                  <a:schemeClr val="accent6">
                    <a:lumMod val="50000"/>
                  </a:schemeClr>
                </a:solidFill>
                <a:latin typeface="Helvetica" pitchFamily="2" charset="0"/>
              </a:endParaRPr>
            </a:p>
          </p:txBody>
        </p:sp>
        <p:sp>
          <p:nvSpPr>
            <p:cNvPr id="15" name="TextBox 14">
              <a:extLst>
                <a:ext uri="{FF2B5EF4-FFF2-40B4-BE49-F238E27FC236}">
                  <a16:creationId xmlns:a16="http://schemas.microsoft.com/office/drawing/2014/main" id="{882D8FF9-D70C-685A-EA07-0589D195E41C}"/>
                </a:ext>
              </a:extLst>
            </p:cNvPr>
            <p:cNvSpPr txBox="1"/>
            <p:nvPr/>
          </p:nvSpPr>
          <p:spPr>
            <a:xfrm>
              <a:off x="4991432" y="2232674"/>
              <a:ext cx="3246120" cy="457200"/>
            </a:xfrm>
            <a:prstGeom prst="roundRect">
              <a:avLst>
                <a:gd name="adj" fmla="val 28802"/>
              </a:avLst>
            </a:prstGeom>
            <a:solidFill>
              <a:srgbClr val="E1ECE0"/>
            </a:solidFill>
            <a:ln w="3175">
              <a:noFill/>
            </a:ln>
          </p:spPr>
          <p:txBody>
            <a:bodyPr wrap="square" lIns="0" tIns="0" rIns="0" bIns="0" rtlCol="0" anchor="ctr" anchorCtr="0">
              <a:noAutofit/>
            </a:bodyPr>
            <a:lstStyle/>
            <a:p>
              <a:pPr algn="ctr">
                <a:lnSpc>
                  <a:spcPct val="110000"/>
                </a:lnSpc>
                <a:spcAft>
                  <a:spcPts val="1000"/>
                </a:spcAft>
              </a:pPr>
              <a:r>
                <a:rPr lang="en-US" spc="10" dirty="0">
                  <a:solidFill>
                    <a:schemeClr val="accent6">
                      <a:lumMod val="50000"/>
                    </a:schemeClr>
                  </a:solidFill>
                  <a:latin typeface="Helvetica" pitchFamily="2" charset="0"/>
                </a:rPr>
                <a:t>HOPE Scholarship/Grant</a:t>
              </a:r>
            </a:p>
          </p:txBody>
        </p:sp>
        <p:sp>
          <p:nvSpPr>
            <p:cNvPr id="16" name="TextBox 15">
              <a:extLst>
                <a:ext uri="{FF2B5EF4-FFF2-40B4-BE49-F238E27FC236}">
                  <a16:creationId xmlns:a16="http://schemas.microsoft.com/office/drawing/2014/main" id="{AF42A40F-4BFF-A768-BA37-6D2216FEA272}"/>
                </a:ext>
              </a:extLst>
            </p:cNvPr>
            <p:cNvSpPr txBox="1"/>
            <p:nvPr/>
          </p:nvSpPr>
          <p:spPr>
            <a:xfrm>
              <a:off x="4991432" y="2804690"/>
              <a:ext cx="3246120" cy="457200"/>
            </a:xfrm>
            <a:prstGeom prst="roundRect">
              <a:avLst>
                <a:gd name="adj" fmla="val 39327"/>
              </a:avLst>
            </a:prstGeom>
            <a:solidFill>
              <a:srgbClr val="E1ECE0"/>
            </a:solidFill>
            <a:ln w="3175">
              <a:noFill/>
            </a:ln>
          </p:spPr>
          <p:txBody>
            <a:bodyPr wrap="square" lIns="0" tIns="0" rIns="0" bIns="0" rtlCol="0" anchor="ctr" anchorCtr="0">
              <a:noAutofit/>
            </a:bodyPr>
            <a:lstStyle/>
            <a:p>
              <a:pPr algn="ctr">
                <a:lnSpc>
                  <a:spcPct val="110000"/>
                </a:lnSpc>
                <a:spcAft>
                  <a:spcPts val="1000"/>
                </a:spcAft>
              </a:pPr>
              <a:r>
                <a:rPr lang="en-US" spc="10" dirty="0">
                  <a:solidFill>
                    <a:schemeClr val="accent6">
                      <a:lumMod val="50000"/>
                    </a:schemeClr>
                  </a:solidFill>
                  <a:latin typeface="Helvetica" pitchFamily="2" charset="0"/>
                </a:rPr>
                <a:t>Zell Miller Scholarship/Grant</a:t>
              </a:r>
            </a:p>
          </p:txBody>
        </p:sp>
        <p:sp>
          <p:nvSpPr>
            <p:cNvPr id="17" name="TextBox 16">
              <a:extLst>
                <a:ext uri="{FF2B5EF4-FFF2-40B4-BE49-F238E27FC236}">
                  <a16:creationId xmlns:a16="http://schemas.microsoft.com/office/drawing/2014/main" id="{57935179-EA2C-D8FB-F6DD-670DEB02426A}"/>
                </a:ext>
              </a:extLst>
            </p:cNvPr>
            <p:cNvSpPr txBox="1"/>
            <p:nvPr/>
          </p:nvSpPr>
          <p:spPr>
            <a:xfrm>
              <a:off x="4991432" y="3376705"/>
              <a:ext cx="3246120" cy="457200"/>
            </a:xfrm>
            <a:prstGeom prst="roundRect">
              <a:avLst>
                <a:gd name="adj" fmla="val 33918"/>
              </a:avLst>
            </a:prstGeom>
            <a:solidFill>
              <a:srgbClr val="E1ECE0"/>
            </a:solidFill>
            <a:ln w="3175">
              <a:noFill/>
            </a:ln>
          </p:spPr>
          <p:txBody>
            <a:bodyPr wrap="square" lIns="0" tIns="0" rIns="0" bIns="0" rtlCol="0" anchor="ctr" anchorCtr="0">
              <a:noAutofit/>
            </a:bodyPr>
            <a:lstStyle/>
            <a:p>
              <a:pPr algn="ctr">
                <a:lnSpc>
                  <a:spcPct val="110000"/>
                </a:lnSpc>
                <a:spcAft>
                  <a:spcPts val="1000"/>
                </a:spcAft>
              </a:pPr>
              <a:r>
                <a:rPr lang="en-US" spc="10" dirty="0">
                  <a:solidFill>
                    <a:schemeClr val="accent6">
                      <a:lumMod val="50000"/>
                    </a:schemeClr>
                  </a:solidFill>
                  <a:latin typeface="Helvetica" pitchFamily="2" charset="0"/>
                </a:rPr>
                <a:t>HOPE Career Grant</a:t>
              </a:r>
            </a:p>
          </p:txBody>
        </p:sp>
      </p:grpSp>
      <p:pic>
        <p:nvPicPr>
          <p:cNvPr id="22" name="Picture 21">
            <a:extLst>
              <a:ext uri="{FF2B5EF4-FFF2-40B4-BE49-F238E27FC236}">
                <a16:creationId xmlns:a16="http://schemas.microsoft.com/office/drawing/2014/main" id="{B5C8CD11-83DE-4C6D-526C-7006BD3B3AC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29072" y="4237958"/>
            <a:ext cx="1828800" cy="1828800"/>
          </a:xfrm>
          <a:prstGeom prst="rect">
            <a:avLst/>
          </a:prstGeom>
        </p:spPr>
      </p:pic>
      <p:pic>
        <p:nvPicPr>
          <p:cNvPr id="20" name="Picture 19">
            <a:extLst>
              <a:ext uri="{FF2B5EF4-FFF2-40B4-BE49-F238E27FC236}">
                <a16:creationId xmlns:a16="http://schemas.microsoft.com/office/drawing/2014/main" id="{E57D984A-F6B0-23B7-509E-EE0C9DAFDB8B}"/>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tretch>
            <a:fillRect/>
          </a:stretch>
        </p:blipFill>
        <p:spPr>
          <a:xfrm>
            <a:off x="7736176" y="3225794"/>
            <a:ext cx="1330037" cy="1564449"/>
          </a:xfrm>
          <a:prstGeom prst="rect">
            <a:avLst/>
          </a:prstGeom>
        </p:spPr>
      </p:pic>
      <p:sp>
        <p:nvSpPr>
          <p:cNvPr id="2" name="Text Placeholder 1">
            <a:extLst>
              <a:ext uri="{FF2B5EF4-FFF2-40B4-BE49-F238E27FC236}">
                <a16:creationId xmlns:a16="http://schemas.microsoft.com/office/drawing/2014/main" id="{E7816748-184A-1626-9005-7549A962EB93}"/>
              </a:ext>
            </a:extLst>
          </p:cNvPr>
          <p:cNvSpPr>
            <a:spLocks noGrp="1"/>
          </p:cNvSpPr>
          <p:nvPr>
            <p:ph type="body" sz="quarter" idx="11"/>
          </p:nvPr>
        </p:nvSpPr>
        <p:spPr/>
        <p:txBody>
          <a:bodyPr/>
          <a:lstStyle/>
          <a:p>
            <a:r>
              <a:rPr lang="en-US" dirty="0"/>
              <a:t>The application process</a:t>
            </a:r>
          </a:p>
        </p:txBody>
      </p:sp>
      <p:sp>
        <p:nvSpPr>
          <p:cNvPr id="23" name="Text Placeholder 22">
            <a:extLst>
              <a:ext uri="{FF2B5EF4-FFF2-40B4-BE49-F238E27FC236}">
                <a16:creationId xmlns:a16="http://schemas.microsoft.com/office/drawing/2014/main" id="{ACE9E0D1-2C47-3D49-E925-8E37B7F4E84C}"/>
              </a:ext>
            </a:extLst>
          </p:cNvPr>
          <p:cNvSpPr>
            <a:spLocks noGrp="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How to apply</a:t>
            </a:r>
          </a:p>
        </p:txBody>
      </p:sp>
    </p:spTree>
    <p:extLst>
      <p:ext uri="{BB962C8B-B14F-4D97-AF65-F5344CB8AC3E}">
        <p14:creationId xmlns:p14="http://schemas.microsoft.com/office/powerpoint/2010/main" val="12752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65562A54-0508-8291-481B-C6C7150EFFCB}"/>
              </a:ext>
            </a:extLst>
          </p:cNvPr>
          <p:cNvSpPr txBox="1">
            <a:spLocks noGrp="1"/>
          </p:cNvSpPr>
          <p:nvPr>
            <p:ph type="title" idx="4294967295"/>
          </p:nvPr>
        </p:nvSpPr>
        <p:spPr>
          <a:xfrm>
            <a:off x="445169" y="1631258"/>
            <a:ext cx="8253662" cy="10356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tx1"/>
                </a:solidFill>
                <a:effectLst/>
                <a:uLnTx/>
                <a:uFillTx/>
                <a:latin typeface="Helvetica" pitchFamily="2" charset="0"/>
                <a:ea typeface="+mn-ea"/>
                <a:cs typeface="+mn-cs"/>
              </a:rPr>
              <a:t>Resources</a:t>
            </a:r>
          </a:p>
        </p:txBody>
      </p:sp>
      <p:sp>
        <p:nvSpPr>
          <p:cNvPr id="3" name="Title 8">
            <a:extLst>
              <a:ext uri="{FF2B5EF4-FFF2-40B4-BE49-F238E27FC236}">
                <a16:creationId xmlns:a16="http://schemas.microsoft.com/office/drawing/2014/main" id="{F1223725-72C7-209F-52CE-536207BA0366}"/>
              </a:ext>
            </a:extLst>
          </p:cNvPr>
          <p:cNvSpPr txBox="1">
            <a:spLocks/>
          </p:cNvSpPr>
          <p:nvPr/>
        </p:nvSpPr>
        <p:spPr>
          <a:xfrm>
            <a:off x="806115" y="2342646"/>
            <a:ext cx="7736223" cy="468630"/>
          </a:xfrm>
          <a:prstGeom prst="rect">
            <a:avLst/>
          </a:prstGeom>
        </p:spPr>
        <p:txBody>
          <a:bodyPr anchor="ctr" anchorCtr="0">
            <a:noAutofit/>
          </a:bodyPr>
          <a:lstStyle>
            <a:lvl1pPr algn="ctr" defTabSz="914400" rtl="0" eaLnBrk="1" latinLnBrk="0" hangingPunct="1">
              <a:lnSpc>
                <a:spcPct val="90000"/>
              </a:lnSpc>
              <a:spcBef>
                <a:spcPct val="0"/>
              </a:spcBef>
              <a:buNone/>
              <a:defRPr sz="3600" b="1" kern="1200">
                <a:solidFill>
                  <a:srgbClr val="9BD6CE"/>
                </a:solidFill>
                <a:latin typeface="Helvetica" pitchFamily="2" charset="0"/>
                <a:ea typeface="+mj-ea"/>
                <a:cs typeface="+mj-cs"/>
              </a:defRPr>
            </a:lvl1pPr>
          </a:lstStyle>
          <a:p>
            <a:pPr>
              <a:lnSpc>
                <a:spcPct val="110000"/>
              </a:lnSpc>
            </a:pPr>
            <a:r>
              <a:rPr lang="en-US" sz="2000" b="0" dirty="0">
                <a:solidFill>
                  <a:schemeClr val="tx1"/>
                </a:solidFill>
              </a:rPr>
              <a:t>Learn about financial aid resources to help pay for college.</a:t>
            </a:r>
          </a:p>
        </p:txBody>
      </p:sp>
      <p:cxnSp>
        <p:nvCxnSpPr>
          <p:cNvPr id="7" name="Straight Connector 6">
            <a:extLst>
              <a:ext uri="{FF2B5EF4-FFF2-40B4-BE49-F238E27FC236}">
                <a16:creationId xmlns:a16="http://schemas.microsoft.com/office/drawing/2014/main" id="{EDF1E28D-ED83-F31A-4817-E1AD90CA1847}"/>
              </a:ext>
              <a:ext uri="{C183D7F6-B498-43B3-948B-1728B52AA6E4}">
                <adec:decorative xmlns:adec="http://schemas.microsoft.com/office/drawing/2017/decorative" val="1"/>
              </a:ext>
            </a:extLst>
          </p:cNvPr>
          <p:cNvCxnSpPr>
            <a:cxnSpLocks/>
          </p:cNvCxnSpPr>
          <p:nvPr/>
        </p:nvCxnSpPr>
        <p:spPr>
          <a:xfrm>
            <a:off x="1371600" y="3068790"/>
            <a:ext cx="6400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E12A044-E16D-C51F-8AF2-D1A094C367E7}"/>
              </a:ext>
              <a:ext uri="{C183D7F6-B498-43B3-948B-1728B52AA6E4}">
                <adec:decorative xmlns:adec="http://schemas.microsoft.com/office/drawing/2017/decorative" val="1"/>
              </a:ext>
            </a:extLst>
          </p:cNvPr>
          <p:cNvCxnSpPr>
            <a:cxnSpLocks/>
          </p:cNvCxnSpPr>
          <p:nvPr/>
        </p:nvCxnSpPr>
        <p:spPr>
          <a:xfrm>
            <a:off x="1371600" y="1594316"/>
            <a:ext cx="6400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500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37E4D1-9A60-9002-2060-02BD52780274}"/>
              </a:ext>
            </a:extLst>
          </p:cNvPr>
          <p:cNvSpPr>
            <a:spLocks noGrp="1"/>
          </p:cNvSpPr>
          <p:nvPr>
            <p:ph type="body" sz="quarter" idx="11"/>
          </p:nvPr>
        </p:nvSpPr>
        <p:spPr/>
        <p:txBody>
          <a:bodyPr/>
          <a:lstStyle/>
          <a:p>
            <a:r>
              <a:rPr lang="en-US" dirty="0">
                <a:solidFill>
                  <a:srgbClr val="187CB8"/>
                </a:solidFill>
              </a:rPr>
              <a:t>resources</a:t>
            </a:r>
          </a:p>
        </p:txBody>
      </p:sp>
      <p:sp>
        <p:nvSpPr>
          <p:cNvPr id="2" name="Text Placeholder 1">
            <a:extLst>
              <a:ext uri="{FF2B5EF4-FFF2-40B4-BE49-F238E27FC236}">
                <a16:creationId xmlns:a16="http://schemas.microsoft.com/office/drawing/2014/main" id="{6CA46C79-F552-A400-A1ED-A4AF834A989E}"/>
              </a:ext>
            </a:extLst>
          </p:cNvPr>
          <p:cNvSpPr>
            <a:spLocks noGrp="1"/>
          </p:cNvSpPr>
          <p:nvPr>
            <p:ph type="body" sz="quarter" idx="10"/>
          </p:nvPr>
        </p:nvSpPr>
        <p:spPr/>
        <p:txBody>
          <a:bodyPr>
            <a:normAutofit/>
          </a:bodyPr>
          <a:lstStyle/>
          <a:p>
            <a:r>
              <a:rPr lang="en-US" sz="2400" dirty="0">
                <a:solidFill>
                  <a:schemeClr val="tx1"/>
                </a:solidFill>
              </a:rPr>
              <a:t>CONTACT US</a:t>
            </a:r>
          </a:p>
        </p:txBody>
      </p:sp>
      <p:sp>
        <p:nvSpPr>
          <p:cNvPr id="13" name="Title 12">
            <a:extLst>
              <a:ext uri="{FF2B5EF4-FFF2-40B4-BE49-F238E27FC236}">
                <a16:creationId xmlns:a16="http://schemas.microsoft.com/office/drawing/2014/main" id="{A537D5E7-DBB6-4701-BF15-BEF74B7A8B02}"/>
              </a:ext>
            </a:extLst>
          </p:cNvPr>
          <p:cNvSpPr txBox="1">
            <a:spLocks noGrp="1"/>
          </p:cNvSpPr>
          <p:nvPr>
            <p:ph type="title" idx="4294967295"/>
          </p:nvPr>
        </p:nvSpPr>
        <p:spPr>
          <a:xfrm>
            <a:off x="1688772" y="4452069"/>
            <a:ext cx="3472724"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Helvetica" pitchFamily="2" charset="0"/>
                <a:ea typeface="+mn-ea"/>
                <a:cs typeface="+mn-cs"/>
              </a:rPr>
              <a:t>(404) 706-1550</a:t>
            </a:r>
          </a:p>
        </p:txBody>
      </p:sp>
      <p:sp>
        <p:nvSpPr>
          <p:cNvPr id="14" name="TextBox 13">
            <a:extLst>
              <a:ext uri="{FF2B5EF4-FFF2-40B4-BE49-F238E27FC236}">
                <a16:creationId xmlns:a16="http://schemas.microsoft.com/office/drawing/2014/main" id="{1BC54D81-4FBA-4B76-BF7B-E281BB383C82}"/>
              </a:ext>
            </a:extLst>
          </p:cNvPr>
          <p:cNvSpPr txBox="1"/>
          <p:nvPr/>
        </p:nvSpPr>
        <p:spPr>
          <a:xfrm>
            <a:off x="1553981" y="1645338"/>
            <a:ext cx="4433216" cy="646331"/>
          </a:xfrm>
          <a:prstGeom prst="rect">
            <a:avLst/>
          </a:prstGeom>
          <a:noFill/>
        </p:spPr>
        <p:txBody>
          <a:bodyPr wrap="square" rtlCol="0">
            <a:spAutoFit/>
          </a:bodyPr>
          <a:lstStyle/>
          <a:p>
            <a:pPr algn="ctr"/>
            <a:r>
              <a:rPr lang="en-US" sz="3600" b="1" dirty="0">
                <a:latin typeface="Helvetica" pitchFamily="2" charset="0"/>
              </a:rPr>
              <a:t>aroberts@gsfc.org</a:t>
            </a:r>
          </a:p>
        </p:txBody>
      </p:sp>
      <p:pic>
        <p:nvPicPr>
          <p:cNvPr id="15" name="Picture 14" descr="Icon">
            <a:extLst>
              <a:ext uri="{FF2B5EF4-FFF2-40B4-BE49-F238E27FC236}">
                <a16:creationId xmlns:a16="http://schemas.microsoft.com/office/drawing/2014/main" id="{F92D4BC2-0AE3-4616-A390-FFDEAEE0396D}"/>
              </a:ext>
            </a:extLst>
          </p:cNvPr>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val="0"/>
              </a:ext>
            </a:extLst>
          </a:blip>
          <a:stretch>
            <a:fillRect/>
          </a:stretch>
        </p:blipFill>
        <p:spPr>
          <a:xfrm>
            <a:off x="264555" y="1451490"/>
            <a:ext cx="1299210" cy="1163344"/>
          </a:xfrm>
          <a:prstGeom prst="rect">
            <a:avLst/>
          </a:prstGeom>
        </p:spPr>
      </p:pic>
      <p:pic>
        <p:nvPicPr>
          <p:cNvPr id="16" name="Picture 15" descr="Shape">
            <a:extLst>
              <a:ext uri="{FF2B5EF4-FFF2-40B4-BE49-F238E27FC236}">
                <a16:creationId xmlns:a16="http://schemas.microsoft.com/office/drawing/2014/main" id="{41379261-1002-48D9-A98A-03F132C22ED9}"/>
              </a:ext>
            </a:extLst>
          </p:cNvPr>
          <p:cNvPicPr>
            <a:picLocks noChangeAspect="1"/>
          </p:cNvPicPr>
          <p:nvPr/>
        </p:nvPicPr>
        <p:blipFill>
          <a:blip r:embed="rId5" cstate="print">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18000"/>
                    </a14:imgEffect>
                  </a14:imgLayer>
                </a14:imgProps>
              </a:ext>
              <a:ext uri="{28A0092B-C50C-407E-A947-70E740481C1C}">
                <a14:useLocalDpi xmlns:a14="http://schemas.microsoft.com/office/drawing/2010/main" val="0"/>
              </a:ext>
            </a:extLst>
          </a:blip>
          <a:stretch>
            <a:fillRect/>
          </a:stretch>
        </p:blipFill>
        <p:spPr>
          <a:xfrm>
            <a:off x="390637" y="4133577"/>
            <a:ext cx="1173128" cy="1459343"/>
          </a:xfrm>
          <a:prstGeom prst="rect">
            <a:avLst/>
          </a:prstGeom>
        </p:spPr>
      </p:pic>
      <p:pic>
        <p:nvPicPr>
          <p:cNvPr id="4" name="Picture 3" descr="Icon">
            <a:extLst>
              <a:ext uri="{FF2B5EF4-FFF2-40B4-BE49-F238E27FC236}">
                <a16:creationId xmlns:a16="http://schemas.microsoft.com/office/drawing/2014/main" id="{B50973E1-52E2-71B3-5CA0-42E746217441}"/>
              </a:ext>
            </a:extLst>
          </p:cNvPr>
          <p:cNvPicPr>
            <a:picLocks noChangeAspect="1"/>
          </p:cNvPicPr>
          <p:nvPr/>
        </p:nvPicPr>
        <p:blipFill>
          <a:blip r:embed="rId7" cstate="print">
            <a:extLst>
              <a:ext uri="{BEBA8EAE-BF5A-486C-A8C5-ECC9F3942E4B}">
                <a14:imgProps xmlns:a14="http://schemas.microsoft.com/office/drawing/2010/main">
                  <a14:imgLayer r:embed="rId8">
                    <a14:imgEffect>
                      <a14:artisticGlowEdges/>
                    </a14:imgEffect>
                  </a14:imgLayer>
                </a14:imgProps>
              </a:ext>
              <a:ext uri="{28A0092B-C50C-407E-A947-70E740481C1C}">
                <a14:useLocalDpi xmlns:a14="http://schemas.microsoft.com/office/drawing/2010/main" val="0"/>
              </a:ext>
            </a:extLst>
          </a:blip>
          <a:stretch>
            <a:fillRect/>
          </a:stretch>
        </p:blipFill>
        <p:spPr>
          <a:xfrm>
            <a:off x="390637" y="2759534"/>
            <a:ext cx="1163344" cy="1163344"/>
          </a:xfrm>
          <a:prstGeom prst="rect">
            <a:avLst/>
          </a:prstGeom>
        </p:spPr>
      </p:pic>
      <p:sp>
        <p:nvSpPr>
          <p:cNvPr id="7" name="TextBox 6">
            <a:extLst>
              <a:ext uri="{FF2B5EF4-FFF2-40B4-BE49-F238E27FC236}">
                <a16:creationId xmlns:a16="http://schemas.microsoft.com/office/drawing/2014/main" id="{2D8E4EB8-40D7-D135-5FAC-F454AADC232F}"/>
              </a:ext>
            </a:extLst>
          </p:cNvPr>
          <p:cNvSpPr txBox="1"/>
          <p:nvPr/>
        </p:nvSpPr>
        <p:spPr>
          <a:xfrm>
            <a:off x="1563765" y="2981894"/>
            <a:ext cx="3943932" cy="646331"/>
          </a:xfrm>
          <a:prstGeom prst="rect">
            <a:avLst/>
          </a:prstGeom>
          <a:noFill/>
        </p:spPr>
        <p:txBody>
          <a:bodyPr wrap="square" rtlCol="0">
            <a:spAutoFit/>
          </a:bodyPr>
          <a:lstStyle/>
          <a:p>
            <a:pPr algn="ctr"/>
            <a:r>
              <a:rPr lang="en-US" sz="3600" b="1" dirty="0">
                <a:latin typeface="Helvetica" pitchFamily="2" charset="0"/>
              </a:rPr>
              <a:t>@aroberts.gsfc</a:t>
            </a:r>
          </a:p>
        </p:txBody>
      </p:sp>
      <p:pic>
        <p:nvPicPr>
          <p:cNvPr id="9" name="Picture 8" descr="A screenshot of a phone">
            <a:extLst>
              <a:ext uri="{FF2B5EF4-FFF2-40B4-BE49-F238E27FC236}">
                <a16:creationId xmlns:a16="http://schemas.microsoft.com/office/drawing/2014/main" id="{2B41C4AC-B68C-CE63-3AFA-146EEAC47E9A}"/>
              </a:ext>
            </a:extLst>
          </p:cNvPr>
          <p:cNvPicPr>
            <a:picLocks noChangeAspect="1"/>
          </p:cNvPicPr>
          <p:nvPr/>
        </p:nvPicPr>
        <p:blipFill>
          <a:blip r:embed="rId9" cstate="print">
            <a:extLst>
              <a:ext uri="{28A0092B-C50C-407E-A947-70E740481C1C}">
                <a14:useLocalDpi xmlns:a14="http://schemas.microsoft.com/office/drawing/2010/main" val="0"/>
              </a:ext>
            </a:extLst>
          </a:blip>
          <a:srcRect t="5195" b="10310"/>
          <a:stretch>
            <a:fillRect/>
          </a:stretch>
        </p:blipFill>
        <p:spPr>
          <a:xfrm>
            <a:off x="6112204" y="1267969"/>
            <a:ext cx="2582594" cy="4602990"/>
          </a:xfrm>
          <a:prstGeom prst="rect">
            <a:avLst/>
          </a:prstGeom>
        </p:spPr>
      </p:pic>
    </p:spTree>
    <p:extLst>
      <p:ext uri="{BB962C8B-B14F-4D97-AF65-F5344CB8AC3E}">
        <p14:creationId xmlns:p14="http://schemas.microsoft.com/office/powerpoint/2010/main" val="85797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9550" y="4057331"/>
            <a:ext cx="7207250" cy="425054"/>
          </a:xfrm>
        </p:spPr>
        <p:txBody>
          <a:bodyPr>
            <a:noAutofit/>
          </a:bodyPr>
          <a:lstStyle/>
          <a:p>
            <a:r>
              <a:rPr lang="en-US" sz="2400" b="1" dirty="0"/>
              <a:t>How Going to Work Affects Your Benefits</a:t>
            </a:r>
          </a:p>
        </p:txBody>
      </p:sp>
      <p:pic>
        <p:nvPicPr>
          <p:cNvPr id="7" name="Picture Placeholder 6">
            <a:extLst>
              <a:ext uri="{C183D7F6-B498-43B3-948B-1728B52AA6E4}">
                <adec:decorative xmlns:adec="http://schemas.microsoft.com/office/drawing/2017/decorative" val="1"/>
              </a:ext>
            </a:extLst>
          </p:cNvPr>
          <p:cNvPicPr>
            <a:picLocks noGrp="1" noChangeAspect="1"/>
          </p:cNvPicPr>
          <p:nvPr>
            <p:ph type="pic" idx="1"/>
          </p:nvPr>
        </p:nvPicPr>
        <p:blipFill>
          <a:blip r:embed="rId3"/>
          <a:srcRect l="1015" r="1015"/>
          <a:stretch>
            <a:fillRect/>
          </a:stretch>
        </p:blipFill>
        <p:spPr>
          <a:xfrm>
            <a:off x="1091485" y="1647959"/>
            <a:ext cx="6863381" cy="2265526"/>
          </a:xfrm>
          <a:prstGeom prst="rect">
            <a:avLst/>
          </a:prstGeom>
        </p:spPr>
      </p:pic>
    </p:spTree>
    <p:extLst>
      <p:ext uri="{BB962C8B-B14F-4D97-AF65-F5344CB8AC3E}">
        <p14:creationId xmlns:p14="http://schemas.microsoft.com/office/powerpoint/2010/main" val="1881584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1861" y="1593850"/>
            <a:ext cx="7540588" cy="977900"/>
          </a:xfrm>
        </p:spPr>
        <p:txBody>
          <a:bodyPr>
            <a:normAutofit fontScale="90000"/>
          </a:bodyPr>
          <a:lstStyle/>
          <a:p>
            <a:r>
              <a:rPr lang="en-US" dirty="0"/>
              <a:t>It’s complicated but our WIPA Program can help.</a:t>
            </a:r>
          </a:p>
        </p:txBody>
      </p:sp>
      <p:sp>
        <p:nvSpPr>
          <p:cNvPr id="6" name="Content Placeholder 5"/>
          <p:cNvSpPr>
            <a:spLocks noGrp="1"/>
          </p:cNvSpPr>
          <p:nvPr>
            <p:ph idx="1"/>
          </p:nvPr>
        </p:nvSpPr>
        <p:spPr>
          <a:xfrm>
            <a:off x="971550" y="2774949"/>
            <a:ext cx="4869180" cy="2780031"/>
          </a:xfrm>
        </p:spPr>
        <p:txBody>
          <a:bodyPr>
            <a:normAutofit/>
          </a:bodyPr>
          <a:lstStyle/>
          <a:p>
            <a:r>
              <a:rPr lang="en-US" dirty="0"/>
              <a:t>Work Incentives Planning and Assistance: Community Work Incentives Counselors are trained to help.</a:t>
            </a:r>
          </a:p>
          <a:p>
            <a:endParaRPr lang="en-US" dirty="0"/>
          </a:p>
          <a:p>
            <a:r>
              <a:rPr lang="en-US" dirty="0"/>
              <a:t>Walton Options, WIPA Project proudly serves the 102 counties in the eastern part of GA through a grant provided by the Social Security.</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8156" t="6434" r="8771" b="8622"/>
          <a:stretch/>
        </p:blipFill>
        <p:spPr>
          <a:xfrm>
            <a:off x="6226140" y="2906944"/>
            <a:ext cx="1946309" cy="1925928"/>
          </a:xfrm>
          <a:prstGeom prst="rect">
            <a:avLst/>
          </a:prstGeom>
        </p:spPr>
      </p:pic>
    </p:spTree>
    <p:extLst>
      <p:ext uri="{BB962C8B-B14F-4D97-AF65-F5344CB8AC3E}">
        <p14:creationId xmlns:p14="http://schemas.microsoft.com/office/powerpoint/2010/main" val="37851157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110" y="2263141"/>
            <a:ext cx="7292339" cy="308609"/>
          </a:xfrm>
        </p:spPr>
        <p:txBody>
          <a:bodyPr>
            <a:normAutofit fontScale="90000"/>
          </a:bodyPr>
          <a:lstStyle/>
          <a:p>
            <a:pPr lvl="0"/>
            <a:r>
              <a:rPr lang="en-US" sz="3000" b="1" dirty="0"/>
              <a:t>MYTH: I can’t work because I have a disability.</a:t>
            </a:r>
            <a:r>
              <a:rPr lang="en-US" sz="3000" dirty="0"/>
              <a:t> </a:t>
            </a:r>
            <a:br>
              <a:rPr lang="en-US" dirty="0"/>
            </a:br>
            <a:r>
              <a:rPr lang="en-US" dirty="0"/>
              <a:t> </a:t>
            </a:r>
          </a:p>
        </p:txBody>
      </p:sp>
      <p:sp>
        <p:nvSpPr>
          <p:cNvPr id="3" name="Content Placeholder 2"/>
          <p:cNvSpPr>
            <a:spLocks noGrp="1"/>
          </p:cNvSpPr>
          <p:nvPr>
            <p:ph idx="1"/>
          </p:nvPr>
        </p:nvSpPr>
        <p:spPr/>
        <p:txBody>
          <a:bodyPr>
            <a:normAutofit/>
          </a:bodyPr>
          <a:lstStyle/>
          <a:p>
            <a:pPr lvl="1"/>
            <a:r>
              <a:rPr lang="en-US" sz="1800" dirty="0"/>
              <a:t>Social Security’s work incentives provide opportunities for you to try working while still receiving benefits.  </a:t>
            </a:r>
          </a:p>
          <a:p>
            <a:pPr lvl="1"/>
            <a:r>
              <a:rPr lang="en-US" sz="1800" dirty="0"/>
              <a:t>Vocational Rehabilitation or an Employment Network through the Ticket to Work program can help you explore your work goals and options, and offer services to help you achieve your work goals. </a:t>
            </a:r>
          </a:p>
          <a:p>
            <a:pPr lvl="1"/>
            <a:r>
              <a:rPr lang="en-US" sz="1800" dirty="0"/>
              <a:t>Find out more about your rights as a person with a disability, such as reasonable accommodations to perform job duties.  </a:t>
            </a:r>
          </a:p>
          <a:p>
            <a:pPr marL="0" indent="0">
              <a:buNone/>
            </a:pPr>
            <a:endParaRPr lang="en-US" dirty="0"/>
          </a:p>
        </p:txBody>
      </p:sp>
    </p:spTree>
    <p:extLst>
      <p:ext uri="{BB962C8B-B14F-4D97-AF65-F5344CB8AC3E}">
        <p14:creationId xmlns:p14="http://schemas.microsoft.com/office/powerpoint/2010/main" val="4069761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1" y="1865448"/>
            <a:ext cx="7200897" cy="480059"/>
          </a:xfrm>
        </p:spPr>
        <p:txBody>
          <a:bodyPr>
            <a:normAutofit fontScale="90000"/>
          </a:bodyPr>
          <a:lstStyle/>
          <a:p>
            <a:pPr lvl="0"/>
            <a:r>
              <a:rPr lang="en-US" b="1" dirty="0"/>
              <a:t>MYTH: If I work I will automatically lose my benefits.</a:t>
            </a:r>
            <a:br>
              <a:rPr lang="en-US" dirty="0"/>
            </a:br>
            <a:endParaRPr lang="en-US" dirty="0"/>
          </a:p>
        </p:txBody>
      </p:sp>
      <p:sp>
        <p:nvSpPr>
          <p:cNvPr id="3" name="Content Placeholder 2"/>
          <p:cNvSpPr>
            <a:spLocks noGrp="1"/>
          </p:cNvSpPr>
          <p:nvPr>
            <p:ph idx="1"/>
          </p:nvPr>
        </p:nvSpPr>
        <p:spPr>
          <a:xfrm>
            <a:off x="971551" y="2760041"/>
            <a:ext cx="7200897" cy="2489202"/>
          </a:xfrm>
        </p:spPr>
        <p:txBody>
          <a:bodyPr>
            <a:normAutofit/>
          </a:bodyPr>
          <a:lstStyle/>
          <a:p>
            <a:pPr lvl="1"/>
            <a:r>
              <a:rPr lang="en-US" sz="1800" dirty="0"/>
              <a:t>Some work incentives allow you to try to work without affecting your benefits right away.</a:t>
            </a:r>
          </a:p>
          <a:p>
            <a:pPr lvl="1"/>
            <a:r>
              <a:rPr lang="en-US" sz="1800" dirty="0"/>
              <a:t>Depending on the amount of your wages and the type of benefit you receive, you may be able to work and still receive some of your check.</a:t>
            </a:r>
          </a:p>
          <a:p>
            <a:pPr lvl="1"/>
            <a:r>
              <a:rPr lang="en-US" sz="1800" dirty="0"/>
              <a:t>Working will most likely increase your overall monthly income.</a:t>
            </a:r>
          </a:p>
          <a:p>
            <a:pPr lvl="1"/>
            <a:r>
              <a:rPr lang="en-US" sz="1800" dirty="0"/>
              <a:t>Make sure to keep pay stubs and other records and report to Social Security!</a:t>
            </a:r>
          </a:p>
          <a:p>
            <a:endParaRPr lang="en-US" dirty="0"/>
          </a:p>
        </p:txBody>
      </p:sp>
    </p:spTree>
    <p:extLst>
      <p:ext uri="{BB962C8B-B14F-4D97-AF65-F5344CB8AC3E}">
        <p14:creationId xmlns:p14="http://schemas.microsoft.com/office/powerpoint/2010/main" val="14703077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74" y="1383026"/>
            <a:ext cx="7486649" cy="977900"/>
          </a:xfrm>
        </p:spPr>
        <p:txBody>
          <a:bodyPr>
            <a:normAutofit fontScale="90000"/>
          </a:bodyPr>
          <a:lstStyle/>
          <a:p>
            <a:r>
              <a:rPr lang="en-US" b="1" dirty="0"/>
              <a:t>MYTH: If I try to go to work, I will automatically lose my Medicare or Medicaid. </a:t>
            </a:r>
          </a:p>
        </p:txBody>
      </p:sp>
      <p:sp>
        <p:nvSpPr>
          <p:cNvPr id="3" name="Content Placeholder 2"/>
          <p:cNvSpPr>
            <a:spLocks noGrp="1"/>
          </p:cNvSpPr>
          <p:nvPr>
            <p:ph idx="1"/>
          </p:nvPr>
        </p:nvSpPr>
        <p:spPr/>
        <p:txBody>
          <a:bodyPr>
            <a:normAutofit/>
          </a:bodyPr>
          <a:lstStyle/>
          <a:p>
            <a:r>
              <a:rPr lang="en-US" dirty="0"/>
              <a:t>Both Medicare Through Social Security Disability Insurance (SSDI) and Medicaid through Supplemental Security Income (SSI) have protections.</a:t>
            </a:r>
          </a:p>
          <a:p>
            <a:r>
              <a:rPr lang="en-US" dirty="0"/>
              <a:t>If you earn enough that your  SSDI checks stop, Medicare can continue for at least 93 months after a Trial Work Period , as long as you still have a disability. </a:t>
            </a:r>
          </a:p>
          <a:p>
            <a:r>
              <a:rPr lang="en-US" dirty="0"/>
              <a:t>If you currently receive Medicaid with SSI, you may continue to receive Medicaid even after you stop receiving  SSI benefits due to earnings from work. </a:t>
            </a:r>
          </a:p>
        </p:txBody>
      </p:sp>
      <p:sp>
        <p:nvSpPr>
          <p:cNvPr id="4" name="TextBox 3"/>
          <p:cNvSpPr txBox="1"/>
          <p:nvPr/>
        </p:nvSpPr>
        <p:spPr>
          <a:xfrm>
            <a:off x="6471634" y="5174892"/>
            <a:ext cx="2144333" cy="300082"/>
          </a:xfrm>
          <a:prstGeom prst="rect">
            <a:avLst/>
          </a:prstGeom>
          <a:noFill/>
        </p:spPr>
        <p:txBody>
          <a:bodyPr wrap="square" rtlCol="0">
            <a:spAutoFit/>
          </a:bodyPr>
          <a:lstStyle/>
          <a:p>
            <a:pPr algn="r" defTabSz="342900">
              <a:defRPr/>
            </a:pPr>
            <a:r>
              <a:rPr lang="en-US" sz="1350" dirty="0">
                <a:solidFill>
                  <a:prstClr val="black"/>
                </a:solidFill>
                <a:latin typeface="Garamond" panose="02020404030301010803"/>
              </a:rPr>
              <a:t>www.chooseworkttw.net</a:t>
            </a:r>
          </a:p>
        </p:txBody>
      </p:sp>
    </p:spTree>
    <p:extLst>
      <p:ext uri="{BB962C8B-B14F-4D97-AF65-F5344CB8AC3E}">
        <p14:creationId xmlns:p14="http://schemas.microsoft.com/office/powerpoint/2010/main" val="19665121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064" y="1245059"/>
            <a:ext cx="7881870" cy="977900"/>
          </a:xfrm>
        </p:spPr>
        <p:txBody>
          <a:bodyPr>
            <a:noAutofit/>
          </a:bodyPr>
          <a:lstStyle/>
          <a:p>
            <a:r>
              <a:rPr lang="en-US" sz="2700" b="1" dirty="0"/>
              <a:t>MYTH: If I use my Ticket to go to work, Social Security will conduct a medical review, and I will lose my benefits. </a:t>
            </a:r>
          </a:p>
        </p:txBody>
      </p:sp>
      <p:sp>
        <p:nvSpPr>
          <p:cNvPr id="3" name="Content Placeholder 2"/>
          <p:cNvSpPr>
            <a:spLocks noGrp="1"/>
          </p:cNvSpPr>
          <p:nvPr>
            <p:ph idx="1"/>
          </p:nvPr>
        </p:nvSpPr>
        <p:spPr/>
        <p:txBody>
          <a:bodyPr>
            <a:normAutofit/>
          </a:bodyPr>
          <a:lstStyle/>
          <a:p>
            <a:r>
              <a:rPr lang="en-US" dirty="0"/>
              <a:t>If a medical Continuing Disability Review has already been scheduled for you before you assigned your ticket, Social Security will continue with the medical CDR. </a:t>
            </a:r>
          </a:p>
          <a:p>
            <a:endParaRPr lang="en-US" dirty="0"/>
          </a:p>
          <a:p>
            <a:r>
              <a:rPr lang="en-US" dirty="0"/>
              <a:t>If you participate in the Ticket program with either an Employment Network or your State Vocational Rehabilitation Agency, and make “timely progress” following your individual work plan, Social Security will not conduct a review of your medical condition. </a:t>
            </a:r>
          </a:p>
        </p:txBody>
      </p:sp>
      <p:sp>
        <p:nvSpPr>
          <p:cNvPr id="4" name="TextBox 3"/>
          <p:cNvSpPr txBox="1"/>
          <p:nvPr/>
        </p:nvSpPr>
        <p:spPr>
          <a:xfrm>
            <a:off x="6471634" y="5174892"/>
            <a:ext cx="2144333" cy="300082"/>
          </a:xfrm>
          <a:prstGeom prst="rect">
            <a:avLst/>
          </a:prstGeom>
          <a:noFill/>
        </p:spPr>
        <p:txBody>
          <a:bodyPr wrap="square" rtlCol="0">
            <a:spAutoFit/>
          </a:bodyPr>
          <a:lstStyle/>
          <a:p>
            <a:pPr algn="r" defTabSz="342900">
              <a:defRPr/>
            </a:pPr>
            <a:r>
              <a:rPr lang="en-US" sz="1350" dirty="0">
                <a:solidFill>
                  <a:prstClr val="black"/>
                </a:solidFill>
                <a:latin typeface="Garamond" panose="02020404030301010803"/>
              </a:rPr>
              <a:t>www.chooseworkttw.net</a:t>
            </a:r>
          </a:p>
        </p:txBody>
      </p:sp>
    </p:spTree>
    <p:extLst>
      <p:ext uri="{BB962C8B-B14F-4D97-AF65-F5344CB8AC3E}">
        <p14:creationId xmlns:p14="http://schemas.microsoft.com/office/powerpoint/2010/main" val="34205136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a:t>MYTH: If my checks stop because I go to work and then I have to stop working because of my disability, I will have to reapply for benefits all over again. </a:t>
            </a:r>
          </a:p>
        </p:txBody>
      </p:sp>
      <p:sp>
        <p:nvSpPr>
          <p:cNvPr id="3" name="Content Placeholder 2"/>
          <p:cNvSpPr>
            <a:spLocks noGrp="1"/>
          </p:cNvSpPr>
          <p:nvPr>
            <p:ph idx="1"/>
          </p:nvPr>
        </p:nvSpPr>
        <p:spPr/>
        <p:txBody>
          <a:bodyPr/>
          <a:lstStyle/>
          <a:p>
            <a:r>
              <a:rPr lang="en-US" dirty="0"/>
              <a:t>You will not need to reapply if your benefits ended within the past five years due to your earnings and you meet a few other requirements, including that you still have the original medical condition or one related to it that prevents you from working. </a:t>
            </a:r>
          </a:p>
          <a:p>
            <a:r>
              <a:rPr lang="en-US" dirty="0"/>
              <a:t>You may even be able to receive up to six months of temporary cash benefits in addition to Medicare or Medicaid coverage while SSA conducts a medical review to determine if your benefits can be reinstated. </a:t>
            </a:r>
          </a:p>
        </p:txBody>
      </p:sp>
      <p:sp>
        <p:nvSpPr>
          <p:cNvPr id="4" name="TextBox 3"/>
          <p:cNvSpPr txBox="1"/>
          <p:nvPr/>
        </p:nvSpPr>
        <p:spPr>
          <a:xfrm>
            <a:off x="6471634" y="5174892"/>
            <a:ext cx="2144333" cy="300082"/>
          </a:xfrm>
          <a:prstGeom prst="rect">
            <a:avLst/>
          </a:prstGeom>
          <a:noFill/>
        </p:spPr>
        <p:txBody>
          <a:bodyPr wrap="square" rtlCol="0">
            <a:spAutoFit/>
          </a:bodyPr>
          <a:lstStyle/>
          <a:p>
            <a:pPr algn="r" defTabSz="342900">
              <a:defRPr/>
            </a:pPr>
            <a:r>
              <a:rPr lang="en-US" sz="1350" dirty="0">
                <a:solidFill>
                  <a:prstClr val="black"/>
                </a:solidFill>
                <a:latin typeface="Garamond" panose="02020404030301010803"/>
              </a:rPr>
              <a:t>www.chooseworkttw.net</a:t>
            </a:r>
          </a:p>
        </p:txBody>
      </p:sp>
    </p:spTree>
    <p:extLst>
      <p:ext uri="{BB962C8B-B14F-4D97-AF65-F5344CB8AC3E}">
        <p14:creationId xmlns:p14="http://schemas.microsoft.com/office/powerpoint/2010/main" val="3128603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9F4F8"/>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7048D6-F19E-9735-386C-72FBF2C29068}"/>
              </a:ext>
            </a:extLst>
          </p:cNvPr>
          <p:cNvSpPr txBox="1">
            <a:spLocks noGrp="1"/>
          </p:cNvSpPr>
          <p:nvPr>
            <p:ph type="title" idx="4294967295"/>
          </p:nvPr>
        </p:nvSpPr>
        <p:spPr>
          <a:xfrm>
            <a:off x="695325" y="1520588"/>
            <a:ext cx="7772400" cy="7324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tx1"/>
                </a:solidFill>
                <a:effectLst/>
                <a:uLnTx/>
                <a:uFillTx/>
                <a:latin typeface="Helvetica" pitchFamily="2" charset="0"/>
                <a:ea typeface="+mn-ea"/>
                <a:cs typeface="+mn-cs"/>
              </a:rPr>
              <a:t>Financial Aid</a:t>
            </a:r>
          </a:p>
        </p:txBody>
      </p:sp>
      <p:sp>
        <p:nvSpPr>
          <p:cNvPr id="5" name="Title 8">
            <a:extLst>
              <a:ext uri="{FF2B5EF4-FFF2-40B4-BE49-F238E27FC236}">
                <a16:creationId xmlns:a16="http://schemas.microsoft.com/office/drawing/2014/main" id="{26D87697-DBA4-E195-B1E2-7D046A28AFC4}"/>
              </a:ext>
            </a:extLst>
          </p:cNvPr>
          <p:cNvSpPr txBox="1">
            <a:spLocks/>
          </p:cNvSpPr>
          <p:nvPr/>
        </p:nvSpPr>
        <p:spPr>
          <a:xfrm>
            <a:off x="1706881" y="2231969"/>
            <a:ext cx="5749290" cy="468630"/>
          </a:xfrm>
          <a:prstGeom prst="rect">
            <a:avLst/>
          </a:prstGeom>
        </p:spPr>
        <p:txBody>
          <a:bodyPr anchor="ctr" anchorCtr="0">
            <a:noAutofit/>
          </a:bodyPr>
          <a:lstStyle>
            <a:lvl1pPr algn="ctr" defTabSz="914400" rtl="0" eaLnBrk="1" latinLnBrk="0" hangingPunct="1">
              <a:lnSpc>
                <a:spcPct val="90000"/>
              </a:lnSpc>
              <a:spcBef>
                <a:spcPct val="0"/>
              </a:spcBef>
              <a:buNone/>
              <a:defRPr sz="3600" b="1" kern="1200">
                <a:solidFill>
                  <a:srgbClr val="9BD6CE"/>
                </a:solidFill>
                <a:latin typeface="Helvetica" pitchFamily="2" charset="0"/>
                <a:ea typeface="+mj-ea"/>
                <a:cs typeface="+mj-cs"/>
              </a:defRPr>
            </a:lvl1pPr>
          </a:lstStyle>
          <a:p>
            <a:pPr>
              <a:lnSpc>
                <a:spcPct val="110000"/>
              </a:lnSpc>
            </a:pPr>
            <a:r>
              <a:rPr lang="en-US" sz="2000" b="0" dirty="0">
                <a:solidFill>
                  <a:schemeClr val="tx1"/>
                </a:solidFill>
              </a:rPr>
              <a:t>Financial aid is money to help pay for college or career school.</a:t>
            </a:r>
          </a:p>
        </p:txBody>
      </p:sp>
      <p:cxnSp>
        <p:nvCxnSpPr>
          <p:cNvPr id="7" name="Straight Connector 6">
            <a:extLst>
              <a:ext uri="{FF2B5EF4-FFF2-40B4-BE49-F238E27FC236}">
                <a16:creationId xmlns:a16="http://schemas.microsoft.com/office/drawing/2014/main" id="{0B3C1FBB-481A-98E9-EFA1-F0CE2099B5E9}"/>
              </a:ext>
              <a:ext uri="{C183D7F6-B498-43B3-948B-1728B52AA6E4}">
                <adec:decorative xmlns:adec="http://schemas.microsoft.com/office/drawing/2017/decorative" val="1"/>
              </a:ext>
            </a:extLst>
          </p:cNvPr>
          <p:cNvCxnSpPr>
            <a:cxnSpLocks/>
          </p:cNvCxnSpPr>
          <p:nvPr/>
        </p:nvCxnSpPr>
        <p:spPr>
          <a:xfrm>
            <a:off x="1706880" y="2976546"/>
            <a:ext cx="57492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B23CB0E-E1CC-D83D-992C-CC4A0C156600}"/>
              </a:ext>
              <a:ext uri="{C183D7F6-B498-43B3-948B-1728B52AA6E4}">
                <adec:decorative xmlns:adec="http://schemas.microsoft.com/office/drawing/2017/decorative" val="1"/>
              </a:ext>
            </a:extLst>
          </p:cNvPr>
          <p:cNvCxnSpPr>
            <a:cxnSpLocks/>
          </p:cNvCxnSpPr>
          <p:nvPr/>
        </p:nvCxnSpPr>
        <p:spPr>
          <a:xfrm>
            <a:off x="1706880" y="1441916"/>
            <a:ext cx="57492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04233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1" y="1782233"/>
            <a:ext cx="7229474" cy="774699"/>
          </a:xfrm>
        </p:spPr>
        <p:txBody>
          <a:bodyPr>
            <a:normAutofit fontScale="90000"/>
          </a:bodyPr>
          <a:lstStyle/>
          <a:p>
            <a:pPr lvl="0"/>
            <a:r>
              <a:rPr lang="en-US" b="1" dirty="0"/>
              <a:t>MYTH: The IRS will notify SSA about my work income.</a:t>
            </a:r>
            <a:br>
              <a:rPr lang="en-US" dirty="0"/>
            </a:br>
            <a:endParaRPr lang="en-US" dirty="0"/>
          </a:p>
        </p:txBody>
      </p:sp>
      <p:sp>
        <p:nvSpPr>
          <p:cNvPr id="3" name="Content Placeholder 2"/>
          <p:cNvSpPr>
            <a:spLocks noGrp="1"/>
          </p:cNvSpPr>
          <p:nvPr>
            <p:ph idx="1"/>
          </p:nvPr>
        </p:nvSpPr>
        <p:spPr/>
        <p:txBody>
          <a:bodyPr/>
          <a:lstStyle/>
          <a:p>
            <a:pPr lvl="1"/>
            <a:r>
              <a:rPr lang="en-US" sz="2100" dirty="0"/>
              <a:t>NO – It is your duty report your gross wages by the 10th of the month following the month of your wages.</a:t>
            </a:r>
          </a:p>
          <a:p>
            <a:pPr lvl="1"/>
            <a:r>
              <a:rPr lang="en-US" sz="2100" dirty="0"/>
              <a:t>Example: Gross wages earned in August must be reported by September 10.</a:t>
            </a:r>
          </a:p>
          <a:p>
            <a:endParaRPr lang="en-US" dirty="0"/>
          </a:p>
        </p:txBody>
      </p:sp>
    </p:spTree>
    <p:extLst>
      <p:ext uri="{BB962C8B-B14F-4D97-AF65-F5344CB8AC3E}">
        <p14:creationId xmlns:p14="http://schemas.microsoft.com/office/powerpoint/2010/main" val="34516369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540" y="1868276"/>
            <a:ext cx="7200897" cy="571499"/>
          </a:xfrm>
        </p:spPr>
        <p:txBody>
          <a:bodyPr>
            <a:normAutofit fontScale="90000"/>
          </a:bodyPr>
          <a:lstStyle/>
          <a:p>
            <a:pPr lvl="0"/>
            <a:r>
              <a:rPr lang="en-US" b="1" dirty="0"/>
              <a:t>MYTH: SSA will automatically apply work incentives to my situation.</a:t>
            </a:r>
            <a:br>
              <a:rPr lang="en-US" dirty="0"/>
            </a:br>
            <a:endParaRPr lang="en-US" dirty="0"/>
          </a:p>
        </p:txBody>
      </p:sp>
      <p:sp>
        <p:nvSpPr>
          <p:cNvPr id="3" name="Content Placeholder 2"/>
          <p:cNvSpPr>
            <a:spLocks noGrp="1"/>
          </p:cNvSpPr>
          <p:nvPr>
            <p:ph idx="1"/>
          </p:nvPr>
        </p:nvSpPr>
        <p:spPr>
          <a:xfrm>
            <a:off x="971551" y="2789858"/>
            <a:ext cx="7200897" cy="2489202"/>
          </a:xfrm>
        </p:spPr>
        <p:txBody>
          <a:bodyPr/>
          <a:lstStyle/>
          <a:p>
            <a:pPr lvl="1"/>
            <a:r>
              <a:rPr lang="en-US" sz="1800" dirty="0"/>
              <a:t>While some are automatic, many are not. </a:t>
            </a:r>
          </a:p>
          <a:p>
            <a:pPr lvl="1"/>
            <a:r>
              <a:rPr lang="en-US" sz="1800" dirty="0"/>
              <a:t>You should seek out help and learn what incentives apply to you and what documentation is required.</a:t>
            </a:r>
          </a:p>
          <a:p>
            <a:pPr lvl="1"/>
            <a:r>
              <a:rPr lang="en-US" sz="1800" dirty="0"/>
              <a:t>Request that Social Security use work incentives that you think apply to you, and provide accurate documentation. Keep copies for your records. </a:t>
            </a:r>
          </a:p>
          <a:p>
            <a:endParaRPr lang="en-US" dirty="0"/>
          </a:p>
        </p:txBody>
      </p:sp>
    </p:spTree>
    <p:extLst>
      <p:ext uri="{BB962C8B-B14F-4D97-AF65-F5344CB8AC3E}">
        <p14:creationId xmlns:p14="http://schemas.microsoft.com/office/powerpoint/2010/main" val="32464542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936" y="1691642"/>
            <a:ext cx="7069512" cy="712194"/>
          </a:xfrm>
        </p:spPr>
        <p:txBody>
          <a:bodyPr>
            <a:normAutofit fontScale="90000"/>
          </a:bodyPr>
          <a:lstStyle/>
          <a:p>
            <a:pPr lvl="0"/>
            <a:r>
              <a:rPr lang="en-US" sz="3000" b="1" dirty="0"/>
              <a:t>MYTH: As long as I report my gross wages and employment supports, I will never have to worry about an overpayment. </a:t>
            </a:r>
            <a:br>
              <a:rPr lang="en-US" dirty="0"/>
            </a:br>
            <a:endParaRPr lang="en-US" dirty="0"/>
          </a:p>
        </p:txBody>
      </p:sp>
      <p:sp>
        <p:nvSpPr>
          <p:cNvPr id="3" name="Content Placeholder 2"/>
          <p:cNvSpPr>
            <a:spLocks noGrp="1"/>
          </p:cNvSpPr>
          <p:nvPr>
            <p:ph idx="1"/>
          </p:nvPr>
        </p:nvSpPr>
        <p:spPr>
          <a:xfrm>
            <a:off x="971551" y="2774949"/>
            <a:ext cx="7200897" cy="2489202"/>
          </a:xfrm>
        </p:spPr>
        <p:txBody>
          <a:bodyPr>
            <a:normAutofit/>
          </a:bodyPr>
          <a:lstStyle/>
          <a:p>
            <a:pPr lvl="1"/>
            <a:r>
              <a:rPr lang="en-US" sz="1800" dirty="0"/>
              <a:t>It is possible to be assessed an overpayment of benefits even with reporting.</a:t>
            </a:r>
          </a:p>
          <a:p>
            <a:pPr lvl="1"/>
            <a:r>
              <a:rPr lang="en-US" sz="1800" dirty="0"/>
              <a:t>You can help out your situation by timely reporting all of your gross wages and work incentives, keeping documentation that you reported, keeping copies of documents you submitted, and not spending any benefits you know you are not entitled to. </a:t>
            </a:r>
          </a:p>
          <a:p>
            <a:pPr lvl="1"/>
            <a:r>
              <a:rPr lang="en-US" sz="1800" dirty="0"/>
              <a:t>We can help you understand what you need, and what records to keep</a:t>
            </a:r>
          </a:p>
          <a:p>
            <a:pPr marL="0" indent="0">
              <a:buNone/>
            </a:pPr>
            <a:endParaRPr lang="en-US" dirty="0"/>
          </a:p>
        </p:txBody>
      </p:sp>
    </p:spTree>
    <p:extLst>
      <p:ext uri="{BB962C8B-B14F-4D97-AF65-F5344CB8AC3E}">
        <p14:creationId xmlns:p14="http://schemas.microsoft.com/office/powerpoint/2010/main" val="40442886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is almost always a better deal!</a:t>
            </a:r>
          </a:p>
        </p:txBody>
      </p:sp>
      <p:pic>
        <p:nvPicPr>
          <p:cNvPr id="4" name="Content Placeholder 3">
            <a:extLs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2722685" y="2767701"/>
            <a:ext cx="3698630" cy="2453425"/>
          </a:xfrm>
          <a:prstGeom prst="rect">
            <a:avLst/>
          </a:prstGeom>
        </p:spPr>
      </p:pic>
    </p:spTree>
    <p:extLst>
      <p:ext uri="{BB962C8B-B14F-4D97-AF65-F5344CB8AC3E}">
        <p14:creationId xmlns:p14="http://schemas.microsoft.com/office/powerpoint/2010/main" val="20330860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contact the WIPA Project for Services</a:t>
            </a:r>
          </a:p>
        </p:txBody>
      </p:sp>
      <p:sp>
        <p:nvSpPr>
          <p:cNvPr id="3" name="Content Placeholder 2"/>
          <p:cNvSpPr>
            <a:spLocks noGrp="1"/>
          </p:cNvSpPr>
          <p:nvPr>
            <p:ph idx="1"/>
          </p:nvPr>
        </p:nvSpPr>
        <p:spPr/>
        <p:txBody>
          <a:bodyPr/>
          <a:lstStyle/>
          <a:p>
            <a:r>
              <a:rPr lang="en-US" dirty="0"/>
              <a:t>Call the National Ticket to Work Helpline at 866-968-7842 to be referred to the WIPA project for benefits counseling services</a:t>
            </a:r>
          </a:p>
        </p:txBody>
      </p:sp>
    </p:spTree>
    <p:extLst>
      <p:ext uri="{BB962C8B-B14F-4D97-AF65-F5344CB8AC3E}">
        <p14:creationId xmlns:p14="http://schemas.microsoft.com/office/powerpoint/2010/main" val="2878272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14C7-E5B4-4BF4-30EB-37F07FE7FE89}"/>
              </a:ext>
            </a:extLst>
          </p:cNvPr>
          <p:cNvSpPr>
            <a:spLocks noGrp="1"/>
          </p:cNvSpPr>
          <p:nvPr>
            <p:ph type="title"/>
          </p:nvPr>
        </p:nvSpPr>
        <p:spPr>
          <a:xfrm>
            <a:off x="1932652" y="583901"/>
            <a:ext cx="6488430" cy="994172"/>
          </a:xfrm>
        </p:spPr>
        <p:txBody>
          <a:bodyPr>
            <a:normAutofit/>
          </a:bodyPr>
          <a:lstStyle/>
          <a:p>
            <a:r>
              <a:rPr lang="en-US" dirty="0">
                <a:latin typeface="Abadi Extra Light" panose="020F0502020204030204" pitchFamily="34" charset="0"/>
              </a:rPr>
              <a:t>Pathways to Partnerships</a:t>
            </a:r>
            <a:br>
              <a:rPr lang="en-US" dirty="0"/>
            </a:br>
            <a:r>
              <a:rPr lang="en-US" dirty="0"/>
              <a:t>Family Learning Session Survey</a:t>
            </a:r>
          </a:p>
        </p:txBody>
      </p:sp>
      <p:pic>
        <p:nvPicPr>
          <p:cNvPr id="3" name="Picture 2" descr="A blue heart with text overlay&#10;&#10;">
            <a:extLst>
              <a:ext uri="{FF2B5EF4-FFF2-40B4-BE49-F238E27FC236}">
                <a16:creationId xmlns:a16="http://schemas.microsoft.com/office/drawing/2014/main" id="{9507B2B3-57F4-04EF-985E-DC41F87876B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8146" y="473439"/>
            <a:ext cx="1104634" cy="11046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00EB2A-CC05-C082-4326-30145D28F675}"/>
              </a:ext>
            </a:extLst>
          </p:cNvPr>
          <p:cNvSpPr/>
          <p:nvPr/>
        </p:nvSpPr>
        <p:spPr>
          <a:xfrm>
            <a:off x="241087" y="2828924"/>
            <a:ext cx="3763496" cy="2008242"/>
          </a:xfrm>
          <a:prstGeom prst="rect">
            <a:avLst/>
          </a:prstGeom>
          <a:noFill/>
        </p:spPr>
        <p:txBody>
          <a:bodyPr wrap="square" lIns="68580" tIns="34290" rIns="68580" bIns="34290" anchor="t">
            <a:spAutoFit/>
            <a:scene3d>
              <a:camera prst="orthographicFront"/>
              <a:lightRig rig="soft" dir="t">
                <a:rot lat="0" lon="0" rev="15600000"/>
              </a:lightRig>
            </a:scene3d>
            <a:sp3d extrusionH="57150" prstMaterial="softEdge">
              <a:bevelT w="25400" h="38100"/>
            </a:sp3d>
          </a:bodyPr>
          <a:lstStyle/>
          <a:p>
            <a:pPr algn="ctr" defTabSz="342900">
              <a:defRPr/>
            </a:pPr>
            <a:r>
              <a:rPr lang="en-US" sz="2100" dirty="0">
                <a:ln/>
                <a:solidFill>
                  <a:srgbClr val="2C2C2C"/>
                </a:solidFill>
                <a:latin typeface="Corbel" panose="020B0503020204020204"/>
              </a:rPr>
              <a:t>We</a:t>
            </a:r>
            <a:r>
              <a:rPr lang="en-US" sz="2100" dirty="0">
                <a:ln/>
                <a:solidFill>
                  <a:srgbClr val="2C2C2C"/>
                </a:solidFill>
                <a:latin typeface="Corbel" panose="020B0503020204020204"/>
                <a:ea typeface="+mn-lt"/>
                <a:cs typeface="+mn-lt"/>
              </a:rPr>
              <a:t> value your feedback and would appreciate it if you could take a few moments to complete this survey. Your responses will help improve our learning sessions.</a:t>
            </a:r>
            <a:endParaRPr lang="en-US" sz="2100" b="1" dirty="0">
              <a:ln/>
              <a:solidFill>
                <a:srgbClr val="2C2C2C"/>
              </a:solidFill>
              <a:latin typeface="Corbel" panose="020B0503020204020204"/>
            </a:endParaRPr>
          </a:p>
        </p:txBody>
      </p:sp>
      <p:pic>
        <p:nvPicPr>
          <p:cNvPr id="7" name="Picture 6" descr="Picture of a Smiley Face with the Words Thank You ">
            <a:extLst>
              <a:ext uri="{FF2B5EF4-FFF2-40B4-BE49-F238E27FC236}">
                <a16:creationId xmlns:a16="http://schemas.microsoft.com/office/drawing/2014/main" id="{60060A66-BD0A-D972-7F06-F2A054294EC6}"/>
              </a:ext>
            </a:extLst>
          </p:cNvPr>
          <p:cNvPicPr>
            <a:picLocks noChangeAspect="1"/>
          </p:cNvPicPr>
          <p:nvPr/>
        </p:nvPicPr>
        <p:blipFill>
          <a:blip r:embed="rId4"/>
          <a:stretch>
            <a:fillRect/>
          </a:stretch>
        </p:blipFill>
        <p:spPr>
          <a:xfrm>
            <a:off x="6968563" y="2828924"/>
            <a:ext cx="1650206" cy="1878806"/>
          </a:xfrm>
          <a:prstGeom prst="rect">
            <a:avLst/>
          </a:prstGeom>
        </p:spPr>
      </p:pic>
      <p:pic>
        <p:nvPicPr>
          <p:cNvPr id="8" name="Picture 7" descr="QR Code for session survey">
            <a:extLst>
              <a:ext uri="{FF2B5EF4-FFF2-40B4-BE49-F238E27FC236}">
                <a16:creationId xmlns:a16="http://schemas.microsoft.com/office/drawing/2014/main" id="{C367938A-72C9-F166-A637-528D227ED6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283" y="2652157"/>
            <a:ext cx="2361775" cy="2381756"/>
          </a:xfrm>
          <a:prstGeom prst="rect">
            <a:avLst/>
          </a:prstGeom>
        </p:spPr>
      </p:pic>
    </p:spTree>
    <p:extLst>
      <p:ext uri="{BB962C8B-B14F-4D97-AF65-F5344CB8AC3E}">
        <p14:creationId xmlns:p14="http://schemas.microsoft.com/office/powerpoint/2010/main" val="30815011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D192E-8BB3-E50D-B203-BD64954FA30B}"/>
              </a:ext>
            </a:extLst>
          </p:cNvPr>
          <p:cNvSpPr txBox="1">
            <a:spLocks noGrp="1"/>
          </p:cNvSpPr>
          <p:nvPr>
            <p:ph type="title" idx="4294967295"/>
          </p:nvPr>
        </p:nvSpPr>
        <p:spPr>
          <a:xfrm>
            <a:off x="166134" y="4995974"/>
            <a:ext cx="8811733" cy="1361911"/>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342900">
              <a:lnSpc>
                <a:spcPct val="100000"/>
              </a:lnSpc>
              <a:spcBef>
                <a:spcPts val="0"/>
              </a:spcBef>
              <a:defRPr/>
            </a:pPr>
            <a:r>
              <a:rPr lang="en-US" sz="1200" cap="none" dirty="0">
                <a:solidFill>
                  <a:srgbClr val="2C2C2C"/>
                </a:solidFill>
                <a:latin typeface="Corbel" panose="020B0503020204020204"/>
                <a:ea typeface="+mn-ea"/>
                <a:cs typeface="+mn-cs"/>
              </a:rPr>
              <a:t>The contents of this presentation were developed under grant H421E230027 from the U.S. Department of Education (Department). The Department does not mandate or prescribe practices, models, or other activities described or discussed in this document. The contents of this presentation may contain examples of, adaptations of, and links to resources created and maintained by another public or private organization. The Department does not control or guarantee the accuracy, relevance, timeliness, or completeness of this outside information. The content of this presentation does not necessarily represent the policy of the Department. This publication is not intended to represent the views or policy of or be an endorsement of any views expressed or materials provided by any Federal agency. (EDGAR75.620)</a:t>
            </a:r>
          </a:p>
        </p:txBody>
      </p:sp>
    </p:spTree>
    <p:extLst>
      <p:ext uri="{BB962C8B-B14F-4D97-AF65-F5344CB8AC3E}">
        <p14:creationId xmlns:p14="http://schemas.microsoft.com/office/powerpoint/2010/main" val="389202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F4F8"/>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730E8F-8EBF-A221-F036-48792BDD0F13}"/>
              </a:ext>
            </a:extLst>
          </p:cNvPr>
          <p:cNvSpPr>
            <a:spLocks noGrp="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direct and indirect costs</a:t>
            </a:r>
          </a:p>
        </p:txBody>
      </p:sp>
      <p:sp>
        <p:nvSpPr>
          <p:cNvPr id="3" name="Text Placeholder 2">
            <a:extLst>
              <a:ext uri="{FF2B5EF4-FFF2-40B4-BE49-F238E27FC236}">
                <a16:creationId xmlns:a16="http://schemas.microsoft.com/office/drawing/2014/main" id="{8DA73885-10ED-CF39-2514-3D0E4C07B28D}"/>
              </a:ext>
            </a:extLst>
          </p:cNvPr>
          <p:cNvSpPr>
            <a:spLocks noGrp="1"/>
          </p:cNvSpPr>
          <p:nvPr>
            <p:ph type="body" sz="quarter" idx="11"/>
          </p:nvPr>
        </p:nvSpPr>
        <p:spPr/>
        <p:txBody>
          <a:bodyPr/>
          <a:lstStyle/>
          <a:p>
            <a:r>
              <a:rPr lang="en-US" dirty="0">
                <a:solidFill>
                  <a:srgbClr val="187CB8"/>
                </a:solidFill>
              </a:rPr>
              <a:t>Financial aid </a:t>
            </a:r>
          </a:p>
        </p:txBody>
      </p:sp>
      <p:sp>
        <p:nvSpPr>
          <p:cNvPr id="5" name="Content Placeholder 2">
            <a:extLst>
              <a:ext uri="{FF2B5EF4-FFF2-40B4-BE49-F238E27FC236}">
                <a16:creationId xmlns:a16="http://schemas.microsoft.com/office/drawing/2014/main" id="{B3B87DA8-5F54-7444-6749-6E13A510E401}"/>
              </a:ext>
            </a:extLst>
          </p:cNvPr>
          <p:cNvSpPr txBox="1">
            <a:spLocks/>
          </p:cNvSpPr>
          <p:nvPr/>
        </p:nvSpPr>
        <p:spPr>
          <a:xfrm>
            <a:off x="806059" y="1419900"/>
            <a:ext cx="3566160" cy="2730995"/>
          </a:xfrm>
          <a:prstGeom prst="rect">
            <a:avLst/>
          </a:prstGeom>
          <a:solidFill>
            <a:schemeClr val="bg1">
              <a:alpha val="71000"/>
            </a:schemeClr>
          </a:solidFill>
          <a:ln w="3175">
            <a:solidFill>
              <a:schemeClr val="tx1"/>
            </a:solidFill>
          </a:ln>
          <a:effectLst/>
        </p:spPr>
        <p:txBody>
          <a:bodyPr vert="horz" lIns="228600" tIns="228600" rIns="228600" bIns="22860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cap="all" baseline="0" dirty="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Univers LT Pro 55"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Univers LT Pro 55"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10000"/>
              </a:lnSpc>
              <a:spcBef>
                <a:spcPts val="1200"/>
              </a:spcBef>
              <a:spcAft>
                <a:spcPts val="1200"/>
              </a:spcAft>
            </a:pPr>
            <a:r>
              <a:rPr lang="en-US" sz="2800" b="0" cap="none" dirty="0"/>
              <a:t>Direct Costs</a:t>
            </a:r>
          </a:p>
          <a:p>
            <a:pPr algn="ctr">
              <a:lnSpc>
                <a:spcPct val="110000"/>
              </a:lnSpc>
              <a:spcBef>
                <a:spcPts val="0"/>
              </a:spcBef>
            </a:pPr>
            <a:r>
              <a:rPr lang="en-US" sz="2000" b="0" cap="none" dirty="0"/>
              <a:t>Tuition </a:t>
            </a:r>
          </a:p>
          <a:p>
            <a:pPr algn="ctr">
              <a:lnSpc>
                <a:spcPct val="110000"/>
              </a:lnSpc>
              <a:spcBef>
                <a:spcPts val="0"/>
              </a:spcBef>
            </a:pPr>
            <a:r>
              <a:rPr lang="en-US" sz="2000" b="0" cap="none" dirty="0"/>
              <a:t>Student fees</a:t>
            </a:r>
          </a:p>
          <a:p>
            <a:pPr algn="ctr">
              <a:lnSpc>
                <a:spcPct val="110000"/>
              </a:lnSpc>
              <a:spcBef>
                <a:spcPts val="0"/>
              </a:spcBef>
            </a:pPr>
            <a:r>
              <a:rPr lang="en-US" sz="2000" b="0" cap="none" dirty="0"/>
              <a:t>On-campus housing</a:t>
            </a:r>
          </a:p>
          <a:p>
            <a:pPr algn="ctr">
              <a:lnSpc>
                <a:spcPct val="110000"/>
              </a:lnSpc>
              <a:spcBef>
                <a:spcPts val="0"/>
              </a:spcBef>
            </a:pPr>
            <a:r>
              <a:rPr lang="en-US" sz="2000" b="0" cap="none" dirty="0"/>
              <a:t>Meal plan</a:t>
            </a:r>
          </a:p>
          <a:p>
            <a:pPr algn="ctr">
              <a:lnSpc>
                <a:spcPct val="110000"/>
              </a:lnSpc>
              <a:spcBef>
                <a:spcPts val="0"/>
              </a:spcBef>
            </a:pPr>
            <a:r>
              <a:rPr lang="en-US" sz="2000" b="0" cap="none" dirty="0"/>
              <a:t>Parking permits</a:t>
            </a:r>
          </a:p>
          <a:p>
            <a:pPr algn="ctr">
              <a:lnSpc>
                <a:spcPct val="110000"/>
              </a:lnSpc>
              <a:spcBef>
                <a:spcPts val="0"/>
              </a:spcBef>
            </a:pPr>
            <a:endParaRPr lang="en-US" sz="2800" b="0" cap="none" dirty="0"/>
          </a:p>
        </p:txBody>
      </p:sp>
      <p:sp>
        <p:nvSpPr>
          <p:cNvPr id="6" name="Content Placeholder 2">
            <a:extLst>
              <a:ext uri="{FF2B5EF4-FFF2-40B4-BE49-F238E27FC236}">
                <a16:creationId xmlns:a16="http://schemas.microsoft.com/office/drawing/2014/main" id="{2BB4EB23-CF2F-2516-A08C-70A9ECA77935}"/>
              </a:ext>
            </a:extLst>
          </p:cNvPr>
          <p:cNvSpPr txBox="1">
            <a:spLocks/>
          </p:cNvSpPr>
          <p:nvPr/>
        </p:nvSpPr>
        <p:spPr>
          <a:xfrm>
            <a:off x="4771781" y="1417973"/>
            <a:ext cx="3566160" cy="2732167"/>
          </a:xfrm>
          <a:prstGeom prst="rect">
            <a:avLst/>
          </a:prstGeom>
          <a:solidFill>
            <a:schemeClr val="bg1">
              <a:alpha val="71000"/>
            </a:schemeClr>
          </a:solidFill>
          <a:ln w="3175">
            <a:solidFill>
              <a:schemeClr val="tx1"/>
            </a:solidFill>
          </a:ln>
          <a:effectLst/>
        </p:spPr>
        <p:txBody>
          <a:bodyPr vert="horz" lIns="228600" tIns="228600" rIns="228600" bIns="22860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b="1" kern="1200" cap="all" baseline="0" dirty="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Univers LT Pro 55"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Univers LT Pro 55"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10000"/>
              </a:lnSpc>
              <a:spcBef>
                <a:spcPts val="1200"/>
              </a:spcBef>
              <a:spcAft>
                <a:spcPts val="1200"/>
              </a:spcAft>
            </a:pPr>
            <a:r>
              <a:rPr lang="en-US" sz="2800" b="0" cap="none" dirty="0"/>
              <a:t>Indirect Costs</a:t>
            </a:r>
          </a:p>
          <a:p>
            <a:pPr algn="ctr">
              <a:lnSpc>
                <a:spcPct val="110000"/>
              </a:lnSpc>
              <a:spcBef>
                <a:spcPts val="0"/>
              </a:spcBef>
            </a:pPr>
            <a:r>
              <a:rPr lang="en-US" sz="2000" b="0" cap="none" dirty="0"/>
              <a:t>Books</a:t>
            </a:r>
          </a:p>
          <a:p>
            <a:pPr algn="ctr">
              <a:lnSpc>
                <a:spcPct val="110000"/>
              </a:lnSpc>
              <a:spcBef>
                <a:spcPts val="0"/>
              </a:spcBef>
            </a:pPr>
            <a:r>
              <a:rPr lang="en-US" sz="2000" b="0" cap="none" dirty="0"/>
              <a:t>Rent for off-campus Housing</a:t>
            </a:r>
          </a:p>
          <a:p>
            <a:pPr algn="ctr">
              <a:lnSpc>
                <a:spcPct val="110000"/>
              </a:lnSpc>
              <a:spcBef>
                <a:spcPts val="0"/>
              </a:spcBef>
            </a:pPr>
            <a:r>
              <a:rPr lang="en-US" sz="2000" b="0" cap="none" dirty="0"/>
              <a:t>School supplies</a:t>
            </a:r>
          </a:p>
          <a:p>
            <a:pPr algn="ctr">
              <a:lnSpc>
                <a:spcPct val="110000"/>
              </a:lnSpc>
              <a:spcBef>
                <a:spcPts val="0"/>
              </a:spcBef>
            </a:pPr>
            <a:r>
              <a:rPr lang="en-US" sz="2000" b="0" cap="none" dirty="0"/>
              <a:t>Groceries </a:t>
            </a:r>
          </a:p>
          <a:p>
            <a:pPr algn="ctr">
              <a:lnSpc>
                <a:spcPct val="110000"/>
              </a:lnSpc>
            </a:pPr>
            <a:endParaRPr lang="en-US" sz="2800" b="0" cap="none" dirty="0"/>
          </a:p>
        </p:txBody>
      </p:sp>
      <p:sp>
        <p:nvSpPr>
          <p:cNvPr id="7" name="Oval 16">
            <a:extLst>
              <a:ext uri="{FF2B5EF4-FFF2-40B4-BE49-F238E27FC236}">
                <a16:creationId xmlns:a16="http://schemas.microsoft.com/office/drawing/2014/main" id="{B66675EA-AD55-2FB2-9563-A46BD3374DB1}"/>
              </a:ext>
              <a:ext uri="{C183D7F6-B498-43B3-948B-1728B52AA6E4}">
                <adec:decorative xmlns:adec="http://schemas.microsoft.com/office/drawing/2017/decorative" val="1"/>
              </a:ext>
            </a:extLst>
          </p:cNvPr>
          <p:cNvSpPr/>
          <p:nvPr/>
        </p:nvSpPr>
        <p:spPr>
          <a:xfrm>
            <a:off x="4865875" y="1538595"/>
            <a:ext cx="897017" cy="845144"/>
          </a:xfrm>
          <a:custGeom>
            <a:avLst/>
            <a:gdLst>
              <a:gd name="connsiteX0" fmla="*/ 0 w 2057400"/>
              <a:gd name="connsiteY0" fmla="*/ 1028700 h 2057400"/>
              <a:gd name="connsiteX1" fmla="*/ 1028700 w 2057400"/>
              <a:gd name="connsiteY1" fmla="*/ 0 h 2057400"/>
              <a:gd name="connsiteX2" fmla="*/ 2057400 w 2057400"/>
              <a:gd name="connsiteY2" fmla="*/ 1028700 h 2057400"/>
              <a:gd name="connsiteX3" fmla="*/ 1028700 w 2057400"/>
              <a:gd name="connsiteY3" fmla="*/ 2057400 h 2057400"/>
              <a:gd name="connsiteX4" fmla="*/ 0 w 2057400"/>
              <a:gd name="connsiteY4" fmla="*/ 1028700 h 2057400"/>
              <a:gd name="connsiteX0" fmla="*/ 0 w 2057400"/>
              <a:gd name="connsiteY0" fmla="*/ 1419912 h 2448612"/>
              <a:gd name="connsiteX1" fmla="*/ 1028700 w 2057400"/>
              <a:gd name="connsiteY1" fmla="*/ 391212 h 2448612"/>
              <a:gd name="connsiteX2" fmla="*/ 2057400 w 2057400"/>
              <a:gd name="connsiteY2" fmla="*/ 1419912 h 2448612"/>
              <a:gd name="connsiteX3" fmla="*/ 1028700 w 2057400"/>
              <a:gd name="connsiteY3" fmla="*/ 2448612 h 2448612"/>
              <a:gd name="connsiteX4" fmla="*/ 0 w 2057400"/>
              <a:gd name="connsiteY4" fmla="*/ 1419912 h 2448612"/>
              <a:gd name="connsiteX0" fmla="*/ 146235 w 2203635"/>
              <a:gd name="connsiteY0" fmla="*/ 1419912 h 2448612"/>
              <a:gd name="connsiteX1" fmla="*/ 1174935 w 2203635"/>
              <a:gd name="connsiteY1" fmla="*/ 391212 h 2448612"/>
              <a:gd name="connsiteX2" fmla="*/ 2203635 w 2203635"/>
              <a:gd name="connsiteY2" fmla="*/ 1419912 h 2448612"/>
              <a:gd name="connsiteX3" fmla="*/ 1174935 w 2203635"/>
              <a:gd name="connsiteY3" fmla="*/ 2448612 h 2448612"/>
              <a:gd name="connsiteX4" fmla="*/ 146235 w 2203635"/>
              <a:gd name="connsiteY4" fmla="*/ 1419912 h 2448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635" h="2448612">
                <a:moveTo>
                  <a:pt x="146235" y="1419912"/>
                </a:moveTo>
                <a:cubicBezTo>
                  <a:pt x="663593" y="1308977"/>
                  <a:pt x="1100094" y="1510149"/>
                  <a:pt x="1174935" y="391212"/>
                </a:cubicBezTo>
                <a:cubicBezTo>
                  <a:pt x="1249776" y="-727725"/>
                  <a:pt x="2203635" y="851777"/>
                  <a:pt x="2203635" y="1419912"/>
                </a:cubicBezTo>
                <a:cubicBezTo>
                  <a:pt x="2203635" y="1988047"/>
                  <a:pt x="1743070" y="2448612"/>
                  <a:pt x="1174935" y="2448612"/>
                </a:cubicBezTo>
                <a:cubicBezTo>
                  <a:pt x="606800" y="2448612"/>
                  <a:pt x="-371123" y="1530847"/>
                  <a:pt x="146235" y="1419912"/>
                </a:cubicBezTo>
                <a:close/>
              </a:path>
            </a:pathLst>
          </a:custGeom>
          <a:solidFill>
            <a:srgbClr val="99C7E3">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8" name="Oval 16">
            <a:extLst>
              <a:ext uri="{FF2B5EF4-FFF2-40B4-BE49-F238E27FC236}">
                <a16:creationId xmlns:a16="http://schemas.microsoft.com/office/drawing/2014/main" id="{7C04C898-D900-7CD9-4774-2E8EB5BFA45B}"/>
              </a:ext>
              <a:ext uri="{C183D7F6-B498-43B3-948B-1728B52AA6E4}">
                <adec:decorative xmlns:adec="http://schemas.microsoft.com/office/drawing/2017/decorative" val="1"/>
              </a:ext>
            </a:extLst>
          </p:cNvPr>
          <p:cNvSpPr/>
          <p:nvPr/>
        </p:nvSpPr>
        <p:spPr>
          <a:xfrm flipH="1">
            <a:off x="992645" y="1538595"/>
            <a:ext cx="977432" cy="845144"/>
          </a:xfrm>
          <a:custGeom>
            <a:avLst/>
            <a:gdLst>
              <a:gd name="connsiteX0" fmla="*/ 0 w 2057400"/>
              <a:gd name="connsiteY0" fmla="*/ 1028700 h 2057400"/>
              <a:gd name="connsiteX1" fmla="*/ 1028700 w 2057400"/>
              <a:gd name="connsiteY1" fmla="*/ 0 h 2057400"/>
              <a:gd name="connsiteX2" fmla="*/ 2057400 w 2057400"/>
              <a:gd name="connsiteY2" fmla="*/ 1028700 h 2057400"/>
              <a:gd name="connsiteX3" fmla="*/ 1028700 w 2057400"/>
              <a:gd name="connsiteY3" fmla="*/ 2057400 h 2057400"/>
              <a:gd name="connsiteX4" fmla="*/ 0 w 2057400"/>
              <a:gd name="connsiteY4" fmla="*/ 1028700 h 2057400"/>
              <a:gd name="connsiteX0" fmla="*/ 0 w 2057400"/>
              <a:gd name="connsiteY0" fmla="*/ 1419912 h 2448612"/>
              <a:gd name="connsiteX1" fmla="*/ 1028700 w 2057400"/>
              <a:gd name="connsiteY1" fmla="*/ 391212 h 2448612"/>
              <a:gd name="connsiteX2" fmla="*/ 2057400 w 2057400"/>
              <a:gd name="connsiteY2" fmla="*/ 1419912 h 2448612"/>
              <a:gd name="connsiteX3" fmla="*/ 1028700 w 2057400"/>
              <a:gd name="connsiteY3" fmla="*/ 2448612 h 2448612"/>
              <a:gd name="connsiteX4" fmla="*/ 0 w 2057400"/>
              <a:gd name="connsiteY4" fmla="*/ 1419912 h 2448612"/>
              <a:gd name="connsiteX0" fmla="*/ 146235 w 2203635"/>
              <a:gd name="connsiteY0" fmla="*/ 1419912 h 2448612"/>
              <a:gd name="connsiteX1" fmla="*/ 1174935 w 2203635"/>
              <a:gd name="connsiteY1" fmla="*/ 391212 h 2448612"/>
              <a:gd name="connsiteX2" fmla="*/ 2203635 w 2203635"/>
              <a:gd name="connsiteY2" fmla="*/ 1419912 h 2448612"/>
              <a:gd name="connsiteX3" fmla="*/ 1174935 w 2203635"/>
              <a:gd name="connsiteY3" fmla="*/ 2448612 h 2448612"/>
              <a:gd name="connsiteX4" fmla="*/ 146235 w 2203635"/>
              <a:gd name="connsiteY4" fmla="*/ 1419912 h 2448612"/>
              <a:gd name="connsiteX0" fmla="*/ 3608 w 2061008"/>
              <a:gd name="connsiteY0" fmla="*/ 1211043 h 2239743"/>
              <a:gd name="connsiteX1" fmla="*/ 683392 w 2061008"/>
              <a:gd name="connsiteY1" fmla="*/ 435006 h 2239743"/>
              <a:gd name="connsiteX2" fmla="*/ 2061008 w 2061008"/>
              <a:gd name="connsiteY2" fmla="*/ 1211043 h 2239743"/>
              <a:gd name="connsiteX3" fmla="*/ 1032308 w 2061008"/>
              <a:gd name="connsiteY3" fmla="*/ 2239743 h 2239743"/>
              <a:gd name="connsiteX4" fmla="*/ 3608 w 2061008"/>
              <a:gd name="connsiteY4" fmla="*/ 1211043 h 2239743"/>
              <a:gd name="connsiteX0" fmla="*/ 5788 w 2087251"/>
              <a:gd name="connsiteY0" fmla="*/ 776053 h 1804757"/>
              <a:gd name="connsiteX1" fmla="*/ 685572 w 2087251"/>
              <a:gd name="connsiteY1" fmla="*/ 16 h 1804757"/>
              <a:gd name="connsiteX2" fmla="*/ 2087251 w 2087251"/>
              <a:gd name="connsiteY2" fmla="*/ 764021 h 1804757"/>
              <a:gd name="connsiteX3" fmla="*/ 1034488 w 2087251"/>
              <a:gd name="connsiteY3" fmla="*/ 1804753 h 1804757"/>
              <a:gd name="connsiteX4" fmla="*/ 5788 w 2087251"/>
              <a:gd name="connsiteY4" fmla="*/ 776053 h 180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251" h="1804757">
                <a:moveTo>
                  <a:pt x="5788" y="776053"/>
                </a:moveTo>
                <a:cubicBezTo>
                  <a:pt x="-52365" y="475263"/>
                  <a:pt x="338662" y="2021"/>
                  <a:pt x="685572" y="16"/>
                </a:cubicBezTo>
                <a:cubicBezTo>
                  <a:pt x="1032483" y="-1989"/>
                  <a:pt x="2087251" y="195886"/>
                  <a:pt x="2087251" y="764021"/>
                </a:cubicBezTo>
                <a:cubicBezTo>
                  <a:pt x="2087251" y="1332156"/>
                  <a:pt x="1381399" y="1802748"/>
                  <a:pt x="1034488" y="1804753"/>
                </a:cubicBezTo>
                <a:cubicBezTo>
                  <a:pt x="687578" y="1806758"/>
                  <a:pt x="63941" y="1076843"/>
                  <a:pt x="5788" y="776053"/>
                </a:cubicBezTo>
                <a:close/>
              </a:path>
            </a:pathLst>
          </a:custGeom>
          <a:solidFill>
            <a:srgbClr val="DCE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9" name="Picture 8" descr="A graduation cap on top of a stack of books">
            <a:extLst>
              <a:ext uri="{FF2B5EF4-FFF2-40B4-BE49-F238E27FC236}">
                <a16:creationId xmlns:a16="http://schemas.microsoft.com/office/drawing/2014/main" id="{527508B1-B01D-981F-2F7B-DA68862313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8389" y="1681489"/>
            <a:ext cx="764503" cy="700364"/>
          </a:xfrm>
          <a:prstGeom prst="rect">
            <a:avLst/>
          </a:prstGeom>
        </p:spPr>
      </p:pic>
      <p:pic>
        <p:nvPicPr>
          <p:cNvPr id="10" name="Picture 9" descr="A blue and white logo">
            <a:extLst>
              <a:ext uri="{FF2B5EF4-FFF2-40B4-BE49-F238E27FC236}">
                <a16:creationId xmlns:a16="http://schemas.microsoft.com/office/drawing/2014/main" id="{484F67FD-0EBC-F4B8-806C-508F254489D2}"/>
              </a:ext>
            </a:extLst>
          </p:cNvPr>
          <p:cNvPicPr>
            <a:picLocks noChangeAspect="1"/>
          </p:cNvPicPr>
          <p:nvPr/>
        </p:nvPicPr>
        <p:blipFill>
          <a:blip r:embed="rId4" cstate="print">
            <a:extLst>
              <a:ext uri="{28A0092B-C50C-407E-A947-70E740481C1C}">
                <a14:useLocalDpi xmlns:a14="http://schemas.microsoft.com/office/drawing/2010/main" val="0"/>
              </a:ext>
            </a:extLst>
          </a:blip>
          <a:srcRect l="52687"/>
          <a:stretch>
            <a:fillRect/>
          </a:stretch>
        </p:blipFill>
        <p:spPr>
          <a:xfrm>
            <a:off x="1084504" y="1681489"/>
            <a:ext cx="793714" cy="702250"/>
          </a:xfrm>
          <a:prstGeom prst="rect">
            <a:avLst/>
          </a:prstGeom>
        </p:spPr>
      </p:pic>
    </p:spTree>
    <p:extLst>
      <p:ext uri="{BB962C8B-B14F-4D97-AF65-F5344CB8AC3E}">
        <p14:creationId xmlns:p14="http://schemas.microsoft.com/office/powerpoint/2010/main" val="451223249"/>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F4F8"/>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D1CB87-E638-2C2D-D723-F72414BC8A6F}"/>
              </a:ext>
            </a:extLst>
          </p:cNvPr>
          <p:cNvSpPr txBox="1">
            <a:spLocks noGrp="1"/>
          </p:cNvSpPr>
          <p:nvPr>
            <p:ph type="title" idx="4294967295"/>
          </p:nvPr>
        </p:nvSpPr>
        <p:spPr>
          <a:xfrm>
            <a:off x="695325" y="1520588"/>
            <a:ext cx="7772400" cy="7324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tx1"/>
                </a:solidFill>
                <a:effectLst/>
                <a:uLnTx/>
                <a:uFillTx/>
                <a:latin typeface="Helvetica" pitchFamily="2" charset="0"/>
                <a:ea typeface="+mn-ea"/>
                <a:cs typeface="+mn-cs"/>
              </a:rPr>
              <a:t>Types of Financial Aid</a:t>
            </a:r>
          </a:p>
        </p:txBody>
      </p:sp>
      <p:sp>
        <p:nvSpPr>
          <p:cNvPr id="5" name="Title 8">
            <a:extLst>
              <a:ext uri="{FF2B5EF4-FFF2-40B4-BE49-F238E27FC236}">
                <a16:creationId xmlns:a16="http://schemas.microsoft.com/office/drawing/2014/main" id="{4DCE8611-B4BD-A612-D718-805399D1AC1A}"/>
              </a:ext>
            </a:extLst>
          </p:cNvPr>
          <p:cNvSpPr txBox="1">
            <a:spLocks/>
          </p:cNvSpPr>
          <p:nvPr/>
        </p:nvSpPr>
        <p:spPr>
          <a:xfrm>
            <a:off x="1338608" y="2244000"/>
            <a:ext cx="6466785" cy="619509"/>
          </a:xfrm>
          <a:prstGeom prst="rect">
            <a:avLst/>
          </a:prstGeom>
        </p:spPr>
        <p:txBody>
          <a:bodyPr anchor="ctr" anchorCtr="0">
            <a:noAutofit/>
          </a:bodyPr>
          <a:lstStyle>
            <a:lvl1pPr algn="ctr" defTabSz="914400" rtl="0" eaLnBrk="1" latinLnBrk="0" hangingPunct="1">
              <a:lnSpc>
                <a:spcPct val="90000"/>
              </a:lnSpc>
              <a:spcBef>
                <a:spcPct val="0"/>
              </a:spcBef>
              <a:buNone/>
              <a:defRPr sz="3600" b="1" kern="1200">
                <a:solidFill>
                  <a:srgbClr val="9BD6CE"/>
                </a:solidFill>
                <a:latin typeface="Helvetica" pitchFamily="2" charset="0"/>
                <a:ea typeface="+mj-ea"/>
                <a:cs typeface="+mj-cs"/>
              </a:defRPr>
            </a:lvl1pPr>
          </a:lstStyle>
          <a:p>
            <a:pPr>
              <a:lnSpc>
                <a:spcPct val="110000"/>
              </a:lnSpc>
            </a:pPr>
            <a:r>
              <a:rPr lang="en-US" sz="2000" b="0" dirty="0">
                <a:solidFill>
                  <a:schemeClr val="tx1"/>
                </a:solidFill>
              </a:rPr>
              <a:t>Financial aid is available in the form of grants, scholarships, work-study funds, and loans.</a:t>
            </a:r>
          </a:p>
        </p:txBody>
      </p:sp>
      <p:cxnSp>
        <p:nvCxnSpPr>
          <p:cNvPr id="11" name="Straight Connector 10">
            <a:extLst>
              <a:ext uri="{FF2B5EF4-FFF2-40B4-BE49-F238E27FC236}">
                <a16:creationId xmlns:a16="http://schemas.microsoft.com/office/drawing/2014/main" id="{9F90BBF8-D017-AA2D-8859-F484572EE6D7}"/>
              </a:ext>
              <a:ext uri="{C183D7F6-B498-43B3-948B-1728B52AA6E4}">
                <adec:decorative xmlns:adec="http://schemas.microsoft.com/office/drawing/2017/decorative" val="1"/>
              </a:ext>
            </a:extLst>
          </p:cNvPr>
          <p:cNvCxnSpPr>
            <a:cxnSpLocks/>
          </p:cNvCxnSpPr>
          <p:nvPr/>
        </p:nvCxnSpPr>
        <p:spPr>
          <a:xfrm>
            <a:off x="1371600" y="3056754"/>
            <a:ext cx="6400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E8B513B-9F34-25DA-1E76-BDAB3111BC16}"/>
              </a:ext>
              <a:ext uri="{C183D7F6-B498-43B3-948B-1728B52AA6E4}">
                <adec:decorative xmlns:adec="http://schemas.microsoft.com/office/drawing/2017/decorative" val="1"/>
              </a:ext>
            </a:extLst>
          </p:cNvPr>
          <p:cNvCxnSpPr>
            <a:cxnSpLocks/>
          </p:cNvCxnSpPr>
          <p:nvPr/>
        </p:nvCxnSpPr>
        <p:spPr>
          <a:xfrm>
            <a:off x="1371600" y="1401811"/>
            <a:ext cx="6400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831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E82F6-5C1C-5551-7E2D-2722380D8253}"/>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A063EE55-219D-226E-4813-26CE6BEDD217}"/>
              </a:ext>
            </a:extLst>
          </p:cNvPr>
          <p:cNvSpPr>
            <a:spLocks noGrp="1"/>
          </p:cNvSpPr>
          <p:nvPr>
            <p:ph type="body" sz="quarter" idx="11"/>
          </p:nvPr>
        </p:nvSpPr>
        <p:spPr/>
        <p:txBody>
          <a:bodyPr/>
          <a:lstStyle/>
          <a:p>
            <a:r>
              <a:rPr lang="en-US" dirty="0"/>
              <a:t>financial aid</a:t>
            </a:r>
          </a:p>
        </p:txBody>
      </p:sp>
      <p:sp>
        <p:nvSpPr>
          <p:cNvPr id="15" name="Text Placeholder 14">
            <a:extLst>
              <a:ext uri="{FF2B5EF4-FFF2-40B4-BE49-F238E27FC236}">
                <a16:creationId xmlns:a16="http://schemas.microsoft.com/office/drawing/2014/main" id="{BA40448B-E699-FFDE-E86D-7A9C56D4735F}"/>
              </a:ext>
            </a:extLst>
          </p:cNvPr>
          <p:cNvSpPr>
            <a:spLocks noGrp="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Financial Aid forms and sources</a:t>
            </a:r>
          </a:p>
        </p:txBody>
      </p:sp>
      <p:grpSp>
        <p:nvGrpSpPr>
          <p:cNvPr id="28" name="Group 27">
            <a:extLst>
              <a:ext uri="{FF2B5EF4-FFF2-40B4-BE49-F238E27FC236}">
                <a16:creationId xmlns:a16="http://schemas.microsoft.com/office/drawing/2014/main" id="{B97A179B-5DA7-1F2D-FCD3-A4F3DDCDAD27}"/>
              </a:ext>
              <a:ext uri="{C183D7F6-B498-43B3-948B-1728B52AA6E4}">
                <adec:decorative xmlns:adec="http://schemas.microsoft.com/office/drawing/2017/decorative" val="1"/>
              </a:ext>
            </a:extLst>
          </p:cNvPr>
          <p:cNvGrpSpPr/>
          <p:nvPr/>
        </p:nvGrpSpPr>
        <p:grpSpPr>
          <a:xfrm>
            <a:off x="676275" y="1377549"/>
            <a:ext cx="3751346" cy="4602145"/>
            <a:chOff x="676275" y="1377549"/>
            <a:chExt cx="3751346" cy="4602145"/>
          </a:xfrm>
        </p:grpSpPr>
        <p:sp>
          <p:nvSpPr>
            <p:cNvPr id="6" name="TextBox 5">
              <a:extLst>
                <a:ext uri="{FF2B5EF4-FFF2-40B4-BE49-F238E27FC236}">
                  <a16:creationId xmlns:a16="http://schemas.microsoft.com/office/drawing/2014/main" id="{A48EF36B-8E87-1A84-B1DC-53403E7D380E}"/>
                </a:ext>
              </a:extLst>
            </p:cNvPr>
            <p:cNvSpPr txBox="1"/>
            <p:nvPr/>
          </p:nvSpPr>
          <p:spPr>
            <a:xfrm>
              <a:off x="676275" y="1377549"/>
              <a:ext cx="3751346" cy="4602145"/>
            </a:xfrm>
            <a:prstGeom prst="roundRect">
              <a:avLst>
                <a:gd name="adj" fmla="val 7312"/>
              </a:avLst>
            </a:prstGeom>
            <a:solidFill>
              <a:srgbClr val="258ABC"/>
            </a:solidFill>
            <a:ln>
              <a:noFill/>
            </a:ln>
          </p:spPr>
          <p:txBody>
            <a:bodyPr wrap="square" lIns="228600" tIns="182880" rIns="228600" bIns="228600" rtlCol="0" anchor="t" anchorCtr="0">
              <a:noAutofit/>
            </a:bodyPr>
            <a:lstStyle/>
            <a:p>
              <a:pPr algn="ctr">
                <a:lnSpc>
                  <a:spcPct val="110000"/>
                </a:lnSpc>
              </a:pPr>
              <a:r>
                <a:rPr lang="en-US" sz="2800" b="1" spc="30" dirty="0">
                  <a:solidFill>
                    <a:srgbClr val="F3F9FB"/>
                  </a:solidFill>
                  <a:latin typeface="Helvetica" pitchFamily="2" charset="0"/>
                </a:rPr>
                <a:t>FORMS OF FINANCIAL AID</a:t>
              </a:r>
              <a:endParaRPr lang="en-US" b="1" spc="30" dirty="0">
                <a:solidFill>
                  <a:srgbClr val="F3F9FB"/>
                </a:solidFill>
                <a:latin typeface="Helvetica" pitchFamily="2" charset="0"/>
              </a:endParaRPr>
            </a:p>
          </p:txBody>
        </p:sp>
        <p:sp>
          <p:nvSpPr>
            <p:cNvPr id="7" name="TextBox 6">
              <a:extLst>
                <a:ext uri="{FF2B5EF4-FFF2-40B4-BE49-F238E27FC236}">
                  <a16:creationId xmlns:a16="http://schemas.microsoft.com/office/drawing/2014/main" id="{3F274874-1523-4F45-0839-8C8CDC40CFD9}"/>
                </a:ext>
              </a:extLst>
            </p:cNvPr>
            <p:cNvSpPr txBox="1"/>
            <p:nvPr/>
          </p:nvSpPr>
          <p:spPr>
            <a:xfrm>
              <a:off x="915601" y="2683143"/>
              <a:ext cx="3276239" cy="672238"/>
            </a:xfrm>
            <a:prstGeom prst="roundRect">
              <a:avLst>
                <a:gd name="adj" fmla="val 16274"/>
              </a:avLst>
            </a:prstGeom>
            <a:solidFill>
              <a:schemeClr val="bg1"/>
            </a:solidFill>
            <a:ln w="3175">
              <a:noFill/>
            </a:ln>
          </p:spPr>
          <p:txBody>
            <a:bodyPr wrap="square" lIns="0" tIns="0" rIns="0" bIns="0" rtlCol="0" anchor="ctr" anchorCtr="0">
              <a:noAutofit/>
            </a:bodyPr>
            <a:lstStyle/>
            <a:p>
              <a:pPr algn="ctr">
                <a:lnSpc>
                  <a:spcPct val="110000"/>
                </a:lnSpc>
                <a:spcAft>
                  <a:spcPts val="1000"/>
                </a:spcAft>
              </a:pPr>
              <a:r>
                <a:rPr lang="en-US" sz="2400" spc="10" dirty="0">
                  <a:latin typeface="Helvetica" pitchFamily="2" charset="0"/>
                </a:rPr>
                <a:t>Scholarships</a:t>
              </a:r>
            </a:p>
          </p:txBody>
        </p:sp>
        <p:sp>
          <p:nvSpPr>
            <p:cNvPr id="8" name="TextBox 7">
              <a:extLst>
                <a:ext uri="{FF2B5EF4-FFF2-40B4-BE49-F238E27FC236}">
                  <a16:creationId xmlns:a16="http://schemas.microsoft.com/office/drawing/2014/main" id="{35C1A1B9-A883-D2B8-E69B-4C49DB5FC049}"/>
                </a:ext>
              </a:extLst>
            </p:cNvPr>
            <p:cNvSpPr txBox="1"/>
            <p:nvPr/>
          </p:nvSpPr>
          <p:spPr>
            <a:xfrm>
              <a:off x="915601" y="3495397"/>
              <a:ext cx="3276239" cy="665236"/>
            </a:xfrm>
            <a:prstGeom prst="roundRect">
              <a:avLst>
                <a:gd name="adj" fmla="val 19432"/>
              </a:avLst>
            </a:prstGeom>
            <a:solidFill>
              <a:schemeClr val="bg1"/>
            </a:solidFill>
            <a:ln w="3175">
              <a:noFill/>
            </a:ln>
          </p:spPr>
          <p:txBody>
            <a:bodyPr wrap="square" lIns="0" tIns="0" rIns="0" bIns="0" rtlCol="0" anchor="ctr" anchorCtr="0">
              <a:noAutofit/>
            </a:bodyPr>
            <a:lstStyle/>
            <a:p>
              <a:pPr algn="ctr">
                <a:lnSpc>
                  <a:spcPct val="110000"/>
                </a:lnSpc>
                <a:spcAft>
                  <a:spcPts val="1000"/>
                </a:spcAft>
              </a:pPr>
              <a:r>
                <a:rPr lang="en-US" sz="2400" spc="10" dirty="0">
                  <a:latin typeface="Helvetica" pitchFamily="2" charset="0"/>
                </a:rPr>
                <a:t>Grants</a:t>
              </a:r>
            </a:p>
          </p:txBody>
        </p:sp>
        <p:sp>
          <p:nvSpPr>
            <p:cNvPr id="9" name="TextBox 8">
              <a:extLst>
                <a:ext uri="{FF2B5EF4-FFF2-40B4-BE49-F238E27FC236}">
                  <a16:creationId xmlns:a16="http://schemas.microsoft.com/office/drawing/2014/main" id="{FBFA15F8-5058-5AEF-FCBD-0796D4FA95D5}"/>
                </a:ext>
              </a:extLst>
            </p:cNvPr>
            <p:cNvSpPr txBox="1"/>
            <p:nvPr/>
          </p:nvSpPr>
          <p:spPr>
            <a:xfrm>
              <a:off x="915602" y="5112904"/>
              <a:ext cx="3276239" cy="668809"/>
            </a:xfrm>
            <a:prstGeom prst="roundRect">
              <a:avLst>
                <a:gd name="adj" fmla="val 21325"/>
              </a:avLst>
            </a:prstGeom>
            <a:solidFill>
              <a:schemeClr val="bg1"/>
            </a:solidFill>
            <a:ln w="3175">
              <a:noFill/>
            </a:ln>
          </p:spPr>
          <p:txBody>
            <a:bodyPr wrap="square" lIns="0" tIns="0" rIns="0" bIns="0" rtlCol="0" anchor="ctr" anchorCtr="0">
              <a:noAutofit/>
            </a:bodyPr>
            <a:lstStyle/>
            <a:p>
              <a:pPr algn="ctr">
                <a:lnSpc>
                  <a:spcPct val="110000"/>
                </a:lnSpc>
                <a:spcAft>
                  <a:spcPts val="1000"/>
                </a:spcAft>
              </a:pPr>
              <a:r>
                <a:rPr lang="en-US" sz="2400" spc="10" dirty="0">
                  <a:latin typeface="Helvetica" pitchFamily="2" charset="0"/>
                </a:rPr>
                <a:t>Work-study Programs</a:t>
              </a:r>
            </a:p>
          </p:txBody>
        </p:sp>
        <p:sp>
          <p:nvSpPr>
            <p:cNvPr id="10" name="TextBox 9">
              <a:extLst>
                <a:ext uri="{FF2B5EF4-FFF2-40B4-BE49-F238E27FC236}">
                  <a16:creationId xmlns:a16="http://schemas.microsoft.com/office/drawing/2014/main" id="{9D6AECA3-78EA-A90F-2CF0-2B0103D43448}"/>
                </a:ext>
              </a:extLst>
            </p:cNvPr>
            <p:cNvSpPr txBox="1"/>
            <p:nvPr/>
          </p:nvSpPr>
          <p:spPr>
            <a:xfrm>
              <a:off x="915601" y="4300649"/>
              <a:ext cx="3276239" cy="672238"/>
            </a:xfrm>
            <a:prstGeom prst="roundRect">
              <a:avLst>
                <a:gd name="adj" fmla="val 16020"/>
              </a:avLst>
            </a:prstGeom>
            <a:solidFill>
              <a:schemeClr val="bg1"/>
            </a:solidFill>
            <a:ln w="3175">
              <a:noFill/>
            </a:ln>
          </p:spPr>
          <p:txBody>
            <a:bodyPr wrap="square" lIns="0" tIns="0" rIns="0" bIns="0" rtlCol="0" anchor="ctr" anchorCtr="0">
              <a:noAutofit/>
            </a:bodyPr>
            <a:lstStyle/>
            <a:p>
              <a:pPr algn="ctr">
                <a:lnSpc>
                  <a:spcPct val="110000"/>
                </a:lnSpc>
                <a:spcAft>
                  <a:spcPts val="1000"/>
                </a:spcAft>
              </a:pPr>
              <a:r>
                <a:rPr lang="en-US" sz="2400" spc="10" dirty="0">
                  <a:latin typeface="Helvetica" pitchFamily="2" charset="0"/>
                </a:rPr>
                <a:t>Loans</a:t>
              </a:r>
            </a:p>
          </p:txBody>
        </p:sp>
      </p:grpSp>
      <p:grpSp>
        <p:nvGrpSpPr>
          <p:cNvPr id="29" name="Group 28">
            <a:extLst>
              <a:ext uri="{FF2B5EF4-FFF2-40B4-BE49-F238E27FC236}">
                <a16:creationId xmlns:a16="http://schemas.microsoft.com/office/drawing/2014/main" id="{B9218E9A-D356-C542-6225-B0B73BF2E052}"/>
              </a:ext>
              <a:ext uri="{C183D7F6-B498-43B3-948B-1728B52AA6E4}">
                <adec:decorative xmlns:adec="http://schemas.microsoft.com/office/drawing/2017/decorative" val="1"/>
              </a:ext>
            </a:extLst>
          </p:cNvPr>
          <p:cNvGrpSpPr/>
          <p:nvPr/>
        </p:nvGrpSpPr>
        <p:grpSpPr>
          <a:xfrm>
            <a:off x="4572000" y="1377549"/>
            <a:ext cx="3895725" cy="4602145"/>
            <a:chOff x="4572000" y="1377549"/>
            <a:chExt cx="3895725" cy="4602145"/>
          </a:xfrm>
        </p:grpSpPr>
        <p:sp>
          <p:nvSpPr>
            <p:cNvPr id="17" name="TextBox 16">
              <a:extLst>
                <a:ext uri="{FF2B5EF4-FFF2-40B4-BE49-F238E27FC236}">
                  <a16:creationId xmlns:a16="http://schemas.microsoft.com/office/drawing/2014/main" id="{0CA00405-09C4-11CD-A87C-D43C877E625C}"/>
                </a:ext>
              </a:extLst>
            </p:cNvPr>
            <p:cNvSpPr txBox="1"/>
            <p:nvPr/>
          </p:nvSpPr>
          <p:spPr>
            <a:xfrm>
              <a:off x="4572000" y="1377549"/>
              <a:ext cx="3895725" cy="4602145"/>
            </a:xfrm>
            <a:prstGeom prst="roundRect">
              <a:avLst>
                <a:gd name="adj" fmla="val 7312"/>
              </a:avLst>
            </a:prstGeom>
            <a:solidFill>
              <a:srgbClr val="4CBB17"/>
            </a:solidFill>
            <a:ln>
              <a:noFill/>
            </a:ln>
          </p:spPr>
          <p:txBody>
            <a:bodyPr wrap="square" lIns="228600" tIns="182880" rIns="228600" bIns="228600" rtlCol="0" anchor="t" anchorCtr="0">
              <a:noAutofit/>
            </a:bodyPr>
            <a:lstStyle/>
            <a:p>
              <a:pPr algn="ctr">
                <a:lnSpc>
                  <a:spcPct val="110000"/>
                </a:lnSpc>
              </a:pPr>
              <a:r>
                <a:rPr lang="en-US" sz="2800" b="1" spc="30" dirty="0">
                  <a:solidFill>
                    <a:srgbClr val="121B1E"/>
                  </a:solidFill>
                  <a:latin typeface="Helvetica" pitchFamily="2" charset="0"/>
                </a:rPr>
                <a:t>SOURCES OF FINANCIAL AID</a:t>
              </a:r>
              <a:endParaRPr lang="en-US" b="1" spc="30" dirty="0">
                <a:solidFill>
                  <a:srgbClr val="121B1E"/>
                </a:solidFill>
                <a:latin typeface="Helvetica" pitchFamily="2" charset="0"/>
              </a:endParaRPr>
            </a:p>
          </p:txBody>
        </p:sp>
        <p:sp>
          <p:nvSpPr>
            <p:cNvPr id="18" name="TextBox 17">
              <a:extLst>
                <a:ext uri="{FF2B5EF4-FFF2-40B4-BE49-F238E27FC236}">
                  <a16:creationId xmlns:a16="http://schemas.microsoft.com/office/drawing/2014/main" id="{C19FDBD6-04D3-94BF-1498-F74C501896A8}"/>
                </a:ext>
              </a:extLst>
            </p:cNvPr>
            <p:cNvSpPr txBox="1"/>
            <p:nvPr/>
          </p:nvSpPr>
          <p:spPr>
            <a:xfrm>
              <a:off x="4873991" y="2683143"/>
              <a:ext cx="3276239" cy="445068"/>
            </a:xfrm>
            <a:prstGeom prst="roundRect">
              <a:avLst>
                <a:gd name="adj" fmla="val 16274"/>
              </a:avLst>
            </a:prstGeom>
            <a:solidFill>
              <a:schemeClr val="bg1"/>
            </a:solidFill>
            <a:ln w="3175">
              <a:noFill/>
            </a:ln>
          </p:spPr>
          <p:txBody>
            <a:bodyPr wrap="square" lIns="0" tIns="0" rIns="0" bIns="0" rtlCol="0" anchor="ctr" anchorCtr="0">
              <a:noAutofit/>
            </a:bodyPr>
            <a:lstStyle/>
            <a:p>
              <a:pPr algn="ctr">
                <a:lnSpc>
                  <a:spcPct val="110000"/>
                </a:lnSpc>
                <a:spcAft>
                  <a:spcPts val="1000"/>
                </a:spcAft>
              </a:pPr>
              <a:r>
                <a:rPr lang="en-US" sz="1600" spc="10" dirty="0">
                  <a:latin typeface="Helvetica" pitchFamily="2" charset="0"/>
                </a:rPr>
                <a:t>Federal and State government</a:t>
              </a:r>
            </a:p>
          </p:txBody>
        </p:sp>
        <p:sp>
          <p:nvSpPr>
            <p:cNvPr id="19" name="TextBox 18">
              <a:extLst>
                <a:ext uri="{FF2B5EF4-FFF2-40B4-BE49-F238E27FC236}">
                  <a16:creationId xmlns:a16="http://schemas.microsoft.com/office/drawing/2014/main" id="{5C3A737C-9166-A8BE-72CE-6B650FFC3EBC}"/>
                </a:ext>
              </a:extLst>
            </p:cNvPr>
            <p:cNvSpPr txBox="1"/>
            <p:nvPr/>
          </p:nvSpPr>
          <p:spPr>
            <a:xfrm>
              <a:off x="4873991" y="3213850"/>
              <a:ext cx="3276239" cy="445068"/>
            </a:xfrm>
            <a:prstGeom prst="roundRect">
              <a:avLst>
                <a:gd name="adj" fmla="val 16274"/>
              </a:avLst>
            </a:prstGeom>
            <a:solidFill>
              <a:schemeClr val="bg1"/>
            </a:solidFill>
            <a:ln w="3175">
              <a:noFill/>
            </a:ln>
          </p:spPr>
          <p:txBody>
            <a:bodyPr wrap="square" lIns="0" tIns="0" rIns="0" bIns="0" rtlCol="0" anchor="ctr" anchorCtr="0">
              <a:noAutofit/>
            </a:bodyPr>
            <a:lstStyle/>
            <a:p>
              <a:pPr algn="ctr">
                <a:lnSpc>
                  <a:spcPct val="110000"/>
                </a:lnSpc>
                <a:spcAft>
                  <a:spcPts val="1000"/>
                </a:spcAft>
              </a:pPr>
              <a:r>
                <a:rPr lang="en-US" sz="1600" spc="10" dirty="0">
                  <a:latin typeface="Helvetica" pitchFamily="2" charset="0"/>
                </a:rPr>
                <a:t>Colleges and universities</a:t>
              </a:r>
            </a:p>
          </p:txBody>
        </p:sp>
        <p:sp>
          <p:nvSpPr>
            <p:cNvPr id="20" name="TextBox 19">
              <a:extLst>
                <a:ext uri="{FF2B5EF4-FFF2-40B4-BE49-F238E27FC236}">
                  <a16:creationId xmlns:a16="http://schemas.microsoft.com/office/drawing/2014/main" id="{93ED543D-65BA-4AAB-06F5-7C99ED5E478E}"/>
                </a:ext>
              </a:extLst>
            </p:cNvPr>
            <p:cNvSpPr txBox="1"/>
            <p:nvPr/>
          </p:nvSpPr>
          <p:spPr>
            <a:xfrm>
              <a:off x="4873991" y="3744557"/>
              <a:ext cx="3276239" cy="445068"/>
            </a:xfrm>
            <a:prstGeom prst="roundRect">
              <a:avLst>
                <a:gd name="adj" fmla="val 16274"/>
              </a:avLst>
            </a:prstGeom>
            <a:solidFill>
              <a:schemeClr val="bg1"/>
            </a:solidFill>
            <a:ln w="3175">
              <a:noFill/>
            </a:ln>
          </p:spPr>
          <p:txBody>
            <a:bodyPr wrap="square" lIns="0" tIns="0" rIns="0" bIns="0" rtlCol="0" anchor="ctr" anchorCtr="0">
              <a:noAutofit/>
            </a:bodyPr>
            <a:lstStyle/>
            <a:p>
              <a:pPr algn="ctr">
                <a:lnSpc>
                  <a:spcPct val="110000"/>
                </a:lnSpc>
                <a:spcAft>
                  <a:spcPts val="1000"/>
                </a:spcAft>
              </a:pPr>
              <a:r>
                <a:rPr lang="en-US" sz="1600" spc="10" dirty="0">
                  <a:latin typeface="Helvetica" pitchFamily="2" charset="0"/>
                </a:rPr>
                <a:t>Professional organizations</a:t>
              </a:r>
            </a:p>
          </p:txBody>
        </p:sp>
        <p:sp>
          <p:nvSpPr>
            <p:cNvPr id="21" name="TextBox 20">
              <a:extLst>
                <a:ext uri="{FF2B5EF4-FFF2-40B4-BE49-F238E27FC236}">
                  <a16:creationId xmlns:a16="http://schemas.microsoft.com/office/drawing/2014/main" id="{6AA1BFF5-30C1-FE7C-5145-E9A2F44684C1}"/>
                </a:ext>
              </a:extLst>
            </p:cNvPr>
            <p:cNvSpPr txBox="1"/>
            <p:nvPr/>
          </p:nvSpPr>
          <p:spPr>
            <a:xfrm>
              <a:off x="4873991" y="4805971"/>
              <a:ext cx="3276239" cy="445068"/>
            </a:xfrm>
            <a:prstGeom prst="roundRect">
              <a:avLst>
                <a:gd name="adj" fmla="val 16274"/>
              </a:avLst>
            </a:prstGeom>
            <a:solidFill>
              <a:schemeClr val="bg1"/>
            </a:solidFill>
            <a:ln w="3175">
              <a:noFill/>
            </a:ln>
          </p:spPr>
          <p:txBody>
            <a:bodyPr wrap="square" lIns="0" tIns="0" rIns="0" bIns="0" rtlCol="0" anchor="ctr" anchorCtr="0">
              <a:noAutofit/>
            </a:bodyPr>
            <a:lstStyle/>
            <a:p>
              <a:pPr algn="ctr">
                <a:lnSpc>
                  <a:spcPct val="110000"/>
                </a:lnSpc>
                <a:spcAft>
                  <a:spcPts val="1000"/>
                </a:spcAft>
              </a:pPr>
              <a:r>
                <a:rPr lang="en-US" sz="1600" spc="10" dirty="0">
                  <a:latin typeface="Helvetica" pitchFamily="2" charset="0"/>
                </a:rPr>
                <a:t>Employers</a:t>
              </a:r>
            </a:p>
          </p:txBody>
        </p:sp>
        <p:sp>
          <p:nvSpPr>
            <p:cNvPr id="22" name="TextBox 21">
              <a:extLst>
                <a:ext uri="{FF2B5EF4-FFF2-40B4-BE49-F238E27FC236}">
                  <a16:creationId xmlns:a16="http://schemas.microsoft.com/office/drawing/2014/main" id="{C1E12977-A73F-2073-58D8-67AD82A9DF18}"/>
                </a:ext>
              </a:extLst>
            </p:cNvPr>
            <p:cNvSpPr txBox="1"/>
            <p:nvPr/>
          </p:nvSpPr>
          <p:spPr>
            <a:xfrm>
              <a:off x="4873991" y="5336679"/>
              <a:ext cx="3276239" cy="445068"/>
            </a:xfrm>
            <a:prstGeom prst="roundRect">
              <a:avLst>
                <a:gd name="adj" fmla="val 16274"/>
              </a:avLst>
            </a:prstGeom>
            <a:solidFill>
              <a:schemeClr val="bg1"/>
            </a:solidFill>
            <a:ln w="3175">
              <a:noFill/>
            </a:ln>
          </p:spPr>
          <p:txBody>
            <a:bodyPr wrap="square" lIns="0" tIns="0" rIns="0" bIns="0" rtlCol="0" anchor="ctr" anchorCtr="0">
              <a:noAutofit/>
            </a:bodyPr>
            <a:lstStyle/>
            <a:p>
              <a:pPr algn="ctr">
                <a:lnSpc>
                  <a:spcPct val="110000"/>
                </a:lnSpc>
                <a:spcAft>
                  <a:spcPts val="1000"/>
                </a:spcAft>
              </a:pPr>
              <a:r>
                <a:rPr lang="en-US" sz="1600" spc="10" dirty="0">
                  <a:latin typeface="Helvetica" pitchFamily="2" charset="0"/>
                </a:rPr>
                <a:t>Private foundations/companies</a:t>
              </a:r>
            </a:p>
          </p:txBody>
        </p:sp>
        <p:sp>
          <p:nvSpPr>
            <p:cNvPr id="23" name="TextBox 22">
              <a:extLst>
                <a:ext uri="{FF2B5EF4-FFF2-40B4-BE49-F238E27FC236}">
                  <a16:creationId xmlns:a16="http://schemas.microsoft.com/office/drawing/2014/main" id="{29F0D0E9-4F2F-D8BC-3F3D-6376E02EC16D}"/>
                </a:ext>
              </a:extLst>
            </p:cNvPr>
            <p:cNvSpPr txBox="1"/>
            <p:nvPr/>
          </p:nvSpPr>
          <p:spPr>
            <a:xfrm>
              <a:off x="4873991" y="4275264"/>
              <a:ext cx="3276239" cy="445068"/>
            </a:xfrm>
            <a:prstGeom prst="roundRect">
              <a:avLst>
                <a:gd name="adj" fmla="val 16274"/>
              </a:avLst>
            </a:prstGeom>
            <a:solidFill>
              <a:schemeClr val="bg1"/>
            </a:solidFill>
            <a:ln w="3175">
              <a:noFill/>
            </a:ln>
          </p:spPr>
          <p:txBody>
            <a:bodyPr wrap="square" lIns="0" tIns="0" rIns="0" bIns="0" rtlCol="0" anchor="ctr" anchorCtr="0">
              <a:noAutofit/>
            </a:bodyPr>
            <a:lstStyle/>
            <a:p>
              <a:pPr algn="ctr">
                <a:lnSpc>
                  <a:spcPct val="110000"/>
                </a:lnSpc>
                <a:spcAft>
                  <a:spcPts val="1000"/>
                </a:spcAft>
              </a:pPr>
              <a:r>
                <a:rPr lang="en-US" sz="1600" spc="10" dirty="0">
                  <a:latin typeface="Helvetica" pitchFamily="2" charset="0"/>
                </a:rPr>
                <a:t>Service organizations</a:t>
              </a:r>
            </a:p>
          </p:txBody>
        </p:sp>
      </p:grpSp>
    </p:spTree>
    <p:extLst>
      <p:ext uri="{BB962C8B-B14F-4D97-AF65-F5344CB8AC3E}">
        <p14:creationId xmlns:p14="http://schemas.microsoft.com/office/powerpoint/2010/main" val="43813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0-#ppt_w/2"/>
                                          </p:val>
                                        </p:tav>
                                        <p:tav tm="100000">
                                          <p:val>
                                            <p:strVal val="#ppt_x"/>
                                          </p:val>
                                        </p:tav>
                                      </p:tavLst>
                                    </p:anim>
                                    <p:anim calcmode="lin" valueType="num">
                                      <p:cBhvr additive="base">
                                        <p:cTn id="8" dur="10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1+#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9F4F8"/>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2445367-AC18-4681-9213-EF60F4DC3E98}"/>
              </a:ext>
            </a:extLst>
          </p:cNvPr>
          <p:cNvSpPr>
            <a:spLocks noGrp="1"/>
          </p:cNvSpPr>
          <p:nvPr>
            <p:ph type="body" sz="quarter" idx="11"/>
          </p:nvPr>
        </p:nvSpPr>
        <p:spPr/>
        <p:txBody>
          <a:bodyPr/>
          <a:lstStyle/>
          <a:p>
            <a:r>
              <a:rPr lang="en-US" dirty="0"/>
              <a:t>Financial aid</a:t>
            </a:r>
          </a:p>
        </p:txBody>
      </p:sp>
      <p:sp>
        <p:nvSpPr>
          <p:cNvPr id="12" name="Text Placeholder 11">
            <a:extLst>
              <a:ext uri="{FF2B5EF4-FFF2-40B4-BE49-F238E27FC236}">
                <a16:creationId xmlns:a16="http://schemas.microsoft.com/office/drawing/2014/main" id="{AD86726E-2761-A837-A4AC-152BD058F3D7}"/>
              </a:ext>
            </a:extLst>
          </p:cNvPr>
          <p:cNvSpPr>
            <a:spLocks noGrp="1"/>
          </p:cNvSpPr>
          <p:nvPr>
            <p:ph type="title" idx="4294967295"/>
          </p:nvPr>
        </p:nvSpPr>
        <p:spPr>
          <a:xfrm>
            <a:off x="685800" y="610286"/>
            <a:ext cx="7772400" cy="485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all" spc="0" normalizeH="0" baseline="0" noProof="0" dirty="0" err="1">
                <a:ln>
                  <a:noFill/>
                </a:ln>
                <a:solidFill>
                  <a:schemeClr val="tx1"/>
                </a:solidFill>
                <a:effectLst/>
                <a:uLnTx/>
                <a:uFillTx/>
                <a:latin typeface="Helvetica" pitchFamily="2" charset="0"/>
                <a:ea typeface="+mn-ea"/>
                <a:cs typeface="+mn-cs"/>
              </a:rPr>
              <a:t>GAfutures</a:t>
            </a:r>
            <a:r>
              <a:rPr kumimoji="0" lang="en-US" sz="2400" b="1" i="0" u="none" strike="noStrike" kern="1200" cap="all" spc="0" normalizeH="0" baseline="0" noProof="0" dirty="0">
                <a:ln>
                  <a:noFill/>
                </a:ln>
                <a:solidFill>
                  <a:schemeClr val="tx1"/>
                </a:solidFill>
                <a:effectLst/>
                <a:uLnTx/>
                <a:uFillTx/>
                <a:latin typeface="Helvetica" pitchFamily="2" charset="0"/>
                <a:ea typeface="+mn-ea"/>
                <a:cs typeface="+mn-cs"/>
              </a:rPr>
              <a:t> Scholarship Search</a:t>
            </a:r>
          </a:p>
        </p:txBody>
      </p:sp>
      <p:sp>
        <p:nvSpPr>
          <p:cNvPr id="2" name="Content Placeholder 7">
            <a:extLst>
              <a:ext uri="{FF2B5EF4-FFF2-40B4-BE49-F238E27FC236}">
                <a16:creationId xmlns:a16="http://schemas.microsoft.com/office/drawing/2014/main" id="{CE463B2A-9EA1-63D3-18FD-3230C5E1BBF7}"/>
              </a:ext>
            </a:extLst>
          </p:cNvPr>
          <p:cNvSpPr txBox="1">
            <a:spLocks/>
          </p:cNvSpPr>
          <p:nvPr/>
        </p:nvSpPr>
        <p:spPr>
          <a:xfrm>
            <a:off x="676274" y="1315457"/>
            <a:ext cx="7781925" cy="37618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Univers LT Pro 55"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Univers LT Pro 55"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Univers LT Pro 55"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2400" dirty="0">
                <a:solidFill>
                  <a:schemeClr val="tx1"/>
                </a:solidFill>
                <a:latin typeface="Helvetica" pitchFamily="2" charset="0"/>
              </a:rPr>
              <a:t>Scholarship Search Tips</a:t>
            </a:r>
          </a:p>
          <a:p>
            <a:pPr marL="457200" indent="-457200">
              <a:lnSpc>
                <a:spcPct val="110000"/>
              </a:lnSpc>
              <a:buFont typeface="Wingdings" panose="05000000000000000000" pitchFamily="2" charset="2"/>
              <a:buChar char="§"/>
            </a:pPr>
            <a:r>
              <a:rPr lang="en-US" sz="2400" dirty="0">
                <a:solidFill>
                  <a:schemeClr val="tx1"/>
                </a:solidFill>
                <a:latin typeface="Helvetica" pitchFamily="2" charset="0"/>
              </a:rPr>
              <a:t>Start search early!</a:t>
            </a:r>
          </a:p>
          <a:p>
            <a:pPr marL="457200" indent="-457200">
              <a:lnSpc>
                <a:spcPct val="110000"/>
              </a:lnSpc>
              <a:buFont typeface="Wingdings" panose="05000000000000000000" pitchFamily="2" charset="2"/>
              <a:buChar char="§"/>
            </a:pPr>
            <a:r>
              <a:rPr lang="en-US" sz="2400" dirty="0">
                <a:solidFill>
                  <a:schemeClr val="tx1"/>
                </a:solidFill>
                <a:latin typeface="Helvetica" pitchFamily="2" charset="0"/>
              </a:rPr>
              <a:t>Don’t stop at one, two, or three!</a:t>
            </a:r>
          </a:p>
          <a:p>
            <a:pPr marL="457200" indent="-457200">
              <a:lnSpc>
                <a:spcPct val="110000"/>
              </a:lnSpc>
              <a:buFont typeface="Wingdings" panose="05000000000000000000" pitchFamily="2" charset="2"/>
              <a:buChar char="§"/>
            </a:pPr>
            <a:r>
              <a:rPr lang="en-US" sz="2400" dirty="0">
                <a:solidFill>
                  <a:schemeClr val="tx1"/>
                </a:solidFill>
                <a:latin typeface="Helvetica" pitchFamily="2" charset="0"/>
              </a:rPr>
              <a:t>Be creative!</a:t>
            </a:r>
          </a:p>
          <a:p>
            <a:pPr marL="914400" lvl="2" indent="-457200">
              <a:lnSpc>
                <a:spcPct val="110000"/>
              </a:lnSpc>
              <a:spcBef>
                <a:spcPts val="0"/>
              </a:spcBef>
              <a:buNone/>
            </a:pPr>
            <a:r>
              <a:rPr lang="en-US" sz="1600" dirty="0">
                <a:solidFill>
                  <a:schemeClr val="tx1"/>
                </a:solidFill>
                <a:latin typeface="Helvetica" pitchFamily="2" charset="0"/>
              </a:rPr>
              <a:t>Consider family, hobbies, career interests, medical </a:t>
            </a:r>
          </a:p>
          <a:p>
            <a:pPr marL="914400" lvl="2" indent="-457200">
              <a:lnSpc>
                <a:spcPct val="110000"/>
              </a:lnSpc>
              <a:buNone/>
            </a:pPr>
            <a:r>
              <a:rPr lang="en-US" sz="1600" dirty="0">
                <a:solidFill>
                  <a:schemeClr val="tx1"/>
                </a:solidFill>
                <a:latin typeface="Helvetica" pitchFamily="2" charset="0"/>
              </a:rPr>
              <a:t>history, or college major </a:t>
            </a:r>
          </a:p>
          <a:p>
            <a:pPr marL="457200" indent="-457200">
              <a:lnSpc>
                <a:spcPct val="110000"/>
              </a:lnSpc>
              <a:buFont typeface="Wingdings" panose="05000000000000000000" pitchFamily="2" charset="2"/>
              <a:buChar char="§"/>
            </a:pPr>
            <a:r>
              <a:rPr lang="en-US" sz="2400" dirty="0">
                <a:solidFill>
                  <a:schemeClr val="tx1"/>
                </a:solidFill>
                <a:latin typeface="Helvetica" pitchFamily="2" charset="0"/>
              </a:rPr>
              <a:t>Look for scholarships even after beginning college!</a:t>
            </a:r>
          </a:p>
        </p:txBody>
      </p:sp>
      <p:sp>
        <p:nvSpPr>
          <p:cNvPr id="10" name="Rectangle: Rounded Corners 9">
            <a:extLst>
              <a:ext uri="{FF2B5EF4-FFF2-40B4-BE49-F238E27FC236}">
                <a16:creationId xmlns:a16="http://schemas.microsoft.com/office/drawing/2014/main" id="{C7C952C3-2AE7-A230-48CD-E5AF88C54FB9}"/>
              </a:ext>
              <a:ext uri="{C183D7F6-B498-43B3-948B-1728B52AA6E4}">
                <adec:decorative xmlns:adec="http://schemas.microsoft.com/office/drawing/2017/decorative" val="1"/>
              </a:ext>
            </a:extLst>
          </p:cNvPr>
          <p:cNvSpPr/>
          <p:nvPr/>
        </p:nvSpPr>
        <p:spPr>
          <a:xfrm>
            <a:off x="3669632" y="4922299"/>
            <a:ext cx="6017185" cy="1039347"/>
          </a:xfrm>
          <a:prstGeom prst="roundRect">
            <a:avLst>
              <a:gd name="adj" fmla="val 50000"/>
            </a:avLst>
          </a:prstGeom>
          <a:solidFill>
            <a:srgbClr val="4CBB17"/>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44D4F24A-D1CA-B51A-4A96-84C400624F66}"/>
              </a:ext>
              <a:ext uri="{C183D7F6-B498-43B3-948B-1728B52AA6E4}">
                <adec:decorative xmlns:adec="http://schemas.microsoft.com/office/drawing/2017/decorative" val="1"/>
              </a:ext>
            </a:extLst>
          </p:cNvPr>
          <p:cNvGrpSpPr/>
          <p:nvPr/>
        </p:nvGrpSpPr>
        <p:grpSpPr>
          <a:xfrm>
            <a:off x="3938516" y="5088440"/>
            <a:ext cx="5085164" cy="707064"/>
            <a:chOff x="3938516" y="5088440"/>
            <a:chExt cx="5085164" cy="707064"/>
          </a:xfrm>
          <a:solidFill>
            <a:srgbClr val="7ABC32"/>
          </a:solidFill>
        </p:grpSpPr>
        <p:sp>
          <p:nvSpPr>
            <p:cNvPr id="9" name="Content Placeholder 7">
              <a:extLst>
                <a:ext uri="{FF2B5EF4-FFF2-40B4-BE49-F238E27FC236}">
                  <a16:creationId xmlns:a16="http://schemas.microsoft.com/office/drawing/2014/main" id="{D799E793-5FD2-0938-9DF2-865265185E1A}"/>
                </a:ext>
              </a:extLst>
            </p:cNvPr>
            <p:cNvSpPr txBox="1">
              <a:spLocks/>
            </p:cNvSpPr>
            <p:nvPr/>
          </p:nvSpPr>
          <p:spPr>
            <a:xfrm>
              <a:off x="4524986" y="5088440"/>
              <a:ext cx="4498694" cy="707064"/>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Univers LT Pro 55"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Univers LT Pro 55"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Univers LT Pro 55"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nivers LT Pro 55"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800" dirty="0">
                  <a:latin typeface="Helvetica" pitchFamily="2" charset="0"/>
                </a:rPr>
                <a:t>DO NOT PAY ANYONE TO HELP YOU FIND OR APPLY FOR SCHOLARSHIPS!</a:t>
              </a:r>
            </a:p>
          </p:txBody>
        </p:sp>
        <p:pic>
          <p:nvPicPr>
            <p:cNvPr id="6" name="Graphic 5" descr="Warning with solid fill">
              <a:extLst>
                <a:ext uri="{FF2B5EF4-FFF2-40B4-BE49-F238E27FC236}">
                  <a16:creationId xmlns:a16="http://schemas.microsoft.com/office/drawing/2014/main" id="{C0414585-BD76-C989-E5E5-F9384CC1FD5D}"/>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938516" y="5190539"/>
              <a:ext cx="496388" cy="496388"/>
            </a:xfrm>
            <a:prstGeom prst="rect">
              <a:avLst/>
            </a:prstGeom>
          </p:spPr>
        </p:pic>
      </p:grpSp>
      <p:grpSp>
        <p:nvGrpSpPr>
          <p:cNvPr id="17" name="Group 16" descr="GAfutures.org Scholarship Search">
            <a:extLst>
              <a:ext uri="{FF2B5EF4-FFF2-40B4-BE49-F238E27FC236}">
                <a16:creationId xmlns:a16="http://schemas.microsoft.com/office/drawing/2014/main" id="{CAF533B3-3AE3-DA4F-CBA0-D830FC8ACF8D}"/>
              </a:ext>
            </a:extLst>
          </p:cNvPr>
          <p:cNvGrpSpPr/>
          <p:nvPr/>
        </p:nvGrpSpPr>
        <p:grpSpPr>
          <a:xfrm>
            <a:off x="6116063" y="1486055"/>
            <a:ext cx="2533948" cy="2491767"/>
            <a:chOff x="-2781799" y="1732547"/>
            <a:chExt cx="2533948" cy="2491767"/>
          </a:xfrm>
        </p:grpSpPr>
        <p:sp>
          <p:nvSpPr>
            <p:cNvPr id="3" name="Rectangle 2">
              <a:extLst>
                <a:ext uri="{FF2B5EF4-FFF2-40B4-BE49-F238E27FC236}">
                  <a16:creationId xmlns:a16="http://schemas.microsoft.com/office/drawing/2014/main" id="{AC45F07B-1DBA-4A40-18CB-7A86350070D3}"/>
                </a:ext>
              </a:extLst>
            </p:cNvPr>
            <p:cNvSpPr/>
            <p:nvPr/>
          </p:nvSpPr>
          <p:spPr>
            <a:xfrm>
              <a:off x="-2781799" y="1732547"/>
              <a:ext cx="2400686" cy="2153653"/>
            </a:xfrm>
            <a:prstGeom prst="rect">
              <a:avLst/>
            </a:prstGeom>
            <a:solidFill>
              <a:schemeClr val="bg1">
                <a:alpha val="86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urple rectangular sign with a graduation cap and text">
              <a:extLst>
                <a:ext uri="{FF2B5EF4-FFF2-40B4-BE49-F238E27FC236}">
                  <a16:creationId xmlns:a16="http://schemas.microsoft.com/office/drawing/2014/main" id="{61EAB58E-0322-DE2C-3910-88EB29C27DDF}"/>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19000"/>
                      </a14:imgEffect>
                      <a14:imgEffect>
                        <a14:brightnessContrast bright="9000" contrast="22000"/>
                      </a14:imgEffect>
                    </a14:imgLayer>
                  </a14:imgProps>
                </a:ext>
                <a:ext uri="{28A0092B-C50C-407E-A947-70E740481C1C}">
                  <a14:useLocalDpi xmlns:a14="http://schemas.microsoft.com/office/drawing/2010/main" val="0"/>
                </a:ext>
              </a:extLst>
            </a:blip>
            <a:stretch>
              <a:fillRect/>
            </a:stretch>
          </p:blipFill>
          <p:spPr>
            <a:xfrm>
              <a:off x="-2408587" y="2474035"/>
              <a:ext cx="1656357" cy="11739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Graphic 15" descr="Cursor with solid fill">
              <a:extLst>
                <a:ext uri="{FF2B5EF4-FFF2-40B4-BE49-F238E27FC236}">
                  <a16:creationId xmlns:a16="http://schemas.microsoft.com/office/drawing/2014/main" id="{B7841B37-A074-B448-D10A-2498867F04DD}"/>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1162251" y="3309914"/>
              <a:ext cx="914400" cy="914400"/>
            </a:xfrm>
            <a:prstGeom prst="rect">
              <a:avLst/>
            </a:prstGeom>
            <a:effectLst>
              <a:outerShdw blurRad="50800" dist="38100" dir="2700000" algn="tl" rotWithShape="0">
                <a:prstClr val="black">
                  <a:alpha val="40000"/>
                </a:prstClr>
              </a:outerShdw>
            </a:effectLst>
          </p:spPr>
        </p:pic>
      </p:grpSp>
      <p:pic>
        <p:nvPicPr>
          <p:cNvPr id="7" name="Picture 6" descr="GAfutures.org">
            <a:extLst>
              <a:ext uri="{FF2B5EF4-FFF2-40B4-BE49-F238E27FC236}">
                <a16:creationId xmlns:a16="http://schemas.microsoft.com/office/drawing/2014/main" id="{7F5DACF4-6FA1-EE2C-915B-C1F36489B415}"/>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p:blipFill>
        <p:spPr>
          <a:xfrm>
            <a:off x="6402006" y="1676486"/>
            <a:ext cx="1828800" cy="425885"/>
          </a:xfrm>
          <a:prstGeom prst="rect">
            <a:avLst/>
          </a:prstGeom>
        </p:spPr>
      </p:pic>
    </p:spTree>
    <p:extLst>
      <p:ext uri="{BB962C8B-B14F-4D97-AF65-F5344CB8AC3E}">
        <p14:creationId xmlns:p14="http://schemas.microsoft.com/office/powerpoint/2010/main" val="326833997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0.jpeg"/></Relationships>
</file>

<file path=ppt/theme/_rels/theme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e187767-3c13-4e2f-a8bf-a76607afe3d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DFBB45A21FEC949A299C34A63AC5D4F" ma:contentTypeVersion="12" ma:contentTypeDescription="Create a new document." ma:contentTypeScope="" ma:versionID="0a387bea817559ec57013b73a2388c35">
  <xsd:schema xmlns:xsd="http://www.w3.org/2001/XMLSchema" xmlns:xs="http://www.w3.org/2001/XMLSchema" xmlns:p="http://schemas.microsoft.com/office/2006/metadata/properties" xmlns:ns2="6e187767-3c13-4e2f-a8bf-a76607afe3d1" targetNamespace="http://schemas.microsoft.com/office/2006/metadata/properties" ma:root="true" ma:fieldsID="d0c5d62ec6ab9ae9ba7331de0ac588f2" ns2:_="">
    <xsd:import namespace="6e187767-3c13-4e2f-a8bf-a76607afe3d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187767-3c13-4e2f-a8bf-a76607afe3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c81a2be-4642-48c5-8f97-5525cc2244ff"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94A1AD-A906-4896-9648-18C87F2B92D1}">
  <ds:schemaRefs>
    <ds:schemaRef ds:uri="http://schemas.microsoft.com/office/2006/metadata/properties"/>
    <ds:schemaRef ds:uri="http://schemas.microsoft.com/office/infopath/2007/PartnerControls"/>
    <ds:schemaRef ds:uri="6e187767-3c13-4e2f-a8bf-a76607afe3d1"/>
  </ds:schemaRefs>
</ds:datastoreItem>
</file>

<file path=customXml/itemProps2.xml><?xml version="1.0" encoding="utf-8"?>
<ds:datastoreItem xmlns:ds="http://schemas.openxmlformats.org/officeDocument/2006/customXml" ds:itemID="{9BF6C671-6B64-4BCF-BF92-126C4533D4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187767-3c13-4e2f-a8bf-a76607afe3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60DA84-53F7-4564-9843-B3AA290D58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6596</TotalTime>
  <Words>4433</Words>
  <Application>Microsoft Office PowerPoint</Application>
  <PresentationFormat>On-screen Show (4:3)</PresentationFormat>
  <Paragraphs>606</Paragraphs>
  <Slides>56</Slides>
  <Notes>47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56</vt:i4>
      </vt:variant>
    </vt:vector>
  </HeadingPairs>
  <TitlesOfParts>
    <vt:vector size="69" baseType="lpstr">
      <vt:lpstr>Arial</vt:lpstr>
      <vt:lpstr>Aptos</vt:lpstr>
      <vt:lpstr>Garamond</vt:lpstr>
      <vt:lpstr>Helvetica</vt:lpstr>
      <vt:lpstr>Abadi Extra Light</vt:lpstr>
      <vt:lpstr>ArcherPro Book</vt:lpstr>
      <vt:lpstr>Times New Roman</vt:lpstr>
      <vt:lpstr>Wingdings</vt:lpstr>
      <vt:lpstr>Calibri</vt:lpstr>
      <vt:lpstr>Corbel</vt:lpstr>
      <vt:lpstr>Office Theme</vt:lpstr>
      <vt:lpstr>Banded</vt:lpstr>
      <vt:lpstr>Organic</vt:lpstr>
      <vt:lpstr>Shannah Mabry – Pathways to Partnerships, Project Manager   Leigh Thrailkill – Pathways to Partnerships, Family Liaison  </vt:lpstr>
      <vt:lpstr>Big Dreams</vt:lpstr>
      <vt:lpstr>P2P Mission: To improve training and preparation of children and youth with disabilities in Georgia to eventually obtain and maintain competitive integrated employment in conjunction and coordination with other state, local, and private entities.​</vt:lpstr>
      <vt:lpstr>Financial Aid 101</vt:lpstr>
      <vt:lpstr>Financial Aid</vt:lpstr>
      <vt:lpstr>direct and indirect costs</vt:lpstr>
      <vt:lpstr>Types of Financial Aid</vt:lpstr>
      <vt:lpstr>Financial Aid forms and sources</vt:lpstr>
      <vt:lpstr>GAfutures Scholarship Search</vt:lpstr>
      <vt:lpstr>Cast a wide net!</vt:lpstr>
      <vt:lpstr>Federal Student Aid Programs</vt:lpstr>
      <vt:lpstr>How to Get Federal Student Aid </vt:lpstr>
      <vt:lpstr>Federal financial aid programs</vt:lpstr>
      <vt:lpstr>Federal financial aid programs</vt:lpstr>
      <vt:lpstr>Federal financial aid programs</vt:lpstr>
      <vt:lpstr>Federal financial aid programs</vt:lpstr>
      <vt:lpstr>Federal financial aid programs</vt:lpstr>
      <vt:lpstr>Direct Subsidized &amp; unsubsidized Loans</vt:lpstr>
      <vt:lpstr>Direct Subsidized Loan</vt:lpstr>
      <vt:lpstr>Federal loan program limits</vt:lpstr>
      <vt:lpstr>HOPE Program</vt:lpstr>
      <vt:lpstr>Helping Outstanding Pupils Educationally Program</vt:lpstr>
      <vt:lpstr>Basic Eligibility Requirements</vt:lpstr>
      <vt:lpstr>HOPE Scholarship</vt:lpstr>
      <vt:lpstr>HOPE Scholarship Eligibility Requirements</vt:lpstr>
      <vt:lpstr>My High School HOPE GPA</vt:lpstr>
      <vt:lpstr>Zell miller scholarship</vt:lpstr>
      <vt:lpstr>ZELL MILLER SCHOLRSHIP</vt:lpstr>
      <vt:lpstr>HOPE vs Zell Miller Scholarship</vt:lpstr>
      <vt:lpstr>HOPE PROGRAM GrantS</vt:lpstr>
      <vt:lpstr>HOPE Grant Basic Eligibility</vt:lpstr>
      <vt:lpstr>HOPE Grant Basic Eligibility</vt:lpstr>
      <vt:lpstr>HOPE CAREER Grant Basic Eligibility</vt:lpstr>
      <vt:lpstr>Award Amounts</vt:lpstr>
      <vt:lpstr>Other State Programs</vt:lpstr>
      <vt:lpstr>Other state programs</vt:lpstr>
      <vt:lpstr>Inclusive Postsecondary Education Grant</vt:lpstr>
      <vt:lpstr>Apply for state programs</vt:lpstr>
      <vt:lpstr>The Application Process</vt:lpstr>
      <vt:lpstr>How to apply</vt:lpstr>
      <vt:lpstr>Resources</vt:lpstr>
      <vt:lpstr>(404) 706-1550</vt:lpstr>
      <vt:lpstr>How Going to Work Affects Your Benefits</vt:lpstr>
      <vt:lpstr>It’s complicated but our WIPA Program can help.</vt:lpstr>
      <vt:lpstr>MYTH: I can’t work because I have a disability.   </vt:lpstr>
      <vt:lpstr>MYTH: If I work I will automatically lose my benefits. </vt:lpstr>
      <vt:lpstr>MYTH: If I try to go to work, I will automatically lose my Medicare or Medicaid. </vt:lpstr>
      <vt:lpstr>MYTH: If I use my Ticket to go to work, Social Security will conduct a medical review, and I will lose my benefits. </vt:lpstr>
      <vt:lpstr>MYTH: If my checks stop because I go to work and then I have to stop working because of my disability, I will have to reapply for benefits all over again. </vt:lpstr>
      <vt:lpstr>MYTH: The IRS will notify SSA about my work income. </vt:lpstr>
      <vt:lpstr>MYTH: SSA will automatically apply work incentives to my situation. </vt:lpstr>
      <vt:lpstr>MYTH: As long as I report my gross wages and employment supports, I will never have to worry about an overpayment.  </vt:lpstr>
      <vt:lpstr>Working is almost always a better deal!</vt:lpstr>
      <vt:lpstr>How to contact the WIPA Project for Services</vt:lpstr>
      <vt:lpstr>Pathways to Partnerships Family Learning Session Survey</vt:lpstr>
      <vt:lpstr>The contents of this presentation were developed under grant H421E230027 from the U.S. Department of Education (Department). The Department does not mandate or prescribe practices, models, or other activities described or discussed in this document. The contents of this presentation may contain examples of, adaptations of, and links to resources created and maintained by another public or private organization. The Department does not control or guarantee the accuracy, relevance, timeliness, or completeness of this outside information. The content of this presentation does not necessarily represent the policy of the Department. This publication is not intended to represent the views or policy of or be an endorsement of any views expressed or materials provided by any Federal agency. (EDGAR75.620)</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Jesse Benoit</dc:creator>
  <cp:lastModifiedBy>Thrailkill, Leigh</cp:lastModifiedBy>
  <cp:revision>342</cp:revision>
  <dcterms:created xsi:type="dcterms:W3CDTF">2018-06-13T19:23:19Z</dcterms:created>
  <dcterms:modified xsi:type="dcterms:W3CDTF">2026-04-29T20:29:49Z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0x010100EDFBB45A21FEC949A299C34A63AC5D4F</vt:lpwstr>
  </property>
  <property fmtid="{D5CDD505-2E9C-101B-9397-08002B2CF9AE}" pid="3" name="MediaServiceImageTags">
    <vt:lpwstr/>
  </property>
</Properties>
</file>