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B3_876603A1.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699" r:id="rId4"/>
  </p:sldMasterIdLst>
  <p:notesMasterIdLst>
    <p:notesMasterId r:id="rId50"/>
  </p:notesMasterIdLst>
  <p:sldIdLst>
    <p:sldId id="257" r:id="rId5"/>
    <p:sldId id="259" r:id="rId6"/>
    <p:sldId id="258" r:id="rId7"/>
    <p:sldId id="303" r:id="rId8"/>
    <p:sldId id="306" r:id="rId9"/>
    <p:sldId id="256" r:id="rId10"/>
    <p:sldId id="574" r:id="rId11"/>
    <p:sldId id="576" r:id="rId12"/>
    <p:sldId id="623" r:id="rId13"/>
    <p:sldId id="579" r:id="rId14"/>
    <p:sldId id="266" r:id="rId15"/>
    <p:sldId id="585" r:id="rId16"/>
    <p:sldId id="586" r:id="rId17"/>
    <p:sldId id="584" r:id="rId18"/>
    <p:sldId id="416" r:id="rId19"/>
    <p:sldId id="374" r:id="rId20"/>
    <p:sldId id="593" r:id="rId21"/>
    <p:sldId id="359" r:id="rId22"/>
    <p:sldId id="689" r:id="rId23"/>
    <p:sldId id="418" r:id="rId24"/>
    <p:sldId id="596" r:id="rId25"/>
    <p:sldId id="690" r:id="rId26"/>
    <p:sldId id="394" r:id="rId27"/>
    <p:sldId id="691" r:id="rId28"/>
    <p:sldId id="692" r:id="rId29"/>
    <p:sldId id="688" r:id="rId30"/>
    <p:sldId id="693" r:id="rId31"/>
    <p:sldId id="587" r:id="rId32"/>
    <p:sldId id="588" r:id="rId33"/>
    <p:sldId id="519" r:id="rId34"/>
    <p:sldId id="307" r:id="rId35"/>
    <p:sldId id="308" r:id="rId36"/>
    <p:sldId id="309" r:id="rId37"/>
    <p:sldId id="289" r:id="rId38"/>
    <p:sldId id="291" r:id="rId39"/>
    <p:sldId id="310" r:id="rId40"/>
    <p:sldId id="260" r:id="rId41"/>
    <p:sldId id="261" r:id="rId42"/>
    <p:sldId id="292" r:id="rId43"/>
    <p:sldId id="293" r:id="rId44"/>
    <p:sldId id="294" r:id="rId45"/>
    <p:sldId id="265" r:id="rId46"/>
    <p:sldId id="295" r:id="rId47"/>
    <p:sldId id="305"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962F14-48C7-027B-E362-BB6BF0B71296}" name="Lakissa Jackson" initials="LJ" userId="S::ljackson@gsfc.org::a47a39d4-b747-44eb-a035-1d8c8fc08b83" providerId="AD"/>
  <p188:author id="{863E67BB-5A59-92E4-40B2-3F7EDEDCA641}" name="Baulkmon, Earnest" initials="EB" userId="S::Earnest.Baulkmon@gvs.ga.gov::49eebf73-9f37-493f-ac75-48a8295f97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3FD"/>
    <a:srgbClr val="676EF9"/>
    <a:srgbClr val="7CE4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CA55A-1C02-4A71-9FAA-0F878A5AB4C9}" v="53" dt="2025-04-28T14:30:30.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0" autoAdjust="0"/>
    <p:restoredTop sz="94660"/>
  </p:normalViewPr>
  <p:slideViewPr>
    <p:cSldViewPr snapToGrid="0">
      <p:cViewPr varScale="1">
        <p:scale>
          <a:sx n="117" d="100"/>
          <a:sy n="117" d="100"/>
        </p:scale>
        <p:origin x="234"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railkill, Leigh" userId="49cb7c6d-f0ec-402b-9005-f085bedd0958" providerId="ADAL" clId="{10FCA55A-1C02-4A71-9FAA-0F878A5AB4C9}"/>
    <pc:docChg chg="undo custSel addSld delSld modSld sldOrd delMainMaster">
      <pc:chgData name="Thrailkill, Leigh" userId="49cb7c6d-f0ec-402b-9005-f085bedd0958" providerId="ADAL" clId="{10FCA55A-1C02-4A71-9FAA-0F878A5AB4C9}" dt="2025-04-29T18:53:09.175" v="458" actId="27636"/>
      <pc:docMkLst>
        <pc:docMk/>
      </pc:docMkLst>
      <pc:sldChg chg="delSp add mod">
        <pc:chgData name="Thrailkill, Leigh" userId="49cb7c6d-f0ec-402b-9005-f085bedd0958" providerId="ADAL" clId="{10FCA55A-1C02-4A71-9FAA-0F878A5AB4C9}" dt="2025-04-28T02:11:28.859" v="440" actId="478"/>
        <pc:sldMkLst>
          <pc:docMk/>
          <pc:sldMk cId="3585215613" sldId="256"/>
        </pc:sldMkLst>
        <pc:spChg chg="del">
          <ac:chgData name="Thrailkill, Leigh" userId="49cb7c6d-f0ec-402b-9005-f085bedd0958" providerId="ADAL" clId="{10FCA55A-1C02-4A71-9FAA-0F878A5AB4C9}" dt="2025-04-28T02:11:28.859" v="440" actId="478"/>
          <ac:spMkLst>
            <pc:docMk/>
            <pc:sldMk cId="3585215613" sldId="256"/>
            <ac:spMk id="5" creationId="{A5A3B088-A6AB-4A7F-B368-04DB5DCFF09B}"/>
          </ac:spMkLst>
        </pc:spChg>
      </pc:sldChg>
      <pc:sldChg chg="add">
        <pc:chgData name="Thrailkill, Leigh" userId="49cb7c6d-f0ec-402b-9005-f085bedd0958" providerId="ADAL" clId="{10FCA55A-1C02-4A71-9FAA-0F878A5AB4C9}" dt="2025-04-22T21:21:23.640" v="364"/>
        <pc:sldMkLst>
          <pc:docMk/>
          <pc:sldMk cId="3420513607" sldId="260"/>
        </pc:sldMkLst>
      </pc:sldChg>
      <pc:sldChg chg="add">
        <pc:chgData name="Thrailkill, Leigh" userId="49cb7c6d-f0ec-402b-9005-f085bedd0958" providerId="ADAL" clId="{10FCA55A-1C02-4A71-9FAA-0F878A5AB4C9}" dt="2025-04-22T21:21:49.933" v="365"/>
        <pc:sldMkLst>
          <pc:docMk/>
          <pc:sldMk cId="3128603711" sldId="261"/>
        </pc:sldMkLst>
      </pc:sldChg>
      <pc:sldChg chg="add">
        <pc:chgData name="Thrailkill, Leigh" userId="49cb7c6d-f0ec-402b-9005-f085bedd0958" providerId="ADAL" clId="{10FCA55A-1C02-4A71-9FAA-0F878A5AB4C9}" dt="2025-04-22T21:22:57.882" v="369"/>
        <pc:sldMkLst>
          <pc:docMk/>
          <pc:sldMk cId="2033086062" sldId="265"/>
        </pc:sldMkLst>
      </pc:sldChg>
      <pc:sldChg chg="add">
        <pc:chgData name="Thrailkill, Leigh" userId="49cb7c6d-f0ec-402b-9005-f085bedd0958" providerId="ADAL" clId="{10FCA55A-1C02-4A71-9FAA-0F878A5AB4C9}" dt="2025-04-28T01:47:54.664" v="407"/>
        <pc:sldMkLst>
          <pc:docMk/>
          <pc:sldMk cId="0" sldId="266"/>
        </pc:sldMkLst>
      </pc:sldChg>
      <pc:sldChg chg="add">
        <pc:chgData name="Thrailkill, Leigh" userId="49cb7c6d-f0ec-402b-9005-f085bedd0958" providerId="ADAL" clId="{10FCA55A-1C02-4A71-9FAA-0F878A5AB4C9}" dt="2025-04-22T21:20:42.806" v="361"/>
        <pc:sldMkLst>
          <pc:docMk/>
          <pc:sldMk cId="4069761627" sldId="289"/>
        </pc:sldMkLst>
      </pc:sldChg>
      <pc:sldChg chg="add">
        <pc:chgData name="Thrailkill, Leigh" userId="49cb7c6d-f0ec-402b-9005-f085bedd0958" providerId="ADAL" clId="{10FCA55A-1C02-4A71-9FAA-0F878A5AB4C9}" dt="2025-04-22T21:20:54.038" v="362"/>
        <pc:sldMkLst>
          <pc:docMk/>
          <pc:sldMk cId="1470307761" sldId="291"/>
        </pc:sldMkLst>
      </pc:sldChg>
      <pc:sldChg chg="add">
        <pc:chgData name="Thrailkill, Leigh" userId="49cb7c6d-f0ec-402b-9005-f085bedd0958" providerId="ADAL" clId="{10FCA55A-1C02-4A71-9FAA-0F878A5AB4C9}" dt="2025-04-22T21:22:14.766" v="366"/>
        <pc:sldMkLst>
          <pc:docMk/>
          <pc:sldMk cId="3451636965" sldId="292"/>
        </pc:sldMkLst>
      </pc:sldChg>
      <pc:sldChg chg="add">
        <pc:chgData name="Thrailkill, Leigh" userId="49cb7c6d-f0ec-402b-9005-f085bedd0958" providerId="ADAL" clId="{10FCA55A-1C02-4A71-9FAA-0F878A5AB4C9}" dt="2025-04-22T21:22:34.482" v="367"/>
        <pc:sldMkLst>
          <pc:docMk/>
          <pc:sldMk cId="3246454269" sldId="293"/>
        </pc:sldMkLst>
      </pc:sldChg>
      <pc:sldChg chg="add">
        <pc:chgData name="Thrailkill, Leigh" userId="49cb7c6d-f0ec-402b-9005-f085bedd0958" providerId="ADAL" clId="{10FCA55A-1C02-4A71-9FAA-0F878A5AB4C9}" dt="2025-04-22T21:22:47.132" v="368"/>
        <pc:sldMkLst>
          <pc:docMk/>
          <pc:sldMk cId="4044288607" sldId="294"/>
        </pc:sldMkLst>
      </pc:sldChg>
      <pc:sldChg chg="add">
        <pc:chgData name="Thrailkill, Leigh" userId="49cb7c6d-f0ec-402b-9005-f085bedd0958" providerId="ADAL" clId="{10FCA55A-1C02-4A71-9FAA-0F878A5AB4C9}" dt="2025-04-22T21:23:16.655" v="370"/>
        <pc:sldMkLst>
          <pc:docMk/>
          <pc:sldMk cId="2878272385" sldId="295"/>
        </pc:sldMkLst>
      </pc:sldChg>
      <pc:sldChg chg="add del">
        <pc:chgData name="Thrailkill, Leigh" userId="49cb7c6d-f0ec-402b-9005-f085bedd0958" providerId="ADAL" clId="{10FCA55A-1C02-4A71-9FAA-0F878A5AB4C9}" dt="2025-04-28T15:51:33.877" v="451" actId="47"/>
        <pc:sldMkLst>
          <pc:docMk/>
          <pc:sldMk cId="735056059" sldId="296"/>
        </pc:sldMkLst>
      </pc:sldChg>
      <pc:sldChg chg="modSp mod">
        <pc:chgData name="Thrailkill, Leigh" userId="49cb7c6d-f0ec-402b-9005-f085bedd0958" providerId="ADAL" clId="{10FCA55A-1C02-4A71-9FAA-0F878A5AB4C9}" dt="2025-04-22T21:12:21.073" v="197" actId="20577"/>
        <pc:sldMkLst>
          <pc:docMk/>
          <pc:sldMk cId="3970244133" sldId="303"/>
        </pc:sldMkLst>
        <pc:spChg chg="mod">
          <ac:chgData name="Thrailkill, Leigh" userId="49cb7c6d-f0ec-402b-9005-f085bedd0958" providerId="ADAL" clId="{10FCA55A-1C02-4A71-9FAA-0F878A5AB4C9}" dt="2025-04-22T21:12:21.073" v="197" actId="20577"/>
          <ac:spMkLst>
            <pc:docMk/>
            <pc:sldMk cId="3970244133" sldId="303"/>
            <ac:spMk id="4" creationId="{656CDA01-5561-6DD7-CC89-47EC3BBAA21A}"/>
          </ac:spMkLst>
        </pc:spChg>
      </pc:sldChg>
      <pc:sldChg chg="addSp delSp modSp mod">
        <pc:chgData name="Thrailkill, Leigh" userId="49cb7c6d-f0ec-402b-9005-f085bedd0958" providerId="ADAL" clId="{10FCA55A-1C02-4A71-9FAA-0F878A5AB4C9}" dt="2025-04-22T21:37:16.626" v="396" actId="1076"/>
        <pc:sldMkLst>
          <pc:docMk/>
          <pc:sldMk cId="3081501132" sldId="304"/>
        </pc:sldMkLst>
        <pc:spChg chg="mod">
          <ac:chgData name="Thrailkill, Leigh" userId="49cb7c6d-f0ec-402b-9005-f085bedd0958" providerId="ADAL" clId="{10FCA55A-1C02-4A71-9FAA-0F878A5AB4C9}" dt="2025-04-22T21:37:16.626" v="396" actId="1076"/>
          <ac:spMkLst>
            <pc:docMk/>
            <pc:sldMk cId="3081501132" sldId="304"/>
            <ac:spMk id="7" creationId="{A59FA215-FCEC-2EBC-8158-2A82BAA4E72F}"/>
          </ac:spMkLst>
        </pc:spChg>
        <pc:picChg chg="add mod">
          <ac:chgData name="Thrailkill, Leigh" userId="49cb7c6d-f0ec-402b-9005-f085bedd0958" providerId="ADAL" clId="{10FCA55A-1C02-4A71-9FAA-0F878A5AB4C9}" dt="2025-04-22T21:37:09.008" v="395" actId="1076"/>
          <ac:picMkLst>
            <pc:docMk/>
            <pc:sldMk cId="3081501132" sldId="304"/>
            <ac:picMk id="6" creationId="{FF4F53C9-52EC-7519-055A-334B38D2CB79}"/>
          </ac:picMkLst>
        </pc:picChg>
        <pc:picChg chg="mod">
          <ac:chgData name="Thrailkill, Leigh" userId="49cb7c6d-f0ec-402b-9005-f085bedd0958" providerId="ADAL" clId="{10FCA55A-1C02-4A71-9FAA-0F878A5AB4C9}" dt="2025-04-22T21:37:07.276" v="394" actId="1076"/>
          <ac:picMkLst>
            <pc:docMk/>
            <pc:sldMk cId="3081501132" sldId="304"/>
            <ac:picMk id="9" creationId="{A3D3F270-6A62-B1BD-5BC9-7E518B9AF9F7}"/>
          </ac:picMkLst>
        </pc:picChg>
      </pc:sldChg>
      <pc:sldChg chg="modSp new mod">
        <pc:chgData name="Thrailkill, Leigh" userId="49cb7c6d-f0ec-402b-9005-f085bedd0958" providerId="ADAL" clId="{10FCA55A-1C02-4A71-9FAA-0F878A5AB4C9}" dt="2025-04-22T21:14:28.568" v="318" actId="1076"/>
        <pc:sldMkLst>
          <pc:docMk/>
          <pc:sldMk cId="1066369485" sldId="306"/>
        </pc:sldMkLst>
        <pc:spChg chg="mod">
          <ac:chgData name="Thrailkill, Leigh" userId="49cb7c6d-f0ec-402b-9005-f085bedd0958" providerId="ADAL" clId="{10FCA55A-1C02-4A71-9FAA-0F878A5AB4C9}" dt="2025-04-22T21:13:41.431" v="245" actId="20577"/>
          <ac:spMkLst>
            <pc:docMk/>
            <pc:sldMk cId="1066369485" sldId="306"/>
            <ac:spMk id="2" creationId="{D2733AAB-5C11-5E76-C0BD-7D273CDB6A6D}"/>
          </ac:spMkLst>
        </pc:spChg>
        <pc:spChg chg="mod">
          <ac:chgData name="Thrailkill, Leigh" userId="49cb7c6d-f0ec-402b-9005-f085bedd0958" providerId="ADAL" clId="{10FCA55A-1C02-4A71-9FAA-0F878A5AB4C9}" dt="2025-04-22T21:14:28.568" v="318" actId="1076"/>
          <ac:spMkLst>
            <pc:docMk/>
            <pc:sldMk cId="1066369485" sldId="306"/>
            <ac:spMk id="3" creationId="{A3DD91E1-04A1-41DD-3258-4452270A7D72}"/>
          </ac:spMkLst>
        </pc:spChg>
      </pc:sldChg>
      <pc:sldChg chg="new del">
        <pc:chgData name="Thrailkill, Leigh" userId="49cb7c6d-f0ec-402b-9005-f085bedd0958" providerId="ADAL" clId="{10FCA55A-1C02-4A71-9FAA-0F878A5AB4C9}" dt="2025-04-22T21:13:14.964" v="221" actId="47"/>
        <pc:sldMkLst>
          <pc:docMk/>
          <pc:sldMk cId="2998164569" sldId="306"/>
        </pc:sldMkLst>
      </pc:sldChg>
      <pc:sldChg chg="modSp new mod setBg">
        <pc:chgData name="Thrailkill, Leigh" userId="49cb7c6d-f0ec-402b-9005-f085bedd0958" providerId="ADAL" clId="{10FCA55A-1C02-4A71-9FAA-0F878A5AB4C9}" dt="2025-04-29T18:53:09.175" v="458" actId="27636"/>
        <pc:sldMkLst>
          <pc:docMk/>
          <pc:sldMk cId="2157554497" sldId="307"/>
        </pc:sldMkLst>
        <pc:spChg chg="mod">
          <ac:chgData name="Thrailkill, Leigh" userId="49cb7c6d-f0ec-402b-9005-f085bedd0958" providerId="ADAL" clId="{10FCA55A-1C02-4A71-9FAA-0F878A5AB4C9}" dt="2025-04-29T18:52:59.526" v="456" actId="108"/>
          <ac:spMkLst>
            <pc:docMk/>
            <pc:sldMk cId="2157554497" sldId="307"/>
            <ac:spMk id="2" creationId="{FEF94311-6FDF-5B36-059A-B71212AF0630}"/>
          </ac:spMkLst>
        </pc:spChg>
        <pc:spChg chg="mod">
          <ac:chgData name="Thrailkill, Leigh" userId="49cb7c6d-f0ec-402b-9005-f085bedd0958" providerId="ADAL" clId="{10FCA55A-1C02-4A71-9FAA-0F878A5AB4C9}" dt="2025-04-29T18:53:09.175" v="458" actId="27636"/>
          <ac:spMkLst>
            <pc:docMk/>
            <pc:sldMk cId="2157554497" sldId="307"/>
            <ac:spMk id="3" creationId="{76384F41-6AA9-5253-F8F0-5F6C76B58506}"/>
          </ac:spMkLst>
        </pc:spChg>
      </pc:sldChg>
      <pc:sldChg chg="add del">
        <pc:chgData name="Thrailkill, Leigh" userId="49cb7c6d-f0ec-402b-9005-f085bedd0958" providerId="ADAL" clId="{10FCA55A-1C02-4A71-9FAA-0F878A5AB4C9}" dt="2025-04-22T21:19:51.684" v="358"/>
        <pc:sldMkLst>
          <pc:docMk/>
          <pc:sldMk cId="1881584817" sldId="308"/>
        </pc:sldMkLst>
      </pc:sldChg>
      <pc:sldChg chg="add">
        <pc:chgData name="Thrailkill, Leigh" userId="49cb7c6d-f0ec-402b-9005-f085bedd0958" providerId="ADAL" clId="{10FCA55A-1C02-4A71-9FAA-0F878A5AB4C9}" dt="2025-04-22T21:20:18.574" v="360"/>
        <pc:sldMkLst>
          <pc:docMk/>
          <pc:sldMk cId="3785115740" sldId="309"/>
        </pc:sldMkLst>
      </pc:sldChg>
      <pc:sldChg chg="add">
        <pc:chgData name="Thrailkill, Leigh" userId="49cb7c6d-f0ec-402b-9005-f085bedd0958" providerId="ADAL" clId="{10FCA55A-1C02-4A71-9FAA-0F878A5AB4C9}" dt="2025-04-22T21:21:10.767" v="363"/>
        <pc:sldMkLst>
          <pc:docMk/>
          <pc:sldMk cId="1966512158" sldId="310"/>
        </pc:sldMkLst>
      </pc:sldChg>
      <pc:sldChg chg="add">
        <pc:chgData name="Thrailkill, Leigh" userId="49cb7c6d-f0ec-402b-9005-f085bedd0958" providerId="ADAL" clId="{10FCA55A-1C02-4A71-9FAA-0F878A5AB4C9}" dt="2025-04-28T01:51:37.880" v="418"/>
        <pc:sldMkLst>
          <pc:docMk/>
          <pc:sldMk cId="178523593" sldId="359"/>
        </pc:sldMkLst>
      </pc:sldChg>
      <pc:sldChg chg="add del modNotes">
        <pc:chgData name="Thrailkill, Leigh" userId="49cb7c6d-f0ec-402b-9005-f085bedd0958" providerId="ADAL" clId="{10FCA55A-1C02-4A71-9FAA-0F878A5AB4C9}" dt="2025-04-28T14:31:21.917" v="447" actId="47"/>
        <pc:sldMkLst>
          <pc:docMk/>
          <pc:sldMk cId="3688305313" sldId="366"/>
        </pc:sldMkLst>
      </pc:sldChg>
      <pc:sldChg chg="modSp add mod">
        <pc:chgData name="Thrailkill, Leigh" userId="49cb7c6d-f0ec-402b-9005-f085bedd0958" providerId="ADAL" clId="{10FCA55A-1C02-4A71-9FAA-0F878A5AB4C9}" dt="2025-04-28T01:49:00.848" v="413" actId="27636"/>
        <pc:sldMkLst>
          <pc:docMk/>
          <pc:sldMk cId="4045939020" sldId="374"/>
        </pc:sldMkLst>
        <pc:spChg chg="mod">
          <ac:chgData name="Thrailkill, Leigh" userId="49cb7c6d-f0ec-402b-9005-f085bedd0958" providerId="ADAL" clId="{10FCA55A-1C02-4A71-9FAA-0F878A5AB4C9}" dt="2025-04-28T01:49:00.848" v="413" actId="27636"/>
          <ac:spMkLst>
            <pc:docMk/>
            <pc:sldMk cId="4045939020" sldId="374"/>
            <ac:spMk id="2" creationId="{95B9A998-0D49-4BE1-866A-7ACBA8EED064}"/>
          </ac:spMkLst>
        </pc:spChg>
      </pc:sldChg>
      <pc:sldChg chg="add">
        <pc:chgData name="Thrailkill, Leigh" userId="49cb7c6d-f0ec-402b-9005-f085bedd0958" providerId="ADAL" clId="{10FCA55A-1C02-4A71-9FAA-0F878A5AB4C9}" dt="2025-04-28T02:06:52.798" v="425"/>
        <pc:sldMkLst>
          <pc:docMk/>
          <pc:sldMk cId="1170763986" sldId="394"/>
        </pc:sldMkLst>
      </pc:sldChg>
      <pc:sldChg chg="add del">
        <pc:chgData name="Thrailkill, Leigh" userId="49cb7c6d-f0ec-402b-9005-f085bedd0958" providerId="ADAL" clId="{10FCA55A-1C02-4A71-9FAA-0F878A5AB4C9}" dt="2025-04-28T14:30:43.666" v="446" actId="47"/>
        <pc:sldMkLst>
          <pc:docMk/>
          <pc:sldMk cId="2799542412" sldId="398"/>
        </pc:sldMkLst>
      </pc:sldChg>
      <pc:sldChg chg="add">
        <pc:chgData name="Thrailkill, Leigh" userId="49cb7c6d-f0ec-402b-9005-f085bedd0958" providerId="ADAL" clId="{10FCA55A-1C02-4A71-9FAA-0F878A5AB4C9}" dt="2025-04-28T01:48:46.402" v="411"/>
        <pc:sldMkLst>
          <pc:docMk/>
          <pc:sldMk cId="4044260549" sldId="416"/>
        </pc:sldMkLst>
      </pc:sldChg>
      <pc:sldChg chg="add del">
        <pc:chgData name="Thrailkill, Leigh" userId="49cb7c6d-f0ec-402b-9005-f085bedd0958" providerId="ADAL" clId="{10FCA55A-1C02-4A71-9FAA-0F878A5AB4C9}" dt="2025-04-28T14:28:22.660" v="441" actId="47"/>
        <pc:sldMkLst>
          <pc:docMk/>
          <pc:sldMk cId="4025593169" sldId="417"/>
        </pc:sldMkLst>
      </pc:sldChg>
      <pc:sldChg chg="add">
        <pc:chgData name="Thrailkill, Leigh" userId="49cb7c6d-f0ec-402b-9005-f085bedd0958" providerId="ADAL" clId="{10FCA55A-1C02-4A71-9FAA-0F878A5AB4C9}" dt="2025-04-28T02:05:57.431" v="421"/>
        <pc:sldMkLst>
          <pc:docMk/>
          <pc:sldMk cId="1289798305" sldId="418"/>
        </pc:sldMkLst>
      </pc:sldChg>
      <pc:sldChg chg="add del">
        <pc:chgData name="Thrailkill, Leigh" userId="49cb7c6d-f0ec-402b-9005-f085bedd0958" providerId="ADAL" clId="{10FCA55A-1C02-4A71-9FAA-0F878A5AB4C9}" dt="2025-04-28T14:38:42.874" v="449" actId="47"/>
        <pc:sldMkLst>
          <pc:docMk/>
          <pc:sldMk cId="790954921" sldId="435"/>
        </pc:sldMkLst>
      </pc:sldChg>
      <pc:sldChg chg="add del">
        <pc:chgData name="Thrailkill, Leigh" userId="49cb7c6d-f0ec-402b-9005-f085bedd0958" providerId="ADAL" clId="{10FCA55A-1C02-4A71-9FAA-0F878A5AB4C9}" dt="2025-04-28T14:39:14.387" v="450" actId="47"/>
        <pc:sldMkLst>
          <pc:docMk/>
          <pc:sldMk cId="1864645603" sldId="436"/>
        </pc:sldMkLst>
      </pc:sldChg>
      <pc:sldChg chg="add del">
        <pc:chgData name="Thrailkill, Leigh" userId="49cb7c6d-f0ec-402b-9005-f085bedd0958" providerId="ADAL" clId="{10FCA55A-1C02-4A71-9FAA-0F878A5AB4C9}" dt="2025-04-28T14:32:25.954" v="448" actId="47"/>
        <pc:sldMkLst>
          <pc:docMk/>
          <pc:sldMk cId="1397800441" sldId="476"/>
        </pc:sldMkLst>
      </pc:sldChg>
      <pc:sldChg chg="delSp modSp add mod">
        <pc:chgData name="Thrailkill, Leigh" userId="49cb7c6d-f0ec-402b-9005-f085bedd0958" providerId="ADAL" clId="{10FCA55A-1C02-4A71-9FAA-0F878A5AB4C9}" dt="2025-04-28T02:09:08.880" v="439" actId="478"/>
        <pc:sldMkLst>
          <pc:docMk/>
          <pc:sldMk cId="4083458493" sldId="519"/>
        </pc:sldMkLst>
        <pc:spChg chg="del mod">
          <ac:chgData name="Thrailkill, Leigh" userId="49cb7c6d-f0ec-402b-9005-f085bedd0958" providerId="ADAL" clId="{10FCA55A-1C02-4A71-9FAA-0F878A5AB4C9}" dt="2025-04-28T02:09:08.880" v="439" actId="478"/>
          <ac:spMkLst>
            <pc:docMk/>
            <pc:sldMk cId="4083458493" sldId="519"/>
            <ac:spMk id="4" creationId="{50395F86-1E8E-76A5-AD24-14775FB80599}"/>
          </ac:spMkLst>
        </pc:spChg>
      </pc:sldChg>
      <pc:sldChg chg="add">
        <pc:chgData name="Thrailkill, Leigh" userId="49cb7c6d-f0ec-402b-9005-f085bedd0958" providerId="ADAL" clId="{10FCA55A-1C02-4A71-9FAA-0F878A5AB4C9}" dt="2025-04-28T01:47:02.986" v="403"/>
        <pc:sldMkLst>
          <pc:docMk/>
          <pc:sldMk cId="3214460024" sldId="574"/>
        </pc:sldMkLst>
      </pc:sldChg>
      <pc:sldChg chg="add">
        <pc:chgData name="Thrailkill, Leigh" userId="49cb7c6d-f0ec-402b-9005-f085bedd0958" providerId="ADAL" clId="{10FCA55A-1C02-4A71-9FAA-0F878A5AB4C9}" dt="2025-04-28T01:47:13.871" v="404"/>
        <pc:sldMkLst>
          <pc:docMk/>
          <pc:sldMk cId="3268339972" sldId="576"/>
        </pc:sldMkLst>
      </pc:sldChg>
      <pc:sldChg chg="add">
        <pc:chgData name="Thrailkill, Leigh" userId="49cb7c6d-f0ec-402b-9005-f085bedd0958" providerId="ADAL" clId="{10FCA55A-1C02-4A71-9FAA-0F878A5AB4C9}" dt="2025-04-28T01:47:33.460" v="406"/>
        <pc:sldMkLst>
          <pc:docMk/>
          <pc:sldMk cId="811742802" sldId="579"/>
        </pc:sldMkLst>
      </pc:sldChg>
      <pc:sldChg chg="add">
        <pc:chgData name="Thrailkill, Leigh" userId="49cb7c6d-f0ec-402b-9005-f085bedd0958" providerId="ADAL" clId="{10FCA55A-1C02-4A71-9FAA-0F878A5AB4C9}" dt="2025-04-28T01:48:34.901" v="410"/>
        <pc:sldMkLst>
          <pc:docMk/>
          <pc:sldMk cId="1309274688" sldId="584"/>
        </pc:sldMkLst>
      </pc:sldChg>
      <pc:sldChg chg="add">
        <pc:chgData name="Thrailkill, Leigh" userId="49cb7c6d-f0ec-402b-9005-f085bedd0958" providerId="ADAL" clId="{10FCA55A-1C02-4A71-9FAA-0F878A5AB4C9}" dt="2025-04-28T01:48:10.911" v="408"/>
        <pc:sldMkLst>
          <pc:docMk/>
          <pc:sldMk cId="67849523" sldId="585"/>
        </pc:sldMkLst>
      </pc:sldChg>
      <pc:sldChg chg="add">
        <pc:chgData name="Thrailkill, Leigh" userId="49cb7c6d-f0ec-402b-9005-f085bedd0958" providerId="ADAL" clId="{10FCA55A-1C02-4A71-9FAA-0F878A5AB4C9}" dt="2025-04-28T01:48:20.776" v="409"/>
        <pc:sldMkLst>
          <pc:docMk/>
          <pc:sldMk cId="2213796454" sldId="586"/>
        </pc:sldMkLst>
      </pc:sldChg>
      <pc:sldChg chg="add del modNotes">
        <pc:chgData name="Thrailkill, Leigh" userId="49cb7c6d-f0ec-402b-9005-f085bedd0958" providerId="ADAL" clId="{10FCA55A-1C02-4A71-9FAA-0F878A5AB4C9}" dt="2025-04-28T01:46:39.693" v="402"/>
        <pc:sldMkLst>
          <pc:docMk/>
          <pc:sldMk cId="2940691244" sldId="587"/>
        </pc:sldMkLst>
      </pc:sldChg>
      <pc:sldChg chg="modSp add mod">
        <pc:chgData name="Thrailkill, Leigh" userId="49cb7c6d-f0ec-402b-9005-f085bedd0958" providerId="ADAL" clId="{10FCA55A-1C02-4A71-9FAA-0F878A5AB4C9}" dt="2025-04-28T02:08:47.539" v="436" actId="27636"/>
        <pc:sldMkLst>
          <pc:docMk/>
          <pc:sldMk cId="3219329264" sldId="588"/>
        </pc:sldMkLst>
        <pc:spChg chg="mod">
          <ac:chgData name="Thrailkill, Leigh" userId="49cb7c6d-f0ec-402b-9005-f085bedd0958" providerId="ADAL" clId="{10FCA55A-1C02-4A71-9FAA-0F878A5AB4C9}" dt="2025-04-28T02:08:47.539" v="436" actId="27636"/>
          <ac:spMkLst>
            <pc:docMk/>
            <pc:sldMk cId="3219329264" sldId="588"/>
            <ac:spMk id="2" creationId="{1C019431-B690-F332-1386-EB5025984CA5}"/>
          </ac:spMkLst>
        </pc:spChg>
      </pc:sldChg>
      <pc:sldChg chg="add">
        <pc:chgData name="Thrailkill, Leigh" userId="49cb7c6d-f0ec-402b-9005-f085bedd0958" providerId="ADAL" clId="{10FCA55A-1C02-4A71-9FAA-0F878A5AB4C9}" dt="2025-04-28T01:49:15.883" v="414"/>
        <pc:sldMkLst>
          <pc:docMk/>
          <pc:sldMk cId="0" sldId="593"/>
        </pc:sldMkLst>
      </pc:sldChg>
      <pc:sldChg chg="add del">
        <pc:chgData name="Thrailkill, Leigh" userId="49cb7c6d-f0ec-402b-9005-f085bedd0958" providerId="ADAL" clId="{10FCA55A-1C02-4A71-9FAA-0F878A5AB4C9}" dt="2025-04-28T14:28:36.887" v="442" actId="47"/>
        <pc:sldMkLst>
          <pc:docMk/>
          <pc:sldMk cId="0" sldId="594"/>
        </pc:sldMkLst>
      </pc:sldChg>
      <pc:sldChg chg="add del">
        <pc:chgData name="Thrailkill, Leigh" userId="49cb7c6d-f0ec-402b-9005-f085bedd0958" providerId="ADAL" clId="{10FCA55A-1C02-4A71-9FAA-0F878A5AB4C9}" dt="2025-04-28T14:28:44.245" v="443" actId="47"/>
        <pc:sldMkLst>
          <pc:docMk/>
          <pc:sldMk cId="0" sldId="595"/>
        </pc:sldMkLst>
      </pc:sldChg>
      <pc:sldChg chg="add del">
        <pc:chgData name="Thrailkill, Leigh" userId="49cb7c6d-f0ec-402b-9005-f085bedd0958" providerId="ADAL" clId="{10FCA55A-1C02-4A71-9FAA-0F878A5AB4C9}" dt="2025-04-28T14:30:30.395" v="445"/>
        <pc:sldMkLst>
          <pc:docMk/>
          <pc:sldMk cId="0" sldId="596"/>
        </pc:sldMkLst>
      </pc:sldChg>
      <pc:sldChg chg="del">
        <pc:chgData name="Thrailkill, Leigh" userId="49cb7c6d-f0ec-402b-9005-f085bedd0958" providerId="ADAL" clId="{10FCA55A-1C02-4A71-9FAA-0F878A5AB4C9}" dt="2025-04-22T21:12:44.858" v="215" actId="47"/>
        <pc:sldMkLst>
          <pc:docMk/>
          <pc:sldMk cId="2092033598" sldId="615"/>
        </pc:sldMkLst>
      </pc:sldChg>
      <pc:sldChg chg="add">
        <pc:chgData name="Thrailkill, Leigh" userId="49cb7c6d-f0ec-402b-9005-f085bedd0958" providerId="ADAL" clId="{10FCA55A-1C02-4A71-9FAA-0F878A5AB4C9}" dt="2025-04-28T01:47:22.845" v="405"/>
        <pc:sldMkLst>
          <pc:docMk/>
          <pc:sldMk cId="161481628" sldId="623"/>
        </pc:sldMkLst>
      </pc:sldChg>
      <pc:sldChg chg="del">
        <pc:chgData name="Thrailkill, Leigh" userId="49cb7c6d-f0ec-402b-9005-f085bedd0958" providerId="ADAL" clId="{10FCA55A-1C02-4A71-9FAA-0F878A5AB4C9}" dt="2025-04-22T21:12:26.137" v="199" actId="47"/>
        <pc:sldMkLst>
          <pc:docMk/>
          <pc:sldMk cId="1062184251" sldId="634"/>
        </pc:sldMkLst>
      </pc:sldChg>
      <pc:sldChg chg="del">
        <pc:chgData name="Thrailkill, Leigh" userId="49cb7c6d-f0ec-402b-9005-f085bedd0958" providerId="ADAL" clId="{10FCA55A-1C02-4A71-9FAA-0F878A5AB4C9}" dt="2025-04-22T21:12:27.777" v="200" actId="47"/>
        <pc:sldMkLst>
          <pc:docMk/>
          <pc:sldMk cId="3104904527" sldId="635"/>
        </pc:sldMkLst>
      </pc:sldChg>
      <pc:sldChg chg="del ord">
        <pc:chgData name="Thrailkill, Leigh" userId="49cb7c6d-f0ec-402b-9005-f085bedd0958" providerId="ADAL" clId="{10FCA55A-1C02-4A71-9FAA-0F878A5AB4C9}" dt="2025-04-22T21:12:30.411" v="203" actId="47"/>
        <pc:sldMkLst>
          <pc:docMk/>
          <pc:sldMk cId="3923683294" sldId="636"/>
        </pc:sldMkLst>
      </pc:sldChg>
      <pc:sldChg chg="del">
        <pc:chgData name="Thrailkill, Leigh" userId="49cb7c6d-f0ec-402b-9005-f085bedd0958" providerId="ADAL" clId="{10FCA55A-1C02-4A71-9FAA-0F878A5AB4C9}" dt="2025-04-22T21:12:31.688" v="204" actId="47"/>
        <pc:sldMkLst>
          <pc:docMk/>
          <pc:sldMk cId="2544336883" sldId="637"/>
        </pc:sldMkLst>
      </pc:sldChg>
      <pc:sldChg chg="del">
        <pc:chgData name="Thrailkill, Leigh" userId="49cb7c6d-f0ec-402b-9005-f085bedd0958" providerId="ADAL" clId="{10FCA55A-1C02-4A71-9FAA-0F878A5AB4C9}" dt="2025-04-22T21:12:32.632" v="205" actId="47"/>
        <pc:sldMkLst>
          <pc:docMk/>
          <pc:sldMk cId="3435563324" sldId="638"/>
        </pc:sldMkLst>
      </pc:sldChg>
      <pc:sldChg chg="del">
        <pc:chgData name="Thrailkill, Leigh" userId="49cb7c6d-f0ec-402b-9005-f085bedd0958" providerId="ADAL" clId="{10FCA55A-1C02-4A71-9FAA-0F878A5AB4C9}" dt="2025-04-22T21:12:33.996" v="206" actId="47"/>
        <pc:sldMkLst>
          <pc:docMk/>
          <pc:sldMk cId="2512474335" sldId="640"/>
        </pc:sldMkLst>
      </pc:sldChg>
      <pc:sldChg chg="del">
        <pc:chgData name="Thrailkill, Leigh" userId="49cb7c6d-f0ec-402b-9005-f085bedd0958" providerId="ADAL" clId="{10FCA55A-1C02-4A71-9FAA-0F878A5AB4C9}" dt="2025-04-22T21:12:34.849" v="207" actId="47"/>
        <pc:sldMkLst>
          <pc:docMk/>
          <pc:sldMk cId="1163330132" sldId="641"/>
        </pc:sldMkLst>
      </pc:sldChg>
      <pc:sldChg chg="del">
        <pc:chgData name="Thrailkill, Leigh" userId="49cb7c6d-f0ec-402b-9005-f085bedd0958" providerId="ADAL" clId="{10FCA55A-1C02-4A71-9FAA-0F878A5AB4C9}" dt="2025-04-22T21:12:37.592" v="209" actId="47"/>
        <pc:sldMkLst>
          <pc:docMk/>
          <pc:sldMk cId="3574843177" sldId="643"/>
        </pc:sldMkLst>
      </pc:sldChg>
      <pc:sldChg chg="del">
        <pc:chgData name="Thrailkill, Leigh" userId="49cb7c6d-f0ec-402b-9005-f085bedd0958" providerId="ADAL" clId="{10FCA55A-1C02-4A71-9FAA-0F878A5AB4C9}" dt="2025-04-22T21:12:39.015" v="210" actId="47"/>
        <pc:sldMkLst>
          <pc:docMk/>
          <pc:sldMk cId="2957267" sldId="644"/>
        </pc:sldMkLst>
      </pc:sldChg>
      <pc:sldChg chg="del">
        <pc:chgData name="Thrailkill, Leigh" userId="49cb7c6d-f0ec-402b-9005-f085bedd0958" providerId="ADAL" clId="{10FCA55A-1C02-4A71-9FAA-0F878A5AB4C9}" dt="2025-04-22T21:12:40.216" v="211" actId="47"/>
        <pc:sldMkLst>
          <pc:docMk/>
          <pc:sldMk cId="4002153638" sldId="645"/>
        </pc:sldMkLst>
      </pc:sldChg>
      <pc:sldChg chg="del">
        <pc:chgData name="Thrailkill, Leigh" userId="49cb7c6d-f0ec-402b-9005-f085bedd0958" providerId="ADAL" clId="{10FCA55A-1C02-4A71-9FAA-0F878A5AB4C9}" dt="2025-04-22T21:12:41.481" v="212" actId="47"/>
        <pc:sldMkLst>
          <pc:docMk/>
          <pc:sldMk cId="1482241519" sldId="646"/>
        </pc:sldMkLst>
      </pc:sldChg>
      <pc:sldChg chg="del">
        <pc:chgData name="Thrailkill, Leigh" userId="49cb7c6d-f0ec-402b-9005-f085bedd0958" providerId="ADAL" clId="{10FCA55A-1C02-4A71-9FAA-0F878A5AB4C9}" dt="2025-04-22T21:12:42.625" v="213" actId="47"/>
        <pc:sldMkLst>
          <pc:docMk/>
          <pc:sldMk cId="2810396966" sldId="647"/>
        </pc:sldMkLst>
      </pc:sldChg>
      <pc:sldChg chg="del">
        <pc:chgData name="Thrailkill, Leigh" userId="49cb7c6d-f0ec-402b-9005-f085bedd0958" providerId="ADAL" clId="{10FCA55A-1C02-4A71-9FAA-0F878A5AB4C9}" dt="2025-04-22T21:12:45.864" v="216" actId="47"/>
        <pc:sldMkLst>
          <pc:docMk/>
          <pc:sldMk cId="820371085" sldId="648"/>
        </pc:sldMkLst>
      </pc:sldChg>
      <pc:sldChg chg="del">
        <pc:chgData name="Thrailkill, Leigh" userId="49cb7c6d-f0ec-402b-9005-f085bedd0958" providerId="ADAL" clId="{10FCA55A-1C02-4A71-9FAA-0F878A5AB4C9}" dt="2025-04-22T21:12:43.732" v="214" actId="47"/>
        <pc:sldMkLst>
          <pc:docMk/>
          <pc:sldMk cId="2990049679" sldId="649"/>
        </pc:sldMkLst>
      </pc:sldChg>
      <pc:sldChg chg="del">
        <pc:chgData name="Thrailkill, Leigh" userId="49cb7c6d-f0ec-402b-9005-f085bedd0958" providerId="ADAL" clId="{10FCA55A-1C02-4A71-9FAA-0F878A5AB4C9}" dt="2025-04-22T21:12:24.602" v="198" actId="47"/>
        <pc:sldMkLst>
          <pc:docMk/>
          <pc:sldMk cId="1865440212" sldId="651"/>
        </pc:sldMkLst>
      </pc:sldChg>
      <pc:sldChg chg="del">
        <pc:chgData name="Thrailkill, Leigh" userId="49cb7c6d-f0ec-402b-9005-f085bedd0958" providerId="ADAL" clId="{10FCA55A-1C02-4A71-9FAA-0F878A5AB4C9}" dt="2025-04-22T21:12:36.168" v="208" actId="47"/>
        <pc:sldMkLst>
          <pc:docMk/>
          <pc:sldMk cId="4051881087" sldId="652"/>
        </pc:sldMkLst>
      </pc:sldChg>
      <pc:sldChg chg="del">
        <pc:chgData name="Thrailkill, Leigh" userId="49cb7c6d-f0ec-402b-9005-f085bedd0958" providerId="ADAL" clId="{10FCA55A-1C02-4A71-9FAA-0F878A5AB4C9}" dt="2025-04-22T21:12:48.741" v="218" actId="47"/>
        <pc:sldMkLst>
          <pc:docMk/>
          <pc:sldMk cId="3754447280" sldId="653"/>
        </pc:sldMkLst>
      </pc:sldChg>
      <pc:sldChg chg="del">
        <pc:chgData name="Thrailkill, Leigh" userId="49cb7c6d-f0ec-402b-9005-f085bedd0958" providerId="ADAL" clId="{10FCA55A-1C02-4A71-9FAA-0F878A5AB4C9}" dt="2025-04-22T21:12:46.983" v="217" actId="47"/>
        <pc:sldMkLst>
          <pc:docMk/>
          <pc:sldMk cId="771886380" sldId="654"/>
        </pc:sldMkLst>
      </pc:sldChg>
      <pc:sldChg chg="add">
        <pc:chgData name="Thrailkill, Leigh" userId="49cb7c6d-f0ec-402b-9005-f085bedd0958" providerId="ADAL" clId="{10FCA55A-1C02-4A71-9FAA-0F878A5AB4C9}" dt="2025-04-28T02:08:08.431" v="432"/>
        <pc:sldMkLst>
          <pc:docMk/>
          <pc:sldMk cId="0" sldId="688"/>
        </pc:sldMkLst>
      </pc:sldChg>
      <pc:sldChg chg="modSp add mod">
        <pc:chgData name="Thrailkill, Leigh" userId="49cb7c6d-f0ec-402b-9005-f085bedd0958" providerId="ADAL" clId="{10FCA55A-1C02-4A71-9FAA-0F878A5AB4C9}" dt="2025-04-28T02:05:39.724" v="420" actId="27636"/>
        <pc:sldMkLst>
          <pc:docMk/>
          <pc:sldMk cId="3814059656" sldId="689"/>
        </pc:sldMkLst>
        <pc:spChg chg="mod">
          <ac:chgData name="Thrailkill, Leigh" userId="49cb7c6d-f0ec-402b-9005-f085bedd0958" providerId="ADAL" clId="{10FCA55A-1C02-4A71-9FAA-0F878A5AB4C9}" dt="2025-04-28T02:05:39.724" v="420" actId="27636"/>
          <ac:spMkLst>
            <pc:docMk/>
            <pc:sldMk cId="3814059656" sldId="689"/>
            <ac:spMk id="3" creationId="{BC9B0F82-0162-8884-DCCD-AF6BEC019B27}"/>
          </ac:spMkLst>
        </pc:spChg>
      </pc:sldChg>
      <pc:sldChg chg="add">
        <pc:chgData name="Thrailkill, Leigh" userId="49cb7c6d-f0ec-402b-9005-f085bedd0958" providerId="ADAL" clId="{10FCA55A-1C02-4A71-9FAA-0F878A5AB4C9}" dt="2025-04-28T02:06:32.105" v="424"/>
        <pc:sldMkLst>
          <pc:docMk/>
          <pc:sldMk cId="0" sldId="690"/>
        </pc:sldMkLst>
      </pc:sldChg>
      <pc:sldChg chg="add">
        <pc:chgData name="Thrailkill, Leigh" userId="49cb7c6d-f0ec-402b-9005-f085bedd0958" providerId="ADAL" clId="{10FCA55A-1C02-4A71-9FAA-0F878A5AB4C9}" dt="2025-04-28T02:07:33.399" v="429"/>
        <pc:sldMkLst>
          <pc:docMk/>
          <pc:sldMk cId="2271609761" sldId="691"/>
        </pc:sldMkLst>
      </pc:sldChg>
      <pc:sldChg chg="add">
        <pc:chgData name="Thrailkill, Leigh" userId="49cb7c6d-f0ec-402b-9005-f085bedd0958" providerId="ADAL" clId="{10FCA55A-1C02-4A71-9FAA-0F878A5AB4C9}" dt="2025-04-28T02:07:58.966" v="431"/>
        <pc:sldMkLst>
          <pc:docMk/>
          <pc:sldMk cId="0" sldId="692"/>
        </pc:sldMkLst>
      </pc:sldChg>
      <pc:sldChg chg="add">
        <pc:chgData name="Thrailkill, Leigh" userId="49cb7c6d-f0ec-402b-9005-f085bedd0958" providerId="ADAL" clId="{10FCA55A-1C02-4A71-9FAA-0F878A5AB4C9}" dt="2025-04-28T02:08:20.693" v="433"/>
        <pc:sldMkLst>
          <pc:docMk/>
          <pc:sldMk cId="0" sldId="693"/>
        </pc:sldMkLst>
      </pc:sldChg>
      <pc:sldMasterChg chg="del delSldLayout">
        <pc:chgData name="Thrailkill, Leigh" userId="49cb7c6d-f0ec-402b-9005-f085bedd0958" providerId="ADAL" clId="{10FCA55A-1C02-4A71-9FAA-0F878A5AB4C9}" dt="2025-04-22T21:12:48.741" v="218" actId="47"/>
        <pc:sldMasterMkLst>
          <pc:docMk/>
          <pc:sldMasterMk cId="2531786823" sldId="2147483672"/>
        </pc:sldMasterMkLst>
        <pc:sldLayoutChg chg="del">
          <pc:chgData name="Thrailkill, Leigh" userId="49cb7c6d-f0ec-402b-9005-f085bedd0958" providerId="ADAL" clId="{10FCA55A-1C02-4A71-9FAA-0F878A5AB4C9}" dt="2025-04-22T21:12:48.741" v="218" actId="47"/>
          <pc:sldLayoutMkLst>
            <pc:docMk/>
            <pc:sldMasterMk cId="2531786823" sldId="2147483672"/>
            <pc:sldLayoutMk cId="1884609545" sldId="2147483673"/>
          </pc:sldLayoutMkLst>
        </pc:sldLayoutChg>
        <pc:sldLayoutChg chg="del">
          <pc:chgData name="Thrailkill, Leigh" userId="49cb7c6d-f0ec-402b-9005-f085bedd0958" providerId="ADAL" clId="{10FCA55A-1C02-4A71-9FAA-0F878A5AB4C9}" dt="2025-04-22T21:12:48.741" v="218" actId="47"/>
          <pc:sldLayoutMkLst>
            <pc:docMk/>
            <pc:sldMasterMk cId="2531786823" sldId="2147483672"/>
            <pc:sldLayoutMk cId="3381354159" sldId="2147483674"/>
          </pc:sldLayoutMkLst>
        </pc:sldLayoutChg>
        <pc:sldLayoutChg chg="del">
          <pc:chgData name="Thrailkill, Leigh" userId="49cb7c6d-f0ec-402b-9005-f085bedd0958" providerId="ADAL" clId="{10FCA55A-1C02-4A71-9FAA-0F878A5AB4C9}" dt="2025-04-22T21:12:48.741" v="218" actId="47"/>
          <pc:sldLayoutMkLst>
            <pc:docMk/>
            <pc:sldMasterMk cId="2531786823" sldId="2147483672"/>
            <pc:sldLayoutMk cId="768567203" sldId="2147483675"/>
          </pc:sldLayoutMkLst>
        </pc:sldLayoutChg>
        <pc:sldLayoutChg chg="del">
          <pc:chgData name="Thrailkill, Leigh" userId="49cb7c6d-f0ec-402b-9005-f085bedd0958" providerId="ADAL" clId="{10FCA55A-1C02-4A71-9FAA-0F878A5AB4C9}" dt="2025-04-22T21:12:48.741" v="218" actId="47"/>
          <pc:sldLayoutMkLst>
            <pc:docMk/>
            <pc:sldMasterMk cId="2531786823" sldId="2147483672"/>
            <pc:sldLayoutMk cId="2548667561" sldId="2147483676"/>
          </pc:sldLayoutMkLst>
        </pc:sldLayoutChg>
        <pc:sldLayoutChg chg="del">
          <pc:chgData name="Thrailkill, Leigh" userId="49cb7c6d-f0ec-402b-9005-f085bedd0958" providerId="ADAL" clId="{10FCA55A-1C02-4A71-9FAA-0F878A5AB4C9}" dt="2025-04-22T21:12:48.741" v="218" actId="47"/>
          <pc:sldLayoutMkLst>
            <pc:docMk/>
            <pc:sldMasterMk cId="2531786823" sldId="2147483672"/>
            <pc:sldLayoutMk cId="1064106543" sldId="2147483677"/>
          </pc:sldLayoutMkLst>
        </pc:sldLayoutChg>
        <pc:sldLayoutChg chg="del">
          <pc:chgData name="Thrailkill, Leigh" userId="49cb7c6d-f0ec-402b-9005-f085bedd0958" providerId="ADAL" clId="{10FCA55A-1C02-4A71-9FAA-0F878A5AB4C9}" dt="2025-04-22T21:12:48.741" v="218" actId="47"/>
          <pc:sldLayoutMkLst>
            <pc:docMk/>
            <pc:sldMasterMk cId="2531786823" sldId="2147483672"/>
            <pc:sldLayoutMk cId="135938427" sldId="2147483678"/>
          </pc:sldLayoutMkLst>
        </pc:sldLayoutChg>
        <pc:sldLayoutChg chg="del">
          <pc:chgData name="Thrailkill, Leigh" userId="49cb7c6d-f0ec-402b-9005-f085bedd0958" providerId="ADAL" clId="{10FCA55A-1C02-4A71-9FAA-0F878A5AB4C9}" dt="2025-04-22T21:12:48.741" v="218" actId="47"/>
          <pc:sldLayoutMkLst>
            <pc:docMk/>
            <pc:sldMasterMk cId="2531786823" sldId="2147483672"/>
            <pc:sldLayoutMk cId="3864773074" sldId="2147483679"/>
          </pc:sldLayoutMkLst>
        </pc:sldLayoutChg>
        <pc:sldLayoutChg chg="del">
          <pc:chgData name="Thrailkill, Leigh" userId="49cb7c6d-f0ec-402b-9005-f085bedd0958" providerId="ADAL" clId="{10FCA55A-1C02-4A71-9FAA-0F878A5AB4C9}" dt="2025-04-22T21:12:48.741" v="218" actId="47"/>
          <pc:sldLayoutMkLst>
            <pc:docMk/>
            <pc:sldMasterMk cId="2531786823" sldId="2147483672"/>
            <pc:sldLayoutMk cId="369234673" sldId="2147483680"/>
          </pc:sldLayoutMkLst>
        </pc:sldLayoutChg>
        <pc:sldLayoutChg chg="del">
          <pc:chgData name="Thrailkill, Leigh" userId="49cb7c6d-f0ec-402b-9005-f085bedd0958" providerId="ADAL" clId="{10FCA55A-1C02-4A71-9FAA-0F878A5AB4C9}" dt="2025-04-22T21:12:48.741" v="218" actId="47"/>
          <pc:sldLayoutMkLst>
            <pc:docMk/>
            <pc:sldMasterMk cId="2531786823" sldId="2147483672"/>
            <pc:sldLayoutMk cId="2537976483" sldId="2147483681"/>
          </pc:sldLayoutMkLst>
        </pc:sldLayoutChg>
        <pc:sldLayoutChg chg="del">
          <pc:chgData name="Thrailkill, Leigh" userId="49cb7c6d-f0ec-402b-9005-f085bedd0958" providerId="ADAL" clId="{10FCA55A-1C02-4A71-9FAA-0F878A5AB4C9}" dt="2025-04-22T21:12:48.741" v="218" actId="47"/>
          <pc:sldLayoutMkLst>
            <pc:docMk/>
            <pc:sldMasterMk cId="2531786823" sldId="2147483672"/>
            <pc:sldLayoutMk cId="1812105141" sldId="2147483682"/>
          </pc:sldLayoutMkLst>
        </pc:sldLayoutChg>
        <pc:sldLayoutChg chg="del">
          <pc:chgData name="Thrailkill, Leigh" userId="49cb7c6d-f0ec-402b-9005-f085bedd0958" providerId="ADAL" clId="{10FCA55A-1C02-4A71-9FAA-0F878A5AB4C9}" dt="2025-04-22T21:12:48.741" v="218" actId="47"/>
          <pc:sldLayoutMkLst>
            <pc:docMk/>
            <pc:sldMasterMk cId="2531786823" sldId="2147483672"/>
            <pc:sldLayoutMk cId="3324849263" sldId="2147483683"/>
          </pc:sldLayoutMkLst>
        </pc:sldLayoutChg>
      </pc:sldMasterChg>
    </pc:docChg>
  </pc:docChgLst>
</pc:chgInfo>
</file>

<file path=ppt/comments/modernComment_2B3_876603A1.xml><?xml version="1.0" encoding="utf-8"?>
<p188:cmLst xmlns:a="http://schemas.openxmlformats.org/drawingml/2006/main" xmlns:r="http://schemas.openxmlformats.org/officeDocument/2006/relationships" xmlns:p188="http://schemas.microsoft.com/office/powerpoint/2018/8/main">
  <p188:cm id="{7EFB3C97-5E20-4906-ABE8-A73E92D58EAC}" authorId="{E7962F14-48C7-027B-E362-BB6BF0B71296}" created="2024-07-26T22:05:00.441">
    <pc:sldMkLst xmlns:pc="http://schemas.microsoft.com/office/powerpoint/2013/main/command">
      <pc:docMk/>
      <pc:sldMk cId="790954921" sldId="435"/>
    </pc:sldMkLst>
    <p188:txBody>
      <a:bodyPr/>
      <a:lstStyle/>
      <a:p>
        <a:r>
          <a:rPr lang="en-US"/>
          <a:t>Should we include Dual Enrollment and Accelerated Career Education (ACE) Grant info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782CB-1F76-4765-BB0C-10D4B6836954}"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82EB6E-214B-40BE-AC40-ECE2D007B29F}" type="slidenum">
              <a:rPr lang="en-US" smtClean="0"/>
              <a:t>‹#›</a:t>
            </a:fld>
            <a:endParaRPr lang="en-US"/>
          </a:p>
        </p:txBody>
      </p:sp>
    </p:spTree>
    <p:extLst>
      <p:ext uri="{BB962C8B-B14F-4D97-AF65-F5344CB8AC3E}">
        <p14:creationId xmlns:p14="http://schemas.microsoft.com/office/powerpoint/2010/main" val="1294181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afutures.org/hope-state-aid-programs/scholarships-grants/public-safety-memorial-gran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financial aid can be confusing for many, today, we will be spending time highlighting the process for a student to acquire funding for their post-secondary education.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E4B8A4-E3E4-4377-94B6-AE20352F5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13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First, the HOPE Scholarship is awarded to students pursuing an associates or bachelors degree.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Students must graduate with a 3.0 high school HOPE GPA from a</a:t>
            </a:r>
            <a:r>
              <a:rPr lang="en-US" sz="1200" kern="1200" baseline="0" dirty="0">
                <a:solidFill>
                  <a:schemeClr val="tx1"/>
                </a:solidFill>
                <a:effectLst/>
                <a:latin typeface="Arial" charset="0"/>
                <a:ea typeface="+mn-ea"/>
                <a:cs typeface="+mn-cs"/>
              </a:rPr>
              <a:t> Georgia high school</a:t>
            </a:r>
            <a:r>
              <a:rPr lang="en-US" sz="1200" kern="1200" dirty="0">
                <a:solidFill>
                  <a:schemeClr val="tx1"/>
                </a:solidFill>
                <a:effectLst/>
                <a:latin typeface="Arial" charset="0"/>
                <a:ea typeface="+mn-ea"/>
                <a:cs typeface="+mn-cs"/>
              </a:rPr>
              <a:t>, and 4 academically rigorous course credits.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a:t>
            </a:r>
            <a:r>
              <a:rPr lang="en-US" sz="1200" kern="1200" baseline="0" dirty="0">
                <a:solidFill>
                  <a:schemeClr val="tx1"/>
                </a:solidFill>
                <a:effectLst/>
                <a:latin typeface="Arial" charset="0"/>
                <a:ea typeface="+mn-ea"/>
                <a:cs typeface="+mn-cs"/>
              </a:rPr>
              <a:t> home school students, the requirements differ. For more information, contact us.</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84D0-89DA-4486-A7C3-E151E06E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31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Arial" charset="0"/>
                <a:ea typeface="+mn-ea"/>
                <a:cs typeface="+mn-cs"/>
              </a:rPr>
              <a:t>To maintain the HOPE Scholarship while in college, a student must maintain at least a 3.0 college HOPE GPA at all</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checkpoints including every spring</a:t>
            </a:r>
            <a:r>
              <a:rPr lang="en-US" sz="1200" kern="1200" baseline="0" dirty="0">
                <a:solidFill>
                  <a:schemeClr val="tx1"/>
                </a:solidFill>
                <a:effectLst/>
                <a:latin typeface="Arial" charset="0"/>
                <a:ea typeface="+mn-ea"/>
                <a:cs typeface="+mn-cs"/>
              </a:rPr>
              <a:t> term of enrollment</a:t>
            </a:r>
            <a:r>
              <a:rPr lang="en-US" sz="1200" kern="1200" dirty="0">
                <a:solidFill>
                  <a:schemeClr val="tx1"/>
                </a:solidFill>
                <a:effectLst/>
                <a:latin typeface="Arial" charset="0"/>
                <a:ea typeface="+mn-ea"/>
                <a:cs typeface="+mn-cs"/>
              </a:rPr>
              <a:t>.</a:t>
            </a:r>
          </a:p>
          <a:p>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a:p>
            <a:r>
              <a:rPr lang="en-US" sz="1200" i="1" kern="1200" dirty="0">
                <a:solidFill>
                  <a:schemeClr val="tx1"/>
                </a:solidFill>
                <a:effectLst/>
                <a:latin typeface="Arial" charset="0"/>
                <a:ea typeface="+mn-ea"/>
                <a:cs typeface="+mn-cs"/>
              </a:rPr>
              <a:t>Click</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84D0-89DA-4486-A7C3-E151E06E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3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a:t> There are</a:t>
            </a:r>
            <a:r>
              <a:rPr lang="en-US" baseline="0" dirty="0"/>
              <a:t> a few ways students can lose their eligibility for the HOPE Scholarship and Zell Miller Scholarship:</a:t>
            </a:r>
          </a:p>
          <a:p>
            <a:pPr lvl="1">
              <a:buFontTx/>
              <a:buChar char="•"/>
            </a:pPr>
            <a:r>
              <a:rPr lang="en-US" baseline="0" dirty="0"/>
              <a:t> Not maintaining your GPA </a:t>
            </a:r>
          </a:p>
          <a:p>
            <a:pPr lvl="1">
              <a:buFontTx/>
              <a:buChar char="•"/>
            </a:pPr>
            <a:r>
              <a:rPr lang="en-US" baseline="0" dirty="0"/>
              <a:t> Reaching the maximum hours allowed</a:t>
            </a:r>
          </a:p>
          <a:p>
            <a:pPr lvl="1">
              <a:buFontTx/>
              <a:buChar char="•"/>
            </a:pPr>
            <a:r>
              <a:rPr lang="en-US" baseline="0" dirty="0"/>
              <a:t> Failing to use your award within seven years</a:t>
            </a:r>
          </a:p>
          <a:p>
            <a:pPr lvl="1">
              <a:buFontTx/>
              <a:buChar char="•"/>
            </a:pPr>
            <a:r>
              <a:rPr lang="en-US" baseline="0" dirty="0"/>
              <a:t> and receiving a bachelor’s or professional degree.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84D0-89DA-4486-A7C3-E151E06E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19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let’s talk about the grants.</a:t>
            </a:r>
          </a:p>
          <a:p>
            <a:endParaRPr lang="en-US" dirty="0"/>
          </a:p>
          <a:p>
            <a:r>
              <a:rPr lang="en-US"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84D0-89DA-4486-A7C3-E151E06E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192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sz="1200" kern="1200" dirty="0">
                <a:solidFill>
                  <a:schemeClr val="tx1"/>
                </a:solidFill>
                <a:effectLst/>
                <a:latin typeface="Arial" charset="0"/>
                <a:ea typeface="+mn-ea"/>
                <a:cs typeface="+mn-cs"/>
              </a:rPr>
              <a:t>Like all components of the HOPE Program, the general eligibility requirements will also apply to the grants.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Yet, what’s different is that grants can only be used for students who are enrolled in a certificate or diploma program.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Also, there is no high school HOPE GPA requirement, and test scores are not considered. </a:t>
            </a:r>
          </a:p>
          <a:p>
            <a:pPr lvl="0">
              <a:buFont typeface="Arial" pitchFamily="34" charset="0"/>
              <a:buNone/>
            </a:pPr>
            <a:endParaRPr lang="en-US" dirty="0"/>
          </a:p>
          <a:p>
            <a:pPr lvl="0">
              <a:buFont typeface="Arial" pitchFamily="34" charset="0"/>
              <a:buNone/>
            </a:pPr>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84D0-89DA-4486-A7C3-E151E06E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366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To keep the Zell Miller Grant, must maintain at least a 3.5 college cumulative GPA every term.</a:t>
            </a:r>
          </a:p>
          <a:p>
            <a:r>
              <a:rPr lang="en-US" sz="1200" b="1" i="1"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Not eligible for Zell Miller Grant until one semester is completed because would have to have at least a 3.5 college cumulative GPA.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 </a:t>
            </a:r>
            <a:r>
              <a:rPr lang="en-US" sz="1200" kern="1200" baseline="0" dirty="0">
                <a:solidFill>
                  <a:schemeClr val="tx1"/>
                </a:solidFill>
                <a:effectLst/>
                <a:latin typeface="Arial" charset="0"/>
                <a:ea typeface="+mn-ea"/>
                <a:cs typeface="+mn-cs"/>
              </a:rPr>
              <a:t>Click</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84D0-89DA-4486-A7C3-E151E06E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543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At public institutions, the HOPE Scholarship and Grant cover a portion of the tuition. Tuition rates can vary at each institution.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The Zell Miller Scholarship and Grant provide full tuition at our public institutions.  </a:t>
            </a:r>
          </a:p>
          <a:p>
            <a:r>
              <a:rPr lang="en-US" sz="1200" kern="1200" dirty="0">
                <a:solidFill>
                  <a:schemeClr val="tx1"/>
                </a:solidFill>
                <a:effectLst/>
                <a:latin typeface="Arial" charset="0"/>
                <a:ea typeface="+mn-ea"/>
                <a:cs typeface="+mn-cs"/>
              </a:rPr>
              <a:t> </a:t>
            </a:r>
          </a:p>
          <a:p>
            <a:r>
              <a:rPr lang="en-US" sz="1200" b="1" kern="1200" dirty="0">
                <a:solidFill>
                  <a:schemeClr val="tx1"/>
                </a:solidFill>
                <a:effectLst/>
                <a:latin typeface="Arial" charset="0"/>
                <a:ea typeface="+mn-ea"/>
                <a:cs typeface="+mn-cs"/>
              </a:rPr>
              <a:t>Neither </a:t>
            </a:r>
            <a:r>
              <a:rPr lang="en-US" sz="1200" kern="1200" dirty="0">
                <a:solidFill>
                  <a:schemeClr val="tx1"/>
                </a:solidFill>
                <a:effectLst/>
                <a:latin typeface="Arial" charset="0"/>
                <a:ea typeface="+mn-ea"/>
                <a:cs typeface="+mn-cs"/>
              </a:rPr>
              <a:t>award</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can be used for books, housing, meal plans, or fees. </a:t>
            </a:r>
            <a:r>
              <a:rPr lang="en-US" sz="1200" b="1" kern="1200" dirty="0">
                <a:solidFill>
                  <a:schemeClr val="tx1"/>
                </a:solidFill>
                <a:effectLst/>
                <a:latin typeface="Arial" charset="0"/>
                <a:ea typeface="+mn-ea"/>
                <a:cs typeface="+mn-cs"/>
              </a:rPr>
              <a:t>Only</a:t>
            </a:r>
            <a:r>
              <a:rPr lang="en-US" sz="1200" kern="1200" dirty="0">
                <a:solidFill>
                  <a:schemeClr val="tx1"/>
                </a:solidFill>
                <a:effectLst/>
                <a:latin typeface="Arial" charset="0"/>
                <a:ea typeface="+mn-ea"/>
                <a:cs typeface="+mn-cs"/>
              </a:rPr>
              <a:t> tuition.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Students can receive the HOPE </a:t>
            </a:r>
            <a:r>
              <a:rPr lang="en-US" sz="1200" b="1" kern="1200" dirty="0">
                <a:solidFill>
                  <a:schemeClr val="tx1"/>
                </a:solidFill>
                <a:effectLst/>
                <a:latin typeface="Arial" charset="0"/>
                <a:ea typeface="+mn-ea"/>
                <a:cs typeface="+mn-cs"/>
              </a:rPr>
              <a:t>or</a:t>
            </a:r>
            <a:r>
              <a:rPr lang="en-US" sz="1200" kern="1200" dirty="0">
                <a:solidFill>
                  <a:schemeClr val="tx1"/>
                </a:solidFill>
                <a:effectLst/>
                <a:latin typeface="Arial" charset="0"/>
                <a:ea typeface="+mn-ea"/>
                <a:cs typeface="+mn-cs"/>
              </a:rPr>
              <a:t> Zell Miller Scholarship at private institutions; it is a set amount per term of enrollment.</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Students do not have to be enrolled full-time for these grants and scholarships. However, the awards are capped at 15 credit hours. This also applies to courses taken in the summer.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Click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84D0-89DA-4486-A7C3-E151E06E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464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55937-6F84-4F71-17B3-F0CFB5B08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51BC5-B38D-358F-5DBC-7AF29A22A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BD6EB-7874-1992-535E-07EC1CB92291}"/>
              </a:ext>
            </a:extLst>
          </p:cNvPr>
          <p:cNvSpPr>
            <a:spLocks noGrp="1"/>
          </p:cNvSpPr>
          <p:nvPr>
            <p:ph type="body" idx="1"/>
          </p:nvPr>
        </p:nvSpPr>
        <p:spPr/>
        <p:txBody>
          <a:bodyPr>
            <a:normAutofit/>
          </a:bodyPr>
          <a:lstStyle/>
          <a:p>
            <a:pPr>
              <a:buFont typeface="Arial" pitchFamily="34" charset="0"/>
              <a:buNone/>
            </a:pPr>
            <a:r>
              <a:rPr lang="en-US" dirty="0"/>
              <a:t>Here are some other programs administered by the Georgia Student Finance Commission.</a:t>
            </a:r>
          </a:p>
          <a:p>
            <a:pPr>
              <a:buFont typeface="Arial" pitchFamily="34" charset="0"/>
              <a:buNone/>
            </a:pPr>
            <a:r>
              <a:rPr lang="en-US" dirty="0"/>
              <a:t>Georgia National Guard Service Cancelable Loan assists with tuition for undergraduate and graduate school and may be forgiven if the Guard member completes commitment with the National Guard.</a:t>
            </a:r>
          </a:p>
          <a:p>
            <a:r>
              <a:rPr lang="en-US" dirty="0">
                <a:hlinkClick r:id="rId3"/>
              </a:rPr>
              <a:t>Georgia Public Safety Memorial Grant </a:t>
            </a:r>
            <a:endParaRPr lang="en-US" dirty="0"/>
          </a:p>
          <a:p>
            <a:r>
              <a:rPr lang="en-US" dirty="0"/>
              <a:t>Public safety officers include:  law enforcement officers, firefighters, emergency medical technicians, paramedics, highway emergency response operators (HERO) and prison guards.</a:t>
            </a:r>
            <a:r>
              <a:rPr lang="en-US" baseline="0" dirty="0"/>
              <a:t> </a:t>
            </a:r>
            <a:r>
              <a:rPr lang="en-US" dirty="0"/>
              <a:t>Funds may be used toward the cost of attendance at eligible colleges or universities in Georgia.</a:t>
            </a:r>
          </a:p>
          <a:p>
            <a:endParaRPr lang="en-US" dirty="0"/>
          </a:p>
          <a:p>
            <a:r>
              <a:rPr lang="en-US" dirty="0"/>
              <a:t>Tuition Equalization Grant provides assistance to eligible students attending full-time at a HOPE-eligible private institution.</a:t>
            </a:r>
          </a:p>
          <a:p>
            <a:pPr>
              <a:buFont typeface="Arial" pitchFamily="34" charset="0"/>
              <a:buChar char="•"/>
            </a:pPr>
            <a:endParaRPr lang="en-US" dirty="0"/>
          </a:p>
        </p:txBody>
      </p:sp>
      <p:sp>
        <p:nvSpPr>
          <p:cNvPr id="4" name="Slide Number Placeholder 3">
            <a:extLst>
              <a:ext uri="{FF2B5EF4-FFF2-40B4-BE49-F238E27FC236}">
                <a16:creationId xmlns:a16="http://schemas.microsoft.com/office/drawing/2014/main" id="{9D13B30D-9378-F39B-1740-171AE93FA5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84D0-89DA-4486-A7C3-E151E06E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232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PlaceHolder 1"/>
          <p:cNvSpPr>
            <a:spLocks noGrp="1" noRot="1" noChangeAspect="1"/>
          </p:cNvSpPr>
          <p:nvPr>
            <p:ph type="sldImg"/>
          </p:nvPr>
        </p:nvSpPr>
        <p:spPr>
          <a:xfrm>
            <a:off x="406400" y="696913"/>
            <a:ext cx="6197600" cy="3486150"/>
          </a:xfrm>
          <a:prstGeom prst="rect">
            <a:avLst/>
          </a:prstGeom>
          <a:ln w="0">
            <a:noFill/>
          </a:ln>
        </p:spPr>
      </p:sp>
      <p:sp>
        <p:nvSpPr>
          <p:cNvPr id="511" name="PlaceHolder 2"/>
          <p:cNvSpPr>
            <a:spLocks noGrp="1"/>
          </p:cNvSpPr>
          <p:nvPr>
            <p:ph type="body"/>
          </p:nvPr>
        </p:nvSpPr>
        <p:spPr>
          <a:xfrm>
            <a:off x="700920" y="4415760"/>
            <a:ext cx="5607720" cy="4182840"/>
          </a:xfrm>
          <a:prstGeom prst="rect">
            <a:avLst/>
          </a:prstGeom>
          <a:noFill/>
          <a:ln w="9360">
            <a:noFill/>
          </a:ln>
        </p:spPr>
        <p:txBody>
          <a:bodyPr lIns="93240" tIns="46440" rIns="93240" bIns="46440" numCol="1" spcCol="0" anchor="t">
            <a:noAutofit/>
          </a:bodyPr>
          <a:lstStyle/>
          <a:p>
            <a:pPr marL="216000" indent="0" defTabSz="914400">
              <a:lnSpc>
                <a:spcPct val="100000"/>
              </a:lnSpc>
              <a:spcBef>
                <a:spcPts val="360"/>
              </a:spcBef>
              <a:buNone/>
              <a:tabLst>
                <a:tab pos="0" algn="l"/>
              </a:tabLst>
            </a:pPr>
            <a:r>
              <a:rPr lang="en-US" sz="1200" b="0" strike="noStrike" spc="-1">
                <a:solidFill>
                  <a:schemeClr val="dk1"/>
                </a:solidFill>
                <a:latin typeface="Arial"/>
                <a:ea typeface="+mn-ea"/>
              </a:rPr>
              <a:t>A student must apply for the HOPE Program in one of two ways, through the FAFSA and/or the GSFAPPS, located on GAfutures.org.</a:t>
            </a:r>
            <a:endParaRPr lang="en-US" sz="1200" b="0" strike="noStrike" spc="-1">
              <a:solidFill>
                <a:srgbClr val="000000"/>
              </a:solidFill>
              <a:latin typeface="Arial"/>
            </a:endParaRPr>
          </a:p>
          <a:p>
            <a:pPr marL="216000" indent="0" defTabSz="914400">
              <a:lnSpc>
                <a:spcPct val="100000"/>
              </a:lnSpc>
              <a:buNone/>
              <a:tabLst>
                <a:tab pos="0" algn="l"/>
              </a:tabLst>
            </a:pPr>
            <a:endParaRPr lang="en-US" sz="1200" b="0" strike="noStrike" spc="-1">
              <a:solidFill>
                <a:srgbClr val="000000"/>
              </a:solidFill>
              <a:latin typeface="Arial"/>
            </a:endParaRPr>
          </a:p>
          <a:p>
            <a:pPr marL="216000" indent="0" defTabSz="914400">
              <a:lnSpc>
                <a:spcPct val="100000"/>
              </a:lnSpc>
              <a:buNone/>
              <a:tabLst>
                <a:tab pos="0" algn="l"/>
              </a:tabLst>
            </a:pPr>
            <a:r>
              <a:rPr lang="en-US" sz="2000" b="0" strike="noStrike" spc="-1">
                <a:solidFill>
                  <a:srgbClr val="000000"/>
                </a:solidFill>
                <a:latin typeface="Arial"/>
                <a:ea typeface="+mn-ea"/>
              </a:rPr>
              <a:t>Click</a:t>
            </a:r>
            <a:endParaRPr lang="en-US" sz="2000" b="0" strike="noStrike" spc="-1">
              <a:solidFill>
                <a:srgbClr val="000000"/>
              </a:solidFill>
              <a:latin typeface="Arial"/>
            </a:endParaRPr>
          </a:p>
        </p:txBody>
      </p:sp>
      <p:sp>
        <p:nvSpPr>
          <p:cNvPr id="512" name="PlaceHolder 3"/>
          <p:cNvSpPr>
            <a:spLocks noGrp="1"/>
          </p:cNvSpPr>
          <p:nvPr>
            <p:ph type="sldNum" idx="70"/>
          </p:nvPr>
        </p:nvSpPr>
        <p:spPr>
          <a:xfrm>
            <a:off x="3970800" y="8830080"/>
            <a:ext cx="3036960" cy="464040"/>
          </a:xfrm>
          <a:prstGeom prst="rect">
            <a:avLst/>
          </a:prstGeom>
          <a:noFill/>
          <a:ln w="9360">
            <a:noFill/>
          </a:ln>
        </p:spPr>
        <p:txBody>
          <a:bodyPr lIns="93240" tIns="46440" rIns="93240" bIns="46440" numCol="1" spcCol="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9B481D3E-FDBA-4EEC-A580-048A3B802466}" type="slidenum">
              <a:rPr kumimoji="0" lang="en-US" sz="12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25</a:t>
            </a:fld>
            <a:endParaRPr kumimoji="0" lang="en-US" sz="12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PlaceHolder 1"/>
          <p:cNvSpPr>
            <a:spLocks noGrp="1" noRot="1" noChangeAspect="1"/>
          </p:cNvSpPr>
          <p:nvPr>
            <p:ph type="sldImg"/>
          </p:nvPr>
        </p:nvSpPr>
        <p:spPr>
          <a:xfrm>
            <a:off x="406400" y="696913"/>
            <a:ext cx="6197600" cy="3486150"/>
          </a:xfrm>
          <a:prstGeom prst="rect">
            <a:avLst/>
          </a:prstGeom>
          <a:ln w="0">
            <a:noFill/>
          </a:ln>
        </p:spPr>
      </p:sp>
      <p:sp>
        <p:nvSpPr>
          <p:cNvPr id="514" name="PlaceHolder 2"/>
          <p:cNvSpPr>
            <a:spLocks noGrp="1"/>
          </p:cNvSpPr>
          <p:nvPr>
            <p:ph type="body"/>
          </p:nvPr>
        </p:nvSpPr>
        <p:spPr>
          <a:xfrm>
            <a:off x="700920" y="4415760"/>
            <a:ext cx="5607720" cy="4182840"/>
          </a:xfrm>
          <a:prstGeom prst="rect">
            <a:avLst/>
          </a:prstGeom>
          <a:noFill/>
          <a:ln w="9360">
            <a:noFill/>
          </a:ln>
        </p:spPr>
        <p:txBody>
          <a:bodyPr lIns="93240" tIns="46440" rIns="93240" bIns="46440" numCol="1" spcCol="0" anchor="t">
            <a:noAutofit/>
          </a:bodyPr>
          <a:lstStyle/>
          <a:p>
            <a:pPr marL="216000" indent="0">
              <a:lnSpc>
                <a:spcPct val="100000"/>
              </a:lnSpc>
              <a:buNone/>
              <a:tabLst>
                <a:tab pos="0" algn="l"/>
              </a:tabLst>
            </a:pPr>
            <a:r>
              <a:rPr lang="en-US" sz="1200" b="0" strike="noStrike" spc="-1">
                <a:solidFill>
                  <a:schemeClr val="dk1"/>
                </a:solidFill>
                <a:latin typeface="Arial"/>
                <a:ea typeface="+mn-ea"/>
              </a:rPr>
              <a:t>Students can use the Georgia Student Finance Application or GSFAPPS to apply for the HOPE Program.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No, it’s not the latest app that you can download on your phone. It is a one-time application for state aid </a:t>
            </a:r>
            <a:r>
              <a:rPr lang="en-US" sz="1200" b="1" strike="noStrike" spc="-1">
                <a:solidFill>
                  <a:schemeClr val="dk1"/>
                </a:solidFill>
                <a:latin typeface="Arial"/>
                <a:ea typeface="+mn-ea"/>
              </a:rPr>
              <a:t>only.</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To complete the GSFAPPS, students must have GAfutures account.</a:t>
            </a:r>
            <a:endParaRPr lang="en-US" sz="1200" b="0" strike="noStrike" spc="-1">
              <a:solidFill>
                <a:srgbClr val="000000"/>
              </a:solidFill>
              <a:latin typeface="Arial"/>
            </a:endParaRPr>
          </a:p>
          <a:p>
            <a:pPr marL="216000" indent="0">
              <a:lnSpc>
                <a:spcPct val="100000"/>
              </a:lnSpc>
              <a:buNone/>
              <a:tabLst>
                <a:tab pos="0" algn="l"/>
              </a:tabLst>
            </a:pP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Click</a:t>
            </a:r>
            <a:endParaRPr lang="en-US" sz="1200" b="0" strike="noStrike" spc="-1">
              <a:solidFill>
                <a:srgbClr val="000000"/>
              </a:solidFill>
              <a:latin typeface="Arial"/>
            </a:endParaRPr>
          </a:p>
        </p:txBody>
      </p:sp>
      <p:sp>
        <p:nvSpPr>
          <p:cNvPr id="515" name="PlaceHolder 3"/>
          <p:cNvSpPr>
            <a:spLocks noGrp="1"/>
          </p:cNvSpPr>
          <p:nvPr>
            <p:ph type="sldNum" idx="71"/>
          </p:nvPr>
        </p:nvSpPr>
        <p:spPr>
          <a:xfrm>
            <a:off x="3970800" y="8830080"/>
            <a:ext cx="3036960" cy="464040"/>
          </a:xfrm>
          <a:prstGeom prst="rect">
            <a:avLst/>
          </a:prstGeom>
          <a:noFill/>
          <a:ln w="9360">
            <a:noFill/>
          </a:ln>
        </p:spPr>
        <p:txBody>
          <a:bodyPr lIns="93240" tIns="46440" rIns="93240" bIns="46440" numCol="1" spcCol="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F8ED963F-E627-4D4A-A8E1-FB3D644E9CE1}" type="slidenum">
              <a:rPr kumimoji="0" lang="en-US" sz="12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26</a:t>
            </a:fld>
            <a:endParaRPr kumimoji="0" lang="en-US" sz="12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ways to pay for college is one of the most important, but also one of the most challenging tasks connected to attending college.  Financial aid is any money used to help pay for college.  Financial aid can cover tuition and fees, room and board, books and supplies, transportation and other college-related expenses.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45704-A207-41CF-BC45-184A368CA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670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PlaceHolder 1"/>
          <p:cNvSpPr>
            <a:spLocks noGrp="1" noRot="1" noChangeAspect="1"/>
          </p:cNvSpPr>
          <p:nvPr>
            <p:ph type="sldImg"/>
          </p:nvPr>
        </p:nvSpPr>
        <p:spPr>
          <a:xfrm>
            <a:off x="406400" y="696913"/>
            <a:ext cx="6197600" cy="3486150"/>
          </a:xfrm>
          <a:prstGeom prst="rect">
            <a:avLst/>
          </a:prstGeom>
          <a:ln w="0">
            <a:noFill/>
          </a:ln>
        </p:spPr>
      </p:sp>
      <p:sp>
        <p:nvSpPr>
          <p:cNvPr id="517" name="PlaceHolder 2"/>
          <p:cNvSpPr>
            <a:spLocks noGrp="1"/>
          </p:cNvSpPr>
          <p:nvPr>
            <p:ph type="body"/>
          </p:nvPr>
        </p:nvSpPr>
        <p:spPr>
          <a:xfrm>
            <a:off x="700920" y="4415760"/>
            <a:ext cx="5607720" cy="4182840"/>
          </a:xfrm>
          <a:prstGeom prst="rect">
            <a:avLst/>
          </a:prstGeom>
          <a:noFill/>
          <a:ln w="9360">
            <a:noFill/>
          </a:ln>
        </p:spPr>
        <p:txBody>
          <a:bodyPr lIns="93240" tIns="46440" rIns="93240" bIns="46440" numCol="1" spcCol="0" anchor="t">
            <a:noAutofit/>
          </a:bodyPr>
          <a:lstStyle/>
          <a:p>
            <a:pPr marL="216000" indent="0">
              <a:lnSpc>
                <a:spcPct val="100000"/>
              </a:lnSpc>
              <a:buNone/>
              <a:tabLst>
                <a:tab pos="0" algn="l"/>
              </a:tabLst>
            </a:pPr>
            <a:r>
              <a:rPr lang="en-US" sz="1200" b="0" strike="noStrike" spc="-1">
                <a:solidFill>
                  <a:schemeClr val="dk1"/>
                </a:solidFill>
                <a:latin typeface="Arial"/>
                <a:ea typeface="+mn-ea"/>
              </a:rPr>
              <a:t>The Free Application for Federal Student Aid or FAFSA becomes available on October 1</a:t>
            </a:r>
            <a:r>
              <a:rPr lang="en-US" sz="1200" b="0" strike="noStrike" spc="-1" baseline="30000">
                <a:solidFill>
                  <a:schemeClr val="dk1"/>
                </a:solidFill>
                <a:latin typeface="Arial"/>
                <a:ea typeface="+mn-ea"/>
              </a:rPr>
              <a:t>st</a:t>
            </a:r>
            <a:r>
              <a:rPr lang="en-US" sz="1200" b="0" strike="noStrike" spc="-1">
                <a:solidFill>
                  <a:schemeClr val="dk1"/>
                </a:solidFill>
                <a:latin typeface="Arial"/>
                <a:ea typeface="+mn-ea"/>
              </a:rPr>
              <a:t> each year. Students can submit the application, and it must be renewed annually.</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The FAFSA will determine eligibility for Federal Student Aid. To make things easier, some of the information from the FAFSA is also used to determine eligibility for state aid.</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Students can list up to 10 institutions on the FAFSA. To receive state aid, one institution must be HOPE eligible. </a:t>
            </a:r>
            <a:endParaRPr lang="en-US" sz="1200" b="0" strike="noStrike" spc="-1">
              <a:solidFill>
                <a:srgbClr val="000000"/>
              </a:solidFill>
              <a:latin typeface="Arial"/>
            </a:endParaRPr>
          </a:p>
          <a:p>
            <a:pPr marL="216000" indent="0">
              <a:lnSpc>
                <a:spcPct val="100000"/>
              </a:lnSpc>
              <a:buNone/>
              <a:tabLst>
                <a:tab pos="0" algn="l"/>
              </a:tabLst>
            </a:pPr>
            <a:r>
              <a:rPr lang="en-US" sz="1200" b="1"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We have two great documents under the Resources tab on GAfutures.org to guide students through the FAFSA process; yet, that information can also be found here in the links for GAfutures webinar documents.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ea typeface="+mn-ea"/>
              </a:rPr>
              <a:t>Click</a:t>
            </a:r>
            <a:endParaRPr lang="en-US" sz="2000" b="0" strike="noStrike" spc="-1">
              <a:solidFill>
                <a:srgbClr val="000000"/>
              </a:solidFill>
              <a:latin typeface="Arial"/>
            </a:endParaRPr>
          </a:p>
        </p:txBody>
      </p:sp>
      <p:sp>
        <p:nvSpPr>
          <p:cNvPr id="518" name="PlaceHolder 3"/>
          <p:cNvSpPr>
            <a:spLocks noGrp="1"/>
          </p:cNvSpPr>
          <p:nvPr>
            <p:ph type="sldNum" idx="72"/>
          </p:nvPr>
        </p:nvSpPr>
        <p:spPr>
          <a:xfrm>
            <a:off x="3970800" y="8830080"/>
            <a:ext cx="3036960" cy="464040"/>
          </a:xfrm>
          <a:prstGeom prst="rect">
            <a:avLst/>
          </a:prstGeom>
          <a:noFill/>
          <a:ln w="9360">
            <a:noFill/>
          </a:ln>
        </p:spPr>
        <p:txBody>
          <a:bodyPr lIns="93240" tIns="46440" rIns="93240" bIns="46440" numCol="1" spcCol="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9539AEFA-458D-4A7C-A928-994F1F3162D7}" type="slidenum">
              <a:rPr kumimoji="0" lang="en-US" sz="12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27</a:t>
            </a:fld>
            <a:endParaRPr kumimoji="0" lang="en-US" sz="12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D24B9-0C95-45F8-ABB6-9F05C43846F8}"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8915" name="Rectangle 2"/>
          <p:cNvSpPr>
            <a:spLocks noGrp="1" noRot="1" noChangeAspect="1" noChangeArrowheads="1" noTextEdit="1"/>
          </p:cNvSpPr>
          <p:nvPr>
            <p:ph type="sldImg"/>
          </p:nvPr>
        </p:nvSpPr>
        <p:spPr>
          <a:xfrm>
            <a:off x="407988" y="695325"/>
            <a:ext cx="6197600" cy="3486150"/>
          </a:xfrm>
          <a:ln/>
        </p:spPr>
      </p:sp>
      <p:sp>
        <p:nvSpPr>
          <p:cNvPr id="38916"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endParaRPr lang="en-US" dirty="0">
              <a:latin typeface="Arial" pitchFamily="34" charset="0"/>
            </a:endParaRPr>
          </a:p>
        </p:txBody>
      </p:sp>
    </p:spTree>
    <p:extLst>
      <p:ext uri="{BB962C8B-B14F-4D97-AF65-F5344CB8AC3E}">
        <p14:creationId xmlns:p14="http://schemas.microsoft.com/office/powerpoint/2010/main" val="2379770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04E5AD-8EA6-417C-AE99-62E1ACAE1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7" name="Rectangle 2"/>
          <p:cNvSpPr>
            <a:spLocks noGrp="1" noRot="1" noChangeAspect="1" noChangeArrowheads="1" noTextEdit="1"/>
          </p:cNvSpPr>
          <p:nvPr>
            <p:ph type="sldImg"/>
          </p:nvPr>
        </p:nvSpPr>
        <p:spPr>
          <a:xfrm>
            <a:off x="407988" y="695325"/>
            <a:ext cx="6197600" cy="3486150"/>
          </a:xfrm>
          <a:ln/>
        </p:spPr>
      </p:sp>
      <p:sp>
        <p:nvSpPr>
          <p:cNvPr id="67588" name="Rectangle 3"/>
          <p:cNvSpPr>
            <a:spLocks noGrp="1" noChangeArrowheads="1"/>
          </p:cNvSpPr>
          <p:nvPr>
            <p:ph type="body" idx="1"/>
          </p:nvPr>
        </p:nvSpPr>
        <p:spPr>
          <a:xfrm>
            <a:off x="701040" y="4412564"/>
            <a:ext cx="5608320" cy="4188222"/>
          </a:xfrm>
          <a:noFill/>
          <a:ln/>
        </p:spPr>
        <p:txBody>
          <a:bodyPr/>
          <a:lstStyle/>
          <a:p>
            <a:pPr>
              <a:spcBef>
                <a:spcPct val="0"/>
              </a:spcBef>
              <a:buFont typeface="Arial" pitchFamily="34" charset="0"/>
              <a:buChar char="•"/>
            </a:pPr>
            <a:r>
              <a:rPr lang="en-US" baseline="0" dirty="0"/>
              <a:t> You can also call our 800 number or email our Client Services with any questions you may have. </a:t>
            </a:r>
            <a:endParaRPr lang="en-US" dirty="0"/>
          </a:p>
        </p:txBody>
      </p:sp>
    </p:spTree>
    <p:extLst>
      <p:ext uri="{BB962C8B-B14F-4D97-AF65-F5344CB8AC3E}">
        <p14:creationId xmlns:p14="http://schemas.microsoft.com/office/powerpoint/2010/main" val="3901206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876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magic</a:t>
            </a:r>
            <a:r>
              <a:rPr lang="en-US" baseline="0" dirty="0"/>
              <a:t> number, no take 1 for every 2 dollars rule</a:t>
            </a:r>
          </a:p>
          <a:p>
            <a:r>
              <a:rPr lang="en-US" baseline="0" dirty="0"/>
              <a:t>WIPA_ Work Incentives Planning and Assistance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096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385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896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727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377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65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thousands of scholarships out there to help all types of students pay for college.  Look for local and national scholarships with </a:t>
            </a:r>
            <a:r>
              <a:rPr lang="en-US" dirty="0" err="1"/>
              <a:t>GAfutures.org’s</a:t>
            </a:r>
            <a:r>
              <a:rPr lang="en-US" dirty="0"/>
              <a:t> search tool to find additional sources of financial aid.  Some scholarships have some pretty unique eligibility requirements!  Are you a vegetarian?  An aspiring writer? An avid volunteer in your community?  Then there may be a scholarship for you.  Here are some tips to help.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45704-A207-41CF-BC45-184A368CA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747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969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917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210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317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federal government has financial aid programs that include grants and work-study awards that do not need to be repaid, as well as various loans that require repayment.  For more information, visit studentaid.gov</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45704-A207-41CF-BC45-184A368CA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50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D24B9-0C95-45F8-ABB6-9F05C43846F8}"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8915" name="Rectangle 2"/>
          <p:cNvSpPr>
            <a:spLocks noGrp="1" noRot="1" noChangeAspect="1" noChangeArrowheads="1" noTextEdit="1"/>
          </p:cNvSpPr>
          <p:nvPr>
            <p:ph type="sldImg"/>
          </p:nvPr>
        </p:nvSpPr>
        <p:spPr>
          <a:xfrm>
            <a:off x="1182688" y="695325"/>
            <a:ext cx="4648200" cy="3486150"/>
          </a:xfrm>
          <a:ln/>
        </p:spPr>
      </p:sp>
      <p:sp>
        <p:nvSpPr>
          <p:cNvPr id="38916"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r>
              <a:rPr lang="en-US" dirty="0">
                <a:latin typeface="Arial" pitchFamily="34" charset="0"/>
              </a:rPr>
              <a:t> The</a:t>
            </a:r>
            <a:r>
              <a:rPr lang="en-US" baseline="0" dirty="0">
                <a:latin typeface="Arial" pitchFamily="34" charset="0"/>
              </a:rPr>
              <a:t> FAFSA also determines the amount of loans, subsidized and unsubsidized, you are eligible for.</a:t>
            </a:r>
          </a:p>
          <a:p>
            <a:pPr>
              <a:spcBef>
                <a:spcPct val="0"/>
              </a:spcBef>
              <a:buFont typeface="Arial" pitchFamily="34" charset="0"/>
              <a:buNone/>
            </a:pPr>
            <a:endParaRPr lang="en-US" baseline="0" dirty="0">
              <a:latin typeface="Arial" pitchFamily="34" charset="0"/>
            </a:endParaRPr>
          </a:p>
          <a:p>
            <a:pPr>
              <a:spcBef>
                <a:spcPct val="0"/>
              </a:spcBef>
              <a:buFont typeface="Arial" pitchFamily="34" charset="0"/>
              <a:buChar char="•"/>
            </a:pPr>
            <a:r>
              <a:rPr lang="en-US" baseline="0" dirty="0">
                <a:latin typeface="Arial" pitchFamily="34" charset="0"/>
              </a:rPr>
              <a:t> These loans, of course, will have to be repaid once you are no longer in school. Repayment begins six months after graduation or if the student is no longer enrolled at least half time.</a:t>
            </a:r>
          </a:p>
          <a:p>
            <a:pPr>
              <a:spcBef>
                <a:spcPct val="0"/>
              </a:spcBef>
              <a:buFont typeface="Arial" pitchFamily="34" charset="0"/>
              <a:buChar char="•"/>
            </a:pPr>
            <a:endParaRPr lang="en-US" baseline="0" dirty="0">
              <a:latin typeface="Arial" pitchFamily="34" charset="0"/>
            </a:endParaRPr>
          </a:p>
          <a:p>
            <a:pPr>
              <a:buFont typeface="Arial" pitchFamily="34" charset="0"/>
              <a:buChar char="•"/>
            </a:pPr>
            <a:r>
              <a:rPr lang="en-US" dirty="0">
                <a:latin typeface="Arial" pitchFamily="34" charset="0"/>
              </a:rPr>
              <a:t> Federal PLUS Loans are unsubsidized loans made to parents of undergraduate students. If your parents cannot obtain a PLUS loan, you may be eligible to borrow additional Unsubsidized Stafford loan funds. The interest rates may vary based on when the loan is borrowed.</a:t>
            </a:r>
          </a:p>
          <a:p>
            <a:pPr>
              <a:buFont typeface="Arial" pitchFamily="34" charset="0"/>
              <a:buNone/>
            </a:pPr>
            <a:r>
              <a:rPr lang="en-US" dirty="0">
                <a:latin typeface="Arial" pitchFamily="34" charset="0"/>
              </a:rPr>
              <a:t> </a:t>
            </a:r>
          </a:p>
          <a:p>
            <a:pPr>
              <a:buFont typeface="Arial" pitchFamily="34" charset="0"/>
              <a:buChar char="•"/>
            </a:pPr>
            <a:r>
              <a:rPr lang="en-US" dirty="0">
                <a:latin typeface="Arial" pitchFamily="34" charset="0"/>
              </a:rPr>
              <a:t> With the Grad PLUS Loan, graduate and professional students are also eligible to borrow under the PLUS Loan program to help pay for their education.</a:t>
            </a:r>
          </a:p>
          <a:p>
            <a:pPr>
              <a:spcBef>
                <a:spcPct val="0"/>
              </a:spcBef>
              <a:buFont typeface="Arial" pitchFamily="34" charset="0"/>
              <a:buChar char="•"/>
            </a:pPr>
            <a:endParaRPr lang="en-US" dirty="0">
              <a:latin typeface="Arial" pitchFamily="34" charset="0"/>
            </a:endParaRPr>
          </a:p>
        </p:txBody>
      </p:sp>
    </p:spTree>
    <p:extLst>
      <p:ext uri="{BB962C8B-B14F-4D97-AF65-F5344CB8AC3E}">
        <p14:creationId xmlns:p14="http://schemas.microsoft.com/office/powerpoint/2010/main" val="376750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D24B9-0C95-45F8-ABB6-9F05C43846F8}"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8915" name="Rectangle 2"/>
          <p:cNvSpPr>
            <a:spLocks noGrp="1" noRot="1" noChangeAspect="1" noChangeArrowheads="1" noTextEdit="1"/>
          </p:cNvSpPr>
          <p:nvPr>
            <p:ph type="sldImg"/>
          </p:nvPr>
        </p:nvSpPr>
        <p:spPr>
          <a:xfrm>
            <a:off x="1182688" y="695325"/>
            <a:ext cx="4648200" cy="3486150"/>
          </a:xfrm>
          <a:ln/>
        </p:spPr>
      </p:sp>
      <p:sp>
        <p:nvSpPr>
          <p:cNvPr id="38916"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endParaRPr lang="en-US" dirty="0">
              <a:latin typeface="Arial" pitchFamily="34" charset="0"/>
            </a:endParaRPr>
          </a:p>
        </p:txBody>
      </p:sp>
    </p:spTree>
    <p:extLst>
      <p:ext uri="{BB962C8B-B14F-4D97-AF65-F5344CB8AC3E}">
        <p14:creationId xmlns:p14="http://schemas.microsoft.com/office/powerpoint/2010/main" val="2175649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D24B9-0C95-45F8-ABB6-9F05C43846F8}"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8915" name="Rectangle 2"/>
          <p:cNvSpPr>
            <a:spLocks noGrp="1" noRot="1" noChangeAspect="1" noChangeArrowheads="1" noTextEdit="1"/>
          </p:cNvSpPr>
          <p:nvPr>
            <p:ph type="sldImg"/>
          </p:nvPr>
        </p:nvSpPr>
        <p:spPr>
          <a:xfrm>
            <a:off x="1182688" y="695325"/>
            <a:ext cx="4648200" cy="3486150"/>
          </a:xfrm>
          <a:ln/>
        </p:spPr>
      </p:sp>
      <p:sp>
        <p:nvSpPr>
          <p:cNvPr id="38916"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endParaRPr lang="en-US" dirty="0">
              <a:latin typeface="Arial" pitchFamily="34" charset="0"/>
            </a:endParaRPr>
          </a:p>
        </p:txBody>
      </p:sp>
    </p:spTree>
    <p:extLst>
      <p:ext uri="{BB962C8B-B14F-4D97-AF65-F5344CB8AC3E}">
        <p14:creationId xmlns:p14="http://schemas.microsoft.com/office/powerpoint/2010/main" val="977102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 typeface="Arial" pitchFamily="34" charset="0"/>
              <a:buChar char="•"/>
            </a:pPr>
            <a:r>
              <a:rPr lang="en-US" dirty="0">
                <a:latin typeface="Arial" pitchFamily="34" charset="0"/>
              </a:rPr>
              <a:t> Depending on what type of loan you and/or your parents qualify for, there</a:t>
            </a:r>
            <a:r>
              <a:rPr lang="en-US" baseline="0" dirty="0">
                <a:latin typeface="Arial" pitchFamily="34" charset="0"/>
              </a:rPr>
              <a:t> are some limits to the amount of funds you can receive.</a:t>
            </a:r>
          </a:p>
          <a:p>
            <a:pPr>
              <a:spcBef>
                <a:spcPct val="0"/>
              </a:spcBef>
              <a:buFont typeface="Arial" pitchFamily="34" charset="0"/>
              <a:buChar char="•"/>
            </a:pPr>
            <a:endParaRPr lang="en-US" baseline="0" dirty="0">
              <a:latin typeface="Arial" pitchFamily="34" charset="0"/>
            </a:endParaRPr>
          </a:p>
          <a:p>
            <a:pPr>
              <a:spcBef>
                <a:spcPct val="0"/>
              </a:spcBef>
              <a:buFont typeface="Arial" pitchFamily="34" charset="0"/>
              <a:buChar char="•"/>
            </a:pPr>
            <a:r>
              <a:rPr lang="en-US" dirty="0"/>
              <a:t> </a:t>
            </a:r>
            <a:r>
              <a:rPr lang="en-US" dirty="0">
                <a:latin typeface="Arial" pitchFamily="34" charset="0"/>
                <a:cs typeface="Arial" pitchFamily="34" charset="0"/>
              </a:rPr>
              <a:t>First-year undergraduates are eligible for loans up to $5,500. </a:t>
            </a:r>
          </a:p>
          <a:p>
            <a:pPr>
              <a:spcBef>
                <a:spcPct val="0"/>
              </a:spcBef>
              <a:buFont typeface="Arial" pitchFamily="34" charset="0"/>
              <a:buNone/>
            </a:pPr>
            <a:endParaRPr lang="en-US" dirty="0"/>
          </a:p>
          <a:p>
            <a:pPr>
              <a:spcBef>
                <a:spcPct val="0"/>
              </a:spcBef>
              <a:buFont typeface="Arial" pitchFamily="34" charset="0"/>
              <a:buChar char="•"/>
            </a:pPr>
            <a:r>
              <a:rPr lang="en-US" dirty="0"/>
              <a:t> Amounts increase for subsequent years of study, with higher amounts for graduate students. The interest rates may vary based on when the loan is borrowed.</a:t>
            </a: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45704-A207-41CF-BC45-184A368CA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396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Next,</a:t>
            </a:r>
            <a:r>
              <a:rPr lang="en-US" sz="1200" kern="1200" baseline="0" dirty="0">
                <a:solidFill>
                  <a:schemeClr val="tx1"/>
                </a:solidFill>
                <a:effectLst/>
                <a:latin typeface="Arial" charset="0"/>
                <a:ea typeface="+mn-ea"/>
                <a:cs typeface="+mn-cs"/>
              </a:rPr>
              <a:t> lets talk about the eligibility requirements for the HOPE Scholarship.</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84D0-89DA-4486-A7C3-E151E06E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401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2D01434-2D06-4FA1-A280-8FACC7740359}"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79431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01434-2D06-4FA1-A280-8FACC7740359}"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27563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22D01434-2D06-4FA1-A280-8FACC7740359}" type="datetimeFigureOut">
              <a:rPr lang="en-US" smtClean="0"/>
              <a:t>4/29/2025</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460522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3284890-85D2-4D7B-8EF5-15A9C1DB8F42}" type="datetimeFigureOut">
              <a:rPr lang="en-US" smtClean="0"/>
              <a:t>4/29/2025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0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21559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3265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82315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4/29/2025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2244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4/29/2025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1071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4/29/2025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50314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1189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01434-2D06-4FA1-A280-8FACC7740359}"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080156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11368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0071782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10950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664916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3590592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069775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876579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05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1014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95370"/>
            <a:ext cx="12192000" cy="979136"/>
          </a:xfrm>
        </p:spPr>
        <p:txBody>
          <a:bodyPr wrap="square" anchor="ctr">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0" y="1574506"/>
            <a:ext cx="12192000" cy="550258"/>
          </a:xfrm>
        </p:spPr>
        <p:txBody>
          <a:bodyPr anchor="ct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ext Placeholder 13"/>
          <p:cNvSpPr>
            <a:spLocks noGrp="1"/>
          </p:cNvSpPr>
          <p:nvPr>
            <p:ph type="body" sz="quarter" idx="10" hasCustomPrompt="1"/>
          </p:nvPr>
        </p:nvSpPr>
        <p:spPr>
          <a:xfrm>
            <a:off x="1" y="2347772"/>
            <a:ext cx="12191999" cy="548264"/>
          </a:xfrm>
        </p:spPr>
        <p:txBody>
          <a:bodyPr anchor="ctr">
            <a:noAutofit/>
          </a:bodyPr>
          <a:lstStyle>
            <a:lvl1pPr marL="0" indent="0" algn="ctr">
              <a:buNone/>
              <a:defRPr sz="2400" b="1"/>
            </a:lvl1pPr>
          </a:lstStyle>
          <a:p>
            <a:pPr lvl="0"/>
            <a:r>
              <a:rPr lang="en-US" dirty="0"/>
              <a:t>Presenter, 24pt</a:t>
            </a:r>
          </a:p>
        </p:txBody>
      </p:sp>
      <p:sp>
        <p:nvSpPr>
          <p:cNvPr id="15" name="Text Placeholder 13"/>
          <p:cNvSpPr>
            <a:spLocks noGrp="1"/>
          </p:cNvSpPr>
          <p:nvPr>
            <p:ph type="body" sz="quarter" idx="11" hasCustomPrompt="1"/>
          </p:nvPr>
        </p:nvSpPr>
        <p:spPr>
          <a:xfrm>
            <a:off x="2" y="2913175"/>
            <a:ext cx="12191999" cy="548264"/>
          </a:xfrm>
        </p:spPr>
        <p:txBody>
          <a:bodyPr anchor="ctr">
            <a:noAutofit/>
          </a:bodyPr>
          <a:lstStyle>
            <a:lvl1pPr marL="0" indent="0" algn="ctr">
              <a:buNone/>
              <a:defRPr sz="2400" b="0" i="1"/>
            </a:lvl1pPr>
          </a:lstStyle>
          <a:p>
            <a:pPr lvl="0"/>
            <a:r>
              <a:rPr lang="en-US" dirty="0"/>
              <a:t>Title, 24pt</a:t>
            </a:r>
          </a:p>
        </p:txBody>
      </p:sp>
      <p:sp>
        <p:nvSpPr>
          <p:cNvPr id="16" name="Text Placeholder 13"/>
          <p:cNvSpPr>
            <a:spLocks noGrp="1"/>
          </p:cNvSpPr>
          <p:nvPr>
            <p:ph type="body" sz="quarter" idx="12" hasCustomPrompt="1"/>
          </p:nvPr>
        </p:nvSpPr>
        <p:spPr>
          <a:xfrm>
            <a:off x="-1" y="3478578"/>
            <a:ext cx="12191999" cy="548264"/>
          </a:xfrm>
        </p:spPr>
        <p:txBody>
          <a:bodyPr anchor="ctr">
            <a:noAutofit/>
          </a:bodyPr>
          <a:lstStyle>
            <a:lvl1pPr marL="0" indent="0" algn="ctr">
              <a:buNone/>
              <a:defRPr sz="2400" b="0" i="1" baseline="0"/>
            </a:lvl1pPr>
          </a:lstStyle>
          <a:p>
            <a:pPr lvl="0"/>
            <a:r>
              <a:rPr lang="en-US" dirty="0"/>
              <a:t>Month 1, 2018</a:t>
            </a:r>
          </a:p>
        </p:txBody>
      </p:sp>
    </p:spTree>
    <p:extLst>
      <p:ext uri="{BB962C8B-B14F-4D97-AF65-F5344CB8AC3E}">
        <p14:creationId xmlns:p14="http://schemas.microsoft.com/office/powerpoint/2010/main" val="1284514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22D01434-2D06-4FA1-A280-8FACC7740359}" type="datetimeFigureOut">
              <a:rPr lang="en-US" smtClean="0"/>
              <a:t>4/29/2025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CB05E21-FC3C-4DB6-8388-A480D84793C1}" type="slidenum">
              <a:rPr lang="en-US" smtClean="0"/>
              <a:t>‹#›</a:t>
            </a:fld>
            <a:endParaRPr lang="en-US"/>
          </a:p>
        </p:txBody>
      </p:sp>
    </p:spTree>
    <p:extLst>
      <p:ext uri="{BB962C8B-B14F-4D97-AF65-F5344CB8AC3E}">
        <p14:creationId xmlns:p14="http://schemas.microsoft.com/office/powerpoint/2010/main" val="413713681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3248821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901353"/>
            <a:ext cx="12192000" cy="1085614"/>
          </a:xfrm>
        </p:spPr>
        <p:txBody>
          <a:bodyPr wrap="square" anchor="b">
            <a:normAutofit/>
          </a:bodyPr>
          <a:lstStyle>
            <a:lvl1pPr>
              <a:defRPr sz="3600" b="1" baseline="0"/>
            </a:lvl1pPr>
          </a:lstStyle>
          <a:p>
            <a:r>
              <a:rPr lang="en-US" dirty="0"/>
              <a:t>Click to edit divider slide title</a:t>
            </a:r>
          </a:p>
        </p:txBody>
      </p:sp>
      <p:sp>
        <p:nvSpPr>
          <p:cNvPr id="3" name="Text Placeholder 2"/>
          <p:cNvSpPr>
            <a:spLocks noGrp="1"/>
          </p:cNvSpPr>
          <p:nvPr>
            <p:ph type="body" idx="1" hasCustomPrompt="1"/>
          </p:nvPr>
        </p:nvSpPr>
        <p:spPr>
          <a:xfrm>
            <a:off x="1" y="2995059"/>
            <a:ext cx="12192000" cy="468057"/>
          </a:xfrm>
        </p:spPr>
        <p:txBody>
          <a:bodyPr>
            <a:normAutofit/>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
        <p:nvSpPr>
          <p:cNvPr id="6" name="Slide Number Placeholder 5"/>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3319164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922492"/>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2908079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0"/>
            <a:ext cx="12191999" cy="1391830"/>
          </a:xfrm>
        </p:spPr>
        <p:txBody>
          <a:bodyPr anchor="ctr">
            <a:noAutofit/>
          </a:bodyPr>
          <a:lstStyle>
            <a:lvl1pPr>
              <a:defRPr sz="3500"/>
            </a:lvl1pPr>
          </a:lstStyle>
          <a:p>
            <a:r>
              <a:rPr lang="en-US" dirty="0"/>
              <a:t>Click</a:t>
            </a:r>
            <a:br>
              <a:rPr lang="en-US" dirty="0"/>
            </a:br>
            <a:r>
              <a:rPr lang="en-US" dirty="0"/>
              <a:t>to edit</a:t>
            </a:r>
            <a:br>
              <a:rPr lang="en-US" dirty="0"/>
            </a:br>
            <a:r>
              <a:rPr lang="en-US" dirty="0"/>
              <a:t>Master title style</a:t>
            </a:r>
          </a:p>
        </p:txBody>
      </p:sp>
      <p:sp>
        <p:nvSpPr>
          <p:cNvPr id="3" name="Slide Number Placeholder 2"/>
          <p:cNvSpPr>
            <a:spLocks noGrp="1"/>
          </p:cNvSpPr>
          <p:nvPr>
            <p:ph type="sldNum" sz="quarter" idx="10"/>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2437136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3 Line Title Slide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0"/>
            <a:ext cx="12191999" cy="1391830"/>
          </a:xfrm>
        </p:spPr>
        <p:txBody>
          <a:bodyPr anchor="ctr">
            <a:noAutofit/>
          </a:bodyPr>
          <a:lstStyle>
            <a:lvl1pPr>
              <a:defRPr sz="3500"/>
            </a:lvl1pPr>
          </a:lstStyle>
          <a:p>
            <a:r>
              <a:rPr lang="en-US" dirty="0"/>
              <a:t>Click</a:t>
            </a:r>
            <a:br>
              <a:rPr lang="en-US" dirty="0"/>
            </a:br>
            <a:r>
              <a:rPr lang="en-US" dirty="0"/>
              <a:t>to edit</a:t>
            </a:r>
            <a:br>
              <a:rPr lang="en-US" dirty="0"/>
            </a:br>
            <a:r>
              <a:rPr lang="en-US" dirty="0"/>
              <a:t>Master title style</a:t>
            </a:r>
          </a:p>
        </p:txBody>
      </p:sp>
      <p:sp>
        <p:nvSpPr>
          <p:cNvPr id="3" name="Slide Number Placeholder 2"/>
          <p:cNvSpPr>
            <a:spLocks noGrp="1"/>
          </p:cNvSpPr>
          <p:nvPr>
            <p:ph type="sldNum" sz="quarter" idx="10"/>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270548525"/>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4400" y="1205875"/>
            <a:ext cx="5181600" cy="4946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8400" y="1205875"/>
            <a:ext cx="5181600" cy="4946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3917839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2531" name="Rectangle 3"/>
          <p:cNvSpPr>
            <a:spLocks noGrp="1" noChangeArrowheads="1"/>
          </p:cNvSpPr>
          <p:nvPr>
            <p:ph type="ctrTitle"/>
          </p:nvPr>
        </p:nvSpPr>
        <p:spPr>
          <a:xfrm>
            <a:off x="5526617" y="2984500"/>
            <a:ext cx="5842000" cy="1470025"/>
          </a:xfrm>
          <a:ln/>
        </p:spPr>
        <p:txBody>
          <a:bodyPr anchor="t"/>
          <a:lstStyle>
            <a:lvl1pPr>
              <a:defRPr sz="3500"/>
            </a:lvl1pPr>
          </a:lstStyle>
          <a:p>
            <a:r>
              <a:rPr lang="en-US"/>
              <a:t>Click to edit Master title style</a:t>
            </a:r>
          </a:p>
        </p:txBody>
      </p:sp>
      <p:sp>
        <p:nvSpPr>
          <p:cNvPr id="22532" name="Rectangle 4"/>
          <p:cNvSpPr>
            <a:spLocks noGrp="1" noChangeArrowheads="1"/>
          </p:cNvSpPr>
          <p:nvPr>
            <p:ph type="subTitle" idx="1"/>
          </p:nvPr>
        </p:nvSpPr>
        <p:spPr>
          <a:xfrm>
            <a:off x="5526617" y="4708526"/>
            <a:ext cx="5842000" cy="1520825"/>
          </a:xfrm>
          <a:ln/>
        </p:spPr>
        <p:txBody>
          <a:bodyPr/>
          <a:lstStyle>
            <a:lvl1pPr marL="0" indent="0">
              <a:buFontTx/>
              <a:buNone/>
              <a:defRPr sz="1900" b="0" i="1"/>
            </a:lvl1pPr>
          </a:lstStyle>
          <a:p>
            <a:r>
              <a:rPr lang="en-US"/>
              <a:t>Click to edit Master subtitle style</a:t>
            </a:r>
          </a:p>
        </p:txBody>
      </p:sp>
    </p:spTree>
    <p:extLst>
      <p:ext uri="{BB962C8B-B14F-4D97-AF65-F5344CB8AC3E}">
        <p14:creationId xmlns:p14="http://schemas.microsoft.com/office/powerpoint/2010/main" val="15646283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95370"/>
            <a:ext cx="12192000" cy="979136"/>
          </a:xfrm>
        </p:spPr>
        <p:txBody>
          <a:bodyPr wrap="square" anchor="ctr">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0" y="1574506"/>
            <a:ext cx="12192000" cy="550258"/>
          </a:xfrm>
        </p:spPr>
        <p:txBody>
          <a:bodyPr anchor="ct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ext Placeholder 13"/>
          <p:cNvSpPr>
            <a:spLocks noGrp="1"/>
          </p:cNvSpPr>
          <p:nvPr>
            <p:ph type="body" sz="quarter" idx="10" hasCustomPrompt="1"/>
          </p:nvPr>
        </p:nvSpPr>
        <p:spPr>
          <a:xfrm>
            <a:off x="1" y="2347772"/>
            <a:ext cx="12191999" cy="548264"/>
          </a:xfrm>
        </p:spPr>
        <p:txBody>
          <a:bodyPr anchor="ctr">
            <a:noAutofit/>
          </a:bodyPr>
          <a:lstStyle>
            <a:lvl1pPr marL="0" indent="0" algn="ctr">
              <a:buNone/>
              <a:defRPr sz="2400" b="1"/>
            </a:lvl1pPr>
          </a:lstStyle>
          <a:p>
            <a:pPr lvl="0"/>
            <a:r>
              <a:rPr lang="en-US" dirty="0"/>
              <a:t>Presenter, 24pt</a:t>
            </a:r>
          </a:p>
        </p:txBody>
      </p:sp>
      <p:sp>
        <p:nvSpPr>
          <p:cNvPr id="15" name="Text Placeholder 13"/>
          <p:cNvSpPr>
            <a:spLocks noGrp="1"/>
          </p:cNvSpPr>
          <p:nvPr>
            <p:ph type="body" sz="quarter" idx="11" hasCustomPrompt="1"/>
          </p:nvPr>
        </p:nvSpPr>
        <p:spPr>
          <a:xfrm>
            <a:off x="2" y="2913175"/>
            <a:ext cx="12191999" cy="548264"/>
          </a:xfrm>
        </p:spPr>
        <p:txBody>
          <a:bodyPr anchor="ctr">
            <a:noAutofit/>
          </a:bodyPr>
          <a:lstStyle>
            <a:lvl1pPr marL="0" indent="0" algn="ctr">
              <a:buNone/>
              <a:defRPr sz="2400" b="0" i="1"/>
            </a:lvl1pPr>
          </a:lstStyle>
          <a:p>
            <a:pPr lvl="0"/>
            <a:r>
              <a:rPr lang="en-US" dirty="0"/>
              <a:t>Title, 24pt</a:t>
            </a:r>
          </a:p>
        </p:txBody>
      </p:sp>
      <p:sp>
        <p:nvSpPr>
          <p:cNvPr id="16" name="Text Placeholder 13"/>
          <p:cNvSpPr>
            <a:spLocks noGrp="1"/>
          </p:cNvSpPr>
          <p:nvPr>
            <p:ph type="body" sz="quarter" idx="12" hasCustomPrompt="1"/>
          </p:nvPr>
        </p:nvSpPr>
        <p:spPr>
          <a:xfrm>
            <a:off x="-1" y="3478578"/>
            <a:ext cx="12191999" cy="548264"/>
          </a:xfrm>
        </p:spPr>
        <p:txBody>
          <a:bodyPr anchor="ctr">
            <a:noAutofit/>
          </a:bodyPr>
          <a:lstStyle>
            <a:lvl1pPr marL="0" indent="0" algn="ctr">
              <a:buNone/>
              <a:defRPr sz="2400" b="0" i="1" baseline="0"/>
            </a:lvl1pPr>
          </a:lstStyle>
          <a:p>
            <a:pPr lvl="0"/>
            <a:r>
              <a:rPr lang="en-US" dirty="0"/>
              <a:t>Month 1, 2018</a:t>
            </a:r>
          </a:p>
        </p:txBody>
      </p:sp>
    </p:spTree>
    <p:extLst>
      <p:ext uri="{BB962C8B-B14F-4D97-AF65-F5344CB8AC3E}">
        <p14:creationId xmlns:p14="http://schemas.microsoft.com/office/powerpoint/2010/main" val="3725057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78232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901353"/>
            <a:ext cx="12192000" cy="1085614"/>
          </a:xfrm>
        </p:spPr>
        <p:txBody>
          <a:bodyPr wrap="square" anchor="b">
            <a:normAutofit/>
          </a:bodyPr>
          <a:lstStyle>
            <a:lvl1pPr>
              <a:defRPr sz="3600" b="1" baseline="0"/>
            </a:lvl1pPr>
          </a:lstStyle>
          <a:p>
            <a:r>
              <a:rPr lang="en-US" dirty="0"/>
              <a:t>Click to edit divider slide title</a:t>
            </a:r>
          </a:p>
        </p:txBody>
      </p:sp>
      <p:sp>
        <p:nvSpPr>
          <p:cNvPr id="3" name="Text Placeholder 2"/>
          <p:cNvSpPr>
            <a:spLocks noGrp="1"/>
          </p:cNvSpPr>
          <p:nvPr>
            <p:ph type="body" idx="1" hasCustomPrompt="1"/>
          </p:nvPr>
        </p:nvSpPr>
        <p:spPr>
          <a:xfrm>
            <a:off x="1" y="2995059"/>
            <a:ext cx="12192000" cy="468057"/>
          </a:xfrm>
        </p:spPr>
        <p:txBody>
          <a:bodyPr>
            <a:normAutofit/>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
        <p:nvSpPr>
          <p:cNvPr id="6" name="Slide Number Placeholder 5"/>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3089383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D01434-2D06-4FA1-A280-8FACC7740359}"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893941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922492"/>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1023700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0"/>
            <a:ext cx="12191999" cy="1391830"/>
          </a:xfrm>
        </p:spPr>
        <p:txBody>
          <a:bodyPr anchor="ctr">
            <a:noAutofit/>
          </a:bodyPr>
          <a:lstStyle>
            <a:lvl1pPr>
              <a:defRPr sz="3500"/>
            </a:lvl1pPr>
          </a:lstStyle>
          <a:p>
            <a:r>
              <a:rPr lang="en-US" dirty="0"/>
              <a:t>Click</a:t>
            </a:r>
            <a:br>
              <a:rPr lang="en-US" dirty="0"/>
            </a:br>
            <a:r>
              <a:rPr lang="en-US" dirty="0"/>
              <a:t>to edit</a:t>
            </a:r>
            <a:br>
              <a:rPr lang="en-US" dirty="0"/>
            </a:br>
            <a:r>
              <a:rPr lang="en-US" dirty="0"/>
              <a:t>Master title style</a:t>
            </a:r>
          </a:p>
        </p:txBody>
      </p:sp>
      <p:sp>
        <p:nvSpPr>
          <p:cNvPr id="3" name="Slide Number Placeholder 2"/>
          <p:cNvSpPr>
            <a:spLocks noGrp="1"/>
          </p:cNvSpPr>
          <p:nvPr>
            <p:ph type="sldNum" sz="quarter" idx="10"/>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1165148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3 Line Title Slide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0"/>
            <a:ext cx="12191999" cy="1391830"/>
          </a:xfrm>
        </p:spPr>
        <p:txBody>
          <a:bodyPr anchor="ctr">
            <a:noAutofit/>
          </a:bodyPr>
          <a:lstStyle>
            <a:lvl1pPr>
              <a:defRPr sz="3500"/>
            </a:lvl1pPr>
          </a:lstStyle>
          <a:p>
            <a:r>
              <a:rPr lang="en-US" dirty="0"/>
              <a:t>Click</a:t>
            </a:r>
            <a:br>
              <a:rPr lang="en-US" dirty="0"/>
            </a:br>
            <a:r>
              <a:rPr lang="en-US" dirty="0"/>
              <a:t>to edit</a:t>
            </a:r>
            <a:br>
              <a:rPr lang="en-US" dirty="0"/>
            </a:br>
            <a:r>
              <a:rPr lang="en-US" dirty="0"/>
              <a:t>Master title style</a:t>
            </a:r>
          </a:p>
        </p:txBody>
      </p:sp>
      <p:sp>
        <p:nvSpPr>
          <p:cNvPr id="3" name="Slide Number Placeholder 2"/>
          <p:cNvSpPr>
            <a:spLocks noGrp="1"/>
          </p:cNvSpPr>
          <p:nvPr>
            <p:ph type="sldNum" sz="quarter" idx="10"/>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285063501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4400" y="1205875"/>
            <a:ext cx="5181600" cy="4946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8400" y="1205875"/>
            <a:ext cx="5181600" cy="4946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1677223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2531" name="Rectangle 3"/>
          <p:cNvSpPr>
            <a:spLocks noGrp="1" noChangeArrowheads="1"/>
          </p:cNvSpPr>
          <p:nvPr>
            <p:ph type="ctrTitle"/>
          </p:nvPr>
        </p:nvSpPr>
        <p:spPr>
          <a:xfrm>
            <a:off x="5526617" y="2984500"/>
            <a:ext cx="5842000" cy="1470025"/>
          </a:xfrm>
          <a:ln/>
        </p:spPr>
        <p:txBody>
          <a:bodyPr anchor="t"/>
          <a:lstStyle>
            <a:lvl1pPr>
              <a:defRPr sz="3500"/>
            </a:lvl1pPr>
          </a:lstStyle>
          <a:p>
            <a:r>
              <a:rPr lang="en-US"/>
              <a:t>Click to edit Master title style</a:t>
            </a:r>
          </a:p>
        </p:txBody>
      </p:sp>
      <p:sp>
        <p:nvSpPr>
          <p:cNvPr id="22532" name="Rectangle 4"/>
          <p:cNvSpPr>
            <a:spLocks noGrp="1" noChangeArrowheads="1"/>
          </p:cNvSpPr>
          <p:nvPr>
            <p:ph type="subTitle" idx="1"/>
          </p:nvPr>
        </p:nvSpPr>
        <p:spPr>
          <a:xfrm>
            <a:off x="5526617" y="4708526"/>
            <a:ext cx="5842000" cy="1520825"/>
          </a:xfrm>
          <a:ln/>
        </p:spPr>
        <p:txBody>
          <a:bodyPr/>
          <a:lstStyle>
            <a:lvl1pPr marL="0" indent="0">
              <a:buFontTx/>
              <a:buNone/>
              <a:defRPr sz="1900" b="0" i="1"/>
            </a:lvl1pPr>
          </a:lstStyle>
          <a:p>
            <a:r>
              <a:rPr lang="en-US"/>
              <a:t>Click to edit Master subtitle style</a:t>
            </a:r>
          </a:p>
        </p:txBody>
      </p:sp>
    </p:spTree>
    <p:extLst>
      <p:ext uri="{BB962C8B-B14F-4D97-AF65-F5344CB8AC3E}">
        <p14:creationId xmlns:p14="http://schemas.microsoft.com/office/powerpoint/2010/main" val="1520453836"/>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540DB076-7D8D-45ED-893B-39B08E835FDB}" type="slidenum">
              <a:t>‹#›</a:t>
            </a:fld>
            <a:endParaRPr/>
          </a:p>
        </p:txBody>
      </p:sp>
    </p:spTree>
    <p:extLst>
      <p:ext uri="{BB962C8B-B14F-4D97-AF65-F5344CB8AC3E}">
        <p14:creationId xmlns:p14="http://schemas.microsoft.com/office/powerpoint/2010/main" val="386963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D01434-2D06-4FA1-A280-8FACC7740359}"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805849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D01434-2D06-4FA1-A280-8FACC7740359}"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302317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01434-2D06-4FA1-A280-8FACC7740359}"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53609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01434-2D06-4FA1-A280-8FACC7740359}"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5927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01434-2D06-4FA1-A280-8FACC7740359}"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63191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8.pn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8.png"/><Relationship Id="rId5" Type="http://schemas.openxmlformats.org/officeDocument/2006/relationships/slideLayout" Target="../slideLayouts/slideLayout41.xml"/><Relationship Id="rId10" Type="http://schemas.openxmlformats.org/officeDocument/2006/relationships/theme" Target="../theme/theme4.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22D01434-2D06-4FA1-A280-8FACC7740359}" type="datetimeFigureOut">
              <a:rPr lang="en-US" smtClean="0"/>
              <a:t>4/29/2025</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CB05E21-FC3C-4DB6-8388-A480D84793C1}" type="slidenum">
              <a:rPr lang="en-US" smtClean="0"/>
              <a:t>‹#›</a:t>
            </a:fld>
            <a:endParaRPr lang="en-US"/>
          </a:p>
        </p:txBody>
      </p:sp>
    </p:spTree>
    <p:extLst>
      <p:ext uri="{BB962C8B-B14F-4D97-AF65-F5344CB8AC3E}">
        <p14:creationId xmlns:p14="http://schemas.microsoft.com/office/powerpoint/2010/main" val="22327006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664C608-40B1-4030-A28D-5B74BC98ADCE}" type="datetimeFigureOut">
              <a:rPr lang="en-US" smtClean="0"/>
              <a:t>4/29/2025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6799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
            <a:ext cx="12191999" cy="922492"/>
          </a:xfrm>
          <a:prstGeom prst="rect">
            <a:avLst/>
          </a:prstGeom>
        </p:spPr>
        <p:txBody>
          <a:bodyPr vert="horz" wrap="square"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4038" y="1288994"/>
            <a:ext cx="11063921" cy="4785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07270" y="6436232"/>
            <a:ext cx="801785" cy="365125"/>
          </a:xfrm>
          <a:prstGeom prst="rect">
            <a:avLst/>
          </a:prstGeom>
        </p:spPr>
        <p:txBody>
          <a:bodyPr vert="horz" lIns="91440" tIns="45720" rIns="91440" bIns="45720" rtlCol="0" anchor="ctr"/>
          <a:lstStyle>
            <a:lvl1pPr algn="r">
              <a:defRPr sz="1200">
                <a:solidFill>
                  <a:srgbClr val="9BD6CE"/>
                </a:solidFill>
              </a:defRPr>
            </a:lvl1pPr>
          </a:lstStyle>
          <a:p>
            <a:fld id="{B7E8C47A-6F4F-4ACC-A320-EBAABBC2BD65}" type="slidenum">
              <a:rPr lang="en-US" smtClean="0"/>
              <a:t>‹#›</a:t>
            </a:fld>
            <a:endParaRPr lang="en-US" dirty="0"/>
          </a:p>
        </p:txBody>
      </p:sp>
    </p:spTree>
    <p:extLst>
      <p:ext uri="{BB962C8B-B14F-4D97-AF65-F5344CB8AC3E}">
        <p14:creationId xmlns:p14="http://schemas.microsoft.com/office/powerpoint/2010/main" val="12228924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hf hdr="0" ftr="0" dt="0"/>
  <p:txStyles>
    <p:titleStyle>
      <a:lvl1pPr algn="ctr" defTabSz="914400" rtl="0" eaLnBrk="1" latinLnBrk="0" hangingPunct="1">
        <a:lnSpc>
          <a:spcPct val="90000"/>
        </a:lnSpc>
        <a:spcBef>
          <a:spcPct val="0"/>
        </a:spcBef>
        <a:buNone/>
        <a:defRPr sz="3600" b="1" kern="1200">
          <a:solidFill>
            <a:srgbClr val="9BD6CE"/>
          </a:solidFill>
          <a:latin typeface="ArcherPro Semi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
            <a:ext cx="12191999" cy="922492"/>
          </a:xfrm>
          <a:prstGeom prst="rect">
            <a:avLst/>
          </a:prstGeom>
        </p:spPr>
        <p:txBody>
          <a:bodyPr vert="horz" wrap="square"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4038" y="1288994"/>
            <a:ext cx="11063921" cy="4785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07270" y="6436232"/>
            <a:ext cx="801785" cy="365125"/>
          </a:xfrm>
          <a:prstGeom prst="rect">
            <a:avLst/>
          </a:prstGeom>
        </p:spPr>
        <p:txBody>
          <a:bodyPr vert="horz" lIns="91440" tIns="45720" rIns="91440" bIns="45720" rtlCol="0" anchor="ctr"/>
          <a:lstStyle>
            <a:lvl1pPr algn="r">
              <a:defRPr sz="1200">
                <a:solidFill>
                  <a:srgbClr val="9BD6CE"/>
                </a:solidFill>
              </a:defRPr>
            </a:lvl1pPr>
          </a:lstStyle>
          <a:p>
            <a:fld id="{B7E8C47A-6F4F-4ACC-A320-EBAABBC2BD65}" type="slidenum">
              <a:rPr lang="en-US" smtClean="0"/>
              <a:t>‹#›</a:t>
            </a:fld>
            <a:endParaRPr lang="en-US" dirty="0"/>
          </a:p>
        </p:txBody>
      </p:sp>
    </p:spTree>
    <p:extLst>
      <p:ext uri="{BB962C8B-B14F-4D97-AF65-F5344CB8AC3E}">
        <p14:creationId xmlns:p14="http://schemas.microsoft.com/office/powerpoint/2010/main" val="347263704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hdr="0" ftr="0" dt="0"/>
  <p:txStyles>
    <p:titleStyle>
      <a:lvl1pPr algn="ctr" defTabSz="914400" rtl="0" eaLnBrk="1" latinLnBrk="0" hangingPunct="1">
        <a:lnSpc>
          <a:spcPct val="90000"/>
        </a:lnSpc>
        <a:spcBef>
          <a:spcPct val="0"/>
        </a:spcBef>
        <a:buNone/>
        <a:defRPr sz="3600" b="1" kern="1200">
          <a:solidFill>
            <a:srgbClr val="9BD6CE"/>
          </a:solidFill>
          <a:latin typeface="ArcherPro Semi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7.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2B3_876603A1.xml"/><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45.xml"/><Relationship Id="rId5" Type="http://schemas.openxmlformats.org/officeDocument/2006/relationships/image" Target="../media/image3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38.jpe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hyperlink" Target="https://freepngimg.com/svg/83916-gold-3d-question-mark"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hyperlink" Target="https://pixabay.com/en/thank-you-letters-220427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E221-F03C-DAD7-712C-DE15D884A2CD}"/>
              </a:ext>
            </a:extLst>
          </p:cNvPr>
          <p:cNvSpPr>
            <a:spLocks noGrp="1"/>
          </p:cNvSpPr>
          <p:nvPr>
            <p:ph type="ctrTitle"/>
          </p:nvPr>
        </p:nvSpPr>
        <p:spPr>
          <a:xfrm>
            <a:off x="2875788" y="4505651"/>
            <a:ext cx="7488936" cy="1957203"/>
          </a:xfrm>
        </p:spPr>
        <p:txBody>
          <a:bodyPr anchor="t">
            <a:normAutofit/>
          </a:bodyPr>
          <a:lstStyle/>
          <a:p>
            <a:pPr algn="l"/>
            <a:r>
              <a:rPr lang="en-US" sz="1800" b="1" cap="none">
                <a:latin typeface="Abadi Extra Light" panose="020B0204020104020204" pitchFamily="34" charset="0"/>
              </a:rPr>
              <a:t>Shannah Mabry – Pathways to Partnerships, Project Manager</a:t>
            </a:r>
            <a:br>
              <a:rPr lang="en-US" sz="1800" b="1" cap="none">
                <a:latin typeface="Abadi Extra Light" panose="020B0204020104020204" pitchFamily="34" charset="0"/>
              </a:rPr>
            </a:br>
            <a:br>
              <a:rPr lang="en-US" sz="1800" b="1" cap="none">
                <a:latin typeface="Abadi Extra Light" panose="020B0204020104020204" pitchFamily="34" charset="0"/>
              </a:rPr>
            </a:br>
            <a:br>
              <a:rPr lang="en-US" sz="1800" b="1" cap="none">
                <a:latin typeface="Abadi Extra Light" panose="020B0204020104020204" pitchFamily="34" charset="0"/>
              </a:rPr>
            </a:br>
            <a:r>
              <a:rPr lang="en-US" sz="1800" b="1" cap="none">
                <a:latin typeface="Abadi Extra Light" panose="020B0204020104020204" pitchFamily="34" charset="0"/>
              </a:rPr>
              <a:t>Leigh Thrailkill – Pathways to Partnerships, Family Liaison</a:t>
            </a:r>
            <a:br>
              <a:rPr lang="en-US" sz="1800" cap="none">
                <a:latin typeface="Abadi Extra Light" panose="020B0204020104020204" pitchFamily="34" charset="0"/>
              </a:rPr>
            </a:br>
            <a:br>
              <a:rPr lang="en-US" sz="1800" cap="none">
                <a:latin typeface="Abadi Extra Light" panose="020B0204020104020204" pitchFamily="34" charset="0"/>
              </a:rPr>
            </a:br>
            <a:endParaRPr lang="en-US" sz="1800" cap="none">
              <a:latin typeface="Abadi Extra Light" panose="020B0204020104020204" pitchFamily="34" charset="0"/>
            </a:endParaRPr>
          </a:p>
        </p:txBody>
      </p:sp>
      <p:pic>
        <p:nvPicPr>
          <p:cNvPr id="1026" name="Picture 2" descr="A blue heart with text overlay&#10;&#10;Description automatically generated">
            <a:extLst>
              <a:ext uri="{FF2B5EF4-FFF2-40B4-BE49-F238E27FC236}">
                <a16:creationId xmlns:a16="http://schemas.microsoft.com/office/drawing/2014/main" id="{D7B0A014-67AC-2B3B-CED2-B2EB735C06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2716" y="2071135"/>
            <a:ext cx="1732769" cy="17327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489582A4-71DC-2EFA-6984-683FD561D7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Rectangle 6">
            <a:extLst>
              <a:ext uri="{FF2B5EF4-FFF2-40B4-BE49-F238E27FC236}">
                <a16:creationId xmlns:a16="http://schemas.microsoft.com/office/drawing/2014/main" id="{96F59802-15F5-F1B4-5196-08E79BF35B1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9" name="Picture 8">
            <a:extLst>
              <a:ext uri="{FF2B5EF4-FFF2-40B4-BE49-F238E27FC236}">
                <a16:creationId xmlns:a16="http://schemas.microsoft.com/office/drawing/2014/main" id="{97E927B7-4285-76C3-7775-3D24B6E5E06F}"/>
              </a:ext>
            </a:extLst>
          </p:cNvPr>
          <p:cNvPicPr>
            <a:picLocks noChangeAspect="1"/>
          </p:cNvPicPr>
          <p:nvPr/>
        </p:nvPicPr>
        <p:blipFill>
          <a:blip r:embed="rId3"/>
          <a:stretch>
            <a:fillRect/>
          </a:stretch>
        </p:blipFill>
        <p:spPr>
          <a:xfrm>
            <a:off x="11047882" y="5730640"/>
            <a:ext cx="944879" cy="944879"/>
          </a:xfrm>
          <a:prstGeom prst="rect">
            <a:avLst/>
          </a:prstGeom>
        </p:spPr>
      </p:pic>
      <p:sp>
        <p:nvSpPr>
          <p:cNvPr id="11" name="TextBox 10">
            <a:extLst>
              <a:ext uri="{FF2B5EF4-FFF2-40B4-BE49-F238E27FC236}">
                <a16:creationId xmlns:a16="http://schemas.microsoft.com/office/drawing/2014/main" id="{EB229727-36AD-739F-D21F-3C40BBD0D915}"/>
              </a:ext>
            </a:extLst>
          </p:cNvPr>
          <p:cNvSpPr txBox="1"/>
          <p:nvPr/>
        </p:nvSpPr>
        <p:spPr>
          <a:xfrm>
            <a:off x="988162" y="650103"/>
            <a:ext cx="1005840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badi Extra Light" panose="020F0502020204030204" pitchFamily="34" charset="0"/>
                <a:ea typeface="+mn-ea"/>
                <a:cs typeface="+mn-cs"/>
              </a:rPr>
              <a:t>Pathways to Partnerships</a:t>
            </a:r>
            <a:endParaRPr kumimoji="0" lang="en-US" sz="54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421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1" y="1"/>
            <a:ext cx="9143999" cy="922492"/>
          </a:xfrm>
        </p:spPr>
        <p:txBody>
          <a:bodyPr>
            <a:normAutofit fontScale="90000"/>
          </a:bodyPr>
          <a:lstStyle/>
          <a:p>
            <a:r>
              <a:rPr lang="en-US" dirty="0"/>
              <a:t>Federal Financial Aid Programs</a:t>
            </a:r>
            <a:br>
              <a:rPr lang="en-US" dirty="0"/>
            </a:br>
            <a:r>
              <a:rPr lang="en-US" dirty="0"/>
              <a:t>Grants</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idx="1"/>
          </p:nvPr>
        </p:nvSpPr>
        <p:spPr>
          <a:xfrm>
            <a:off x="1947029" y="1288994"/>
            <a:ext cx="8297941" cy="4785568"/>
          </a:xfrm>
        </p:spPr>
        <p:txBody>
          <a:bodyPr>
            <a:normAutofit/>
          </a:bodyPr>
          <a:lstStyle/>
          <a:p>
            <a:r>
              <a:rPr lang="en-US" dirty="0"/>
              <a:t>Federal Work Study Program</a:t>
            </a:r>
          </a:p>
          <a:p>
            <a:pPr lvl="1"/>
            <a:r>
              <a:rPr lang="en-US" dirty="0"/>
              <a:t>Full-time or part-time undergraduate or graduate student</a:t>
            </a:r>
          </a:p>
          <a:p>
            <a:pPr lvl="1"/>
            <a:r>
              <a:rPr lang="en-US" dirty="0"/>
              <a:t>Earn at least minimum wage</a:t>
            </a:r>
          </a:p>
          <a:p>
            <a:pPr lvl="1"/>
            <a:r>
              <a:rPr lang="en-US" dirty="0"/>
              <a:t>On-campus positions </a:t>
            </a:r>
          </a:p>
          <a:p>
            <a:pPr lvl="2"/>
            <a:r>
              <a:rPr lang="en-US" dirty="0"/>
              <a:t>Campus tour guide</a:t>
            </a:r>
          </a:p>
          <a:p>
            <a:pPr lvl="2"/>
            <a:r>
              <a:rPr lang="en-US" dirty="0"/>
              <a:t>Library</a:t>
            </a:r>
          </a:p>
          <a:p>
            <a:pPr lvl="2"/>
            <a:r>
              <a:rPr lang="en-US" dirty="0"/>
              <a:t>Sporting events</a:t>
            </a:r>
          </a:p>
          <a:p>
            <a:pPr lvl="2"/>
            <a:r>
              <a:rPr lang="en-US" dirty="0"/>
              <a:t>Office assistant</a:t>
            </a:r>
          </a:p>
          <a:p>
            <a:pPr lvl="1"/>
            <a:endParaRPr lang="en-US" dirty="0"/>
          </a:p>
          <a:p>
            <a:endParaRPr lang="en-US" dirty="0"/>
          </a:p>
        </p:txBody>
      </p:sp>
      <p:sp>
        <p:nvSpPr>
          <p:cNvPr id="4" name="Slide Number Placeholder 3"/>
          <p:cNvSpPr>
            <a:spLocks noGrp="1"/>
          </p:cNvSpPr>
          <p:nvPr>
            <p:ph type="sldNum" sz="quarter" idx="12"/>
          </p:nvPr>
        </p:nvSpPr>
        <p:spPr>
          <a:xfrm>
            <a:off x="10004453" y="6436232"/>
            <a:ext cx="601339" cy="365125"/>
          </a:xfrm>
        </p:spPr>
        <p:txBody>
          <a:bodyPr/>
          <a:lstStyle/>
          <a:p>
            <a:fld id="{0CBD98A8-9AD1-45DC-91BD-A129B3518539}" type="slidenum">
              <a:rPr lang="en-US">
                <a:latin typeface="Calibri" panose="020F0502020204030204"/>
              </a:rPr>
              <a:pPr/>
              <a:t>10</a:t>
            </a:fld>
            <a:endParaRPr lang="en-US" dirty="0">
              <a:latin typeface="Calibri" panose="020F0502020204030204"/>
            </a:endParaRPr>
          </a:p>
        </p:txBody>
      </p:sp>
      <p:pic>
        <p:nvPicPr>
          <p:cNvPr id="6" name="Picture 5" descr="A person in a white shirt&#10;&#10;Description automatically generated">
            <a:extLst>
              <a:ext uri="{FF2B5EF4-FFF2-40B4-BE49-F238E27FC236}">
                <a16:creationId xmlns:a16="http://schemas.microsoft.com/office/drawing/2014/main" id="{CD2B403A-8A56-4EEA-A9D2-CB7B4DCC4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690" y="3426708"/>
            <a:ext cx="3428711" cy="2288292"/>
          </a:xfrm>
          <a:prstGeom prst="rect">
            <a:avLst/>
          </a:prstGeom>
          <a:ln w="38100" cap="sq">
            <a:solidFill>
              <a:srgbClr val="9BD6CE"/>
            </a:solidFill>
            <a:prstDash val="solid"/>
            <a:miter lim="800000"/>
          </a:ln>
          <a:effectLst>
            <a:outerShdw blurRad="50800" dist="38100" dir="2700000" algn="tl" rotWithShape="0">
              <a:schemeClr val="tx2">
                <a:alpha val="40000"/>
              </a:schemeClr>
            </a:outerShdw>
          </a:effectLst>
        </p:spPr>
      </p:pic>
    </p:spTree>
    <p:extLst>
      <p:ext uri="{BB962C8B-B14F-4D97-AF65-F5344CB8AC3E}">
        <p14:creationId xmlns:p14="http://schemas.microsoft.com/office/powerpoint/2010/main" val="81174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 calcmode="lin" valueType="num">
                                      <p:cBhvr additive="base">
                                        <p:cTn id="3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1" y="1"/>
            <a:ext cx="9143999" cy="922492"/>
          </a:xfrm>
        </p:spPr>
        <p:txBody>
          <a:bodyPr>
            <a:normAutofit fontScale="90000"/>
          </a:bodyPr>
          <a:lstStyle/>
          <a:p>
            <a:r>
              <a:rPr lang="en-US" dirty="0"/>
              <a:t>Federal Financial Aid Programs</a:t>
            </a:r>
            <a:br>
              <a:rPr lang="en-US" dirty="0"/>
            </a:br>
            <a:r>
              <a:rPr lang="en-US" dirty="0"/>
              <a:t>Federal Direct Loans</a:t>
            </a:r>
          </a:p>
        </p:txBody>
      </p:sp>
      <p:sp>
        <p:nvSpPr>
          <p:cNvPr id="15363" name="Rectangle 13"/>
          <p:cNvSpPr>
            <a:spLocks noGrp="1" noChangeArrowheads="1"/>
          </p:cNvSpPr>
          <p:nvPr>
            <p:ph idx="1"/>
          </p:nvPr>
        </p:nvSpPr>
        <p:spPr>
          <a:xfrm>
            <a:off x="1947029" y="1288994"/>
            <a:ext cx="8297941" cy="4785568"/>
          </a:xfrm>
        </p:spPr>
        <p:txBody>
          <a:bodyPr>
            <a:normAutofit/>
          </a:bodyPr>
          <a:lstStyle/>
          <a:p>
            <a:r>
              <a:rPr lang="en-US" dirty="0"/>
              <a:t>Direct Subsidized Loan</a:t>
            </a:r>
          </a:p>
          <a:p>
            <a:endParaRPr lang="en-US" dirty="0"/>
          </a:p>
          <a:p>
            <a:r>
              <a:rPr lang="en-US" dirty="0"/>
              <a:t>Direct Unsubsidized Loan</a:t>
            </a:r>
          </a:p>
          <a:p>
            <a:endParaRPr lang="en-US" dirty="0"/>
          </a:p>
          <a:p>
            <a:r>
              <a:rPr lang="en-US" dirty="0"/>
              <a:t>Federal PLUS Loan – for parents of dependent undergraduate students</a:t>
            </a:r>
          </a:p>
          <a:p>
            <a:endParaRPr lang="en-US" dirty="0"/>
          </a:p>
          <a:p>
            <a:r>
              <a:rPr lang="en-US" dirty="0"/>
              <a:t>Grad PLUS Loan – for graduate and professional students</a:t>
            </a:r>
          </a:p>
          <a:p>
            <a:endParaRPr lang="en-US" dirty="0"/>
          </a:p>
        </p:txBody>
      </p:sp>
      <p:sp>
        <p:nvSpPr>
          <p:cNvPr id="22533" name="Slide Number Placeholder 4"/>
          <p:cNvSpPr>
            <a:spLocks noGrp="1"/>
          </p:cNvSpPr>
          <p:nvPr>
            <p:ph type="sldNum" sz="quarter" idx="12"/>
          </p:nvPr>
        </p:nvSpPr>
        <p:spPr>
          <a:xfrm>
            <a:off x="10004453" y="6436232"/>
            <a:ext cx="601339" cy="365125"/>
          </a:xfrm>
        </p:spPr>
        <p:txBody>
          <a:bodyPr/>
          <a:lstStyle/>
          <a:p>
            <a:fld id="{EE94835E-90D9-48AB-A53A-69080B3B81D0}" type="slidenum">
              <a:rPr lang="en-US">
                <a:latin typeface="Calibri" panose="020F0502020204030204"/>
              </a:rPr>
              <a:pPr/>
              <a:t>11</a:t>
            </a:fld>
            <a:endParaRPr lang="en-US">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1" y="1"/>
            <a:ext cx="9143999" cy="922492"/>
          </a:xfrm>
        </p:spPr>
        <p:txBody>
          <a:bodyPr>
            <a:normAutofit fontScale="90000"/>
          </a:bodyPr>
          <a:lstStyle/>
          <a:p>
            <a:r>
              <a:rPr lang="en-US" dirty="0"/>
              <a:t>Federal Financial Aid Programs</a:t>
            </a:r>
            <a:br>
              <a:rPr lang="en-US" dirty="0"/>
            </a:br>
            <a:r>
              <a:rPr lang="en-US" dirty="0"/>
              <a:t>Direct Subsidized Loans</a:t>
            </a:r>
          </a:p>
        </p:txBody>
      </p:sp>
      <p:sp>
        <p:nvSpPr>
          <p:cNvPr id="15363" name="Rectangle 13"/>
          <p:cNvSpPr>
            <a:spLocks noGrp="1" noChangeArrowheads="1"/>
          </p:cNvSpPr>
          <p:nvPr>
            <p:ph idx="1"/>
          </p:nvPr>
        </p:nvSpPr>
        <p:spPr>
          <a:xfrm>
            <a:off x="1947029" y="1288994"/>
            <a:ext cx="8297941" cy="4785568"/>
          </a:xfrm>
        </p:spPr>
        <p:txBody>
          <a:bodyPr>
            <a:normAutofit/>
          </a:bodyPr>
          <a:lstStyle/>
          <a:p>
            <a:r>
              <a:rPr lang="en-US" dirty="0"/>
              <a:t>Direct Subsidized Loan</a:t>
            </a:r>
          </a:p>
          <a:p>
            <a:pPr lvl="1"/>
            <a:r>
              <a:rPr lang="en-US" dirty="0"/>
              <a:t>Available to undergraduate students with financial need</a:t>
            </a:r>
          </a:p>
          <a:p>
            <a:pPr lvl="1"/>
            <a:r>
              <a:rPr lang="en-US" dirty="0"/>
              <a:t>Interest is paid by the government while enrolled (at least half time)</a:t>
            </a:r>
          </a:p>
          <a:p>
            <a:pPr lvl="1"/>
            <a:r>
              <a:rPr lang="en-US" dirty="0"/>
              <a:t>Amount determined by institution and based on COA, financial need, other aid and loan limits</a:t>
            </a:r>
          </a:p>
          <a:p>
            <a:pPr lvl="1"/>
            <a:r>
              <a:rPr lang="en-US" dirty="0"/>
              <a:t>Current interest rate 6.53% (undergraduate)</a:t>
            </a:r>
          </a:p>
          <a:p>
            <a:endParaRPr lang="en-US" dirty="0"/>
          </a:p>
          <a:p>
            <a:endParaRPr lang="en-US" dirty="0"/>
          </a:p>
          <a:p>
            <a:endParaRPr lang="en-US" dirty="0"/>
          </a:p>
        </p:txBody>
      </p:sp>
      <p:sp>
        <p:nvSpPr>
          <p:cNvPr id="22533" name="Slide Number Placeholder 4"/>
          <p:cNvSpPr>
            <a:spLocks noGrp="1"/>
          </p:cNvSpPr>
          <p:nvPr>
            <p:ph type="sldNum" sz="quarter" idx="12"/>
          </p:nvPr>
        </p:nvSpPr>
        <p:spPr>
          <a:xfrm>
            <a:off x="10004453" y="6436232"/>
            <a:ext cx="601339" cy="365125"/>
          </a:xfrm>
        </p:spPr>
        <p:txBody>
          <a:bodyPr/>
          <a:lstStyle/>
          <a:p>
            <a:fld id="{EE94835E-90D9-48AB-A53A-69080B3B81D0}" type="slidenum">
              <a:rPr lang="en-US">
                <a:latin typeface="Calibri" panose="020F0502020204030204"/>
              </a:rPr>
              <a:pPr/>
              <a:t>12</a:t>
            </a:fld>
            <a:endParaRPr lang="en-US">
              <a:latin typeface="Calibri" panose="020F0502020204030204"/>
            </a:endParaRPr>
          </a:p>
        </p:txBody>
      </p:sp>
    </p:spTree>
    <p:extLst>
      <p:ext uri="{BB962C8B-B14F-4D97-AF65-F5344CB8AC3E}">
        <p14:creationId xmlns:p14="http://schemas.microsoft.com/office/powerpoint/2010/main" val="67849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1" y="1"/>
            <a:ext cx="9143999" cy="922492"/>
          </a:xfrm>
        </p:spPr>
        <p:txBody>
          <a:bodyPr>
            <a:normAutofit fontScale="90000"/>
          </a:bodyPr>
          <a:lstStyle/>
          <a:p>
            <a:r>
              <a:rPr lang="en-US" dirty="0"/>
              <a:t>Federal Financial Aid Programs</a:t>
            </a:r>
            <a:br>
              <a:rPr lang="en-US" dirty="0"/>
            </a:br>
            <a:r>
              <a:rPr lang="en-US" dirty="0"/>
              <a:t>Direct Unsubsidized Loans</a:t>
            </a:r>
          </a:p>
        </p:txBody>
      </p:sp>
      <p:sp>
        <p:nvSpPr>
          <p:cNvPr id="15363" name="Rectangle 13"/>
          <p:cNvSpPr>
            <a:spLocks noGrp="1" noChangeArrowheads="1"/>
          </p:cNvSpPr>
          <p:nvPr>
            <p:ph idx="1"/>
          </p:nvPr>
        </p:nvSpPr>
        <p:spPr>
          <a:xfrm>
            <a:off x="1947029" y="1288994"/>
            <a:ext cx="8297941" cy="4785568"/>
          </a:xfrm>
        </p:spPr>
        <p:txBody>
          <a:bodyPr>
            <a:normAutofit/>
          </a:bodyPr>
          <a:lstStyle/>
          <a:p>
            <a:r>
              <a:rPr lang="en-US" dirty="0"/>
              <a:t>Direct Unsubsidized Loan</a:t>
            </a:r>
          </a:p>
          <a:p>
            <a:pPr lvl="1"/>
            <a:r>
              <a:rPr lang="en-US" dirty="0"/>
              <a:t>Available to undergraduate/graduate students</a:t>
            </a:r>
          </a:p>
          <a:p>
            <a:pPr lvl="1"/>
            <a:r>
              <a:rPr lang="en-US" dirty="0"/>
              <a:t>Institution determines the amount based on COA, other financial aid awarded, and loan limits</a:t>
            </a:r>
          </a:p>
          <a:p>
            <a:pPr lvl="1"/>
            <a:r>
              <a:rPr lang="en-US" dirty="0"/>
              <a:t>Student responsible for paying the interest </a:t>
            </a:r>
          </a:p>
          <a:p>
            <a:pPr lvl="2"/>
            <a:r>
              <a:rPr lang="en-US" dirty="0"/>
              <a:t>Can choose to defer interest while enrolled at least half time, but interest will be added to the principal amount of loan</a:t>
            </a:r>
          </a:p>
          <a:p>
            <a:pPr lvl="1"/>
            <a:r>
              <a:rPr lang="en-US" dirty="0"/>
              <a:t>Current interest rate 6.53% (undergraduate)</a:t>
            </a:r>
          </a:p>
          <a:p>
            <a:pPr lvl="1"/>
            <a:r>
              <a:rPr lang="en-US" dirty="0"/>
              <a:t>Current interest rate 8.08% (graduate/professional)</a:t>
            </a:r>
          </a:p>
          <a:p>
            <a:endParaRPr lang="en-US" dirty="0"/>
          </a:p>
          <a:p>
            <a:endParaRPr lang="en-US" dirty="0"/>
          </a:p>
          <a:p>
            <a:endParaRPr lang="en-US" dirty="0"/>
          </a:p>
        </p:txBody>
      </p:sp>
      <p:sp>
        <p:nvSpPr>
          <p:cNvPr id="22533" name="Slide Number Placeholder 4"/>
          <p:cNvSpPr>
            <a:spLocks noGrp="1"/>
          </p:cNvSpPr>
          <p:nvPr>
            <p:ph type="sldNum" sz="quarter" idx="12"/>
          </p:nvPr>
        </p:nvSpPr>
        <p:spPr>
          <a:xfrm>
            <a:off x="10004453" y="6436232"/>
            <a:ext cx="601339" cy="365125"/>
          </a:xfrm>
        </p:spPr>
        <p:txBody>
          <a:bodyPr/>
          <a:lstStyle/>
          <a:p>
            <a:fld id="{EE94835E-90D9-48AB-A53A-69080B3B81D0}" type="slidenum">
              <a:rPr lang="en-US">
                <a:latin typeface="Calibri" panose="020F0502020204030204"/>
              </a:rPr>
              <a:pPr/>
              <a:t>13</a:t>
            </a:fld>
            <a:endParaRPr lang="en-US">
              <a:latin typeface="Calibri" panose="020F0502020204030204"/>
            </a:endParaRPr>
          </a:p>
        </p:txBody>
      </p:sp>
    </p:spTree>
    <p:extLst>
      <p:ext uri="{BB962C8B-B14F-4D97-AF65-F5344CB8AC3E}">
        <p14:creationId xmlns:p14="http://schemas.microsoft.com/office/powerpoint/2010/main" val="221379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
            <a:ext cx="9143999" cy="922492"/>
          </a:xfrm>
        </p:spPr>
        <p:txBody>
          <a:bodyPr/>
          <a:lstStyle/>
          <a:p>
            <a:r>
              <a:rPr lang="en-US" dirty="0"/>
              <a:t>Federal Loan Program Limits</a:t>
            </a:r>
          </a:p>
        </p:txBody>
      </p:sp>
      <p:sp>
        <p:nvSpPr>
          <p:cNvPr id="4" name="Slide Number Placeholder 3"/>
          <p:cNvSpPr>
            <a:spLocks noGrp="1"/>
          </p:cNvSpPr>
          <p:nvPr>
            <p:ph type="sldNum" sz="quarter" idx="12"/>
          </p:nvPr>
        </p:nvSpPr>
        <p:spPr>
          <a:xfrm>
            <a:off x="10004453" y="6436232"/>
            <a:ext cx="601339" cy="365125"/>
          </a:xfrm>
        </p:spPr>
        <p:txBody>
          <a:bodyPr/>
          <a:lstStyle/>
          <a:p>
            <a:fld id="{0CBD98A8-9AD1-45DC-91BD-A129B3518539}" type="slidenum">
              <a:rPr lang="en-US">
                <a:latin typeface="Calibri" panose="020F0502020204030204"/>
              </a:rPr>
              <a:pPr/>
              <a:t>14</a:t>
            </a:fld>
            <a:endParaRPr lang="en-US" dirty="0">
              <a:latin typeface="Calibri" panose="020F0502020204030204"/>
            </a:endParaRPr>
          </a:p>
        </p:txBody>
      </p:sp>
      <p:graphicFrame>
        <p:nvGraphicFramePr>
          <p:cNvPr id="5" name="Table 4"/>
          <p:cNvGraphicFramePr>
            <a:graphicFrameLocks noGrp="1"/>
          </p:cNvGraphicFramePr>
          <p:nvPr/>
        </p:nvGraphicFramePr>
        <p:xfrm>
          <a:off x="1790700" y="1785937"/>
          <a:ext cx="8610600" cy="1737360"/>
        </p:xfrm>
        <a:graphic>
          <a:graphicData uri="http://schemas.openxmlformats.org/drawingml/2006/table">
            <a:tbl>
              <a:tblPr firstRow="1" bandRow="1">
                <a:tableStyleId>{5C22544A-7EE6-4342-B048-85BDC9FD1C3A}</a:tableStyleId>
              </a:tblPr>
              <a:tblGrid>
                <a:gridCol w="33147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558776">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Initial Loan Amount for Dependent Students whose Parents are Eligible for a PLUS Loan</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Base</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Additional Unsubsidized</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Annual Maximum Amount</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0"/>
                  </a:ext>
                </a:extLst>
              </a:tr>
              <a:tr h="234429">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Freshmen</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$3,500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$2,000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$5,500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1"/>
                  </a:ext>
                </a:extLst>
              </a:tr>
              <a:tr h="234429">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Sophomore</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$4,500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$2,000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$6,500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2"/>
                  </a:ext>
                </a:extLst>
              </a:tr>
              <a:tr h="234429">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Junior/Senior</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$5,500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$2,000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$7,500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nvGraphicFramePr>
        <p:xfrm>
          <a:off x="1790700" y="4038600"/>
          <a:ext cx="8610600" cy="1737360"/>
        </p:xfrm>
        <a:graphic>
          <a:graphicData uri="http://schemas.openxmlformats.org/drawingml/2006/table">
            <a:tbl>
              <a:tblPr firstRow="1" bandRow="1">
                <a:tableStyleId>{5C22544A-7EE6-4342-B048-85BDC9FD1C3A}</a:tableStyleId>
              </a:tblPr>
              <a:tblGrid>
                <a:gridCol w="3238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539798">
                <a:tc>
                  <a:txBody>
                    <a:bodyPr/>
                    <a:lstStyle/>
                    <a:p>
                      <a:pPr marL="0" marR="0" lvl="0" indent="0" algn="ctr" defTabSz="914400" rtl="0" eaLnBrk="0" fontAlgn="b" latinLnBrk="0" hangingPunct="0">
                        <a:lnSpc>
                          <a:spcPct val="100000"/>
                        </a:lnSpc>
                        <a:spcBef>
                          <a:spcPct val="0"/>
                        </a:spcBef>
                        <a:spcAft>
                          <a:spcPct val="0"/>
                        </a:spcAft>
                        <a:buClrTx/>
                        <a:buSzTx/>
                        <a:buFontTx/>
                        <a:buNone/>
                        <a:tabLst>
                          <a:tab pos="225425" algn="l"/>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Independent Students and Dependent Students whose Parents were Denied a PLUS Loan</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Base</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Additional Unsubsidized</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Annual Maximum Amount</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0"/>
                  </a:ext>
                </a:extLst>
              </a:tr>
              <a:tr h="226467">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Freshmen</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$3,500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$6,000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$9,500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1"/>
                  </a:ext>
                </a:extLst>
              </a:tr>
              <a:tr h="226467">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Sophomore</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$4,500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$6,000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$10,500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2"/>
                  </a:ext>
                </a:extLst>
              </a:tr>
              <a:tr h="226467">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Junior/Senior</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$5,500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$7,000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$12,500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3"/>
                  </a:ext>
                </a:extLst>
              </a:tr>
            </a:tbl>
          </a:graphicData>
        </a:graphic>
      </p:graphicFrame>
      <p:sp>
        <p:nvSpPr>
          <p:cNvPr id="7" name="TextBox 6"/>
          <p:cNvSpPr txBox="1"/>
          <p:nvPr/>
        </p:nvSpPr>
        <p:spPr bwMode="auto">
          <a:xfrm>
            <a:off x="2971800" y="1119275"/>
            <a:ext cx="5867400" cy="523220"/>
          </a:xfrm>
          <a:prstGeom prst="rect">
            <a:avLst/>
          </a:prstGeom>
          <a:noFill/>
          <a:ln w="9525">
            <a:noFill/>
            <a:miter lim="800000"/>
            <a:headEnd/>
            <a:tailEnd/>
          </a:ln>
        </p:spPr>
        <p:txBody>
          <a:bodyPr wrap="square" rtlCol="0">
            <a:spAutoFit/>
          </a:bodyPr>
          <a:lstStyle/>
          <a:p>
            <a:pPr algn="ctr">
              <a:spcBef>
                <a:spcPct val="50000"/>
              </a:spcBef>
            </a:pPr>
            <a:r>
              <a:rPr lang="en-US" sz="2800" dirty="0">
                <a:solidFill>
                  <a:prstClr val="white"/>
                </a:solidFill>
                <a:latin typeface="Univers LT Pro 55" panose="020B0603020202020204" pitchFamily="34" charset="0"/>
              </a:rPr>
              <a:t>2024-2025Academic Year</a:t>
            </a:r>
          </a:p>
        </p:txBody>
      </p:sp>
    </p:spTree>
    <p:extLst>
      <p:ext uri="{BB962C8B-B14F-4D97-AF65-F5344CB8AC3E}">
        <p14:creationId xmlns:p14="http://schemas.microsoft.com/office/powerpoint/2010/main" val="1309274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181C0B-8274-4927-948E-48C19A1D4AEB}"/>
              </a:ext>
            </a:extLst>
          </p:cNvPr>
          <p:cNvSpPr>
            <a:spLocks noGrp="1"/>
          </p:cNvSpPr>
          <p:nvPr>
            <p:ph type="title"/>
          </p:nvPr>
        </p:nvSpPr>
        <p:spPr/>
        <p:txBody>
          <a:bodyPr/>
          <a:lstStyle/>
          <a:p>
            <a:r>
              <a:rPr lang="en-US" dirty="0"/>
              <a:t>HOPE Scholarship</a:t>
            </a:r>
          </a:p>
        </p:txBody>
      </p:sp>
      <p:sp>
        <p:nvSpPr>
          <p:cNvPr id="2" name="Slide Number Placeholder 1">
            <a:extLst>
              <a:ext uri="{FF2B5EF4-FFF2-40B4-BE49-F238E27FC236}">
                <a16:creationId xmlns:a16="http://schemas.microsoft.com/office/drawing/2014/main" id="{383161BA-E9AB-43EE-A18F-097010381CD4}"/>
              </a:ext>
            </a:extLst>
          </p:cNvPr>
          <p:cNvSpPr>
            <a:spLocks noGrp="1"/>
          </p:cNvSpPr>
          <p:nvPr>
            <p:ph type="sldNum" sz="quarter" idx="12"/>
          </p:nvPr>
        </p:nvSpPr>
        <p:spPr/>
        <p:txBody>
          <a:bodyPr/>
          <a:lstStyle/>
          <a:p>
            <a:pPr>
              <a:defRPr/>
            </a:pPr>
            <a:fld id="{0CBD98A8-9AD1-45DC-91BD-A129B3518539}" type="slidenum">
              <a:rPr lang="en-US">
                <a:latin typeface="Calibri" panose="020F0502020204030204"/>
              </a:rPr>
              <a:pPr>
                <a:defRPr/>
              </a:pPr>
              <a:t>15</a:t>
            </a:fld>
            <a:endParaRPr lang="en-US" dirty="0">
              <a:latin typeface="Calibri" panose="020F0502020204030204"/>
            </a:endParaRPr>
          </a:p>
        </p:txBody>
      </p:sp>
      <p:sp>
        <p:nvSpPr>
          <p:cNvPr id="3" name="Rectangle 2"/>
          <p:cNvSpPr/>
          <p:nvPr/>
        </p:nvSpPr>
        <p:spPr>
          <a:xfrm>
            <a:off x="1845734" y="1108760"/>
            <a:ext cx="9668932" cy="5054974"/>
          </a:xfrm>
          <a:prstGeom prst="rect">
            <a:avLst/>
          </a:prstGeom>
          <a:ln>
            <a:noFill/>
          </a:ln>
        </p:spPr>
        <p:txBody>
          <a:bodyPr/>
          <a:lstStyle/>
          <a:p>
            <a:endParaRPr lang="en-US">
              <a:solidFill>
                <a:prstClr val="black"/>
              </a:solidFill>
              <a:latin typeface="Calibri" panose="020F0502020204030204"/>
            </a:endParaRPr>
          </a:p>
        </p:txBody>
      </p:sp>
      <p:sp>
        <p:nvSpPr>
          <p:cNvPr id="14" name="Freeform 13"/>
          <p:cNvSpPr/>
          <p:nvPr/>
        </p:nvSpPr>
        <p:spPr>
          <a:xfrm>
            <a:off x="4114055" y="1920839"/>
            <a:ext cx="3963890" cy="758134"/>
          </a:xfrm>
          <a:custGeom>
            <a:avLst/>
            <a:gdLst>
              <a:gd name="connsiteX0" fmla="*/ 0 w 2554856"/>
              <a:gd name="connsiteY0" fmla="*/ 0 h 488642"/>
              <a:gd name="connsiteX1" fmla="*/ 2554856 w 2554856"/>
              <a:gd name="connsiteY1" fmla="*/ 0 h 488642"/>
              <a:gd name="connsiteX2" fmla="*/ 2554856 w 2554856"/>
              <a:gd name="connsiteY2" fmla="*/ 488642 h 488642"/>
              <a:gd name="connsiteX3" fmla="*/ 0 w 2554856"/>
              <a:gd name="connsiteY3" fmla="*/ 488642 h 488642"/>
              <a:gd name="connsiteX4" fmla="*/ 0 w 2554856"/>
              <a:gd name="connsiteY4" fmla="*/ 0 h 488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856" h="488642">
                <a:moveTo>
                  <a:pt x="0" y="0"/>
                </a:moveTo>
                <a:lnTo>
                  <a:pt x="2554856" y="0"/>
                </a:lnTo>
                <a:lnTo>
                  <a:pt x="2554856" y="488642"/>
                </a:lnTo>
                <a:lnTo>
                  <a:pt x="0" y="488642"/>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algn="ctr" defTabSz="1422400">
              <a:lnSpc>
                <a:spcPct val="90000"/>
              </a:lnSpc>
              <a:spcBef>
                <a:spcPct val="0"/>
              </a:spcBef>
              <a:spcAft>
                <a:spcPct val="35000"/>
              </a:spcAft>
            </a:pPr>
            <a:r>
              <a:rPr lang="en-US" sz="4000" b="1" dirty="0">
                <a:solidFill>
                  <a:prstClr val="white"/>
                </a:solidFill>
                <a:latin typeface="Calibri" panose="020F0502020204030204"/>
              </a:rPr>
              <a:t>HOPE Program</a:t>
            </a:r>
          </a:p>
        </p:txBody>
      </p:sp>
      <p:sp>
        <p:nvSpPr>
          <p:cNvPr id="17" name="Freeform 16"/>
          <p:cNvSpPr/>
          <p:nvPr/>
        </p:nvSpPr>
        <p:spPr>
          <a:xfrm>
            <a:off x="5272553" y="3195102"/>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spcBef>
                <a:spcPct val="0"/>
              </a:spcBef>
            </a:pPr>
            <a:r>
              <a:rPr lang="en-US" sz="2000" b="1" dirty="0">
                <a:solidFill>
                  <a:prstClr val="white"/>
                </a:solidFill>
                <a:latin typeface="Calibri" panose="020F0502020204030204"/>
              </a:rPr>
              <a:t>HOPE</a:t>
            </a:r>
          </a:p>
          <a:p>
            <a:pPr algn="ctr" defTabSz="622300">
              <a:spcBef>
                <a:spcPct val="0"/>
              </a:spcBef>
            </a:pPr>
            <a:r>
              <a:rPr lang="en-US" sz="2000" b="1" dirty="0">
                <a:solidFill>
                  <a:prstClr val="white"/>
                </a:solidFill>
                <a:latin typeface="Calibri" panose="020F0502020204030204"/>
              </a:rPr>
              <a:t>Grant</a:t>
            </a:r>
          </a:p>
        </p:txBody>
      </p:sp>
      <p:sp>
        <p:nvSpPr>
          <p:cNvPr id="20" name="Freeform 19"/>
          <p:cNvSpPr/>
          <p:nvPr/>
        </p:nvSpPr>
        <p:spPr>
          <a:xfrm>
            <a:off x="6469367" y="4284488"/>
            <a:ext cx="2881769" cy="555780"/>
          </a:xfrm>
          <a:custGeom>
            <a:avLst/>
            <a:gdLst>
              <a:gd name="connsiteX0" fmla="*/ 0 w 2380453"/>
              <a:gd name="connsiteY0" fmla="*/ 0 h 555780"/>
              <a:gd name="connsiteX1" fmla="*/ 2380453 w 2380453"/>
              <a:gd name="connsiteY1" fmla="*/ 0 h 555780"/>
              <a:gd name="connsiteX2" fmla="*/ 2380453 w 2380453"/>
              <a:gd name="connsiteY2" fmla="*/ 555780 h 555780"/>
              <a:gd name="connsiteX3" fmla="*/ 0 w 2380453"/>
              <a:gd name="connsiteY3" fmla="*/ 555780 h 555780"/>
              <a:gd name="connsiteX4" fmla="*/ 0 w 2380453"/>
              <a:gd name="connsiteY4" fmla="*/ 0 h 55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453" h="555780">
                <a:moveTo>
                  <a:pt x="0" y="0"/>
                </a:moveTo>
                <a:lnTo>
                  <a:pt x="2380453" y="0"/>
                </a:lnTo>
                <a:lnTo>
                  <a:pt x="2380453" y="555780"/>
                </a:lnTo>
                <a:lnTo>
                  <a:pt x="0" y="55578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en-US" sz="2000" b="1" dirty="0">
                <a:solidFill>
                  <a:prstClr val="white"/>
                </a:solidFill>
                <a:latin typeface="Calibri" panose="020F0502020204030204"/>
              </a:rPr>
              <a:t>HOPE Career Grant</a:t>
            </a:r>
          </a:p>
        </p:txBody>
      </p:sp>
      <p:sp>
        <p:nvSpPr>
          <p:cNvPr id="33" name="Freeform 32"/>
          <p:cNvSpPr/>
          <p:nvPr/>
        </p:nvSpPr>
        <p:spPr>
          <a:xfrm>
            <a:off x="7053291" y="3195102"/>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spcBef>
                <a:spcPct val="0"/>
              </a:spcBef>
            </a:pPr>
            <a:r>
              <a:rPr lang="en-US" sz="2000" b="1" dirty="0">
                <a:solidFill>
                  <a:prstClr val="white"/>
                </a:solidFill>
                <a:latin typeface="Calibri" panose="020F0502020204030204"/>
              </a:rPr>
              <a:t>Zell Miller</a:t>
            </a:r>
          </a:p>
          <a:p>
            <a:pPr algn="ctr" defTabSz="622300">
              <a:spcBef>
                <a:spcPct val="0"/>
              </a:spcBef>
            </a:pPr>
            <a:r>
              <a:rPr lang="en-US" sz="2000" b="1" dirty="0">
                <a:solidFill>
                  <a:prstClr val="white"/>
                </a:solidFill>
                <a:latin typeface="Calibri" panose="020F0502020204030204"/>
              </a:rPr>
              <a:t>Grant</a:t>
            </a:r>
          </a:p>
        </p:txBody>
      </p:sp>
      <p:sp>
        <p:nvSpPr>
          <p:cNvPr id="35" name="Freeform 34"/>
          <p:cNvSpPr/>
          <p:nvPr/>
        </p:nvSpPr>
        <p:spPr>
          <a:xfrm>
            <a:off x="1711077" y="3195102"/>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accent2">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spcBef>
                <a:spcPct val="0"/>
              </a:spcBef>
            </a:pPr>
            <a:r>
              <a:rPr lang="en-US" sz="2000" b="1" dirty="0">
                <a:solidFill>
                  <a:prstClr val="black"/>
                </a:solidFill>
                <a:latin typeface="Calibri" panose="020F0502020204030204"/>
              </a:rPr>
              <a:t>HOPE</a:t>
            </a:r>
          </a:p>
          <a:p>
            <a:pPr algn="ctr" defTabSz="622300">
              <a:spcBef>
                <a:spcPct val="0"/>
              </a:spcBef>
            </a:pPr>
            <a:r>
              <a:rPr lang="en-US" sz="2000" b="1" dirty="0">
                <a:solidFill>
                  <a:prstClr val="black"/>
                </a:solidFill>
                <a:latin typeface="Calibri" panose="020F0502020204030204"/>
              </a:rPr>
              <a:t>Scholarship</a:t>
            </a:r>
          </a:p>
        </p:txBody>
      </p:sp>
      <p:sp>
        <p:nvSpPr>
          <p:cNvPr id="36" name="Freeform 35"/>
          <p:cNvSpPr/>
          <p:nvPr/>
        </p:nvSpPr>
        <p:spPr>
          <a:xfrm>
            <a:off x="3491815" y="3195102"/>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spcBef>
                <a:spcPct val="0"/>
              </a:spcBef>
            </a:pPr>
            <a:r>
              <a:rPr lang="en-US" sz="2000" b="1" dirty="0">
                <a:solidFill>
                  <a:prstClr val="white"/>
                </a:solidFill>
                <a:latin typeface="Calibri" panose="020F0502020204030204"/>
              </a:rPr>
              <a:t>Zell Miller</a:t>
            </a:r>
          </a:p>
          <a:p>
            <a:pPr algn="ctr" defTabSz="622300">
              <a:spcBef>
                <a:spcPct val="0"/>
              </a:spcBef>
            </a:pPr>
            <a:r>
              <a:rPr lang="en-US" sz="2000" b="1" dirty="0">
                <a:solidFill>
                  <a:prstClr val="white"/>
                </a:solidFill>
                <a:latin typeface="Calibri" panose="020F0502020204030204"/>
              </a:rPr>
              <a:t>Scholarship</a:t>
            </a:r>
          </a:p>
        </p:txBody>
      </p:sp>
      <p:cxnSp>
        <p:nvCxnSpPr>
          <p:cNvPr id="45" name="Straight Connector 44"/>
          <p:cNvCxnSpPr/>
          <p:nvPr/>
        </p:nvCxnSpPr>
        <p:spPr>
          <a:xfrm>
            <a:off x="2573442" y="2893751"/>
            <a:ext cx="71229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573442" y="2893752"/>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354180" y="2901547"/>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2678974"/>
            <a:ext cx="0" cy="5257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910251" y="2901547"/>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696396" y="2893752"/>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910251" y="3981827"/>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724501" y="3981826"/>
            <a:ext cx="0" cy="5805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096000" y="3978886"/>
            <a:ext cx="0" cy="5834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096000" y="4562378"/>
            <a:ext cx="3733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351135" y="4562378"/>
            <a:ext cx="37336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260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A998-0D49-4BE1-866A-7ACBA8EED064}"/>
              </a:ext>
            </a:extLst>
          </p:cNvPr>
          <p:cNvSpPr>
            <a:spLocks noGrp="1"/>
          </p:cNvSpPr>
          <p:nvPr>
            <p:ph type="title"/>
          </p:nvPr>
        </p:nvSpPr>
        <p:spPr/>
        <p:txBody>
          <a:bodyPr>
            <a:normAutofit/>
          </a:bodyPr>
          <a:lstStyle/>
          <a:p>
            <a:r>
              <a:rPr lang="en-US" dirty="0"/>
              <a:t>HOPE Scholarship Eligibility Requirements</a:t>
            </a:r>
          </a:p>
        </p:txBody>
      </p:sp>
      <p:sp>
        <p:nvSpPr>
          <p:cNvPr id="3" name="Content Placeholder 2">
            <a:extLst>
              <a:ext uri="{FF2B5EF4-FFF2-40B4-BE49-F238E27FC236}">
                <a16:creationId xmlns:a16="http://schemas.microsoft.com/office/drawing/2014/main" id="{FBDDD3FB-9667-471B-81F4-E66896BB781D}"/>
              </a:ext>
            </a:extLst>
          </p:cNvPr>
          <p:cNvSpPr>
            <a:spLocks noGrp="1"/>
          </p:cNvSpPr>
          <p:nvPr>
            <p:ph idx="1"/>
          </p:nvPr>
        </p:nvSpPr>
        <p:spPr/>
        <p:txBody>
          <a:bodyPr/>
          <a:lstStyle/>
          <a:p>
            <a:pPr lvl="0"/>
            <a:r>
              <a:rPr lang="en-US" dirty="0"/>
              <a:t>Students must pursue an associate or bachelor’s degree </a:t>
            </a:r>
          </a:p>
          <a:p>
            <a:pPr lvl="0"/>
            <a:r>
              <a:rPr lang="en-US" dirty="0"/>
              <a:t>Graduate with a 3.0 high school HOPE GPA </a:t>
            </a:r>
          </a:p>
          <a:p>
            <a:pPr lvl="1"/>
            <a:r>
              <a:rPr lang="en-US" dirty="0"/>
              <a:t>After high school graduation, may also be earned in college</a:t>
            </a:r>
          </a:p>
          <a:p>
            <a:pPr lvl="0"/>
            <a:r>
              <a:rPr lang="en-US" dirty="0"/>
              <a:t>4 academically rigorous course credits</a:t>
            </a:r>
          </a:p>
          <a:p>
            <a:pPr lvl="0"/>
            <a:endParaRPr lang="en-US" dirty="0"/>
          </a:p>
        </p:txBody>
      </p:sp>
      <p:sp>
        <p:nvSpPr>
          <p:cNvPr id="4" name="Slide Number Placeholder 3">
            <a:extLst>
              <a:ext uri="{FF2B5EF4-FFF2-40B4-BE49-F238E27FC236}">
                <a16:creationId xmlns:a16="http://schemas.microsoft.com/office/drawing/2014/main" id="{F5A076A4-0011-4731-B968-15F01937A5F8}"/>
              </a:ext>
            </a:extLst>
          </p:cNvPr>
          <p:cNvSpPr>
            <a:spLocks noGrp="1"/>
          </p:cNvSpPr>
          <p:nvPr>
            <p:ph type="sldNum" sz="quarter" idx="12"/>
          </p:nvPr>
        </p:nvSpPr>
        <p:spPr/>
        <p:txBody>
          <a:bodyPr/>
          <a:lstStyle/>
          <a:p>
            <a:pPr>
              <a:defRPr/>
            </a:pPr>
            <a:fld id="{0CBD98A8-9AD1-45DC-91BD-A129B3518539}" type="slidenum">
              <a:rPr lang="en-US">
                <a:latin typeface="Calibri" panose="020F0502020204030204"/>
              </a:rPr>
              <a:pPr>
                <a:defRPr/>
              </a:pPr>
              <a:t>16</a:t>
            </a:fld>
            <a:endParaRPr lang="en-US" dirty="0">
              <a:latin typeface="Calibri" panose="020F0502020204030204"/>
            </a:endParaRPr>
          </a:p>
        </p:txBody>
      </p:sp>
      <p:pic>
        <p:nvPicPr>
          <p:cNvPr id="6" name="Picture 5" descr="A close-up of a sign&#10;&#10;Description automatically generated with low confidence">
            <a:extLst>
              <a:ext uri="{FF2B5EF4-FFF2-40B4-BE49-F238E27FC236}">
                <a16:creationId xmlns:a16="http://schemas.microsoft.com/office/drawing/2014/main" id="{D6AD1E51-30BD-4713-B096-BEFACF85E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004" y="4335975"/>
            <a:ext cx="6693988" cy="1432684"/>
          </a:xfrm>
          <a:prstGeom prst="rect">
            <a:avLst/>
          </a:prstGeom>
        </p:spPr>
      </p:pic>
    </p:spTree>
    <p:extLst>
      <p:ext uri="{BB962C8B-B14F-4D97-AF65-F5344CB8AC3E}">
        <p14:creationId xmlns:p14="http://schemas.microsoft.com/office/powerpoint/2010/main" val="4045939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1" y="1"/>
            <a:ext cx="9143999" cy="922492"/>
          </a:xfrm>
        </p:spPr>
        <p:txBody>
          <a:bodyPr/>
          <a:lstStyle/>
          <a:p>
            <a:r>
              <a:rPr lang="en-US" dirty="0"/>
              <a:t>Maintaining the HOPE Scholarship</a:t>
            </a:r>
          </a:p>
        </p:txBody>
      </p:sp>
      <p:sp>
        <p:nvSpPr>
          <p:cNvPr id="11266" name="Slide Number Placeholder 3"/>
          <p:cNvSpPr>
            <a:spLocks noGrp="1"/>
          </p:cNvSpPr>
          <p:nvPr>
            <p:ph type="sldNum" sz="quarter" idx="12"/>
          </p:nvPr>
        </p:nvSpPr>
        <p:spPr>
          <a:xfrm>
            <a:off x="10004453" y="6436232"/>
            <a:ext cx="601339" cy="365125"/>
          </a:xfrm>
        </p:spPr>
        <p:txBody>
          <a:bodyPr/>
          <a:lstStyle/>
          <a:p>
            <a:fld id="{E88377CD-A2DF-46C5-AB8B-D0ED2A9E53D3}" type="slidenum">
              <a:rPr lang="en-US">
                <a:latin typeface="Calibri" panose="020F0502020204030204"/>
              </a:rPr>
              <a:pPr/>
              <a:t>17</a:t>
            </a:fld>
            <a:endParaRPr lang="en-US" dirty="0">
              <a:latin typeface="Calibri" panose="020F0502020204030204"/>
            </a:endParaRPr>
          </a:p>
        </p:txBody>
      </p:sp>
      <p:sp>
        <p:nvSpPr>
          <p:cNvPr id="17" name="Rectangle 3">
            <a:extLst>
              <a:ext uri="{FF2B5EF4-FFF2-40B4-BE49-F238E27FC236}">
                <a16:creationId xmlns:a16="http://schemas.microsoft.com/office/drawing/2014/main" id="{C199CB44-74A2-4A91-9663-A8891E8FD5F6}"/>
              </a:ext>
            </a:extLst>
          </p:cNvPr>
          <p:cNvSpPr>
            <a:spLocks noGrp="1" noChangeArrowheads="1"/>
          </p:cNvSpPr>
          <p:nvPr>
            <p:ph idx="1"/>
          </p:nvPr>
        </p:nvSpPr>
        <p:spPr>
          <a:xfrm>
            <a:off x="1947029" y="1288994"/>
            <a:ext cx="8297941" cy="4785568"/>
          </a:xfrm>
        </p:spPr>
        <p:txBody>
          <a:bodyPr>
            <a:normAutofit/>
          </a:bodyPr>
          <a:lstStyle/>
          <a:p>
            <a:r>
              <a:rPr lang="en-US" dirty="0"/>
              <a:t>Students must maintain 3.0 college HOPE GPA at all checkpoints including:</a:t>
            </a:r>
          </a:p>
          <a:p>
            <a:pPr lvl="1"/>
            <a:r>
              <a:rPr lang="en-US" dirty="0"/>
              <a:t>End of every Spring semester/quarter</a:t>
            </a:r>
          </a:p>
          <a:p>
            <a:pPr lvl="1"/>
            <a:r>
              <a:rPr lang="en-US" dirty="0"/>
              <a:t>30/45 attempted semester/quarter hours</a:t>
            </a:r>
          </a:p>
          <a:p>
            <a:pPr lvl="1"/>
            <a:r>
              <a:rPr lang="en-US" dirty="0"/>
              <a:t>60/90 attempted semester/quarter hours</a:t>
            </a:r>
          </a:p>
          <a:p>
            <a:pPr lvl="1"/>
            <a:r>
              <a:rPr lang="en-US" dirty="0"/>
              <a:t>90/135 attempted semester/quarter hours</a:t>
            </a:r>
          </a:p>
          <a:p>
            <a:pPr lvl="1"/>
            <a:r>
              <a:rPr lang="en-US" dirty="0"/>
              <a:t>Three-Term Checkpoint, if enrolled </a:t>
            </a:r>
            <a:br>
              <a:rPr lang="en-US" dirty="0"/>
            </a:br>
            <a:r>
              <a:rPr lang="en-US" dirty="0"/>
              <a:t>less than full-time for first three </a:t>
            </a:r>
            <a:br>
              <a:rPr lang="en-US" dirty="0"/>
            </a:br>
            <a:r>
              <a:rPr lang="en-US" dirty="0"/>
              <a:t>semesters/quarters</a:t>
            </a:r>
          </a:p>
        </p:txBody>
      </p:sp>
      <p:pic>
        <p:nvPicPr>
          <p:cNvPr id="18" name="Picture 17" descr="A picture containing text&#10;&#10;Description automatically generated">
            <a:extLst>
              <a:ext uri="{FF2B5EF4-FFF2-40B4-BE49-F238E27FC236}">
                <a16:creationId xmlns:a16="http://schemas.microsoft.com/office/drawing/2014/main" id="{6B5BCE94-4990-4D02-B90D-A8EF8B0FB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9041">
            <a:off x="8341360" y="3638008"/>
            <a:ext cx="1663065" cy="234844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idx="1"/>
          </p:nvPr>
        </p:nvSpPr>
        <p:spPr>
          <a:xfrm>
            <a:off x="1947029" y="1288994"/>
            <a:ext cx="8297941" cy="4785568"/>
          </a:xfrm>
        </p:spPr>
        <p:txBody>
          <a:bodyPr>
            <a:normAutofit/>
          </a:bodyPr>
          <a:lstStyle/>
          <a:p>
            <a:r>
              <a:rPr lang="en-US" sz="2400" dirty="0"/>
              <a:t>Students lose eligibility due to one of the following:</a:t>
            </a:r>
          </a:p>
          <a:p>
            <a:pPr lvl="1"/>
            <a:r>
              <a:rPr lang="en-US" sz="2000" dirty="0"/>
              <a:t>GPA requirement not met (3.0 for HOPE; 3.3 for Zell Miller)</a:t>
            </a:r>
          </a:p>
          <a:p>
            <a:pPr lvl="1"/>
            <a:r>
              <a:rPr lang="en-US" sz="2000" dirty="0"/>
              <a:t>Reaching maximum attempted hours</a:t>
            </a:r>
          </a:p>
          <a:p>
            <a:pPr lvl="2"/>
            <a:r>
              <a:rPr lang="en-US" dirty="0"/>
              <a:t>127 semester</a:t>
            </a:r>
          </a:p>
          <a:p>
            <a:pPr lvl="2"/>
            <a:r>
              <a:rPr lang="en-US" dirty="0"/>
              <a:t>190 quarter</a:t>
            </a:r>
          </a:p>
          <a:p>
            <a:pPr lvl="1"/>
            <a:r>
              <a:rPr lang="en-US" sz="2000" dirty="0"/>
              <a:t>Failing to use funds within ten years of high school graduation or equivalent</a:t>
            </a:r>
          </a:p>
          <a:p>
            <a:pPr lvl="2"/>
            <a:r>
              <a:rPr lang="en-US" dirty="0"/>
              <a:t>Exception for active duty military service in United States Armed Forces</a:t>
            </a:r>
          </a:p>
          <a:p>
            <a:pPr lvl="1"/>
            <a:r>
              <a:rPr lang="en-US" sz="2000" dirty="0"/>
              <a:t>Received bachelor’s or first professional degree</a:t>
            </a:r>
          </a:p>
          <a:p>
            <a:endParaRPr lang="en-US" sz="2400" dirty="0"/>
          </a:p>
        </p:txBody>
      </p:sp>
      <p:sp>
        <p:nvSpPr>
          <p:cNvPr id="9" name="Title 8"/>
          <p:cNvSpPr>
            <a:spLocks noGrp="1"/>
          </p:cNvSpPr>
          <p:nvPr>
            <p:ph type="title"/>
          </p:nvPr>
        </p:nvSpPr>
        <p:spPr>
          <a:xfrm>
            <a:off x="1524001" y="1"/>
            <a:ext cx="9143999" cy="922492"/>
          </a:xfrm>
        </p:spPr>
        <p:txBody>
          <a:bodyPr/>
          <a:lstStyle/>
          <a:p>
            <a:r>
              <a:rPr lang="en-US"/>
              <a:t>HOPE &amp; Zell Miller Scholarships</a:t>
            </a:r>
            <a:endParaRPr lang="en-US" dirty="0"/>
          </a:p>
        </p:txBody>
      </p:sp>
      <p:sp>
        <p:nvSpPr>
          <p:cNvPr id="11266" name="Slide Number Placeholder 3"/>
          <p:cNvSpPr>
            <a:spLocks noGrp="1"/>
          </p:cNvSpPr>
          <p:nvPr>
            <p:ph type="sldNum" sz="quarter" idx="12"/>
          </p:nvPr>
        </p:nvSpPr>
        <p:spPr>
          <a:xfrm>
            <a:off x="10004453" y="6436232"/>
            <a:ext cx="601339" cy="365125"/>
          </a:xfrm>
        </p:spPr>
        <p:txBody>
          <a:bodyPr/>
          <a:lstStyle/>
          <a:p>
            <a:fld id="{E88377CD-A2DF-46C5-AB8B-D0ED2A9E53D3}" type="slidenum">
              <a:rPr lang="en-US">
                <a:latin typeface="Calibri" panose="020F0502020204030204"/>
              </a:rPr>
              <a:pPr/>
              <a:t>18</a:t>
            </a:fld>
            <a:endParaRPr lang="en-US" dirty="0">
              <a:latin typeface="Calibri" panose="020F0502020204030204"/>
            </a:endParaRPr>
          </a:p>
        </p:txBody>
      </p:sp>
      <p:pic>
        <p:nvPicPr>
          <p:cNvPr id="12" name="Picture 11" descr="Shape, logo&#10;&#10;Description automatically generated">
            <a:extLst>
              <a:ext uri="{FF2B5EF4-FFF2-40B4-BE49-F238E27FC236}">
                <a16:creationId xmlns:a16="http://schemas.microsoft.com/office/drawing/2014/main" id="{0B30F46B-8163-42E6-BDC4-E5B1B8484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4696" y="4894483"/>
            <a:ext cx="1197323" cy="1118005"/>
          </a:xfrm>
          <a:prstGeom prst="rect">
            <a:avLst/>
          </a:prstGeom>
        </p:spPr>
      </p:pic>
      <p:pic>
        <p:nvPicPr>
          <p:cNvPr id="13" name="Picture 12" descr="Logo&#10;&#10;Description automatically generated">
            <a:extLst>
              <a:ext uri="{FF2B5EF4-FFF2-40B4-BE49-F238E27FC236}">
                <a16:creationId xmlns:a16="http://schemas.microsoft.com/office/drawing/2014/main" id="{2E844B99-377D-4903-8C60-54A85CDCE8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399" y="4637643"/>
            <a:ext cx="1242647" cy="1374844"/>
          </a:xfrm>
          <a:prstGeom prst="rect">
            <a:avLst/>
          </a:prstGeom>
        </p:spPr>
      </p:pic>
      <p:pic>
        <p:nvPicPr>
          <p:cNvPr id="14" name="Picture 13" descr="Icon&#10;&#10;Description automatically generated">
            <a:extLst>
              <a:ext uri="{FF2B5EF4-FFF2-40B4-BE49-F238E27FC236}">
                <a16:creationId xmlns:a16="http://schemas.microsoft.com/office/drawing/2014/main" id="{C6D771E1-CAC3-4854-8110-2A7C6553FE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2143" y="4631979"/>
            <a:ext cx="1270975" cy="1380509"/>
          </a:xfrm>
          <a:prstGeom prst="rect">
            <a:avLst/>
          </a:prstGeom>
        </p:spPr>
      </p:pic>
      <p:pic>
        <p:nvPicPr>
          <p:cNvPr id="15" name="Picture 14" descr="Logo&#10;&#10;Description automatically generated">
            <a:extLst>
              <a:ext uri="{FF2B5EF4-FFF2-40B4-BE49-F238E27FC236}">
                <a16:creationId xmlns:a16="http://schemas.microsoft.com/office/drawing/2014/main" id="{CB367FC1-6619-4791-8365-9BAB6AEDD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4769" y="4894483"/>
            <a:ext cx="1253979" cy="1118005"/>
          </a:xfrm>
          <a:prstGeom prst="rect">
            <a:avLst/>
          </a:prstGeom>
        </p:spPr>
      </p:pic>
    </p:spTree>
    <p:extLst>
      <p:ext uri="{BB962C8B-B14F-4D97-AF65-F5344CB8AC3E}">
        <p14:creationId xmlns:p14="http://schemas.microsoft.com/office/powerpoint/2010/main" val="178523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EA47-5D7A-419D-0BD7-DEE98C07A7ED}"/>
              </a:ext>
            </a:extLst>
          </p:cNvPr>
          <p:cNvSpPr>
            <a:spLocks noGrp="1"/>
          </p:cNvSpPr>
          <p:nvPr>
            <p:ph type="title"/>
          </p:nvPr>
        </p:nvSpPr>
        <p:spPr/>
        <p:txBody>
          <a:bodyPr/>
          <a:lstStyle/>
          <a:p>
            <a:r>
              <a:rPr lang="en-US" dirty="0"/>
              <a:t>HOPE ADA Limited Extension Request</a:t>
            </a:r>
          </a:p>
        </p:txBody>
      </p:sp>
      <p:sp>
        <p:nvSpPr>
          <p:cNvPr id="3" name="Content Placeholder 2">
            <a:extLst>
              <a:ext uri="{FF2B5EF4-FFF2-40B4-BE49-F238E27FC236}">
                <a16:creationId xmlns:a16="http://schemas.microsoft.com/office/drawing/2014/main" id="{BC9B0F82-0162-8884-DCCD-AF6BEC019B27}"/>
              </a:ext>
            </a:extLst>
          </p:cNvPr>
          <p:cNvSpPr>
            <a:spLocks noGrp="1"/>
          </p:cNvSpPr>
          <p:nvPr>
            <p:ph idx="1"/>
          </p:nvPr>
        </p:nvSpPr>
        <p:spPr/>
        <p:txBody>
          <a:bodyPr>
            <a:normAutofit/>
          </a:bodyPr>
          <a:lstStyle/>
          <a:p>
            <a:r>
              <a:rPr lang="en-US" dirty="0"/>
              <a:t>Has ten year HOPE/Zell Miller Scholarship eligibility limit</a:t>
            </a:r>
          </a:p>
          <a:p>
            <a:r>
              <a:rPr lang="en-US" dirty="0"/>
              <a:t> Has not reached or exceeded the Attempted-Hours or Paid Hours limits</a:t>
            </a:r>
          </a:p>
          <a:p>
            <a:r>
              <a:rPr lang="en-US" dirty="0"/>
              <a:t>Has received the HOPE or Zell Miller Scholarship and meets all eligibility requirements</a:t>
            </a:r>
          </a:p>
          <a:p>
            <a:r>
              <a:rPr lang="en-US" dirty="0"/>
              <a:t>Has been enrolled at an eligible college or university each academic year unless there is a documented long-term illness</a:t>
            </a:r>
          </a:p>
          <a:p>
            <a:r>
              <a:rPr lang="en-US" dirty="0"/>
              <a:t>Each term of enrollment is less than full time (12 hours or more) due to the disability.</a:t>
            </a:r>
          </a:p>
        </p:txBody>
      </p:sp>
      <p:sp>
        <p:nvSpPr>
          <p:cNvPr id="4" name="Slide Number Placeholder 3">
            <a:extLst>
              <a:ext uri="{FF2B5EF4-FFF2-40B4-BE49-F238E27FC236}">
                <a16:creationId xmlns:a16="http://schemas.microsoft.com/office/drawing/2014/main" id="{93C6C638-387B-AB81-8DE0-C32183EA99E3}"/>
              </a:ext>
            </a:extLst>
          </p:cNvPr>
          <p:cNvSpPr>
            <a:spLocks noGrp="1"/>
          </p:cNvSpPr>
          <p:nvPr>
            <p:ph type="sldNum" sz="quarter" idx="12"/>
          </p:nvPr>
        </p:nvSpPr>
        <p:spPr/>
        <p:txBody>
          <a:bodyPr/>
          <a:lstStyle/>
          <a:p>
            <a:fld id="{B7E8C47A-6F4F-4ACC-A320-EBAABBC2BD65}" type="slidenum">
              <a:rPr lang="en-US">
                <a:latin typeface="Calibri" panose="020F0502020204030204"/>
              </a:rPr>
              <a:pPr/>
              <a:t>19</a:t>
            </a:fld>
            <a:endParaRPr lang="en-US" dirty="0">
              <a:latin typeface="Calibri" panose="020F0502020204030204"/>
            </a:endParaRPr>
          </a:p>
        </p:txBody>
      </p:sp>
    </p:spTree>
    <p:extLst>
      <p:ext uri="{BB962C8B-B14F-4D97-AF65-F5344CB8AC3E}">
        <p14:creationId xmlns:p14="http://schemas.microsoft.com/office/powerpoint/2010/main" val="3814059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blue hexagons with black text&#10;&#10;Description automatically generated">
            <a:extLst>
              <a:ext uri="{FF2B5EF4-FFF2-40B4-BE49-F238E27FC236}">
                <a16:creationId xmlns:a16="http://schemas.microsoft.com/office/drawing/2014/main" id="{F91AB7ED-B786-68FE-3927-619CA2588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839" y="2345268"/>
            <a:ext cx="5882322" cy="3638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blue heart with text overlay&#10;&#10;Description automatically generated">
            <a:extLst>
              <a:ext uri="{FF2B5EF4-FFF2-40B4-BE49-F238E27FC236}">
                <a16:creationId xmlns:a16="http://schemas.microsoft.com/office/drawing/2014/main" id="{076A99E2-6403-B406-94D1-F197AA6CE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48" y="255397"/>
            <a:ext cx="1500251" cy="150025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AA3BD365-0426-56CE-73D9-F394B5610816}"/>
              </a:ext>
            </a:extLst>
          </p:cNvPr>
          <p:cNvSpPr>
            <a:spLocks noGrp="1"/>
          </p:cNvSpPr>
          <p:nvPr>
            <p:ph type="title"/>
          </p:nvPr>
        </p:nvSpPr>
        <p:spPr>
          <a:xfrm>
            <a:off x="3352799" y="796925"/>
            <a:ext cx="5765801" cy="1325563"/>
          </a:xfrm>
        </p:spPr>
        <p:txBody>
          <a:bodyPr>
            <a:normAutofit/>
          </a:bodyPr>
          <a:lstStyle/>
          <a:p>
            <a:pPr algn="ctr"/>
            <a:r>
              <a:rPr lang="en-US" sz="5400" b="1" i="0" u="none" strike="noStrike">
                <a:solidFill>
                  <a:srgbClr val="0E5269"/>
                </a:solidFill>
                <a:effectLst/>
                <a:latin typeface="Arial" panose="020B0604020202020204" pitchFamily="34" charset="0"/>
              </a:rPr>
              <a:t>Big Dreams</a:t>
            </a:r>
            <a:endParaRPr lang="en-US" sz="5400"/>
          </a:p>
        </p:txBody>
      </p:sp>
      <p:pic>
        <p:nvPicPr>
          <p:cNvPr id="1026" name="Picture 2" descr="A white text on a black background&#10;&#10;Description automatically generated">
            <a:extLst>
              <a:ext uri="{FF2B5EF4-FFF2-40B4-BE49-F238E27FC236}">
                <a16:creationId xmlns:a16="http://schemas.microsoft.com/office/drawing/2014/main" id="{9148991F-2712-95F7-DAF1-83CE6C792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1430" y="7162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7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181C0B-8274-4927-948E-48C19A1D4AEB}"/>
              </a:ext>
            </a:extLst>
          </p:cNvPr>
          <p:cNvSpPr>
            <a:spLocks noGrp="1"/>
          </p:cNvSpPr>
          <p:nvPr>
            <p:ph type="title"/>
          </p:nvPr>
        </p:nvSpPr>
        <p:spPr/>
        <p:txBody>
          <a:bodyPr/>
          <a:lstStyle/>
          <a:p>
            <a:r>
              <a:rPr lang="en-US" dirty="0"/>
              <a:t>Grants</a:t>
            </a:r>
          </a:p>
        </p:txBody>
      </p:sp>
      <p:sp>
        <p:nvSpPr>
          <p:cNvPr id="2" name="Slide Number Placeholder 1">
            <a:extLst>
              <a:ext uri="{FF2B5EF4-FFF2-40B4-BE49-F238E27FC236}">
                <a16:creationId xmlns:a16="http://schemas.microsoft.com/office/drawing/2014/main" id="{41333453-1389-4768-BA95-942D6234779C}"/>
              </a:ext>
            </a:extLst>
          </p:cNvPr>
          <p:cNvSpPr>
            <a:spLocks noGrp="1"/>
          </p:cNvSpPr>
          <p:nvPr>
            <p:ph type="sldNum" sz="quarter" idx="12"/>
          </p:nvPr>
        </p:nvSpPr>
        <p:spPr/>
        <p:txBody>
          <a:bodyPr/>
          <a:lstStyle/>
          <a:p>
            <a:pPr>
              <a:defRPr/>
            </a:pPr>
            <a:fld id="{0CBD98A8-9AD1-45DC-91BD-A129B3518539}" type="slidenum">
              <a:rPr lang="en-US">
                <a:latin typeface="Calibri" panose="020F0502020204030204"/>
              </a:rPr>
              <a:pPr>
                <a:defRPr/>
              </a:pPr>
              <a:t>20</a:t>
            </a:fld>
            <a:endParaRPr lang="en-US" dirty="0">
              <a:latin typeface="Calibri" panose="020F0502020204030204"/>
            </a:endParaRPr>
          </a:p>
        </p:txBody>
      </p:sp>
      <p:sp>
        <p:nvSpPr>
          <p:cNvPr id="9" name="Freeform 8"/>
          <p:cNvSpPr/>
          <p:nvPr/>
        </p:nvSpPr>
        <p:spPr>
          <a:xfrm>
            <a:off x="4114055" y="2078632"/>
            <a:ext cx="3963890" cy="758134"/>
          </a:xfrm>
          <a:custGeom>
            <a:avLst/>
            <a:gdLst>
              <a:gd name="connsiteX0" fmla="*/ 0 w 2554856"/>
              <a:gd name="connsiteY0" fmla="*/ 0 h 488642"/>
              <a:gd name="connsiteX1" fmla="*/ 2554856 w 2554856"/>
              <a:gd name="connsiteY1" fmla="*/ 0 h 488642"/>
              <a:gd name="connsiteX2" fmla="*/ 2554856 w 2554856"/>
              <a:gd name="connsiteY2" fmla="*/ 488642 h 488642"/>
              <a:gd name="connsiteX3" fmla="*/ 0 w 2554856"/>
              <a:gd name="connsiteY3" fmla="*/ 488642 h 488642"/>
              <a:gd name="connsiteX4" fmla="*/ 0 w 2554856"/>
              <a:gd name="connsiteY4" fmla="*/ 0 h 488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856" h="488642">
                <a:moveTo>
                  <a:pt x="0" y="0"/>
                </a:moveTo>
                <a:lnTo>
                  <a:pt x="2554856" y="0"/>
                </a:lnTo>
                <a:lnTo>
                  <a:pt x="2554856" y="488642"/>
                </a:lnTo>
                <a:lnTo>
                  <a:pt x="0" y="488642"/>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algn="ctr" defTabSz="1422400">
              <a:lnSpc>
                <a:spcPct val="90000"/>
              </a:lnSpc>
              <a:spcBef>
                <a:spcPct val="0"/>
              </a:spcBef>
              <a:spcAft>
                <a:spcPct val="35000"/>
              </a:spcAft>
            </a:pPr>
            <a:r>
              <a:rPr lang="en-US" sz="4000" b="1" dirty="0">
                <a:solidFill>
                  <a:prstClr val="white"/>
                </a:solidFill>
                <a:latin typeface="Calibri" panose="020F0502020204030204"/>
              </a:rPr>
              <a:t>HOPE Program</a:t>
            </a:r>
          </a:p>
        </p:txBody>
      </p:sp>
      <p:sp>
        <p:nvSpPr>
          <p:cNvPr id="10" name="Freeform 9"/>
          <p:cNvSpPr/>
          <p:nvPr/>
        </p:nvSpPr>
        <p:spPr>
          <a:xfrm>
            <a:off x="5272553"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accent2">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spcBef>
                <a:spcPct val="0"/>
              </a:spcBef>
            </a:pPr>
            <a:r>
              <a:rPr lang="en-US" sz="2000" b="1" dirty="0">
                <a:solidFill>
                  <a:prstClr val="black"/>
                </a:solidFill>
                <a:latin typeface="Calibri" panose="020F0502020204030204"/>
              </a:rPr>
              <a:t>HOPE</a:t>
            </a:r>
          </a:p>
          <a:p>
            <a:pPr algn="ctr" defTabSz="622300">
              <a:spcBef>
                <a:spcPct val="0"/>
              </a:spcBef>
            </a:pPr>
            <a:r>
              <a:rPr lang="en-US" sz="2000" b="1" dirty="0">
                <a:solidFill>
                  <a:prstClr val="black"/>
                </a:solidFill>
                <a:latin typeface="Calibri" panose="020F0502020204030204"/>
              </a:rPr>
              <a:t>Grant</a:t>
            </a:r>
          </a:p>
        </p:txBody>
      </p:sp>
      <p:sp>
        <p:nvSpPr>
          <p:cNvPr id="11" name="Freeform 10"/>
          <p:cNvSpPr/>
          <p:nvPr/>
        </p:nvSpPr>
        <p:spPr>
          <a:xfrm>
            <a:off x="6469367" y="4442281"/>
            <a:ext cx="2881769" cy="555780"/>
          </a:xfrm>
          <a:custGeom>
            <a:avLst/>
            <a:gdLst>
              <a:gd name="connsiteX0" fmla="*/ 0 w 2380453"/>
              <a:gd name="connsiteY0" fmla="*/ 0 h 555780"/>
              <a:gd name="connsiteX1" fmla="*/ 2380453 w 2380453"/>
              <a:gd name="connsiteY1" fmla="*/ 0 h 555780"/>
              <a:gd name="connsiteX2" fmla="*/ 2380453 w 2380453"/>
              <a:gd name="connsiteY2" fmla="*/ 555780 h 555780"/>
              <a:gd name="connsiteX3" fmla="*/ 0 w 2380453"/>
              <a:gd name="connsiteY3" fmla="*/ 555780 h 555780"/>
              <a:gd name="connsiteX4" fmla="*/ 0 w 2380453"/>
              <a:gd name="connsiteY4" fmla="*/ 0 h 55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453" h="555780">
                <a:moveTo>
                  <a:pt x="0" y="0"/>
                </a:moveTo>
                <a:lnTo>
                  <a:pt x="2380453" y="0"/>
                </a:lnTo>
                <a:lnTo>
                  <a:pt x="2380453" y="555780"/>
                </a:lnTo>
                <a:lnTo>
                  <a:pt x="0" y="555780"/>
                </a:lnTo>
                <a:lnTo>
                  <a:pt x="0" y="0"/>
                </a:lnTo>
                <a:close/>
              </a:path>
            </a:pathLst>
          </a:custGeom>
          <a:solidFill>
            <a:schemeClr val="accent6">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en-US" sz="2000" b="1" dirty="0">
                <a:solidFill>
                  <a:prstClr val="black"/>
                </a:solidFill>
                <a:latin typeface="Calibri" panose="020F0502020204030204"/>
              </a:rPr>
              <a:t>HOPE Career Grant</a:t>
            </a:r>
          </a:p>
        </p:txBody>
      </p:sp>
      <p:sp>
        <p:nvSpPr>
          <p:cNvPr id="12" name="Freeform 11"/>
          <p:cNvSpPr/>
          <p:nvPr/>
        </p:nvSpPr>
        <p:spPr>
          <a:xfrm>
            <a:off x="7053291"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accent2">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spcBef>
                <a:spcPct val="0"/>
              </a:spcBef>
            </a:pPr>
            <a:r>
              <a:rPr lang="en-US" sz="2000" b="1" dirty="0">
                <a:solidFill>
                  <a:prstClr val="black"/>
                </a:solidFill>
                <a:latin typeface="Calibri" panose="020F0502020204030204"/>
              </a:rPr>
              <a:t>Zell Miller</a:t>
            </a:r>
          </a:p>
          <a:p>
            <a:pPr algn="ctr" defTabSz="622300">
              <a:spcBef>
                <a:spcPct val="0"/>
              </a:spcBef>
            </a:pPr>
            <a:r>
              <a:rPr lang="en-US" sz="2000" b="1" dirty="0">
                <a:solidFill>
                  <a:prstClr val="black"/>
                </a:solidFill>
                <a:latin typeface="Calibri" panose="020F0502020204030204"/>
              </a:rPr>
              <a:t>Grant</a:t>
            </a:r>
          </a:p>
        </p:txBody>
      </p:sp>
      <p:sp>
        <p:nvSpPr>
          <p:cNvPr id="14" name="Freeform 13"/>
          <p:cNvSpPr/>
          <p:nvPr/>
        </p:nvSpPr>
        <p:spPr>
          <a:xfrm>
            <a:off x="1711077"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spcBef>
                <a:spcPct val="0"/>
              </a:spcBef>
            </a:pPr>
            <a:r>
              <a:rPr lang="en-US" sz="2000" b="1" dirty="0">
                <a:solidFill>
                  <a:prstClr val="white"/>
                </a:solidFill>
                <a:latin typeface="Calibri" panose="020F0502020204030204"/>
              </a:rPr>
              <a:t>HOPE</a:t>
            </a:r>
          </a:p>
          <a:p>
            <a:pPr algn="ctr" defTabSz="622300">
              <a:spcBef>
                <a:spcPct val="0"/>
              </a:spcBef>
            </a:pPr>
            <a:r>
              <a:rPr lang="en-US" sz="2000" b="1" dirty="0">
                <a:solidFill>
                  <a:prstClr val="white"/>
                </a:solidFill>
                <a:latin typeface="Calibri" panose="020F0502020204030204"/>
              </a:rPr>
              <a:t>Scholarship</a:t>
            </a:r>
          </a:p>
        </p:txBody>
      </p:sp>
      <p:sp>
        <p:nvSpPr>
          <p:cNvPr id="15" name="Freeform 14"/>
          <p:cNvSpPr/>
          <p:nvPr/>
        </p:nvSpPr>
        <p:spPr>
          <a:xfrm>
            <a:off x="3491815"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spcBef>
                <a:spcPct val="0"/>
              </a:spcBef>
            </a:pPr>
            <a:r>
              <a:rPr lang="en-US" sz="2000" b="1" dirty="0">
                <a:solidFill>
                  <a:prstClr val="white"/>
                </a:solidFill>
                <a:latin typeface="Calibri" panose="020F0502020204030204"/>
              </a:rPr>
              <a:t>Zell Miller</a:t>
            </a:r>
          </a:p>
          <a:p>
            <a:pPr algn="ctr" defTabSz="622300">
              <a:spcBef>
                <a:spcPct val="0"/>
              </a:spcBef>
            </a:pPr>
            <a:r>
              <a:rPr lang="en-US" sz="2000" b="1" dirty="0">
                <a:solidFill>
                  <a:prstClr val="white"/>
                </a:solidFill>
                <a:latin typeface="Calibri" panose="020F0502020204030204"/>
              </a:rPr>
              <a:t>Scholarship</a:t>
            </a:r>
          </a:p>
        </p:txBody>
      </p:sp>
      <p:cxnSp>
        <p:nvCxnSpPr>
          <p:cNvPr id="16" name="Straight Connector 15"/>
          <p:cNvCxnSpPr/>
          <p:nvPr/>
        </p:nvCxnSpPr>
        <p:spPr>
          <a:xfrm>
            <a:off x="2573442" y="3051544"/>
            <a:ext cx="71229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573442" y="3051545"/>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54180" y="3059340"/>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96000" y="2836767"/>
            <a:ext cx="0" cy="5257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10251" y="3059340"/>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696396" y="3051545"/>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10251" y="4139620"/>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24501" y="4139619"/>
            <a:ext cx="0" cy="5805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96000" y="4136679"/>
            <a:ext cx="0" cy="5834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96000" y="4720171"/>
            <a:ext cx="3733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351135" y="4720171"/>
            <a:ext cx="37336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98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1" y="1"/>
            <a:ext cx="9143999" cy="922492"/>
          </a:xfrm>
        </p:spPr>
        <p:txBody>
          <a:bodyPr/>
          <a:lstStyle/>
          <a:p>
            <a:r>
              <a:rPr lang="en-US" dirty="0"/>
              <a:t>HOPE Grant</a:t>
            </a:r>
          </a:p>
        </p:txBody>
      </p:sp>
      <p:sp>
        <p:nvSpPr>
          <p:cNvPr id="11268" name="Rectangle 3"/>
          <p:cNvSpPr>
            <a:spLocks noGrp="1" noChangeArrowheads="1"/>
          </p:cNvSpPr>
          <p:nvPr>
            <p:ph idx="1"/>
          </p:nvPr>
        </p:nvSpPr>
        <p:spPr>
          <a:xfrm>
            <a:off x="1947029" y="1288994"/>
            <a:ext cx="8297941" cy="4785568"/>
          </a:xfrm>
        </p:spPr>
        <p:txBody>
          <a:bodyPr>
            <a:normAutofit/>
          </a:bodyPr>
          <a:lstStyle/>
          <a:p>
            <a:r>
              <a:rPr lang="en-US" dirty="0"/>
              <a:t>Eligibility Requirements:</a:t>
            </a:r>
          </a:p>
          <a:p>
            <a:pPr lvl="1"/>
            <a:endParaRPr lang="en-US" dirty="0"/>
          </a:p>
          <a:p>
            <a:pPr lvl="1"/>
            <a:r>
              <a:rPr lang="en-US" dirty="0"/>
              <a:t>Enrolled in certificate or diploma program</a:t>
            </a:r>
          </a:p>
          <a:p>
            <a:pPr lvl="1"/>
            <a:r>
              <a:rPr lang="en-US" dirty="0"/>
              <a:t>High school diploma/GED not required</a:t>
            </a:r>
          </a:p>
          <a:p>
            <a:pPr lvl="1"/>
            <a:r>
              <a:rPr lang="en-US" dirty="0"/>
              <a:t>High school GPA and/or test scores not considered</a:t>
            </a:r>
          </a:p>
          <a:p>
            <a:pPr marL="457200" lvl="1" indent="0">
              <a:buNone/>
            </a:pPr>
            <a:endParaRPr lang="en-US" dirty="0"/>
          </a:p>
          <a:p>
            <a:r>
              <a:rPr lang="en-US" dirty="0"/>
              <a:t>Students must maintain a 2.0 college cumulative GPA at the following checkpoints:</a:t>
            </a:r>
          </a:p>
          <a:p>
            <a:pPr lvl="1"/>
            <a:r>
              <a:rPr lang="en-US" dirty="0"/>
              <a:t>30 HOPE Grant paid semester hours</a:t>
            </a:r>
          </a:p>
          <a:p>
            <a:pPr lvl="1"/>
            <a:r>
              <a:rPr lang="en-US" dirty="0"/>
              <a:t>60 HOPE Grant paid semester credit hours</a:t>
            </a:r>
          </a:p>
          <a:p>
            <a:pPr marL="457200" lvl="1" indent="0">
              <a:buNone/>
            </a:pPr>
            <a:endParaRPr lang="en-US" dirty="0"/>
          </a:p>
          <a:p>
            <a:pPr marL="457200" lvl="1" indent="0">
              <a:buNone/>
            </a:pPr>
            <a:endParaRPr lang="en-US" dirty="0"/>
          </a:p>
          <a:p>
            <a:pPr lvl="2"/>
            <a:endParaRPr lang="en-US" dirty="0"/>
          </a:p>
          <a:p>
            <a:endParaRPr lang="en-US" dirty="0"/>
          </a:p>
        </p:txBody>
      </p:sp>
      <p:sp>
        <p:nvSpPr>
          <p:cNvPr id="11266" name="Slide Number Placeholder 3"/>
          <p:cNvSpPr>
            <a:spLocks noGrp="1"/>
          </p:cNvSpPr>
          <p:nvPr>
            <p:ph type="sldNum" sz="quarter" idx="12"/>
          </p:nvPr>
        </p:nvSpPr>
        <p:spPr>
          <a:xfrm>
            <a:off x="10004453" y="6436232"/>
            <a:ext cx="601339" cy="365125"/>
          </a:xfrm>
        </p:spPr>
        <p:txBody>
          <a:bodyPr/>
          <a:lstStyle/>
          <a:p>
            <a:fld id="{E88377CD-A2DF-46C5-AB8B-D0ED2A9E53D3}" type="slidenum">
              <a:rPr lang="en-US">
                <a:latin typeface="Calibri" panose="020F0502020204030204"/>
              </a:rPr>
              <a:pPr/>
              <a:t>21</a:t>
            </a:fld>
            <a:endParaRPr lang="en-US" dirty="0">
              <a:latin typeface="Calibri" panose="020F0502020204030204"/>
            </a:endParaRPr>
          </a:p>
        </p:txBody>
      </p:sp>
      <p:pic>
        <p:nvPicPr>
          <p:cNvPr id="6" name="Picture 5" descr="A close-up of a sign&#10;&#10;Description automatically generated with low confidence">
            <a:extLst>
              <a:ext uri="{FF2B5EF4-FFF2-40B4-BE49-F238E27FC236}">
                <a16:creationId xmlns:a16="http://schemas.microsoft.com/office/drawing/2014/main" id="{C5E1A122-A7A1-4E77-8D30-6791158FF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772" y="5376987"/>
            <a:ext cx="4104229" cy="8784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1" y="1"/>
            <a:ext cx="9143999" cy="922492"/>
          </a:xfrm>
        </p:spPr>
        <p:txBody>
          <a:bodyPr/>
          <a:lstStyle/>
          <a:p>
            <a:r>
              <a:rPr lang="en-US" dirty="0"/>
              <a:t>Zell Miller Grant</a:t>
            </a:r>
          </a:p>
        </p:txBody>
      </p:sp>
      <p:sp>
        <p:nvSpPr>
          <p:cNvPr id="11268" name="Rectangle 3"/>
          <p:cNvSpPr>
            <a:spLocks noGrp="1" noChangeArrowheads="1"/>
          </p:cNvSpPr>
          <p:nvPr>
            <p:ph idx="1"/>
          </p:nvPr>
        </p:nvSpPr>
        <p:spPr>
          <a:xfrm>
            <a:off x="1947029" y="1288994"/>
            <a:ext cx="8297941" cy="4785568"/>
          </a:xfrm>
        </p:spPr>
        <p:txBody>
          <a:bodyPr>
            <a:normAutofit/>
          </a:bodyPr>
          <a:lstStyle/>
          <a:p>
            <a:r>
              <a:rPr lang="en-US" dirty="0"/>
              <a:t>Eligibility Requirements:</a:t>
            </a:r>
          </a:p>
          <a:p>
            <a:pPr lvl="1"/>
            <a:r>
              <a:rPr lang="en-US" dirty="0"/>
              <a:t>Minimum 3.5 college cumulative GPA</a:t>
            </a:r>
          </a:p>
          <a:p>
            <a:pPr lvl="1"/>
            <a:r>
              <a:rPr lang="en-US" dirty="0"/>
              <a:t>Checkpoints occur at the end of every term of enrollment</a:t>
            </a:r>
          </a:p>
          <a:p>
            <a:pPr lvl="1"/>
            <a:r>
              <a:rPr lang="en-US" dirty="0"/>
              <a:t>Must be a HOPE Grant recipient initially </a:t>
            </a:r>
          </a:p>
          <a:p>
            <a:pPr lvl="1"/>
            <a:r>
              <a:rPr lang="en-US" dirty="0"/>
              <a:t>May be paid retroactively for first term</a:t>
            </a:r>
          </a:p>
          <a:p>
            <a:pPr lvl="1"/>
            <a:r>
              <a:rPr lang="en-US" dirty="0"/>
              <a:t>Maximum 63 combined paid hours Zell Miller and HOPE Grants</a:t>
            </a:r>
          </a:p>
          <a:p>
            <a:endParaRPr lang="en-US" dirty="0"/>
          </a:p>
          <a:p>
            <a:endParaRPr lang="en-US" dirty="0"/>
          </a:p>
        </p:txBody>
      </p:sp>
      <p:sp>
        <p:nvSpPr>
          <p:cNvPr id="11266" name="Slide Number Placeholder 3"/>
          <p:cNvSpPr>
            <a:spLocks noGrp="1"/>
          </p:cNvSpPr>
          <p:nvPr>
            <p:ph type="sldNum" sz="quarter" idx="12"/>
          </p:nvPr>
        </p:nvSpPr>
        <p:spPr>
          <a:xfrm>
            <a:off x="10004453" y="6436232"/>
            <a:ext cx="601339" cy="365125"/>
          </a:xfrm>
        </p:spPr>
        <p:txBody>
          <a:bodyPr/>
          <a:lstStyle/>
          <a:p>
            <a:fld id="{E88377CD-A2DF-46C5-AB8B-D0ED2A9E53D3}" type="slidenum">
              <a:rPr lang="en-US">
                <a:latin typeface="Calibri" panose="020F0502020204030204"/>
              </a:rPr>
              <a:pPr/>
              <a:t>22</a:t>
            </a:fld>
            <a:endParaRPr lang="en-US" dirty="0">
              <a:latin typeface="Calibri" panose="020F0502020204030204"/>
            </a:endParaRPr>
          </a:p>
        </p:txBody>
      </p:sp>
      <p:pic>
        <p:nvPicPr>
          <p:cNvPr id="9218" name="Picture 2">
            <a:extLst>
              <a:ext uri="{FF2B5EF4-FFF2-40B4-BE49-F238E27FC236}">
                <a16:creationId xmlns:a16="http://schemas.microsoft.com/office/drawing/2014/main" id="{E480CBF2-F4F2-47F4-8116-2459EB080F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860966">
            <a:off x="7860284" y="4496583"/>
            <a:ext cx="2291168" cy="1528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2DC6-7511-412B-ABE0-6E2EFD2985A4}"/>
              </a:ext>
            </a:extLst>
          </p:cNvPr>
          <p:cNvSpPr>
            <a:spLocks noGrp="1"/>
          </p:cNvSpPr>
          <p:nvPr>
            <p:ph type="title"/>
          </p:nvPr>
        </p:nvSpPr>
        <p:spPr/>
        <p:txBody>
          <a:bodyPr/>
          <a:lstStyle/>
          <a:p>
            <a:r>
              <a:rPr lang="en-US" dirty="0"/>
              <a:t>Award Amounts</a:t>
            </a:r>
          </a:p>
        </p:txBody>
      </p:sp>
      <p:sp>
        <p:nvSpPr>
          <p:cNvPr id="3" name="Slide Number Placeholder 2">
            <a:extLst>
              <a:ext uri="{FF2B5EF4-FFF2-40B4-BE49-F238E27FC236}">
                <a16:creationId xmlns:a16="http://schemas.microsoft.com/office/drawing/2014/main" id="{0DF85DDC-13C9-4646-8C08-9315526CAD71}"/>
              </a:ext>
            </a:extLst>
          </p:cNvPr>
          <p:cNvSpPr>
            <a:spLocks noGrp="1"/>
          </p:cNvSpPr>
          <p:nvPr>
            <p:ph type="sldNum" sz="quarter" idx="12"/>
          </p:nvPr>
        </p:nvSpPr>
        <p:spPr/>
        <p:txBody>
          <a:bodyPr/>
          <a:lstStyle/>
          <a:p>
            <a:fld id="{69EEA558-EDDD-4E95-92F0-4454E14B9EC8}" type="slidenum">
              <a:rPr lang="en-US">
                <a:latin typeface="Calibri" panose="020F0502020204030204"/>
              </a:rPr>
              <a:pPr/>
              <a:t>23</a:t>
            </a:fld>
            <a:endParaRPr lang="en-US" dirty="0">
              <a:latin typeface="Calibri" panose="020F0502020204030204"/>
            </a:endParaRPr>
          </a:p>
        </p:txBody>
      </p:sp>
      <p:graphicFrame>
        <p:nvGraphicFramePr>
          <p:cNvPr id="4" name="Table 3">
            <a:extLst>
              <a:ext uri="{FF2B5EF4-FFF2-40B4-BE49-F238E27FC236}">
                <a16:creationId xmlns:a16="http://schemas.microsoft.com/office/drawing/2014/main" id="{52204688-4965-4E5A-B130-CC45FC9A82D9}"/>
              </a:ext>
            </a:extLst>
          </p:cNvPr>
          <p:cNvGraphicFramePr>
            <a:graphicFrameLocks noGrp="1"/>
          </p:cNvGraphicFramePr>
          <p:nvPr/>
        </p:nvGraphicFramePr>
        <p:xfrm>
          <a:off x="1925637" y="1372384"/>
          <a:ext cx="8340726" cy="2748280"/>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57526">
                  <a:extLst>
                    <a:ext uri="{9D8B030D-6E8A-4147-A177-3AD203B41FA5}">
                      <a16:colId xmlns:a16="http://schemas.microsoft.com/office/drawing/2014/main" val="20002"/>
                    </a:ext>
                  </a:extLst>
                </a:gridCol>
              </a:tblGrid>
              <a:tr h="370840">
                <a:tc>
                  <a:txBody>
                    <a:bodyPr/>
                    <a:lstStyle/>
                    <a:p>
                      <a:pPr algn="ctr"/>
                      <a:endParaRPr lang="en-US" dirty="0">
                        <a:latin typeface="Univers LT Pro 55" panose="020B0603020202020204" pitchFamily="34" charset="0"/>
                      </a:endParaRPr>
                    </a:p>
                  </a:txBody>
                  <a:tcPr/>
                </a:tc>
                <a:tc>
                  <a:txBody>
                    <a:bodyPr/>
                    <a:lstStyle/>
                    <a:p>
                      <a:pPr algn="ctr"/>
                      <a:r>
                        <a:rPr lang="en-US" dirty="0">
                          <a:latin typeface="Univers LT Pro 55" panose="020B0603020202020204" pitchFamily="34" charset="0"/>
                        </a:rPr>
                        <a:t>HOPE Scholarship</a:t>
                      </a:r>
                    </a:p>
                  </a:txBody>
                  <a:tcPr/>
                </a:tc>
                <a:tc>
                  <a:txBody>
                    <a:bodyPr/>
                    <a:lstStyle/>
                    <a:p>
                      <a:pPr algn="ctr"/>
                      <a:r>
                        <a:rPr lang="en-US" dirty="0">
                          <a:latin typeface="Univers LT Pro 55" panose="020B0603020202020204" pitchFamily="34" charset="0"/>
                        </a:rPr>
                        <a:t>Zell</a:t>
                      </a:r>
                      <a:r>
                        <a:rPr lang="en-US" baseline="0" dirty="0">
                          <a:latin typeface="Univers LT Pro 55" panose="020B0603020202020204" pitchFamily="34" charset="0"/>
                        </a:rPr>
                        <a:t> Miller</a:t>
                      </a:r>
                      <a:r>
                        <a:rPr lang="en-US" dirty="0">
                          <a:latin typeface="Univers LT Pro 55" panose="020B0603020202020204" pitchFamily="34" charset="0"/>
                        </a:rPr>
                        <a:t> Scholarship</a:t>
                      </a:r>
                    </a:p>
                  </a:txBody>
                  <a:tcPr/>
                </a:tc>
                <a:extLst>
                  <a:ext uri="{0D108BD9-81ED-4DB2-BD59-A6C34878D82A}">
                    <a16:rowId xmlns:a16="http://schemas.microsoft.com/office/drawing/2014/main" val="10000"/>
                  </a:ext>
                </a:extLst>
              </a:tr>
              <a:tr h="370840">
                <a:tc>
                  <a:txBody>
                    <a:bodyPr/>
                    <a:lstStyle/>
                    <a:p>
                      <a:pPr algn="ctr"/>
                      <a:r>
                        <a:rPr lang="en-US" b="1" dirty="0">
                          <a:latin typeface="Univers LT Pro 55" panose="020B0603020202020204" pitchFamily="34" charset="0"/>
                        </a:rPr>
                        <a:t>Public Institutions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Univers LT Pro 55" panose="020B0603020202020204" pitchFamily="34" charset="0"/>
                        </a:rPr>
                        <a:t>portion of tuition</a:t>
                      </a:r>
                    </a:p>
                    <a:p>
                      <a:pPr algn="ctr"/>
                      <a:endParaRPr lang="en-US" dirty="0">
                        <a:latin typeface="Univers LT Pro 55" panose="020B0603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Univers LT Pro 55" panose="020B0603020202020204" pitchFamily="34" charset="0"/>
                        </a:rPr>
                        <a:t>full standard tuition</a:t>
                      </a:r>
                    </a:p>
                    <a:p>
                      <a:pPr algn="ctr"/>
                      <a:endParaRPr lang="en-US" dirty="0">
                        <a:latin typeface="Univers LT Pro 55" panose="020B0603020202020204" pitchFamily="34" charset="0"/>
                      </a:endParaRPr>
                    </a:p>
                  </a:txBody>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Univers LT Pro 55" panose="020B0603020202020204" pitchFamily="34" charset="0"/>
                        </a:rPr>
                        <a:t>Private Institutions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Univers LT Pro 55" panose="020B0603020202020204" pitchFamily="34" charset="0"/>
                        </a:rPr>
                        <a:t>Full-time</a:t>
                      </a:r>
                    </a:p>
                    <a:p>
                      <a:pPr algn="ctr"/>
                      <a:endParaRPr lang="en-US" dirty="0">
                        <a:latin typeface="Univers LT Pro 55" panose="020B0603020202020204" pitchFamily="34" charset="0"/>
                      </a:endParaRPr>
                    </a:p>
                  </a:txBody>
                  <a:tcPr/>
                </a:tc>
                <a:tc>
                  <a:txBody>
                    <a:bodyPr/>
                    <a:lstStyle/>
                    <a:p>
                      <a:pPr algn="ctr"/>
                      <a:r>
                        <a:rPr lang="en-US" dirty="0">
                          <a:latin typeface="Univers LT Pro 55" panose="020B0603020202020204" pitchFamily="34" charset="0"/>
                        </a:rPr>
                        <a:t>$2,496 per semester (fall, spring, summer)</a:t>
                      </a:r>
                    </a:p>
                    <a:p>
                      <a:pPr algn="ctr"/>
                      <a:endParaRPr lang="en-US" dirty="0">
                        <a:latin typeface="Univers LT Pro 55" panose="020B0603020202020204" pitchFamily="34" charset="0"/>
                      </a:endParaRPr>
                    </a:p>
                    <a:p>
                      <a:pPr algn="ctr"/>
                      <a:r>
                        <a:rPr lang="en-US" dirty="0">
                          <a:latin typeface="Univers LT Pro 55" panose="020B0603020202020204" pitchFamily="34" charset="0"/>
                        </a:rPr>
                        <a:t>$1,664 per quarter</a:t>
                      </a:r>
                    </a:p>
                    <a:p>
                      <a:pPr algn="ctr"/>
                      <a:r>
                        <a:rPr lang="en-US" dirty="0">
                          <a:latin typeface="Univers LT Pro 55" panose="020B0603020202020204" pitchFamily="34" charset="0"/>
                        </a:rPr>
                        <a:t>(fall, winter, spring, summer)</a:t>
                      </a:r>
                    </a:p>
                  </a:txBody>
                  <a:tcPr/>
                </a:tc>
                <a:tc>
                  <a:txBody>
                    <a:bodyPr/>
                    <a:lstStyle/>
                    <a:p>
                      <a:pPr algn="ctr"/>
                      <a:r>
                        <a:rPr lang="en-US" dirty="0">
                          <a:latin typeface="Univers LT Pro 55" panose="020B0603020202020204" pitchFamily="34" charset="0"/>
                        </a:rPr>
                        <a:t>$2,985 per semester (fall, spring, summer)</a:t>
                      </a:r>
                    </a:p>
                    <a:p>
                      <a:pPr algn="ctr"/>
                      <a:endParaRPr lang="en-US" dirty="0">
                        <a:latin typeface="Univers LT Pro 55" panose="020B0603020202020204" pitchFamily="34" charset="0"/>
                      </a:endParaRPr>
                    </a:p>
                    <a:p>
                      <a:pPr algn="ctr"/>
                      <a:r>
                        <a:rPr lang="en-US" dirty="0">
                          <a:latin typeface="Univers LT Pro 55" panose="020B0603020202020204" pitchFamily="34" charset="0"/>
                        </a:rPr>
                        <a:t>$2,034 per quarter</a:t>
                      </a:r>
                    </a:p>
                    <a:p>
                      <a:pPr algn="ctr"/>
                      <a:r>
                        <a:rPr lang="en-US" dirty="0">
                          <a:latin typeface="Univers LT Pro 55" panose="020B0603020202020204" pitchFamily="34" charset="0"/>
                        </a:rPr>
                        <a:t>(fall, winter, spring, summer)</a:t>
                      </a:r>
                    </a:p>
                    <a:p>
                      <a:pPr algn="ctr"/>
                      <a:endParaRPr lang="en-US" dirty="0">
                        <a:latin typeface="Univers LT Pro 55" panose="020B0603020202020204" pitchFamily="34" charset="0"/>
                      </a:endParaRPr>
                    </a:p>
                  </a:txBody>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3B8FA2AE-9896-4ED0-9DE6-62F2CA1533FC}"/>
              </a:ext>
            </a:extLst>
          </p:cNvPr>
          <p:cNvGraphicFramePr>
            <a:graphicFrameLocks noGrp="1"/>
          </p:cNvGraphicFramePr>
          <p:nvPr/>
        </p:nvGraphicFramePr>
        <p:xfrm>
          <a:off x="1964395" y="4661658"/>
          <a:ext cx="8340726" cy="1010920"/>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57526">
                  <a:extLst>
                    <a:ext uri="{9D8B030D-6E8A-4147-A177-3AD203B41FA5}">
                      <a16:colId xmlns:a16="http://schemas.microsoft.com/office/drawing/2014/main" val="20002"/>
                    </a:ext>
                  </a:extLst>
                </a:gridCol>
              </a:tblGrid>
              <a:tr h="370840">
                <a:tc>
                  <a:txBody>
                    <a:bodyPr/>
                    <a:lstStyle/>
                    <a:p>
                      <a:pPr algn="ctr"/>
                      <a:endParaRPr lang="en-US" dirty="0">
                        <a:latin typeface="Univers LT Pro 55" panose="020B0603020202020204" pitchFamily="34" charset="0"/>
                      </a:endParaRPr>
                    </a:p>
                  </a:txBody>
                  <a:tcPr/>
                </a:tc>
                <a:tc>
                  <a:txBody>
                    <a:bodyPr/>
                    <a:lstStyle/>
                    <a:p>
                      <a:pPr algn="ctr"/>
                      <a:r>
                        <a:rPr lang="en-US" dirty="0">
                          <a:latin typeface="Univers LT Pro 55" panose="020B0603020202020204" pitchFamily="34" charset="0"/>
                        </a:rPr>
                        <a:t>HOPE Grant</a:t>
                      </a:r>
                    </a:p>
                  </a:txBody>
                  <a:tcPr/>
                </a:tc>
                <a:tc>
                  <a:txBody>
                    <a:bodyPr/>
                    <a:lstStyle/>
                    <a:p>
                      <a:pPr algn="ctr"/>
                      <a:r>
                        <a:rPr lang="en-US" dirty="0">
                          <a:latin typeface="Univers LT Pro 55" panose="020B0603020202020204" pitchFamily="34" charset="0"/>
                        </a:rPr>
                        <a:t>Zell</a:t>
                      </a:r>
                      <a:r>
                        <a:rPr lang="en-US" baseline="0" dirty="0">
                          <a:latin typeface="Univers LT Pro 55" panose="020B0603020202020204" pitchFamily="34" charset="0"/>
                        </a:rPr>
                        <a:t> Miller</a:t>
                      </a:r>
                      <a:r>
                        <a:rPr lang="en-US" dirty="0">
                          <a:latin typeface="Univers LT Pro 55" panose="020B0603020202020204" pitchFamily="34" charset="0"/>
                        </a:rPr>
                        <a:t> Grant</a:t>
                      </a:r>
                    </a:p>
                  </a:txBody>
                  <a:tcPr/>
                </a:tc>
                <a:extLst>
                  <a:ext uri="{0D108BD9-81ED-4DB2-BD59-A6C34878D82A}">
                    <a16:rowId xmlns:a16="http://schemas.microsoft.com/office/drawing/2014/main" val="10000"/>
                  </a:ext>
                </a:extLst>
              </a:tr>
              <a:tr h="370840">
                <a:tc>
                  <a:txBody>
                    <a:bodyPr/>
                    <a:lstStyle/>
                    <a:p>
                      <a:pPr algn="ctr"/>
                      <a:r>
                        <a:rPr lang="en-US" b="1" dirty="0">
                          <a:latin typeface="Univers LT Pro 55" panose="020B0603020202020204" pitchFamily="34" charset="0"/>
                        </a:rPr>
                        <a:t>Public Institutions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Univers LT Pro 55" panose="020B0603020202020204" pitchFamily="34" charset="0"/>
                        </a:rPr>
                        <a:t>portion of tuition</a:t>
                      </a:r>
                    </a:p>
                    <a:p>
                      <a:pPr algn="ctr"/>
                      <a:endParaRPr lang="en-US" dirty="0">
                        <a:latin typeface="Univers LT Pro 55" panose="020B0603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Univers LT Pro 55" panose="020B0603020202020204" pitchFamily="34" charset="0"/>
                        </a:rPr>
                        <a:t>full standard tuition</a:t>
                      </a:r>
                    </a:p>
                    <a:p>
                      <a:pPr algn="ctr"/>
                      <a:endParaRPr lang="en-US" dirty="0">
                        <a:latin typeface="Univers LT Pro 55" panose="020B0603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70763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D587-866B-0491-1814-0810F4CA8F4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4B485BB-54EF-04FE-3D39-8DCF7A73664B}"/>
              </a:ext>
            </a:extLst>
          </p:cNvPr>
          <p:cNvSpPr>
            <a:spLocks noGrp="1"/>
          </p:cNvSpPr>
          <p:nvPr>
            <p:ph type="title"/>
          </p:nvPr>
        </p:nvSpPr>
        <p:spPr>
          <a:xfrm>
            <a:off x="1524001" y="1"/>
            <a:ext cx="9143999" cy="922492"/>
          </a:xfrm>
        </p:spPr>
        <p:txBody>
          <a:bodyPr/>
          <a:lstStyle/>
          <a:p>
            <a:r>
              <a:rPr lang="en-US" dirty="0"/>
              <a:t>  Other State Programs</a:t>
            </a:r>
          </a:p>
        </p:txBody>
      </p:sp>
      <p:sp>
        <p:nvSpPr>
          <p:cNvPr id="11268" name="Rectangle 3">
            <a:extLst>
              <a:ext uri="{FF2B5EF4-FFF2-40B4-BE49-F238E27FC236}">
                <a16:creationId xmlns:a16="http://schemas.microsoft.com/office/drawing/2014/main" id="{2C1FEA08-AFD2-372A-2B89-24AE3B855BC3}"/>
              </a:ext>
            </a:extLst>
          </p:cNvPr>
          <p:cNvSpPr>
            <a:spLocks noGrp="1" noChangeArrowheads="1"/>
          </p:cNvSpPr>
          <p:nvPr>
            <p:ph idx="1"/>
          </p:nvPr>
        </p:nvSpPr>
        <p:spPr>
          <a:xfrm>
            <a:off x="1947028" y="1288994"/>
            <a:ext cx="8892422" cy="4785568"/>
          </a:xfrm>
        </p:spPr>
        <p:txBody>
          <a:bodyPr>
            <a:normAutofit/>
          </a:bodyPr>
          <a:lstStyle/>
          <a:p>
            <a:r>
              <a:rPr lang="en-US" dirty="0"/>
              <a:t>Inclusive Postsecondary Education (IPSE) Grant Program</a:t>
            </a:r>
          </a:p>
          <a:p>
            <a:pPr lvl="1"/>
            <a:r>
              <a:rPr lang="en-US" dirty="0"/>
              <a:t>Provides assistance to students with qualifying intellectual and developmental disabilities, and enrolled in an approved IPSE program. </a:t>
            </a:r>
          </a:p>
          <a:p>
            <a:pPr lvl="1"/>
            <a:r>
              <a:rPr lang="en-US" dirty="0"/>
              <a:t>The grant can assist with tuition, mandatory fees, or program fees. </a:t>
            </a:r>
          </a:p>
          <a:p>
            <a:pPr lvl="1"/>
            <a:endParaRPr lang="en-US" dirty="0"/>
          </a:p>
          <a:p>
            <a:endParaRPr lang="en-US" dirty="0"/>
          </a:p>
          <a:p>
            <a:endParaRPr lang="en-US" dirty="0"/>
          </a:p>
        </p:txBody>
      </p:sp>
      <p:sp>
        <p:nvSpPr>
          <p:cNvPr id="11266" name="Slide Number Placeholder 3">
            <a:extLst>
              <a:ext uri="{FF2B5EF4-FFF2-40B4-BE49-F238E27FC236}">
                <a16:creationId xmlns:a16="http://schemas.microsoft.com/office/drawing/2014/main" id="{CC1EFF47-E4FF-6C0F-2E1A-4D57D0E8073F}"/>
              </a:ext>
            </a:extLst>
          </p:cNvPr>
          <p:cNvSpPr>
            <a:spLocks noGrp="1"/>
          </p:cNvSpPr>
          <p:nvPr>
            <p:ph type="sldNum" sz="quarter" idx="12"/>
          </p:nvPr>
        </p:nvSpPr>
        <p:spPr>
          <a:xfrm>
            <a:off x="10004453" y="6436232"/>
            <a:ext cx="601339" cy="365125"/>
          </a:xfrm>
        </p:spPr>
        <p:txBody>
          <a:bodyPr/>
          <a:lstStyle/>
          <a:p>
            <a:fld id="{E88377CD-A2DF-46C5-AB8B-D0ED2A9E53D3}" type="slidenum">
              <a:rPr lang="en-US">
                <a:latin typeface="Calibri" panose="020F0502020204030204"/>
              </a:rPr>
              <a:pPr/>
              <a:t>24</a:t>
            </a:fld>
            <a:endParaRPr lang="en-US" dirty="0">
              <a:latin typeface="Calibri" panose="020F0502020204030204"/>
            </a:endParaRPr>
          </a:p>
        </p:txBody>
      </p:sp>
      <p:pic>
        <p:nvPicPr>
          <p:cNvPr id="3" name="Picture 2">
            <a:extLst>
              <a:ext uri="{FF2B5EF4-FFF2-40B4-BE49-F238E27FC236}">
                <a16:creationId xmlns:a16="http://schemas.microsoft.com/office/drawing/2014/main" id="{0A601B4E-1066-E28B-E272-7D15C02A098A}"/>
              </a:ext>
            </a:extLst>
          </p:cNvPr>
          <p:cNvPicPr>
            <a:picLocks noChangeAspect="1"/>
          </p:cNvPicPr>
          <p:nvPr/>
        </p:nvPicPr>
        <p:blipFill>
          <a:blip r:embed="rId4"/>
          <a:stretch>
            <a:fillRect/>
          </a:stretch>
        </p:blipFill>
        <p:spPr>
          <a:xfrm>
            <a:off x="4410792" y="3308262"/>
            <a:ext cx="5456393" cy="2766300"/>
          </a:xfrm>
          <a:prstGeom prst="rect">
            <a:avLst/>
          </a:prstGeom>
        </p:spPr>
      </p:pic>
    </p:spTree>
    <p:extLst>
      <p:ext uri="{BB962C8B-B14F-4D97-AF65-F5344CB8AC3E}">
        <p14:creationId xmlns:p14="http://schemas.microsoft.com/office/powerpoint/2010/main" val="2271609761"/>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p:cNvSpPr>
          <p:nvPr>
            <p:ph type="title"/>
          </p:nvPr>
        </p:nvSpPr>
        <p:spPr>
          <a:xfrm>
            <a:off x="1524000" y="0"/>
            <a:ext cx="9143280" cy="921600"/>
          </a:xfrm>
          <a:prstGeom prst="rect">
            <a:avLst/>
          </a:prstGeom>
          <a:noFill/>
          <a:ln w="0">
            <a:noFill/>
          </a:ln>
        </p:spPr>
        <p:txBody>
          <a:bodyPr lIns="91440" tIns="45720" rIns="91440" bIns="45720" anchor="ctr">
            <a:normAutofit/>
          </a:bodyPr>
          <a:lstStyle/>
          <a:p>
            <a:pPr>
              <a:tabLst>
                <a:tab pos="0" algn="l"/>
              </a:tabLst>
            </a:pPr>
            <a:r>
              <a:rPr lang="en-US" spc="-1">
                <a:latin typeface="ArcherPro Semibold"/>
              </a:rPr>
              <a:t>Application and Process</a:t>
            </a:r>
            <a:endParaRPr lang="en-US" b="0" spc="-1">
              <a:solidFill>
                <a:srgbClr val="FFFFFF"/>
              </a:solidFill>
              <a:latin typeface="Arial"/>
            </a:endParaRPr>
          </a:p>
        </p:txBody>
      </p:sp>
      <p:pic>
        <p:nvPicPr>
          <p:cNvPr id="312" name="Picture 2"/>
          <p:cNvPicPr/>
          <p:nvPr/>
        </p:nvPicPr>
        <p:blipFill>
          <a:blip r:embed="rId3"/>
          <a:stretch/>
        </p:blipFill>
        <p:spPr>
          <a:xfrm>
            <a:off x="4157040" y="1096200"/>
            <a:ext cx="3876840" cy="2586240"/>
          </a:xfrm>
          <a:prstGeom prst="rect">
            <a:avLst/>
          </a:prstGeom>
          <a:ln w="0">
            <a:noFill/>
          </a:ln>
        </p:spPr>
      </p:pic>
      <p:pic>
        <p:nvPicPr>
          <p:cNvPr id="313" name="Picture 4"/>
          <p:cNvPicPr/>
          <p:nvPr/>
        </p:nvPicPr>
        <p:blipFill>
          <a:blip r:embed="rId4"/>
          <a:stretch/>
        </p:blipFill>
        <p:spPr>
          <a:xfrm>
            <a:off x="6553200" y="3682440"/>
            <a:ext cx="3791880" cy="2529360"/>
          </a:xfrm>
          <a:prstGeom prst="rect">
            <a:avLst/>
          </a:prstGeom>
          <a:ln w="0">
            <a:noFill/>
          </a:ln>
        </p:spPr>
      </p:pic>
      <p:sp>
        <p:nvSpPr>
          <p:cNvPr id="314" name="PlaceHolder 2"/>
          <p:cNvSpPr>
            <a:spLocks noGrp="1"/>
          </p:cNvSpPr>
          <p:nvPr>
            <p:ph type="sldNum" idx="27"/>
          </p:nvPr>
        </p:nvSpPr>
        <p:spPr>
          <a:xfrm>
            <a:off x="10004520" y="6436080"/>
            <a:ext cx="600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rgbClr val="9BD6CE"/>
                </a:solidFill>
                <a:latin typeface="Calibri"/>
              </a:defRPr>
            </a:lvl1pPr>
          </a:lstStyle>
          <a:p>
            <a:fld id="{0236A08F-B360-4A4B-A8F2-7146EC4DFD42}" type="slidenum">
              <a:rPr lang="en-US"/>
              <a:pPr/>
              <a:t>25</a:t>
            </a:fld>
            <a:endParaRPr lang="en-US">
              <a:solidFill>
                <a:srgbClr val="FFFFFF"/>
              </a:solidFill>
              <a:latin typeface="Times New Roman"/>
            </a:endParaRPr>
          </a:p>
        </p:txBody>
      </p:sp>
      <p:pic>
        <p:nvPicPr>
          <p:cNvPr id="315" name="Picture 314"/>
          <p:cNvPicPr/>
          <p:nvPr/>
        </p:nvPicPr>
        <p:blipFill>
          <a:blip r:embed="rId5"/>
          <a:stretch/>
        </p:blipFill>
        <p:spPr>
          <a:xfrm>
            <a:off x="1776000" y="3682440"/>
            <a:ext cx="4320000" cy="2514600"/>
          </a:xfrm>
          <a:prstGeom prst="rect">
            <a:avLst/>
          </a:prstGeom>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1524000" y="0"/>
            <a:ext cx="9143280" cy="921600"/>
          </a:xfrm>
          <a:prstGeom prst="rect">
            <a:avLst/>
          </a:prstGeom>
          <a:noFill/>
          <a:ln w="0">
            <a:noFill/>
          </a:ln>
        </p:spPr>
        <p:txBody>
          <a:bodyPr lIns="91440" tIns="45720" rIns="91440" bIns="45720" anchor="ctr">
            <a:normAutofit fontScale="90000"/>
          </a:bodyPr>
          <a:lstStyle/>
          <a:p>
            <a:pPr>
              <a:tabLst>
                <a:tab pos="0" algn="l"/>
              </a:tabLst>
            </a:pPr>
            <a:r>
              <a:rPr lang="en-US" spc="-1">
                <a:latin typeface="ArcherPro Semibold"/>
              </a:rPr>
              <a:t>The Georgia Student Finance Application (GSFAPP)</a:t>
            </a:r>
            <a:endParaRPr lang="en-US" b="0" spc="-1">
              <a:solidFill>
                <a:srgbClr val="FFFFFF"/>
              </a:solidFill>
              <a:latin typeface="Arial"/>
            </a:endParaRPr>
          </a:p>
        </p:txBody>
      </p:sp>
      <p:sp>
        <p:nvSpPr>
          <p:cNvPr id="317" name="PlaceHolder 2"/>
          <p:cNvSpPr>
            <a:spLocks noGrp="1"/>
          </p:cNvSpPr>
          <p:nvPr>
            <p:ph/>
          </p:nvPr>
        </p:nvSpPr>
        <p:spPr>
          <a:xfrm>
            <a:off x="2165520" y="2340720"/>
            <a:ext cx="4954680" cy="1868040"/>
          </a:xfrm>
          <a:prstGeom prst="rect">
            <a:avLst/>
          </a:prstGeom>
          <a:noFill/>
          <a:ln w="0">
            <a:noFill/>
          </a:ln>
        </p:spPr>
        <p:txBody>
          <a:bodyPr lIns="91440" tIns="45720" rIns="91440" bIns="45720" anchor="t">
            <a:normAutofit lnSpcReduction="10000"/>
          </a:bodyPr>
          <a:lstStyle/>
          <a:p>
            <a:pPr>
              <a:spcBef>
                <a:spcPts val="1001"/>
              </a:spcBef>
              <a:buClr>
                <a:srgbClr val="FFFFFF"/>
              </a:buClr>
              <a:buFont typeface="Arial"/>
              <a:buChar char="•"/>
            </a:pPr>
            <a:r>
              <a:rPr lang="en-US" spc="-1">
                <a:solidFill>
                  <a:schemeClr val="lt1"/>
                </a:solidFill>
                <a:latin typeface="Univers LT Pro 55"/>
              </a:rPr>
              <a:t>Determine eligibility for state aid </a:t>
            </a:r>
            <a:r>
              <a:rPr lang="en-US" b="1" spc="-1">
                <a:solidFill>
                  <a:schemeClr val="lt1"/>
                </a:solidFill>
                <a:latin typeface="Univers LT Pro 55"/>
              </a:rPr>
              <a:t>only</a:t>
            </a:r>
            <a:endParaRPr lang="en-US" spc="-1">
              <a:solidFill>
                <a:srgbClr val="FFFFFF"/>
              </a:solidFill>
              <a:latin typeface="Arial"/>
            </a:endParaRPr>
          </a:p>
          <a:p>
            <a:pPr>
              <a:spcBef>
                <a:spcPts val="1001"/>
              </a:spcBef>
              <a:buClr>
                <a:srgbClr val="FFFFFF"/>
              </a:buClr>
              <a:buFont typeface="Arial"/>
              <a:buChar char="•"/>
            </a:pPr>
            <a:r>
              <a:rPr lang="en-US" spc="-1">
                <a:solidFill>
                  <a:schemeClr val="lt1"/>
                </a:solidFill>
                <a:latin typeface="Univers LT Pro 55"/>
              </a:rPr>
              <a:t>One time application</a:t>
            </a:r>
            <a:endParaRPr lang="en-US" spc="-1">
              <a:solidFill>
                <a:srgbClr val="FFFFFF"/>
              </a:solidFill>
              <a:latin typeface="Arial"/>
            </a:endParaRPr>
          </a:p>
          <a:p>
            <a:pPr>
              <a:spcBef>
                <a:spcPts val="1001"/>
              </a:spcBef>
              <a:buClr>
                <a:srgbClr val="FFFFFF"/>
              </a:buClr>
              <a:buFont typeface="Arial"/>
              <a:buChar char="•"/>
            </a:pPr>
            <a:r>
              <a:rPr lang="en-US" spc="-1">
                <a:solidFill>
                  <a:schemeClr val="lt1"/>
                </a:solidFill>
                <a:latin typeface="Univers LT Pro 55"/>
              </a:rPr>
              <a:t>GAfutures account</a:t>
            </a:r>
            <a:endParaRPr lang="en-US" spc="-1">
              <a:solidFill>
                <a:srgbClr val="FFFFFF"/>
              </a:solidFill>
              <a:latin typeface="Arial"/>
            </a:endParaRPr>
          </a:p>
          <a:p>
            <a:pPr indent="0">
              <a:spcBef>
                <a:spcPts val="1001"/>
              </a:spcBef>
              <a:buNone/>
              <a:tabLst>
                <a:tab pos="0" algn="l"/>
              </a:tabLst>
            </a:pPr>
            <a:endParaRPr lang="en-US" spc="-1">
              <a:solidFill>
                <a:srgbClr val="FFFFFF"/>
              </a:solidFill>
              <a:latin typeface="Arial"/>
            </a:endParaRPr>
          </a:p>
        </p:txBody>
      </p:sp>
      <p:pic>
        <p:nvPicPr>
          <p:cNvPr id="318" name="Picture 6"/>
          <p:cNvPicPr/>
          <p:nvPr/>
        </p:nvPicPr>
        <p:blipFill>
          <a:blip r:embed="rId3"/>
          <a:stretch/>
        </p:blipFill>
        <p:spPr>
          <a:xfrm>
            <a:off x="5381400" y="1092240"/>
            <a:ext cx="1428480" cy="952920"/>
          </a:xfrm>
          <a:prstGeom prst="rect">
            <a:avLst/>
          </a:prstGeom>
          <a:ln w="0">
            <a:noFill/>
          </a:ln>
        </p:spPr>
      </p:pic>
      <p:cxnSp>
        <p:nvCxnSpPr>
          <p:cNvPr id="319" name="Straight Connector 8"/>
          <p:cNvCxnSpPr/>
          <p:nvPr/>
        </p:nvCxnSpPr>
        <p:spPr>
          <a:xfrm>
            <a:off x="7022280" y="1576080"/>
            <a:ext cx="1829520" cy="720"/>
          </a:xfrm>
          <a:prstGeom prst="straightConnector1">
            <a:avLst/>
          </a:prstGeom>
          <a:ln w="0">
            <a:solidFill>
              <a:srgbClr val="FFFFFF"/>
            </a:solidFill>
          </a:ln>
        </p:spPr>
      </p:cxnSp>
      <p:cxnSp>
        <p:nvCxnSpPr>
          <p:cNvPr id="320" name="Straight Arrow Connector 10"/>
          <p:cNvCxnSpPr/>
          <p:nvPr/>
        </p:nvCxnSpPr>
        <p:spPr>
          <a:xfrm>
            <a:off x="8851080" y="1576080"/>
            <a:ext cx="720" cy="578160"/>
          </a:xfrm>
          <a:prstGeom prst="straightConnector1">
            <a:avLst/>
          </a:prstGeom>
          <a:ln w="0">
            <a:solidFill>
              <a:srgbClr val="FFFFFF"/>
            </a:solidFill>
            <a:tailEnd type="triangle" w="med" len="med"/>
          </a:ln>
        </p:spPr>
      </p:cxnSp>
      <p:cxnSp>
        <p:nvCxnSpPr>
          <p:cNvPr id="321" name="Straight Arrow Connector 11"/>
          <p:cNvCxnSpPr/>
          <p:nvPr/>
        </p:nvCxnSpPr>
        <p:spPr>
          <a:xfrm>
            <a:off x="8834880" y="3208320"/>
            <a:ext cx="720" cy="578160"/>
          </a:xfrm>
          <a:prstGeom prst="straightConnector1">
            <a:avLst/>
          </a:prstGeom>
          <a:ln w="0">
            <a:solidFill>
              <a:srgbClr val="FFFFFF"/>
            </a:solidFill>
            <a:tailEnd type="triangle" w="med" len="med"/>
          </a:ln>
        </p:spPr>
      </p:cxnSp>
      <p:cxnSp>
        <p:nvCxnSpPr>
          <p:cNvPr id="322" name="Straight Connector 18"/>
          <p:cNvCxnSpPr/>
          <p:nvPr/>
        </p:nvCxnSpPr>
        <p:spPr>
          <a:xfrm flipV="1">
            <a:off x="8823720" y="5019840"/>
            <a:ext cx="720" cy="746640"/>
          </a:xfrm>
          <a:prstGeom prst="straightConnector1">
            <a:avLst/>
          </a:prstGeom>
          <a:ln w="0">
            <a:solidFill>
              <a:srgbClr val="FFFFFF"/>
            </a:solidFill>
          </a:ln>
        </p:spPr>
      </p:cxnSp>
      <p:cxnSp>
        <p:nvCxnSpPr>
          <p:cNvPr id="323" name="Straight Arrow Connector 23"/>
          <p:cNvCxnSpPr/>
          <p:nvPr/>
        </p:nvCxnSpPr>
        <p:spPr>
          <a:xfrm flipH="1">
            <a:off x="7097520" y="5765760"/>
            <a:ext cx="1726920" cy="720"/>
          </a:xfrm>
          <a:prstGeom prst="straightConnector1">
            <a:avLst/>
          </a:prstGeom>
          <a:ln w="0">
            <a:solidFill>
              <a:srgbClr val="FFFFFF"/>
            </a:solidFill>
            <a:tailEnd type="triangle" w="med" len="med"/>
          </a:ln>
        </p:spPr>
      </p:cxnSp>
      <p:sp>
        <p:nvSpPr>
          <p:cNvPr id="324" name="TextBox 24"/>
          <p:cNvSpPr/>
          <p:nvPr/>
        </p:nvSpPr>
        <p:spPr>
          <a:xfrm>
            <a:off x="5178360" y="4332961"/>
            <a:ext cx="186120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b="1" spc="-1">
                <a:solidFill>
                  <a:prstClr val="white"/>
                </a:solidFill>
                <a:latin typeface="Calibri"/>
              </a:rPr>
              <a:t>HOPE Eligible Institution </a:t>
            </a:r>
            <a:endParaRPr lang="en-US" spc="-1">
              <a:solidFill>
                <a:srgbClr val="FFFFFF"/>
              </a:solidFill>
              <a:latin typeface="Arial"/>
            </a:endParaRPr>
          </a:p>
        </p:txBody>
      </p:sp>
      <p:pic>
        <p:nvPicPr>
          <p:cNvPr id="325" name="Picture 4"/>
          <p:cNvPicPr/>
          <p:nvPr/>
        </p:nvPicPr>
        <p:blipFill>
          <a:blip r:embed="rId4"/>
          <a:stretch/>
        </p:blipFill>
        <p:spPr>
          <a:xfrm>
            <a:off x="5210040" y="4948920"/>
            <a:ext cx="1758960" cy="1173240"/>
          </a:xfrm>
          <a:prstGeom prst="rect">
            <a:avLst/>
          </a:prstGeom>
          <a:ln w="0">
            <a:noFill/>
          </a:ln>
        </p:spPr>
      </p:pic>
      <p:pic>
        <p:nvPicPr>
          <p:cNvPr id="326" name="Picture 10"/>
          <p:cNvPicPr/>
          <p:nvPr/>
        </p:nvPicPr>
        <p:blipFill>
          <a:blip r:embed="rId5"/>
          <a:stretch/>
        </p:blipFill>
        <p:spPr>
          <a:xfrm>
            <a:off x="8282280" y="4128840"/>
            <a:ext cx="1137240" cy="1137240"/>
          </a:xfrm>
          <a:prstGeom prst="rect">
            <a:avLst/>
          </a:prstGeom>
          <a:ln w="0">
            <a:noFill/>
          </a:ln>
        </p:spPr>
      </p:pic>
      <p:sp>
        <p:nvSpPr>
          <p:cNvPr id="327" name="TextBox 15"/>
          <p:cNvSpPr/>
          <p:nvPr/>
        </p:nvSpPr>
        <p:spPr>
          <a:xfrm>
            <a:off x="7837680" y="3717721"/>
            <a:ext cx="202644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2400" b="1" spc="-1">
                <a:solidFill>
                  <a:prstClr val="white"/>
                </a:solidFill>
                <a:latin typeface="Calibri"/>
              </a:rPr>
              <a:t>GA State Aid</a:t>
            </a:r>
            <a:endParaRPr lang="en-US" sz="2400" spc="-1">
              <a:solidFill>
                <a:srgbClr val="FFFFFF"/>
              </a:solidFill>
              <a:latin typeface="Arial"/>
            </a:endParaRPr>
          </a:p>
        </p:txBody>
      </p:sp>
      <p:sp>
        <p:nvSpPr>
          <p:cNvPr id="328" name="PlaceHolder 3"/>
          <p:cNvSpPr>
            <a:spLocks noGrp="1"/>
          </p:cNvSpPr>
          <p:nvPr>
            <p:ph type="sldNum" idx="28"/>
          </p:nvPr>
        </p:nvSpPr>
        <p:spPr>
          <a:xfrm>
            <a:off x="10004520" y="6436080"/>
            <a:ext cx="600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rgbClr val="9BD6CE"/>
                </a:solidFill>
                <a:latin typeface="Calibri"/>
              </a:defRPr>
            </a:lvl1pPr>
          </a:lstStyle>
          <a:p>
            <a:fld id="{BB12E8CE-77D8-4A38-B856-D5D250CAEDD5}" type="slidenum">
              <a:rPr lang="en-US"/>
              <a:pPr/>
              <a:t>26</a:t>
            </a:fld>
            <a:endParaRPr lang="en-US">
              <a:solidFill>
                <a:srgbClr val="FFFFFF"/>
              </a:solidFill>
              <a:latin typeface="Times New Roman"/>
            </a:endParaRPr>
          </a:p>
        </p:txBody>
      </p:sp>
      <p:pic>
        <p:nvPicPr>
          <p:cNvPr id="329" name="Picture 5"/>
          <p:cNvPicPr/>
          <p:nvPr/>
        </p:nvPicPr>
        <p:blipFill>
          <a:blip r:embed="rId6"/>
          <a:stretch/>
        </p:blipFill>
        <p:spPr>
          <a:xfrm>
            <a:off x="7565880" y="2524680"/>
            <a:ext cx="2437920" cy="36756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p:cNvSpPr>
          <p:nvPr>
            <p:ph type="title"/>
          </p:nvPr>
        </p:nvSpPr>
        <p:spPr>
          <a:xfrm>
            <a:off x="1524000" y="0"/>
            <a:ext cx="9143280" cy="921600"/>
          </a:xfrm>
          <a:prstGeom prst="rect">
            <a:avLst/>
          </a:prstGeom>
          <a:noFill/>
          <a:ln w="0">
            <a:noFill/>
          </a:ln>
        </p:spPr>
        <p:txBody>
          <a:bodyPr lIns="91440" tIns="45720" rIns="91440" bIns="45720" anchor="ctr">
            <a:normAutofit fontScale="90000"/>
          </a:bodyPr>
          <a:lstStyle/>
          <a:p>
            <a:pPr>
              <a:tabLst>
                <a:tab pos="0" algn="l"/>
              </a:tabLst>
            </a:pPr>
            <a:r>
              <a:rPr lang="en-US" spc="-1">
                <a:latin typeface="ArcherPro Semibold"/>
              </a:rPr>
              <a:t>Free Application for Federal Student Aid (FAFSA)</a:t>
            </a:r>
            <a:endParaRPr lang="en-US" b="0" spc="-1">
              <a:solidFill>
                <a:srgbClr val="FFFFFF"/>
              </a:solidFill>
              <a:latin typeface="Arial"/>
            </a:endParaRPr>
          </a:p>
        </p:txBody>
      </p:sp>
      <p:sp>
        <p:nvSpPr>
          <p:cNvPr id="331" name="PlaceHolder 2"/>
          <p:cNvSpPr>
            <a:spLocks noGrp="1"/>
          </p:cNvSpPr>
          <p:nvPr>
            <p:ph/>
          </p:nvPr>
        </p:nvSpPr>
        <p:spPr>
          <a:xfrm>
            <a:off x="6099960" y="2081520"/>
            <a:ext cx="4575960" cy="2114640"/>
          </a:xfrm>
          <a:prstGeom prst="rect">
            <a:avLst/>
          </a:prstGeom>
          <a:noFill/>
          <a:ln w="0">
            <a:noFill/>
          </a:ln>
        </p:spPr>
        <p:txBody>
          <a:bodyPr lIns="91440" tIns="45720" rIns="91440" bIns="45720" anchor="t">
            <a:normAutofit fontScale="74166" lnSpcReduction="20000"/>
          </a:bodyPr>
          <a:lstStyle/>
          <a:p>
            <a:pPr indent="0">
              <a:spcBef>
                <a:spcPts val="1001"/>
              </a:spcBef>
              <a:buNone/>
              <a:tabLst>
                <a:tab pos="0" algn="l"/>
              </a:tabLst>
            </a:pPr>
            <a:endParaRPr lang="en-US" sz="2400" spc="-1" dirty="0">
              <a:solidFill>
                <a:srgbClr val="FFFFFF"/>
              </a:solidFill>
              <a:latin typeface="Arial"/>
            </a:endParaRPr>
          </a:p>
          <a:p>
            <a:pPr>
              <a:spcBef>
                <a:spcPts val="1001"/>
              </a:spcBef>
              <a:buClr>
                <a:srgbClr val="FFFFFF"/>
              </a:buClr>
              <a:buFont typeface="Arial"/>
              <a:buChar char="•"/>
              <a:tabLst>
                <a:tab pos="0" algn="l"/>
              </a:tabLst>
            </a:pPr>
            <a:r>
              <a:rPr lang="en-US" sz="2400" spc="-1" dirty="0">
                <a:solidFill>
                  <a:schemeClr val="lt1"/>
                </a:solidFill>
              </a:rPr>
              <a:t>Renew annually</a:t>
            </a:r>
            <a:endParaRPr lang="en-US" sz="2400" spc="-1" dirty="0">
              <a:solidFill>
                <a:srgbClr val="FFFFFF"/>
              </a:solidFill>
            </a:endParaRPr>
          </a:p>
          <a:p>
            <a:pPr>
              <a:spcBef>
                <a:spcPts val="1001"/>
              </a:spcBef>
              <a:buClr>
                <a:srgbClr val="FFFFFF"/>
              </a:buClr>
              <a:buFont typeface="Arial"/>
              <a:buChar char="•"/>
              <a:tabLst>
                <a:tab pos="0" algn="l"/>
              </a:tabLst>
            </a:pPr>
            <a:r>
              <a:rPr lang="en-US" sz="2400" spc="-1" dirty="0">
                <a:solidFill>
                  <a:schemeClr val="lt1"/>
                </a:solidFill>
              </a:rPr>
              <a:t>Determines eligibility for federal and state aid</a:t>
            </a:r>
            <a:endParaRPr lang="en-US" sz="2400" spc="-1" dirty="0">
              <a:solidFill>
                <a:srgbClr val="FFFFFF"/>
              </a:solidFill>
            </a:endParaRPr>
          </a:p>
          <a:p>
            <a:pPr>
              <a:spcBef>
                <a:spcPts val="1001"/>
              </a:spcBef>
              <a:buClr>
                <a:srgbClr val="FFFFFF"/>
              </a:buClr>
              <a:buFont typeface="Arial"/>
              <a:buChar char="•"/>
              <a:tabLst>
                <a:tab pos="0" algn="l"/>
              </a:tabLst>
            </a:pPr>
            <a:r>
              <a:rPr lang="en-US" sz="2400" spc="-1" dirty="0">
                <a:solidFill>
                  <a:schemeClr val="lt1"/>
                </a:solidFill>
              </a:rPr>
              <a:t>List up to 20 institutions</a:t>
            </a:r>
          </a:p>
          <a:p>
            <a:pPr>
              <a:spcBef>
                <a:spcPts val="1001"/>
              </a:spcBef>
              <a:buClr>
                <a:srgbClr val="FFFFFF"/>
              </a:buClr>
              <a:buFont typeface="Arial"/>
              <a:buChar char="•"/>
              <a:tabLst>
                <a:tab pos="0" algn="l"/>
              </a:tabLst>
            </a:pPr>
            <a:r>
              <a:rPr lang="en-US" sz="2400" spc="-1" dirty="0">
                <a:solidFill>
                  <a:srgbClr val="FFFFFF"/>
                </a:solidFill>
              </a:rPr>
              <a:t>2025-2026 Application currently available</a:t>
            </a:r>
          </a:p>
          <a:p>
            <a:pPr>
              <a:spcBef>
                <a:spcPts val="1001"/>
              </a:spcBef>
              <a:buClr>
                <a:srgbClr val="FFFFFF"/>
              </a:buClr>
              <a:buFont typeface="Arial"/>
              <a:buChar char="•"/>
              <a:tabLst>
                <a:tab pos="0" algn="l"/>
              </a:tabLst>
            </a:pPr>
            <a:r>
              <a:rPr lang="en-US" sz="2400" spc="-1" dirty="0">
                <a:solidFill>
                  <a:srgbClr val="FFFFFF"/>
                </a:solidFill>
              </a:rPr>
              <a:t>Typically opens October 1</a:t>
            </a:r>
            <a:r>
              <a:rPr lang="en-US" sz="2400" spc="-1" baseline="30000" dirty="0">
                <a:solidFill>
                  <a:srgbClr val="FFFFFF"/>
                </a:solidFill>
              </a:rPr>
              <a:t>st</a:t>
            </a:r>
            <a:r>
              <a:rPr lang="en-US" sz="2400" spc="-1" dirty="0">
                <a:solidFill>
                  <a:srgbClr val="FFFFFF"/>
                </a:solidFill>
              </a:rPr>
              <a:t> of each year</a:t>
            </a:r>
          </a:p>
        </p:txBody>
      </p:sp>
      <p:pic>
        <p:nvPicPr>
          <p:cNvPr id="332" name="Picture 4"/>
          <p:cNvPicPr/>
          <p:nvPr/>
        </p:nvPicPr>
        <p:blipFill>
          <a:blip r:embed="rId3"/>
          <a:stretch/>
        </p:blipFill>
        <p:spPr>
          <a:xfrm>
            <a:off x="2962200" y="2161440"/>
            <a:ext cx="1973520" cy="1316160"/>
          </a:xfrm>
          <a:prstGeom prst="rect">
            <a:avLst/>
          </a:prstGeom>
          <a:ln w="0">
            <a:noFill/>
          </a:ln>
        </p:spPr>
      </p:pic>
      <p:pic>
        <p:nvPicPr>
          <p:cNvPr id="333" name="Picture 6"/>
          <p:cNvPicPr/>
          <p:nvPr/>
        </p:nvPicPr>
        <p:blipFill>
          <a:blip r:embed="rId4"/>
          <a:stretch/>
        </p:blipFill>
        <p:spPr>
          <a:xfrm>
            <a:off x="5544480" y="1092240"/>
            <a:ext cx="1428480" cy="952920"/>
          </a:xfrm>
          <a:prstGeom prst="rect">
            <a:avLst/>
          </a:prstGeom>
          <a:ln w="0">
            <a:noFill/>
          </a:ln>
        </p:spPr>
      </p:pic>
      <p:sp>
        <p:nvSpPr>
          <p:cNvPr id="334" name="TextBox 46"/>
          <p:cNvSpPr/>
          <p:nvPr/>
        </p:nvSpPr>
        <p:spPr>
          <a:xfrm>
            <a:off x="2832600" y="1759681"/>
            <a:ext cx="1793994" cy="39865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r>
              <a:rPr lang="en-US" sz="2000" b="1" spc="-1" dirty="0">
                <a:solidFill>
                  <a:prstClr val="white"/>
                </a:solidFill>
                <a:latin typeface="Univers LT Pro 55"/>
              </a:rPr>
              <a:t>Studentaid.gov</a:t>
            </a:r>
            <a:endParaRPr lang="en-US" sz="2000" spc="-1" dirty="0">
              <a:solidFill>
                <a:srgbClr val="FFFFFF"/>
              </a:solidFill>
              <a:latin typeface="Arial"/>
            </a:endParaRPr>
          </a:p>
        </p:txBody>
      </p:sp>
      <p:sp>
        <p:nvSpPr>
          <p:cNvPr id="335" name="TextBox 51"/>
          <p:cNvSpPr/>
          <p:nvPr/>
        </p:nvSpPr>
        <p:spPr>
          <a:xfrm>
            <a:off x="2234280" y="3820320"/>
            <a:ext cx="1469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b="1" spc="-1">
                <a:solidFill>
                  <a:prstClr val="white"/>
                </a:solidFill>
                <a:latin typeface="Univers LT Pro 55"/>
              </a:rPr>
              <a:t>Federal Aid</a:t>
            </a:r>
            <a:endParaRPr lang="en-US" spc="-1">
              <a:solidFill>
                <a:srgbClr val="FFFFFF"/>
              </a:solidFill>
              <a:latin typeface="Arial"/>
            </a:endParaRPr>
          </a:p>
        </p:txBody>
      </p:sp>
      <p:cxnSp>
        <p:nvCxnSpPr>
          <p:cNvPr id="336" name="Straight Arrow Connector 50"/>
          <p:cNvCxnSpPr/>
          <p:nvPr/>
        </p:nvCxnSpPr>
        <p:spPr>
          <a:xfrm>
            <a:off x="4005840" y="3522600"/>
            <a:ext cx="249480" cy="324000"/>
          </a:xfrm>
          <a:prstGeom prst="straightConnector1">
            <a:avLst/>
          </a:prstGeom>
          <a:ln w="0">
            <a:solidFill>
              <a:srgbClr val="FFFFFF"/>
            </a:solidFill>
            <a:tailEnd type="triangle" w="med" len="med"/>
          </a:ln>
        </p:spPr>
      </p:cxnSp>
      <p:cxnSp>
        <p:nvCxnSpPr>
          <p:cNvPr id="337" name="Straight Arrow Connector 56"/>
          <p:cNvCxnSpPr/>
          <p:nvPr/>
        </p:nvCxnSpPr>
        <p:spPr>
          <a:xfrm flipH="1">
            <a:off x="3567360" y="3522600"/>
            <a:ext cx="249840" cy="324000"/>
          </a:xfrm>
          <a:prstGeom prst="straightConnector1">
            <a:avLst/>
          </a:prstGeom>
          <a:ln w="0">
            <a:solidFill>
              <a:srgbClr val="FFFFFF"/>
            </a:solidFill>
            <a:tailEnd type="triangle" w="med" len="med"/>
          </a:ln>
        </p:spPr>
      </p:cxnSp>
      <p:cxnSp>
        <p:nvCxnSpPr>
          <p:cNvPr id="338" name="Straight Connector 60"/>
          <p:cNvCxnSpPr/>
          <p:nvPr/>
        </p:nvCxnSpPr>
        <p:spPr>
          <a:xfrm>
            <a:off x="2962200" y="5089320"/>
            <a:ext cx="720" cy="592920"/>
          </a:xfrm>
          <a:prstGeom prst="straightConnector1">
            <a:avLst/>
          </a:prstGeom>
          <a:ln w="0">
            <a:solidFill>
              <a:srgbClr val="FFFFFF"/>
            </a:solidFill>
          </a:ln>
        </p:spPr>
      </p:cxnSp>
      <p:cxnSp>
        <p:nvCxnSpPr>
          <p:cNvPr id="339" name="Straight Connector 67"/>
          <p:cNvCxnSpPr/>
          <p:nvPr/>
        </p:nvCxnSpPr>
        <p:spPr>
          <a:xfrm>
            <a:off x="4714680" y="5097240"/>
            <a:ext cx="720" cy="592920"/>
          </a:xfrm>
          <a:prstGeom prst="straightConnector1">
            <a:avLst/>
          </a:prstGeom>
          <a:ln w="0">
            <a:solidFill>
              <a:srgbClr val="FFFFFF"/>
            </a:solidFill>
          </a:ln>
        </p:spPr>
      </p:cxnSp>
      <p:cxnSp>
        <p:nvCxnSpPr>
          <p:cNvPr id="340" name="Straight Arrow Connector 62"/>
          <p:cNvCxnSpPr/>
          <p:nvPr/>
        </p:nvCxnSpPr>
        <p:spPr>
          <a:xfrm>
            <a:off x="2980560" y="5681520"/>
            <a:ext cx="2208240" cy="720"/>
          </a:xfrm>
          <a:prstGeom prst="straightConnector1">
            <a:avLst/>
          </a:prstGeom>
          <a:ln w="0">
            <a:solidFill>
              <a:srgbClr val="FFFFFF"/>
            </a:solidFill>
            <a:tailEnd type="triangle" w="med" len="med"/>
          </a:ln>
        </p:spPr>
      </p:cxnSp>
      <p:sp>
        <p:nvSpPr>
          <p:cNvPr id="341" name="TextBox 19"/>
          <p:cNvSpPr/>
          <p:nvPr/>
        </p:nvSpPr>
        <p:spPr>
          <a:xfrm>
            <a:off x="5341440" y="4332961"/>
            <a:ext cx="186120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1600" b="1" spc="-1">
                <a:solidFill>
                  <a:prstClr val="white"/>
                </a:solidFill>
                <a:latin typeface="Univers LT Pro 55"/>
              </a:rPr>
              <a:t>HOPE Eligible Institution </a:t>
            </a:r>
            <a:endParaRPr lang="en-US" sz="1600" spc="-1">
              <a:solidFill>
                <a:srgbClr val="FFFFFF"/>
              </a:solidFill>
              <a:latin typeface="Arial"/>
            </a:endParaRPr>
          </a:p>
        </p:txBody>
      </p:sp>
      <p:pic>
        <p:nvPicPr>
          <p:cNvPr id="342" name="Picture 4"/>
          <p:cNvPicPr/>
          <p:nvPr/>
        </p:nvPicPr>
        <p:blipFill>
          <a:blip r:embed="rId5"/>
          <a:stretch/>
        </p:blipFill>
        <p:spPr>
          <a:xfrm>
            <a:off x="5373120" y="4948920"/>
            <a:ext cx="1758960" cy="1173240"/>
          </a:xfrm>
          <a:prstGeom prst="rect">
            <a:avLst/>
          </a:prstGeom>
          <a:ln w="0">
            <a:noFill/>
          </a:ln>
        </p:spPr>
      </p:pic>
      <p:sp>
        <p:nvSpPr>
          <p:cNvPr id="343" name="TextBox 21"/>
          <p:cNvSpPr/>
          <p:nvPr/>
        </p:nvSpPr>
        <p:spPr>
          <a:xfrm>
            <a:off x="3567720" y="3820320"/>
            <a:ext cx="225036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b="1" spc="-1">
                <a:solidFill>
                  <a:prstClr val="white"/>
                </a:solidFill>
                <a:latin typeface="Univers LT Pro 55"/>
              </a:rPr>
              <a:t>GA State Aid</a:t>
            </a:r>
            <a:endParaRPr lang="en-US" spc="-1">
              <a:solidFill>
                <a:srgbClr val="FFFFFF"/>
              </a:solidFill>
              <a:latin typeface="Arial"/>
            </a:endParaRPr>
          </a:p>
        </p:txBody>
      </p:sp>
      <p:cxnSp>
        <p:nvCxnSpPr>
          <p:cNvPr id="344" name="Straight Arrow Connector 22"/>
          <p:cNvCxnSpPr>
            <a:endCxn id="334" idx="0"/>
          </p:cNvCxnSpPr>
          <p:nvPr/>
        </p:nvCxnSpPr>
        <p:spPr>
          <a:xfrm flipH="1">
            <a:off x="3729598" y="1568880"/>
            <a:ext cx="176163" cy="190800"/>
          </a:xfrm>
          <a:prstGeom prst="straightConnector1">
            <a:avLst/>
          </a:prstGeom>
          <a:ln w="0">
            <a:solidFill>
              <a:srgbClr val="FFFFFF"/>
            </a:solidFill>
            <a:tailEnd type="triangle" w="med" len="med"/>
          </a:ln>
        </p:spPr>
      </p:cxnSp>
      <p:cxnSp>
        <p:nvCxnSpPr>
          <p:cNvPr id="345" name="Straight Connector 23"/>
          <p:cNvCxnSpPr/>
          <p:nvPr/>
        </p:nvCxnSpPr>
        <p:spPr>
          <a:xfrm flipH="1">
            <a:off x="3900720" y="1568880"/>
            <a:ext cx="1492560" cy="720"/>
          </a:xfrm>
          <a:prstGeom prst="straightConnector1">
            <a:avLst/>
          </a:prstGeom>
          <a:ln w="0">
            <a:solidFill>
              <a:srgbClr val="FFFFFF"/>
            </a:solidFill>
          </a:ln>
        </p:spPr>
      </p:cxnSp>
      <p:sp>
        <p:nvSpPr>
          <p:cNvPr id="346" name="PlaceHolder 3"/>
          <p:cNvSpPr>
            <a:spLocks noGrp="1"/>
          </p:cNvSpPr>
          <p:nvPr>
            <p:ph type="sldNum" idx="29"/>
          </p:nvPr>
        </p:nvSpPr>
        <p:spPr>
          <a:xfrm>
            <a:off x="10004520" y="6436080"/>
            <a:ext cx="600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rgbClr val="9BD6CE"/>
                </a:solidFill>
                <a:latin typeface="Calibri"/>
              </a:defRPr>
            </a:lvl1pPr>
          </a:lstStyle>
          <a:p>
            <a:fld id="{93D3E72A-6425-418F-8D75-2CB0C791052F}" type="slidenum">
              <a:rPr lang="en-US"/>
              <a:pPr/>
              <a:t>27</a:t>
            </a:fld>
            <a:endParaRPr lang="en-US">
              <a:solidFill>
                <a:srgbClr val="FFFFFF"/>
              </a:solidFill>
              <a:latin typeface="Times New Roman"/>
            </a:endParaRPr>
          </a:p>
        </p:txBody>
      </p:sp>
      <p:pic>
        <p:nvPicPr>
          <p:cNvPr id="347" name="Picture 8"/>
          <p:cNvPicPr/>
          <p:nvPr/>
        </p:nvPicPr>
        <p:blipFill>
          <a:blip r:embed="rId6"/>
          <a:stretch/>
        </p:blipFill>
        <p:spPr>
          <a:xfrm>
            <a:off x="2140680" y="4220640"/>
            <a:ext cx="1704960" cy="1137240"/>
          </a:xfrm>
          <a:prstGeom prst="rect">
            <a:avLst/>
          </a:prstGeom>
          <a:ln w="0">
            <a:noFill/>
          </a:ln>
        </p:spPr>
      </p:pic>
      <p:pic>
        <p:nvPicPr>
          <p:cNvPr id="348" name="Picture 10"/>
          <p:cNvPicPr/>
          <p:nvPr/>
        </p:nvPicPr>
        <p:blipFill>
          <a:blip r:embed="rId7"/>
          <a:stretch/>
        </p:blipFill>
        <p:spPr>
          <a:xfrm>
            <a:off x="4130400" y="4201920"/>
            <a:ext cx="1137240" cy="1137240"/>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1" y="1"/>
            <a:ext cx="9143999" cy="922492"/>
          </a:xfrm>
        </p:spPr>
        <p:txBody>
          <a:bodyPr>
            <a:normAutofit fontScale="90000"/>
          </a:bodyPr>
          <a:lstStyle/>
          <a:p>
            <a:r>
              <a:rPr lang="en-US" dirty="0"/>
              <a:t>Bud McCall Post-Secondary Vocational Rehabilitation Grant</a:t>
            </a:r>
          </a:p>
        </p:txBody>
      </p:sp>
      <p:sp>
        <p:nvSpPr>
          <p:cNvPr id="15363" name="Rectangle 13"/>
          <p:cNvSpPr>
            <a:spLocks noGrp="1" noChangeArrowheads="1"/>
          </p:cNvSpPr>
          <p:nvPr>
            <p:ph idx="1"/>
          </p:nvPr>
        </p:nvSpPr>
        <p:spPr>
          <a:xfrm>
            <a:off x="1947029" y="1288994"/>
            <a:ext cx="8297941" cy="5512362"/>
          </a:xfrm>
        </p:spPr>
        <p:txBody>
          <a:bodyPr>
            <a:normAutofit fontScale="92500" lnSpcReduction="20000"/>
          </a:bodyPr>
          <a:lstStyle/>
          <a:p>
            <a:pPr marL="0" indent="0">
              <a:buNone/>
            </a:pPr>
            <a:r>
              <a:rPr lang="en-US" sz="3000" dirty="0"/>
              <a:t> Eligibility Requirements</a:t>
            </a:r>
          </a:p>
          <a:p>
            <a:r>
              <a:rPr lang="en-US" sz="2600" dirty="0">
                <a:latin typeface="Univers LT Pro 55" panose="020B0603020202020204"/>
              </a:rPr>
              <a:t>Must have a disability that results in a substantial impediment to employment </a:t>
            </a:r>
          </a:p>
          <a:p>
            <a:r>
              <a:rPr lang="en-US" sz="2600" dirty="0">
                <a:latin typeface="Univers LT Pro 55" panose="020B0603020202020204"/>
              </a:rPr>
              <a:t>Must apply for services and become a GVRA client </a:t>
            </a:r>
          </a:p>
          <a:p>
            <a:r>
              <a:rPr lang="en-US" sz="2600" dirty="0">
                <a:latin typeface="Univers LT Pro 55" panose="020B0603020202020204"/>
              </a:rPr>
              <a:t>Must provide an acceptance letter for an accredited degree program at a college or university OR a degree, diploma, or Technical Certificate of Credit (TCC) program at a technical college </a:t>
            </a:r>
          </a:p>
          <a:p>
            <a:r>
              <a:rPr lang="en-US" sz="2600" dirty="0">
                <a:latin typeface="Univers LT Pro 55" panose="020B0603020202020204"/>
              </a:rPr>
              <a:t>Complete the Free Application for Federal Student Aid (FAFSA) every year </a:t>
            </a:r>
          </a:p>
          <a:p>
            <a:r>
              <a:rPr lang="en-US" sz="2600" dirty="0">
                <a:latin typeface="Univers LT Pro 55" panose="020B0603020202020204"/>
              </a:rPr>
              <a:t>Must apply all comparable benefits for which the individual is eligible, including Pell grants, before applying the Bud McCall Grant to their balance</a:t>
            </a:r>
          </a:p>
          <a:p>
            <a:r>
              <a:rPr lang="en-US" sz="2600" dirty="0">
                <a:latin typeface="Univers LT Pro 55" panose="020B0603020202020204"/>
              </a:rPr>
              <a:t>Must submit updates to include grades, student account details, and class schedule each semester to their counselor to maintain eligibility.</a:t>
            </a:r>
          </a:p>
        </p:txBody>
      </p:sp>
      <p:sp>
        <p:nvSpPr>
          <p:cNvPr id="22533" name="Slide Number Placeholder 4"/>
          <p:cNvSpPr>
            <a:spLocks noGrp="1"/>
          </p:cNvSpPr>
          <p:nvPr>
            <p:ph type="sldNum" sz="quarter" idx="12"/>
          </p:nvPr>
        </p:nvSpPr>
        <p:spPr>
          <a:xfrm>
            <a:off x="10004453" y="6436232"/>
            <a:ext cx="601339" cy="365125"/>
          </a:xfrm>
        </p:spPr>
        <p:txBody>
          <a:bodyPr/>
          <a:lstStyle/>
          <a:p>
            <a:fld id="{EE94835E-90D9-48AB-A53A-69080B3B81D0}" type="slidenum">
              <a:rPr lang="en-US">
                <a:latin typeface="Calibri" panose="020F0502020204030204"/>
              </a:rPr>
              <a:pPr/>
              <a:t>28</a:t>
            </a:fld>
            <a:endParaRPr lang="en-US">
              <a:latin typeface="Calibri" panose="020F0502020204030204"/>
            </a:endParaRPr>
          </a:p>
        </p:txBody>
      </p:sp>
    </p:spTree>
    <p:extLst>
      <p:ext uri="{BB962C8B-B14F-4D97-AF65-F5344CB8AC3E}">
        <p14:creationId xmlns:p14="http://schemas.microsoft.com/office/powerpoint/2010/main" val="2940691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9431-B690-F332-1386-EB5025984CA5}"/>
              </a:ext>
            </a:extLst>
          </p:cNvPr>
          <p:cNvSpPr>
            <a:spLocks noGrp="1"/>
          </p:cNvSpPr>
          <p:nvPr>
            <p:ph type="title"/>
          </p:nvPr>
        </p:nvSpPr>
        <p:spPr/>
        <p:txBody>
          <a:bodyPr>
            <a:normAutofit fontScale="90000"/>
          </a:bodyPr>
          <a:lstStyle/>
          <a:p>
            <a:r>
              <a:rPr lang="en-US" dirty="0"/>
              <a:t>Bud McCall Post-Secondary Vocational Rehabilitation Grant</a:t>
            </a:r>
          </a:p>
        </p:txBody>
      </p:sp>
      <p:sp>
        <p:nvSpPr>
          <p:cNvPr id="3" name="Content Placeholder 2">
            <a:extLst>
              <a:ext uri="{FF2B5EF4-FFF2-40B4-BE49-F238E27FC236}">
                <a16:creationId xmlns:a16="http://schemas.microsoft.com/office/drawing/2014/main" id="{2F6A7D1E-AA4B-BF15-8D77-B8E36ADFE010}"/>
              </a:ext>
            </a:extLst>
          </p:cNvPr>
          <p:cNvSpPr>
            <a:spLocks noGrp="1"/>
          </p:cNvSpPr>
          <p:nvPr>
            <p:ph idx="1"/>
          </p:nvPr>
        </p:nvSpPr>
        <p:spPr/>
        <p:txBody>
          <a:bodyPr/>
          <a:lstStyle/>
          <a:p>
            <a:r>
              <a:rPr lang="en-US" dirty="0"/>
              <a:t>Total annual grant is $17,725 for up to 5 years. </a:t>
            </a:r>
          </a:p>
          <a:p>
            <a:pPr lvl="1"/>
            <a:r>
              <a:rPr lang="en-US" dirty="0"/>
              <a:t>Tuition: up to $7,395 per year</a:t>
            </a:r>
          </a:p>
          <a:p>
            <a:pPr lvl="1"/>
            <a:r>
              <a:rPr lang="en-US" dirty="0"/>
              <a:t>Maintenance (room, board, and meals): up to $9,430 per year. </a:t>
            </a:r>
          </a:p>
          <a:p>
            <a:pPr lvl="1"/>
            <a:r>
              <a:rPr lang="en-US" dirty="0"/>
              <a:t>Books: up to $900 per year. </a:t>
            </a:r>
          </a:p>
        </p:txBody>
      </p:sp>
      <p:sp>
        <p:nvSpPr>
          <p:cNvPr id="4" name="Slide Number Placeholder 3">
            <a:extLst>
              <a:ext uri="{FF2B5EF4-FFF2-40B4-BE49-F238E27FC236}">
                <a16:creationId xmlns:a16="http://schemas.microsoft.com/office/drawing/2014/main" id="{DF38B2BC-08BD-85ED-CDCC-74D4B7257F1A}"/>
              </a:ext>
            </a:extLst>
          </p:cNvPr>
          <p:cNvSpPr>
            <a:spLocks noGrp="1"/>
          </p:cNvSpPr>
          <p:nvPr>
            <p:ph type="sldNum" sz="quarter" idx="12"/>
          </p:nvPr>
        </p:nvSpPr>
        <p:spPr/>
        <p:txBody>
          <a:bodyPr/>
          <a:lstStyle/>
          <a:p>
            <a:fld id="{B7E8C47A-6F4F-4ACC-A320-EBAABBC2BD65}" type="slidenum">
              <a:rPr lang="en-US">
                <a:latin typeface="Calibri" panose="020F0502020204030204"/>
              </a:rPr>
              <a:pPr/>
              <a:t>29</a:t>
            </a:fld>
            <a:endParaRPr lang="en-US" dirty="0">
              <a:latin typeface="Calibri" panose="020F0502020204030204"/>
            </a:endParaRPr>
          </a:p>
        </p:txBody>
      </p:sp>
      <p:pic>
        <p:nvPicPr>
          <p:cNvPr id="6" name="Picture 5">
            <a:extLst>
              <a:ext uri="{FF2B5EF4-FFF2-40B4-BE49-F238E27FC236}">
                <a16:creationId xmlns:a16="http://schemas.microsoft.com/office/drawing/2014/main" id="{322CD8B8-A372-DD35-7613-FF84AA7FAFB0}"/>
              </a:ext>
            </a:extLst>
          </p:cNvPr>
          <p:cNvPicPr>
            <a:picLocks noChangeAspect="1"/>
          </p:cNvPicPr>
          <p:nvPr/>
        </p:nvPicPr>
        <p:blipFill>
          <a:blip r:embed="rId2"/>
          <a:stretch>
            <a:fillRect/>
          </a:stretch>
        </p:blipFill>
        <p:spPr>
          <a:xfrm>
            <a:off x="1947028" y="4033100"/>
            <a:ext cx="8297941" cy="1659588"/>
          </a:xfrm>
          <a:prstGeom prst="rect">
            <a:avLst/>
          </a:prstGeom>
        </p:spPr>
      </p:pic>
    </p:spTree>
    <p:extLst>
      <p:ext uri="{BB962C8B-B14F-4D97-AF65-F5344CB8AC3E}">
        <p14:creationId xmlns:p14="http://schemas.microsoft.com/office/powerpoint/2010/main" val="3219329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9E8662-6B23-E61D-3C65-CFBD385B53CA}"/>
              </a:ext>
            </a:extLst>
          </p:cNvPr>
          <p:cNvSpPr txBox="1"/>
          <p:nvPr/>
        </p:nvSpPr>
        <p:spPr>
          <a:xfrm>
            <a:off x="1024128" y="2120200"/>
            <a:ext cx="10338816" cy="1569660"/>
          </a:xfrm>
          <a:prstGeom prst="rect">
            <a:avLst/>
          </a:prstGeom>
          <a:noFill/>
        </p:spPr>
        <p:txBody>
          <a:bodyPr wrap="square">
            <a:spAutoFit/>
          </a:bodyPr>
          <a:lstStyle/>
          <a:p>
            <a:pPr algn="ctr"/>
            <a:r>
              <a:rPr lang="en-US" sz="2400" b="1" i="0" u="none" strike="noStrike">
                <a:solidFill>
                  <a:srgbClr val="000000"/>
                </a:solidFill>
                <a:effectLst/>
                <a:latin typeface="Arial" panose="020B0604020202020204" pitchFamily="34" charset="0"/>
              </a:rPr>
              <a:t>P2P Mission: </a:t>
            </a:r>
            <a:r>
              <a:rPr lang="en-US" sz="2400" b="0" i="0" u="none" strike="noStrike">
                <a:solidFill>
                  <a:srgbClr val="000000"/>
                </a:solidFill>
                <a:effectLst/>
                <a:latin typeface="Arial" panose="020B0604020202020204" pitchFamily="34" charset="0"/>
              </a:rPr>
              <a:t>To improve training and preparation of children and youth with disabilities in Georgia to eventually obtain and maintain competitive integrated employment in conjunction and coordination with other state, local, and private entities.</a:t>
            </a:r>
            <a:r>
              <a:rPr lang="en-US" sz="2400" b="0" i="0">
                <a:solidFill>
                  <a:srgbClr val="000000"/>
                </a:solidFill>
                <a:effectLst/>
                <a:latin typeface="Arial" panose="020B0604020202020204" pitchFamily="34" charset="0"/>
              </a:rPr>
              <a:t>​</a:t>
            </a:r>
            <a:endParaRPr lang="en-US" sz="2400"/>
          </a:p>
        </p:txBody>
      </p:sp>
      <p:pic>
        <p:nvPicPr>
          <p:cNvPr id="6" name="Picture 4">
            <a:extLst>
              <a:ext uri="{FF2B5EF4-FFF2-40B4-BE49-F238E27FC236}">
                <a16:creationId xmlns:a16="http://schemas.microsoft.com/office/drawing/2014/main" id="{B2B25090-E8D6-50C9-384C-91A2024BE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306" y="4014642"/>
            <a:ext cx="4419067" cy="24196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blue heart with text overlay&#10;&#10;Description automatically generated">
            <a:extLst>
              <a:ext uri="{FF2B5EF4-FFF2-40B4-BE49-F238E27FC236}">
                <a16:creationId xmlns:a16="http://schemas.microsoft.com/office/drawing/2014/main" id="{D953E2E2-EEDE-AEA6-7EE9-05A978CE9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290" y="215292"/>
            <a:ext cx="1500251" cy="15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087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a:r>
              <a:rPr lang="en-US" dirty="0"/>
              <a:t>Contact Me!</a:t>
            </a:r>
          </a:p>
        </p:txBody>
      </p:sp>
      <p:sp>
        <p:nvSpPr>
          <p:cNvPr id="35845" name="Slide Number Placeholder 4"/>
          <p:cNvSpPr>
            <a:spLocks noGrp="1"/>
          </p:cNvSpPr>
          <p:nvPr>
            <p:ph type="sldNum" sz="quarter" idx="12"/>
          </p:nvPr>
        </p:nvSpPr>
        <p:spPr/>
        <p:txBody>
          <a:bodyPr/>
          <a:lstStyle/>
          <a:p>
            <a:fld id="{77F7A92F-BA85-4888-9AB8-30773FF82C46}" type="slidenum">
              <a:rPr lang="en-US">
                <a:latin typeface="Calibri" panose="020F0502020204030204"/>
              </a:rPr>
              <a:pPr/>
              <a:t>30</a:t>
            </a:fld>
            <a:endParaRPr lang="en-US">
              <a:latin typeface="Calibri" panose="020F0502020204030204"/>
            </a:endParaRPr>
          </a:p>
        </p:txBody>
      </p:sp>
      <p:grpSp>
        <p:nvGrpSpPr>
          <p:cNvPr id="11" name="Group 10">
            <a:extLst>
              <a:ext uri="{FF2B5EF4-FFF2-40B4-BE49-F238E27FC236}">
                <a16:creationId xmlns:a16="http://schemas.microsoft.com/office/drawing/2014/main" id="{3822A90A-7C61-4D2A-A6F0-58D1ADC89E29}"/>
              </a:ext>
            </a:extLst>
          </p:cNvPr>
          <p:cNvGrpSpPr/>
          <p:nvPr/>
        </p:nvGrpSpPr>
        <p:grpSpPr>
          <a:xfrm>
            <a:off x="1848854" y="2125396"/>
            <a:ext cx="6174658" cy="3353402"/>
            <a:chOff x="812800" y="2098091"/>
            <a:chExt cx="7899746" cy="3117754"/>
          </a:xfrm>
        </p:grpSpPr>
        <p:sp>
          <p:nvSpPr>
            <p:cNvPr id="13" name="TextBox 12">
              <a:extLst>
                <a:ext uri="{FF2B5EF4-FFF2-40B4-BE49-F238E27FC236}">
                  <a16:creationId xmlns:a16="http://schemas.microsoft.com/office/drawing/2014/main" id="{A537D5E7-DBB6-4701-BF15-BEF74B7A8B02}"/>
                </a:ext>
              </a:extLst>
            </p:cNvPr>
            <p:cNvSpPr txBox="1"/>
            <p:nvPr/>
          </p:nvSpPr>
          <p:spPr>
            <a:xfrm>
              <a:off x="812800" y="4729392"/>
              <a:ext cx="2885439" cy="486453"/>
            </a:xfrm>
            <a:prstGeom prst="rect">
              <a:avLst/>
            </a:prstGeom>
            <a:noFill/>
          </p:spPr>
          <p:txBody>
            <a:bodyPr wrap="square" rtlCol="0">
              <a:spAutoFit/>
            </a:bodyPr>
            <a:lstStyle/>
            <a:p>
              <a:pPr algn="ctr"/>
              <a:r>
                <a:rPr lang="en-US" sz="2800" b="1" dirty="0">
                  <a:solidFill>
                    <a:prstClr val="white"/>
                  </a:solidFill>
                  <a:latin typeface="Univers LT Pro 55" panose="020B0603020202020204" pitchFamily="34" charset="0"/>
                </a:rPr>
                <a:t>404-706-1550</a:t>
              </a:r>
            </a:p>
          </p:txBody>
        </p:sp>
        <p:sp>
          <p:nvSpPr>
            <p:cNvPr id="14" name="TextBox 13">
              <a:extLst>
                <a:ext uri="{FF2B5EF4-FFF2-40B4-BE49-F238E27FC236}">
                  <a16:creationId xmlns:a16="http://schemas.microsoft.com/office/drawing/2014/main" id="{1BC54D81-4FBA-4B76-BF7B-E281BB383C82}"/>
                </a:ext>
              </a:extLst>
            </p:cNvPr>
            <p:cNvSpPr txBox="1"/>
            <p:nvPr/>
          </p:nvSpPr>
          <p:spPr>
            <a:xfrm>
              <a:off x="4612703" y="4729392"/>
              <a:ext cx="4099843" cy="486453"/>
            </a:xfrm>
            <a:prstGeom prst="rect">
              <a:avLst/>
            </a:prstGeom>
            <a:noFill/>
          </p:spPr>
          <p:txBody>
            <a:bodyPr wrap="square" rtlCol="0">
              <a:spAutoFit/>
            </a:bodyPr>
            <a:lstStyle/>
            <a:p>
              <a:pPr algn="ctr"/>
              <a:r>
                <a:rPr lang="en-US" sz="2800" b="1" dirty="0">
                  <a:solidFill>
                    <a:prstClr val="white"/>
                  </a:solidFill>
                  <a:latin typeface="Univers LT Pro 55" panose="020B0603020202020204" pitchFamily="34" charset="0"/>
                </a:rPr>
                <a:t>aroberts@gsfc.org</a:t>
              </a:r>
            </a:p>
          </p:txBody>
        </p:sp>
        <p:pic>
          <p:nvPicPr>
            <p:cNvPr id="15" name="Picture 14" descr="Icon&#10;&#10;Description automatically generated">
              <a:extLst>
                <a:ext uri="{FF2B5EF4-FFF2-40B4-BE49-F238E27FC236}">
                  <a16:creationId xmlns:a16="http://schemas.microsoft.com/office/drawing/2014/main" id="{F92D4BC2-0AE3-4616-A390-FFDEAEE03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471" y="2110284"/>
              <a:ext cx="2798307" cy="2505673"/>
            </a:xfrm>
            <a:prstGeom prst="rect">
              <a:avLst/>
            </a:prstGeom>
          </p:spPr>
        </p:pic>
        <p:pic>
          <p:nvPicPr>
            <p:cNvPr id="16" name="Picture 15" descr="Shape&#10;&#10;Description automatically generated">
              <a:extLst>
                <a:ext uri="{FF2B5EF4-FFF2-40B4-BE49-F238E27FC236}">
                  <a16:creationId xmlns:a16="http://schemas.microsoft.com/office/drawing/2014/main" id="{41379261-1002-48D9-A98A-03F132C22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938" y="2098091"/>
              <a:ext cx="2024047" cy="2517866"/>
            </a:xfrm>
            <a:prstGeom prst="rect">
              <a:avLst/>
            </a:prstGeom>
          </p:spPr>
        </p:pic>
      </p:grpSp>
      <p:pic>
        <p:nvPicPr>
          <p:cNvPr id="2" name="Picture 1" descr="Icon&#10;&#10;Description automatically generated">
            <a:extLst>
              <a:ext uri="{FF2B5EF4-FFF2-40B4-BE49-F238E27FC236}">
                <a16:creationId xmlns:a16="http://schemas.microsoft.com/office/drawing/2014/main" id="{78826C75-9F7C-A6E0-EB87-F22760550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609" y="2308103"/>
            <a:ext cx="2099423" cy="2099423"/>
          </a:xfrm>
          <a:prstGeom prst="rect">
            <a:avLst/>
          </a:prstGeom>
        </p:spPr>
      </p:pic>
      <p:sp>
        <p:nvSpPr>
          <p:cNvPr id="9" name="TextBox 8">
            <a:extLst>
              <a:ext uri="{FF2B5EF4-FFF2-40B4-BE49-F238E27FC236}">
                <a16:creationId xmlns:a16="http://schemas.microsoft.com/office/drawing/2014/main" id="{C8C4BE32-0609-0F01-9575-E2F1940B8270}"/>
              </a:ext>
            </a:extLst>
          </p:cNvPr>
          <p:cNvSpPr txBox="1"/>
          <p:nvPr/>
        </p:nvSpPr>
        <p:spPr>
          <a:xfrm>
            <a:off x="6460113" y="4732605"/>
            <a:ext cx="5586412" cy="584775"/>
          </a:xfrm>
          <a:prstGeom prst="rect">
            <a:avLst/>
          </a:prstGeom>
          <a:noFill/>
        </p:spPr>
        <p:txBody>
          <a:bodyPr wrap="square">
            <a:spAutoFit/>
          </a:bodyPr>
          <a:lstStyle/>
          <a:p>
            <a:pPr algn="ctr"/>
            <a:r>
              <a:rPr lang="en-US" sz="3200" b="1" dirty="0" err="1">
                <a:solidFill>
                  <a:prstClr val="white"/>
                </a:solidFill>
                <a:latin typeface="Univers LT Pro 55" panose="020B0603020202020204" pitchFamily="34" charset="0"/>
              </a:rPr>
              <a:t>aroberts.gsfc</a:t>
            </a:r>
            <a:endParaRPr lang="en-US" sz="3200" b="1" dirty="0">
              <a:solidFill>
                <a:prstClr val="white"/>
              </a:solidFill>
              <a:latin typeface="Univers LT Pro 55" panose="020B0603020202020204" pitchFamily="34" charset="0"/>
            </a:endParaRPr>
          </a:p>
        </p:txBody>
      </p:sp>
    </p:spTree>
    <p:extLst>
      <p:ext uri="{BB962C8B-B14F-4D97-AF65-F5344CB8AC3E}">
        <p14:creationId xmlns:p14="http://schemas.microsoft.com/office/powerpoint/2010/main" val="4083458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4311-6FDF-5B36-059A-B71212AF0630}"/>
              </a:ext>
            </a:extLst>
          </p:cNvPr>
          <p:cNvSpPr>
            <a:spLocks noGrp="1"/>
          </p:cNvSpPr>
          <p:nvPr>
            <p:ph type="title"/>
          </p:nvPr>
        </p:nvSpPr>
        <p:spPr>
          <a:xfrm>
            <a:off x="833191" y="2609922"/>
            <a:ext cx="10515600" cy="1449093"/>
          </a:xfrm>
        </p:spPr>
        <p:txBody>
          <a:bodyPr/>
          <a:lstStyle/>
          <a:p>
            <a:br>
              <a:rPr lang="en-US" dirty="0">
                <a:solidFill>
                  <a:schemeClr val="bg2"/>
                </a:solidFill>
              </a:rPr>
            </a:br>
            <a:r>
              <a:rPr lang="en-US" dirty="0">
                <a:solidFill>
                  <a:schemeClr val="bg2"/>
                </a:solidFill>
              </a:rPr>
              <a:t>Robbie Breshears</a:t>
            </a:r>
            <a:br>
              <a:rPr lang="en-US" dirty="0">
                <a:solidFill>
                  <a:schemeClr val="bg2"/>
                </a:solidFill>
              </a:rPr>
            </a:br>
            <a:r>
              <a:rPr lang="en-US" dirty="0">
                <a:solidFill>
                  <a:schemeClr val="bg2"/>
                </a:solidFill>
              </a:rPr>
              <a:t>Tatiana</a:t>
            </a:r>
            <a:r>
              <a:rPr lang="en-US" b="1" i="0" dirty="0">
                <a:solidFill>
                  <a:srgbClr val="242424"/>
                </a:solidFill>
                <a:effectLst/>
                <a:latin typeface="Segoe UI" panose="020B0502040204020203" pitchFamily="34" charset="0"/>
              </a:rPr>
              <a:t> </a:t>
            </a:r>
            <a:r>
              <a:rPr lang="en-US" dirty="0">
                <a:solidFill>
                  <a:schemeClr val="bg2"/>
                </a:solidFill>
              </a:rPr>
              <a:t>Amill</a:t>
            </a:r>
            <a:br>
              <a:rPr lang="en-US" b="1" i="0" dirty="0">
                <a:solidFill>
                  <a:srgbClr val="242424"/>
                </a:solidFill>
                <a:effectLst/>
                <a:latin typeface="Segoe UI" panose="020B0502040204020203" pitchFamily="34" charset="0"/>
              </a:rPr>
            </a:br>
            <a:br>
              <a:rPr lang="en-US" dirty="0">
                <a:solidFill>
                  <a:schemeClr val="bg2"/>
                </a:solidFill>
              </a:rPr>
            </a:br>
            <a:endParaRPr lang="en-US" dirty="0">
              <a:solidFill>
                <a:schemeClr val="bg2"/>
              </a:solidFill>
            </a:endParaRPr>
          </a:p>
        </p:txBody>
      </p:sp>
      <p:sp>
        <p:nvSpPr>
          <p:cNvPr id="3" name="Text Placeholder 2">
            <a:extLst>
              <a:ext uri="{FF2B5EF4-FFF2-40B4-BE49-F238E27FC236}">
                <a16:creationId xmlns:a16="http://schemas.microsoft.com/office/drawing/2014/main" id="{76384F41-6AA9-5253-F8F0-5F6C76B58506}"/>
              </a:ext>
            </a:extLst>
          </p:cNvPr>
          <p:cNvSpPr>
            <a:spLocks noGrp="1"/>
          </p:cNvSpPr>
          <p:nvPr>
            <p:ph type="body" idx="1"/>
          </p:nvPr>
        </p:nvSpPr>
        <p:spPr>
          <a:xfrm>
            <a:off x="833191" y="4421814"/>
            <a:ext cx="10515600" cy="1174639"/>
          </a:xfrm>
        </p:spPr>
        <p:txBody>
          <a:bodyPr>
            <a:normAutofit fontScale="92500" lnSpcReduction="10000"/>
          </a:bodyPr>
          <a:lstStyle/>
          <a:p>
            <a:r>
              <a:rPr lang="en-US" sz="4400" dirty="0">
                <a:solidFill>
                  <a:schemeClr val="tx1"/>
                </a:solidFill>
              </a:rPr>
              <a:t>Walton Options for Independent Living, WIPA Project</a:t>
            </a:r>
          </a:p>
          <a:p>
            <a:endParaRPr lang="en-US" dirty="0"/>
          </a:p>
        </p:txBody>
      </p:sp>
    </p:spTree>
    <p:extLst>
      <p:ext uri="{BB962C8B-B14F-4D97-AF65-F5344CB8AC3E}">
        <p14:creationId xmlns:p14="http://schemas.microsoft.com/office/powerpoint/2010/main" val="215755449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6067" y="4266775"/>
            <a:ext cx="9609666" cy="566738"/>
          </a:xfrm>
        </p:spPr>
        <p:txBody>
          <a:bodyPr>
            <a:noAutofit/>
          </a:bodyPr>
          <a:lstStyle/>
          <a:p>
            <a:r>
              <a:rPr lang="en-US" sz="3200" b="1" dirty="0"/>
              <a:t>How Going to Work Affects Your Benefits</a:t>
            </a:r>
          </a:p>
        </p:txBody>
      </p:sp>
      <p:pic>
        <p:nvPicPr>
          <p:cNvPr id="7" name="Picture Placeholder 6"/>
          <p:cNvPicPr>
            <a:picLocks noGrp="1" noChangeAspect="1"/>
          </p:cNvPicPr>
          <p:nvPr>
            <p:ph type="pic" idx="1"/>
          </p:nvPr>
        </p:nvPicPr>
        <p:blipFill>
          <a:blip r:embed="rId3"/>
          <a:srcRect l="1015" r="1015"/>
          <a:stretch>
            <a:fillRect/>
          </a:stretch>
        </p:blipFill>
        <p:spPr>
          <a:xfrm>
            <a:off x="1455313" y="1054278"/>
            <a:ext cx="9151174" cy="3020701"/>
          </a:xfrm>
          <a:prstGeom prst="rect">
            <a:avLst/>
          </a:prstGeom>
        </p:spPr>
      </p:pic>
    </p:spTree>
    <p:extLst>
      <p:ext uri="{BB962C8B-B14F-4D97-AF65-F5344CB8AC3E}">
        <p14:creationId xmlns:p14="http://schemas.microsoft.com/office/powerpoint/2010/main" val="1881584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2481" y="982132"/>
            <a:ext cx="10054117" cy="1303867"/>
          </a:xfrm>
        </p:spPr>
        <p:txBody>
          <a:bodyPr>
            <a:normAutofit fontScale="90000"/>
          </a:bodyPr>
          <a:lstStyle/>
          <a:p>
            <a:r>
              <a:rPr lang="en-US" dirty="0"/>
              <a:t>It’s complicated but our WIPA Program can help.</a:t>
            </a:r>
          </a:p>
        </p:txBody>
      </p:sp>
      <p:sp>
        <p:nvSpPr>
          <p:cNvPr id="6" name="Content Placeholder 5"/>
          <p:cNvSpPr>
            <a:spLocks noGrp="1"/>
          </p:cNvSpPr>
          <p:nvPr>
            <p:ph idx="1"/>
          </p:nvPr>
        </p:nvSpPr>
        <p:spPr>
          <a:xfrm>
            <a:off x="1295400" y="2556932"/>
            <a:ext cx="6492240" cy="3706708"/>
          </a:xfrm>
        </p:spPr>
        <p:txBody>
          <a:bodyPr>
            <a:normAutofit/>
          </a:bodyPr>
          <a:lstStyle/>
          <a:p>
            <a:r>
              <a:rPr lang="en-US" dirty="0"/>
              <a:t>Work Incentives Planning and Assistance: Community Work Incentives Counselors are trained to help.</a:t>
            </a:r>
          </a:p>
          <a:p>
            <a:endParaRPr lang="en-US" dirty="0"/>
          </a:p>
          <a:p>
            <a:r>
              <a:rPr lang="en-US" dirty="0"/>
              <a:t>Walton Options, WIPA Project proudly serves the 102 counties in the eastern part of GA through a grant provided by the Social Security.</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156" t="6434" r="8771" b="8622"/>
          <a:stretch/>
        </p:blipFill>
        <p:spPr>
          <a:xfrm>
            <a:off x="8301519" y="2732925"/>
            <a:ext cx="2595079" cy="2567904"/>
          </a:xfrm>
          <a:prstGeom prst="rect">
            <a:avLst/>
          </a:prstGeom>
        </p:spPr>
      </p:pic>
    </p:spTree>
    <p:extLst>
      <p:ext uri="{BB962C8B-B14F-4D97-AF65-F5344CB8AC3E}">
        <p14:creationId xmlns:p14="http://schemas.microsoft.com/office/powerpoint/2010/main" val="3785115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480" y="1874520"/>
            <a:ext cx="9723118" cy="411479"/>
          </a:xfrm>
        </p:spPr>
        <p:txBody>
          <a:bodyPr>
            <a:normAutofit fontScale="90000"/>
          </a:bodyPr>
          <a:lstStyle/>
          <a:p>
            <a:pPr lvl="0"/>
            <a:r>
              <a:rPr lang="en-US" sz="4000" b="1" dirty="0"/>
              <a:t>MYTH: I can’t work because I have a disability.</a:t>
            </a:r>
            <a:r>
              <a:rPr lang="en-US" sz="4000" dirty="0"/>
              <a:t> </a:t>
            </a:r>
            <a:br>
              <a:rPr lang="en-US" dirty="0"/>
            </a:br>
            <a:r>
              <a:rPr lang="en-US" dirty="0"/>
              <a:t> </a:t>
            </a:r>
          </a:p>
        </p:txBody>
      </p:sp>
      <p:sp>
        <p:nvSpPr>
          <p:cNvPr id="3" name="Content Placeholder 2"/>
          <p:cNvSpPr>
            <a:spLocks noGrp="1"/>
          </p:cNvSpPr>
          <p:nvPr>
            <p:ph idx="1"/>
          </p:nvPr>
        </p:nvSpPr>
        <p:spPr/>
        <p:txBody>
          <a:bodyPr>
            <a:normAutofit/>
          </a:bodyPr>
          <a:lstStyle/>
          <a:p>
            <a:pPr lvl="1"/>
            <a:r>
              <a:rPr lang="en-US" sz="2400" dirty="0"/>
              <a:t>Social Security’s work incentives provide opportunities for you to try working while still receiving benefits.  </a:t>
            </a:r>
          </a:p>
          <a:p>
            <a:pPr lvl="1"/>
            <a:r>
              <a:rPr lang="en-US" sz="2400" dirty="0"/>
              <a:t>Vocational Rehabilitation or an Employment Network through the Ticket to Work program can help you explore your work goals and options, and offer services to help you achieve your work goals. </a:t>
            </a:r>
          </a:p>
          <a:p>
            <a:pPr lvl="1"/>
            <a:r>
              <a:rPr lang="en-US" sz="2400" dirty="0"/>
              <a:t>Find out more about your rights as a person with a disability, such as reasonable accommodations to perform job duties.  </a:t>
            </a:r>
          </a:p>
          <a:p>
            <a:pPr marL="0" indent="0">
              <a:buNone/>
            </a:pPr>
            <a:endParaRPr lang="en-US" dirty="0"/>
          </a:p>
        </p:txBody>
      </p:sp>
    </p:spTree>
    <p:extLst>
      <p:ext uri="{BB962C8B-B14F-4D97-AF65-F5344CB8AC3E}">
        <p14:creationId xmlns:p14="http://schemas.microsoft.com/office/powerpoint/2010/main" val="4069761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645920"/>
            <a:ext cx="9601196" cy="640079"/>
          </a:xfrm>
        </p:spPr>
        <p:txBody>
          <a:bodyPr>
            <a:normAutofit fontScale="90000"/>
          </a:bodyPr>
          <a:lstStyle/>
          <a:p>
            <a:pPr lvl="0"/>
            <a:r>
              <a:rPr lang="en-US" b="1" dirty="0"/>
              <a:t>MYTH: If I work I will automatically lose my benefits.</a:t>
            </a:r>
            <a:br>
              <a:rPr lang="en-US" dirty="0"/>
            </a:br>
            <a:endParaRPr lang="en-US" dirty="0"/>
          </a:p>
        </p:txBody>
      </p:sp>
      <p:sp>
        <p:nvSpPr>
          <p:cNvPr id="3" name="Content Placeholder 2"/>
          <p:cNvSpPr>
            <a:spLocks noGrp="1"/>
          </p:cNvSpPr>
          <p:nvPr>
            <p:ph idx="1"/>
          </p:nvPr>
        </p:nvSpPr>
        <p:spPr>
          <a:xfrm>
            <a:off x="1295401" y="2537054"/>
            <a:ext cx="9601196" cy="3318936"/>
          </a:xfrm>
        </p:spPr>
        <p:txBody>
          <a:bodyPr>
            <a:normAutofit/>
          </a:bodyPr>
          <a:lstStyle/>
          <a:p>
            <a:pPr lvl="1"/>
            <a:r>
              <a:rPr lang="en-US" sz="2400" dirty="0"/>
              <a:t>Some work incentives allow you to try to work without affecting your benefits right away.</a:t>
            </a:r>
          </a:p>
          <a:p>
            <a:pPr lvl="1"/>
            <a:r>
              <a:rPr lang="en-US" sz="2400" dirty="0"/>
              <a:t>Depending on the amount of your wages and the type of benefit you receive, you may be able to work and still receive some of your check.</a:t>
            </a:r>
          </a:p>
          <a:p>
            <a:pPr lvl="1"/>
            <a:r>
              <a:rPr lang="en-US" sz="2400" dirty="0"/>
              <a:t>Working will most likely increase your overall monthly income.</a:t>
            </a:r>
          </a:p>
          <a:p>
            <a:pPr lvl="1"/>
            <a:r>
              <a:rPr lang="en-US" sz="2400" dirty="0"/>
              <a:t>Make sure to keep pay stubs and other records and report to Social Security!</a:t>
            </a:r>
          </a:p>
          <a:p>
            <a:endParaRPr lang="en-US" dirty="0"/>
          </a:p>
        </p:txBody>
      </p:sp>
    </p:spTree>
    <p:extLst>
      <p:ext uri="{BB962C8B-B14F-4D97-AF65-F5344CB8AC3E}">
        <p14:creationId xmlns:p14="http://schemas.microsoft.com/office/powerpoint/2010/main" val="1470307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1013829"/>
            <a:ext cx="9982198" cy="1303867"/>
          </a:xfrm>
        </p:spPr>
        <p:txBody>
          <a:bodyPr>
            <a:normAutofit fontScale="90000"/>
          </a:bodyPr>
          <a:lstStyle/>
          <a:p>
            <a:r>
              <a:rPr lang="en-US" b="1" dirty="0"/>
              <a:t>MYTH: If I try to go to work, I will automatically lose my Medicare or Medicaid. </a:t>
            </a:r>
          </a:p>
        </p:txBody>
      </p:sp>
      <p:sp>
        <p:nvSpPr>
          <p:cNvPr id="3" name="Content Placeholder 2"/>
          <p:cNvSpPr>
            <a:spLocks noGrp="1"/>
          </p:cNvSpPr>
          <p:nvPr>
            <p:ph idx="1"/>
          </p:nvPr>
        </p:nvSpPr>
        <p:spPr/>
        <p:txBody>
          <a:bodyPr>
            <a:normAutofit/>
          </a:bodyPr>
          <a:lstStyle/>
          <a:p>
            <a:r>
              <a:rPr lang="en-US" dirty="0"/>
              <a:t>Both Medicare Through Social Security Disability Insurance (SSDI) and Medicaid through Supplemental Security Income (SSI) have protections.</a:t>
            </a:r>
          </a:p>
          <a:p>
            <a:r>
              <a:rPr lang="en-US" dirty="0"/>
              <a:t>If you earn enough that your  SSDI checks stop, Medicare can continue for at least 93 months after a Trial Work Period , as long as you still have a disability. </a:t>
            </a:r>
          </a:p>
          <a:p>
            <a:r>
              <a:rPr lang="en-US" dirty="0"/>
              <a:t>If you currently receive Medicaid with SSI, you may continue to receive Medicaid even after you stop receiving  SSI benefits due to earnings from work. </a:t>
            </a:r>
          </a:p>
        </p:txBody>
      </p:sp>
      <p:sp>
        <p:nvSpPr>
          <p:cNvPr id="4" name="TextBox 3"/>
          <p:cNvSpPr txBox="1"/>
          <p:nvPr/>
        </p:nvSpPr>
        <p:spPr>
          <a:xfrm>
            <a:off x="8628845" y="5756856"/>
            <a:ext cx="2859110" cy="37348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www.chooseworkttw.net</a:t>
            </a:r>
          </a:p>
        </p:txBody>
      </p:sp>
    </p:spTree>
    <p:extLst>
      <p:ext uri="{BB962C8B-B14F-4D97-AF65-F5344CB8AC3E}">
        <p14:creationId xmlns:p14="http://schemas.microsoft.com/office/powerpoint/2010/main" val="196651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127" y="982132"/>
            <a:ext cx="10509160" cy="1303867"/>
          </a:xfrm>
        </p:spPr>
        <p:txBody>
          <a:bodyPr>
            <a:noAutofit/>
          </a:bodyPr>
          <a:lstStyle/>
          <a:p>
            <a:r>
              <a:rPr lang="en-US" sz="3600" b="1" dirty="0"/>
              <a:t>MYTH: If I use my Ticket to go to work, Social Security will conduct a medical review, and I will lose my benefits. </a:t>
            </a:r>
          </a:p>
        </p:txBody>
      </p:sp>
      <p:sp>
        <p:nvSpPr>
          <p:cNvPr id="3" name="Content Placeholder 2"/>
          <p:cNvSpPr>
            <a:spLocks noGrp="1"/>
          </p:cNvSpPr>
          <p:nvPr>
            <p:ph idx="1"/>
          </p:nvPr>
        </p:nvSpPr>
        <p:spPr/>
        <p:txBody>
          <a:bodyPr>
            <a:normAutofit/>
          </a:bodyPr>
          <a:lstStyle/>
          <a:p>
            <a:r>
              <a:rPr lang="en-US" dirty="0"/>
              <a:t>If a medical Continuing Disability Review has already been scheduled for you before you assigned your ticket, Social Security will continue with the medical CDR. </a:t>
            </a:r>
          </a:p>
          <a:p>
            <a:endParaRPr lang="en-US" dirty="0"/>
          </a:p>
          <a:p>
            <a:r>
              <a:rPr lang="en-US" dirty="0"/>
              <a:t>If you participate in the Ticket program with either an Employment Network or your State Vocational Rehabilitation Agency, and make “timely progress” following your individual work plan, Social Security will not conduct a review of your medical condition. </a:t>
            </a:r>
          </a:p>
        </p:txBody>
      </p:sp>
      <p:sp>
        <p:nvSpPr>
          <p:cNvPr id="4" name="TextBox 3"/>
          <p:cNvSpPr txBox="1"/>
          <p:nvPr/>
        </p:nvSpPr>
        <p:spPr>
          <a:xfrm>
            <a:off x="8628845" y="5756856"/>
            <a:ext cx="2859110" cy="37348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www.chooseworkttw.net</a:t>
            </a:r>
          </a:p>
        </p:txBody>
      </p:sp>
    </p:spTree>
    <p:extLst>
      <p:ext uri="{BB962C8B-B14F-4D97-AF65-F5344CB8AC3E}">
        <p14:creationId xmlns:p14="http://schemas.microsoft.com/office/powerpoint/2010/main" val="3420513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MYTH: If my checks stop because I go to work and then I have to stop working because of my disability, I will have to reapply for benefits all over again. </a:t>
            </a:r>
          </a:p>
        </p:txBody>
      </p:sp>
      <p:sp>
        <p:nvSpPr>
          <p:cNvPr id="3" name="Content Placeholder 2"/>
          <p:cNvSpPr>
            <a:spLocks noGrp="1"/>
          </p:cNvSpPr>
          <p:nvPr>
            <p:ph idx="1"/>
          </p:nvPr>
        </p:nvSpPr>
        <p:spPr/>
        <p:txBody>
          <a:bodyPr/>
          <a:lstStyle/>
          <a:p>
            <a:r>
              <a:rPr lang="en-US" dirty="0"/>
              <a:t>You will not need to reapply if your benefits ended within the past five years due to your earnings and you meet a few other requirements, including that you still have the original medical condition or one related to it that prevents you from working. </a:t>
            </a:r>
          </a:p>
          <a:p>
            <a:r>
              <a:rPr lang="en-US" dirty="0"/>
              <a:t>You may even be able to receive up to six months of temporary cash benefits in addition to Medicare or Medicaid coverage while SSA conducts a medical review to determine if your benefits can be reinstated. </a:t>
            </a:r>
          </a:p>
        </p:txBody>
      </p:sp>
      <p:sp>
        <p:nvSpPr>
          <p:cNvPr id="4" name="TextBox 3"/>
          <p:cNvSpPr txBox="1"/>
          <p:nvPr/>
        </p:nvSpPr>
        <p:spPr>
          <a:xfrm>
            <a:off x="8628845" y="5756856"/>
            <a:ext cx="2859110" cy="37348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www.chooseworkttw.net</a:t>
            </a:r>
          </a:p>
        </p:txBody>
      </p:sp>
    </p:spTree>
    <p:extLst>
      <p:ext uri="{BB962C8B-B14F-4D97-AF65-F5344CB8AC3E}">
        <p14:creationId xmlns:p14="http://schemas.microsoft.com/office/powerpoint/2010/main" val="3128603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680" y="1524001"/>
            <a:ext cx="9639298" cy="1032932"/>
          </a:xfrm>
        </p:spPr>
        <p:txBody>
          <a:bodyPr>
            <a:normAutofit fontScale="90000"/>
          </a:bodyPr>
          <a:lstStyle/>
          <a:p>
            <a:pPr lvl="0"/>
            <a:r>
              <a:rPr lang="en-US" b="1" dirty="0"/>
              <a:t>MYTH: The IRS will notify SSA about my work income.</a:t>
            </a:r>
            <a:br>
              <a:rPr lang="en-US" dirty="0"/>
            </a:br>
            <a:endParaRPr lang="en-US" dirty="0"/>
          </a:p>
        </p:txBody>
      </p:sp>
      <p:sp>
        <p:nvSpPr>
          <p:cNvPr id="3" name="Content Placeholder 2"/>
          <p:cNvSpPr>
            <a:spLocks noGrp="1"/>
          </p:cNvSpPr>
          <p:nvPr>
            <p:ph idx="1"/>
          </p:nvPr>
        </p:nvSpPr>
        <p:spPr/>
        <p:txBody>
          <a:bodyPr/>
          <a:lstStyle/>
          <a:p>
            <a:pPr lvl="1"/>
            <a:r>
              <a:rPr lang="en-US" sz="2800" dirty="0"/>
              <a:t>NO – It is your duty report your gross wages by the 10th of the month following the month of your wages.</a:t>
            </a:r>
          </a:p>
          <a:p>
            <a:pPr lvl="1"/>
            <a:r>
              <a:rPr lang="en-US" sz="2800" dirty="0"/>
              <a:t>Example: Gross wages earned in August must be reported by September 10.</a:t>
            </a:r>
          </a:p>
          <a:p>
            <a:endParaRPr lang="en-US" dirty="0"/>
          </a:p>
        </p:txBody>
      </p:sp>
    </p:spTree>
    <p:extLst>
      <p:ext uri="{BB962C8B-B14F-4D97-AF65-F5344CB8AC3E}">
        <p14:creationId xmlns:p14="http://schemas.microsoft.com/office/powerpoint/2010/main" val="3451636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50AA-9452-50AC-1A02-1DD244FC1ADC}"/>
              </a:ext>
            </a:extLst>
          </p:cNvPr>
          <p:cNvSpPr>
            <a:spLocks noGrp="1"/>
          </p:cNvSpPr>
          <p:nvPr>
            <p:ph type="title"/>
          </p:nvPr>
        </p:nvSpPr>
        <p:spPr/>
        <p:txBody>
          <a:bodyPr>
            <a:normAutofit fontScale="90000"/>
          </a:bodyPr>
          <a:lstStyle/>
          <a:p>
            <a:pPr algn="ctr"/>
            <a:br>
              <a:rPr lang="en-US" b="1" dirty="0">
                <a:latin typeface="Abadi Extra Light" panose="020B0204020104020204" pitchFamily="34" charset="0"/>
              </a:rPr>
            </a:br>
            <a:br>
              <a:rPr lang="en-US" b="1" dirty="0">
                <a:latin typeface="Abadi Extra Light" panose="020B0204020104020204" pitchFamily="34" charset="0"/>
              </a:rPr>
            </a:br>
            <a:r>
              <a:rPr lang="en-US" sz="4400" b="1" dirty="0">
                <a:latin typeface="Abadi Extra Light" panose="020B0204020104020204" pitchFamily="34" charset="0"/>
              </a:rPr>
              <a:t>Family Learning Session  </a:t>
            </a:r>
            <a:br>
              <a:rPr lang="en-US" b="1" dirty="0">
                <a:latin typeface="Abadi Extra Light" panose="020B0204020104020204" pitchFamily="34" charset="0"/>
              </a:rPr>
            </a:br>
            <a:br>
              <a:rPr lang="en-US" b="1" dirty="0">
                <a:latin typeface="Abadi Extra Light" panose="020B0204020104020204" pitchFamily="34" charset="0"/>
              </a:rPr>
            </a:br>
            <a:endParaRPr lang="en-US" dirty="0"/>
          </a:p>
        </p:txBody>
      </p:sp>
      <p:sp>
        <p:nvSpPr>
          <p:cNvPr id="4" name="TextBox 3">
            <a:extLst>
              <a:ext uri="{FF2B5EF4-FFF2-40B4-BE49-F238E27FC236}">
                <a16:creationId xmlns:a16="http://schemas.microsoft.com/office/drawing/2014/main" id="{656CDA01-5561-6DD7-CC89-47EC3BBAA21A}"/>
              </a:ext>
            </a:extLst>
          </p:cNvPr>
          <p:cNvSpPr txBox="1"/>
          <p:nvPr/>
        </p:nvSpPr>
        <p:spPr>
          <a:xfrm>
            <a:off x="397565" y="2048262"/>
            <a:ext cx="11378317" cy="4647426"/>
          </a:xfrm>
          <a:prstGeom prst="rect">
            <a:avLst/>
          </a:prstGeom>
          <a:noFill/>
        </p:spPr>
        <p:txBody>
          <a:bodyPr wrap="square">
            <a:spAutoFit/>
          </a:bodyPr>
          <a:lstStyle/>
          <a:p>
            <a:pPr algn="ctr"/>
            <a:endParaRPr lang="en-US" sz="4000" b="1" dirty="0">
              <a:latin typeface="Abadi Extra Light" panose="020B0204020104020204" pitchFamily="34" charset="0"/>
            </a:endParaRPr>
          </a:p>
          <a:p>
            <a:pPr algn="ctr"/>
            <a:r>
              <a:rPr lang="en-US" sz="4400" b="1" dirty="0">
                <a:latin typeface="Abadi Extra Light" panose="020B0204020104020204" pitchFamily="34" charset="0"/>
              </a:rPr>
              <a:t>How can my child get financial help for training or education after high school?</a:t>
            </a:r>
          </a:p>
          <a:p>
            <a:pPr algn="ctr"/>
            <a:endParaRPr lang="en-US" sz="4400" b="1" dirty="0">
              <a:latin typeface="Abadi Extra Light" panose="020B0204020104020204" pitchFamily="34" charset="0"/>
            </a:endParaRPr>
          </a:p>
          <a:p>
            <a:pPr algn="ctr"/>
            <a:endParaRPr lang="en-US" sz="4000" b="1" dirty="0">
              <a:latin typeface="Abadi Extra Light" panose="020B0204020104020204" pitchFamily="34" charset="0"/>
            </a:endParaRPr>
          </a:p>
          <a:p>
            <a:pPr algn="ctr"/>
            <a:r>
              <a:rPr lang="en-US" sz="4400" dirty="0">
                <a:latin typeface="Abadi Extra Light" panose="020B0204020104020204" pitchFamily="34" charset="0"/>
              </a:rPr>
              <a:t> </a:t>
            </a:r>
            <a:br>
              <a:rPr lang="en-US" sz="4000" b="1" dirty="0">
                <a:latin typeface="Abadi Extra Light" panose="020B0204020104020204" pitchFamily="34" charset="0"/>
              </a:rPr>
            </a:br>
            <a:r>
              <a:rPr lang="en-US" sz="4000" dirty="0">
                <a:latin typeface="Abadi Extra Light" panose="020B0204020104020204" pitchFamily="34" charset="0"/>
              </a:rPr>
              <a:t> </a:t>
            </a:r>
            <a:endParaRPr lang="en-US" sz="4000" b="1" dirty="0">
              <a:latin typeface="Abadi Extra Light" panose="020B0204020104020204" pitchFamily="34" charset="0"/>
            </a:endParaRPr>
          </a:p>
        </p:txBody>
      </p:sp>
    </p:spTree>
    <p:extLst>
      <p:ext uri="{BB962C8B-B14F-4D97-AF65-F5344CB8AC3E}">
        <p14:creationId xmlns:p14="http://schemas.microsoft.com/office/powerpoint/2010/main" val="3970244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524000"/>
            <a:ext cx="9601196" cy="761999"/>
          </a:xfrm>
        </p:spPr>
        <p:txBody>
          <a:bodyPr>
            <a:normAutofit fontScale="90000"/>
          </a:bodyPr>
          <a:lstStyle/>
          <a:p>
            <a:pPr lvl="0"/>
            <a:r>
              <a:rPr lang="en-US" b="1" dirty="0"/>
              <a:t>MYTH: SSA will automatically apply work incentives to my situation.</a:t>
            </a:r>
            <a:br>
              <a:rPr lang="en-US" dirty="0"/>
            </a:br>
            <a:endParaRPr lang="en-US" dirty="0"/>
          </a:p>
        </p:txBody>
      </p:sp>
      <p:sp>
        <p:nvSpPr>
          <p:cNvPr id="3" name="Content Placeholder 2"/>
          <p:cNvSpPr>
            <a:spLocks noGrp="1"/>
          </p:cNvSpPr>
          <p:nvPr>
            <p:ph idx="1"/>
          </p:nvPr>
        </p:nvSpPr>
        <p:spPr>
          <a:xfrm>
            <a:off x="1295401" y="2576810"/>
            <a:ext cx="9601196" cy="3318936"/>
          </a:xfrm>
        </p:spPr>
        <p:txBody>
          <a:bodyPr/>
          <a:lstStyle/>
          <a:p>
            <a:pPr lvl="1"/>
            <a:r>
              <a:rPr lang="en-US" sz="2400" dirty="0"/>
              <a:t>While some are automatic, many are not. </a:t>
            </a:r>
          </a:p>
          <a:p>
            <a:pPr lvl="1"/>
            <a:r>
              <a:rPr lang="en-US" sz="2400" dirty="0"/>
              <a:t>You should seek out help and learn what incentives apply to you and what documentation is required.</a:t>
            </a:r>
          </a:p>
          <a:p>
            <a:pPr lvl="1"/>
            <a:r>
              <a:rPr lang="en-US" sz="2400" dirty="0"/>
              <a:t>Request that Social Security use work incentives that you think apply to you, and provide accurate documentation. Keep copies for your records. </a:t>
            </a:r>
          </a:p>
          <a:p>
            <a:endParaRPr lang="en-US" dirty="0"/>
          </a:p>
        </p:txBody>
      </p:sp>
    </p:spTree>
    <p:extLst>
      <p:ext uri="{BB962C8B-B14F-4D97-AF65-F5344CB8AC3E}">
        <p14:creationId xmlns:p14="http://schemas.microsoft.com/office/powerpoint/2010/main" val="3246454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12520"/>
            <a:ext cx="9601197" cy="1173479"/>
          </a:xfrm>
        </p:spPr>
        <p:txBody>
          <a:bodyPr>
            <a:normAutofit fontScale="90000"/>
          </a:bodyPr>
          <a:lstStyle/>
          <a:p>
            <a:pPr lvl="0"/>
            <a:r>
              <a:rPr lang="en-US" sz="4000" b="1" dirty="0"/>
              <a:t>MYTH: As long as I report my gross wages and employment supports, I will never have to worry about an overpayment. </a:t>
            </a:r>
            <a:br>
              <a:rPr lang="en-US" dirty="0"/>
            </a:br>
            <a:endParaRPr lang="en-US" dirty="0"/>
          </a:p>
        </p:txBody>
      </p:sp>
      <p:sp>
        <p:nvSpPr>
          <p:cNvPr id="3" name="Content Placeholder 2"/>
          <p:cNvSpPr>
            <a:spLocks noGrp="1"/>
          </p:cNvSpPr>
          <p:nvPr>
            <p:ph idx="1"/>
          </p:nvPr>
        </p:nvSpPr>
        <p:spPr>
          <a:xfrm>
            <a:off x="1295401" y="2556932"/>
            <a:ext cx="9601196" cy="3318936"/>
          </a:xfrm>
        </p:spPr>
        <p:txBody>
          <a:bodyPr>
            <a:normAutofit/>
          </a:bodyPr>
          <a:lstStyle/>
          <a:p>
            <a:pPr lvl="1"/>
            <a:r>
              <a:rPr lang="en-US" sz="2400" dirty="0"/>
              <a:t>It is possible to be assessed an overpayment of benefits even with reporting.</a:t>
            </a:r>
          </a:p>
          <a:p>
            <a:pPr lvl="1"/>
            <a:r>
              <a:rPr lang="en-US" sz="2400" dirty="0"/>
              <a:t>You can help out your situation by timely reporting all of your gross wages and work incentives, keeping documentation that you reported, keeping copies of documents you submitted, and not spending any benefits you know you are not entitled to. </a:t>
            </a:r>
          </a:p>
          <a:p>
            <a:pPr lvl="1"/>
            <a:r>
              <a:rPr lang="en-US" sz="2400" dirty="0"/>
              <a:t>We can help you understand what you need, and what records to keep</a:t>
            </a:r>
          </a:p>
          <a:p>
            <a:pPr marL="0" indent="0">
              <a:buNone/>
            </a:pPr>
            <a:endParaRPr lang="en-US" dirty="0"/>
          </a:p>
        </p:txBody>
      </p:sp>
    </p:spTree>
    <p:extLst>
      <p:ext uri="{BB962C8B-B14F-4D97-AF65-F5344CB8AC3E}">
        <p14:creationId xmlns:p14="http://schemas.microsoft.com/office/powerpoint/2010/main" val="4044288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is almost always a better deal!</a:t>
            </a:r>
          </a:p>
        </p:txBody>
      </p:sp>
      <p:pic>
        <p:nvPicPr>
          <p:cNvPr id="4" name="Content Placeholder 3"/>
          <p:cNvPicPr>
            <a:picLocks noGrp="1" noChangeAspect="1"/>
          </p:cNvPicPr>
          <p:nvPr>
            <p:ph idx="1"/>
          </p:nvPr>
        </p:nvPicPr>
        <p:blipFill>
          <a:blip r:embed="rId3"/>
          <a:stretch>
            <a:fillRect/>
          </a:stretch>
        </p:blipFill>
        <p:spPr>
          <a:xfrm>
            <a:off x="3630246" y="2547268"/>
            <a:ext cx="4931507" cy="3271233"/>
          </a:xfrm>
          <a:prstGeom prst="rect">
            <a:avLst/>
          </a:prstGeom>
        </p:spPr>
      </p:pic>
    </p:spTree>
    <p:extLst>
      <p:ext uri="{BB962C8B-B14F-4D97-AF65-F5344CB8AC3E}">
        <p14:creationId xmlns:p14="http://schemas.microsoft.com/office/powerpoint/2010/main" val="2033086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contact the WIPA Project for Services</a:t>
            </a:r>
          </a:p>
        </p:txBody>
      </p:sp>
      <p:sp>
        <p:nvSpPr>
          <p:cNvPr id="3" name="Content Placeholder 2"/>
          <p:cNvSpPr>
            <a:spLocks noGrp="1"/>
          </p:cNvSpPr>
          <p:nvPr>
            <p:ph idx="1"/>
          </p:nvPr>
        </p:nvSpPr>
        <p:spPr/>
        <p:txBody>
          <a:bodyPr/>
          <a:lstStyle/>
          <a:p>
            <a:r>
              <a:rPr lang="en-US" dirty="0"/>
              <a:t>Call the National Ticket to Work Helpline at 866-968-7842 to be referred to the WIPA project for benefits counseling services</a:t>
            </a:r>
          </a:p>
        </p:txBody>
      </p:sp>
    </p:spTree>
    <p:extLst>
      <p:ext uri="{BB962C8B-B14F-4D97-AF65-F5344CB8AC3E}">
        <p14:creationId xmlns:p14="http://schemas.microsoft.com/office/powerpoint/2010/main" val="2878272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D84F4E6-B3B1-40B7-A8C4-2D1683E6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37F229EE-9393-C34D-7120-FD74413D3141}"/>
              </a:ext>
            </a:extLst>
          </p:cNvPr>
          <p:cNvSpPr>
            <a:spLocks noGrp="1"/>
          </p:cNvSpPr>
          <p:nvPr>
            <p:ph type="ctrTitle"/>
          </p:nvPr>
        </p:nvSpPr>
        <p:spPr>
          <a:xfrm>
            <a:off x="365759" y="2166364"/>
            <a:ext cx="11471565" cy="1739347"/>
          </a:xfrm>
        </p:spPr>
        <p:txBody>
          <a:bodyPr>
            <a:normAutofit/>
          </a:bodyPr>
          <a:lstStyle/>
          <a:p>
            <a:r>
              <a:rPr lang="en-US" dirty="0">
                <a:solidFill>
                  <a:schemeClr val="tx1"/>
                </a:solidFill>
              </a:rPr>
              <a:t>Any Questions</a:t>
            </a:r>
          </a:p>
        </p:txBody>
      </p:sp>
      <p:sp>
        <p:nvSpPr>
          <p:cNvPr id="12" name="Rectangle 11">
            <a:extLst>
              <a:ext uri="{FF2B5EF4-FFF2-40B4-BE49-F238E27FC236}">
                <a16:creationId xmlns:a16="http://schemas.microsoft.com/office/drawing/2014/main" id="{67B81D4B-A7B2-4B11-A131-E1B85DFEE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887812"/>
            <a:ext cx="12188952" cy="4572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pic>
        <p:nvPicPr>
          <p:cNvPr id="5" name="Graphic 4">
            <a:extLst>
              <a:ext uri="{FF2B5EF4-FFF2-40B4-BE49-F238E27FC236}">
                <a16:creationId xmlns:a16="http://schemas.microsoft.com/office/drawing/2014/main" id="{3EE8C6B8-1C74-287E-EA7B-9ABA94FA460C}"/>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8961619" y="1955642"/>
            <a:ext cx="1276689" cy="1739347"/>
          </a:xfrm>
          <a:prstGeom prst="rect">
            <a:avLst/>
          </a:prstGeom>
        </p:spPr>
      </p:pic>
    </p:spTree>
    <p:extLst>
      <p:ext uri="{BB962C8B-B14F-4D97-AF65-F5344CB8AC3E}">
        <p14:creationId xmlns:p14="http://schemas.microsoft.com/office/powerpoint/2010/main" val="3254934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14C7-E5B4-4BF4-30EB-37F07FE7FE89}"/>
              </a:ext>
            </a:extLst>
          </p:cNvPr>
          <p:cNvSpPr>
            <a:spLocks noGrp="1"/>
          </p:cNvSpPr>
          <p:nvPr>
            <p:ph type="title"/>
          </p:nvPr>
        </p:nvSpPr>
        <p:spPr>
          <a:xfrm>
            <a:off x="2702560" y="365125"/>
            <a:ext cx="8651240" cy="1325563"/>
          </a:xfrm>
        </p:spPr>
        <p:txBody>
          <a:bodyPr>
            <a:normAutofit/>
          </a:bodyPr>
          <a:lstStyle/>
          <a:p>
            <a:r>
              <a:rPr lang="en-US">
                <a:latin typeface="Abadi Extra Light" panose="020F0502020204030204" pitchFamily="34" charset="0"/>
              </a:rPr>
              <a:t>Pathways to Partnerships</a:t>
            </a:r>
            <a:br>
              <a:rPr lang="en-US"/>
            </a:br>
            <a:r>
              <a:rPr lang="en-US"/>
              <a:t>Family Learning Session Survey</a:t>
            </a:r>
          </a:p>
        </p:txBody>
      </p:sp>
      <p:pic>
        <p:nvPicPr>
          <p:cNvPr id="3" name="Picture 2" descr="A blue heart with text overlay&#10;&#10;Description automatically generated">
            <a:extLst>
              <a:ext uri="{FF2B5EF4-FFF2-40B4-BE49-F238E27FC236}">
                <a16:creationId xmlns:a16="http://schemas.microsoft.com/office/drawing/2014/main" id="{9507B2B3-57F4-04EF-985E-DC41F87876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8781" y="298315"/>
            <a:ext cx="1472845" cy="14728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00EB2A-CC05-C082-4326-30145D28F675}"/>
              </a:ext>
            </a:extLst>
          </p:cNvPr>
          <p:cNvSpPr/>
          <p:nvPr/>
        </p:nvSpPr>
        <p:spPr>
          <a:xfrm>
            <a:off x="468406" y="2073434"/>
            <a:ext cx="4104212" cy="4524315"/>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3200">
                <a:ln/>
                <a:solidFill>
                  <a:schemeClr val="bg1"/>
                </a:solidFill>
              </a:rPr>
              <a:t>We</a:t>
            </a:r>
            <a:r>
              <a:rPr lang="en-US" sz="3200">
                <a:ln/>
                <a:solidFill>
                  <a:schemeClr val="bg1"/>
                </a:solidFill>
                <a:ea typeface="+mn-lt"/>
                <a:cs typeface="+mn-lt"/>
              </a:rPr>
              <a:t> value your feedback and would appreciate it if you could take a few moments to complete this survey. Your responses will help improve our learning sessions.</a:t>
            </a:r>
            <a:endParaRPr lang="en-US" sz="3200" b="1">
              <a:ln/>
              <a:solidFill>
                <a:schemeClr val="bg1"/>
              </a:solidFill>
            </a:endParaRPr>
          </a:p>
        </p:txBody>
      </p:sp>
      <p:sp>
        <p:nvSpPr>
          <p:cNvPr id="7" name="TextBox 6">
            <a:extLst>
              <a:ext uri="{FF2B5EF4-FFF2-40B4-BE49-F238E27FC236}">
                <a16:creationId xmlns:a16="http://schemas.microsoft.com/office/drawing/2014/main" id="{A59FA215-FCEC-2EBC-8158-2A82BAA4E72F}"/>
              </a:ext>
            </a:extLst>
          </p:cNvPr>
          <p:cNvSpPr txBox="1"/>
          <p:nvPr/>
        </p:nvSpPr>
        <p:spPr>
          <a:xfrm>
            <a:off x="4572617" y="5846292"/>
            <a:ext cx="7717155" cy="879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15000"/>
              </a:lnSpc>
              <a:spcAft>
                <a:spcPts val="800"/>
              </a:spcAft>
            </a:pPr>
            <a:r>
              <a:rPr lang="en-US" sz="900" kern="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The contents of this presentation were developed under a grant from the U.S. Department of Education (Department). The Department does not mandate or prescribe practices, models, or other activities described or discussed in this document. The contents of this presentation may contain examples of, adaptations of, and links to resources created and maintained by another public or private organization. The Department does not control or guarantee the accuracy, relevance, timeliness, or completeness of this outside information. The content of this presentation does not necessarily represent the policy of the Department. This publication is not intended to represent the views or policy of or be an endorsement of any views expressed or materials provided by any Federal agency.</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descr="Text&#10;&#10;Description automatically generated">
            <a:extLst>
              <a:ext uri="{FF2B5EF4-FFF2-40B4-BE49-F238E27FC236}">
                <a16:creationId xmlns:a16="http://schemas.microsoft.com/office/drawing/2014/main" id="{A3D3F270-6A62-B1BD-5BC9-7E518B9AF9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31195" y="2289121"/>
            <a:ext cx="3838466" cy="3838466"/>
          </a:xfrm>
          <a:prstGeom prst="rect">
            <a:avLst/>
          </a:prstGeom>
        </p:spPr>
      </p:pic>
      <p:pic>
        <p:nvPicPr>
          <p:cNvPr id="6" name="Picture 5" descr="Qr code&#10;&#10;AI-generated content may be incorrect.">
            <a:extLst>
              <a:ext uri="{FF2B5EF4-FFF2-40B4-BE49-F238E27FC236}">
                <a16:creationId xmlns:a16="http://schemas.microsoft.com/office/drawing/2014/main" id="{FF4F53C9-52EC-7519-055A-334B38D2C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288" y="2552006"/>
            <a:ext cx="2867025" cy="2867025"/>
          </a:xfrm>
          <a:prstGeom prst="rect">
            <a:avLst/>
          </a:prstGeom>
        </p:spPr>
      </p:pic>
    </p:spTree>
    <p:extLst>
      <p:ext uri="{BB962C8B-B14F-4D97-AF65-F5344CB8AC3E}">
        <p14:creationId xmlns:p14="http://schemas.microsoft.com/office/powerpoint/2010/main" val="308150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3AAB-5C11-5E76-C0BD-7D273CDB6A6D}"/>
              </a:ext>
            </a:extLst>
          </p:cNvPr>
          <p:cNvSpPr>
            <a:spLocks noGrp="1"/>
          </p:cNvSpPr>
          <p:nvPr>
            <p:ph type="ctrTitle"/>
          </p:nvPr>
        </p:nvSpPr>
        <p:spPr/>
        <p:txBody>
          <a:bodyPr/>
          <a:lstStyle/>
          <a:p>
            <a:r>
              <a:rPr lang="en-US" dirty="0"/>
              <a:t>Anna O’BRIEN</a:t>
            </a:r>
          </a:p>
        </p:txBody>
      </p:sp>
      <p:sp>
        <p:nvSpPr>
          <p:cNvPr id="3" name="Subtitle 2">
            <a:extLst>
              <a:ext uri="{FF2B5EF4-FFF2-40B4-BE49-F238E27FC236}">
                <a16:creationId xmlns:a16="http://schemas.microsoft.com/office/drawing/2014/main" id="{A3DD91E1-04A1-41DD-3258-4452270A7D72}"/>
              </a:ext>
            </a:extLst>
          </p:cNvPr>
          <p:cNvSpPr>
            <a:spLocks noGrp="1"/>
          </p:cNvSpPr>
          <p:nvPr>
            <p:ph type="subTitle" idx="1"/>
          </p:nvPr>
        </p:nvSpPr>
        <p:spPr>
          <a:xfrm>
            <a:off x="1661160" y="4490026"/>
            <a:ext cx="9144000" cy="1309255"/>
          </a:xfrm>
        </p:spPr>
        <p:txBody>
          <a:bodyPr>
            <a:normAutofit/>
          </a:bodyPr>
          <a:lstStyle/>
          <a:p>
            <a:r>
              <a:rPr lang="en-US" sz="4400" dirty="0"/>
              <a:t>Georgia Student Finance Commission</a:t>
            </a:r>
          </a:p>
        </p:txBody>
      </p:sp>
    </p:spTree>
    <p:extLst>
      <p:ext uri="{BB962C8B-B14F-4D97-AF65-F5344CB8AC3E}">
        <p14:creationId xmlns:p14="http://schemas.microsoft.com/office/powerpoint/2010/main" val="1066369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524000" y="664630"/>
            <a:ext cx="9144000" cy="979136"/>
          </a:xfrm>
        </p:spPr>
        <p:txBody>
          <a:bodyPr>
            <a:normAutofit/>
          </a:bodyPr>
          <a:lstStyle/>
          <a:p>
            <a:r>
              <a:rPr lang="en-US" sz="6000" dirty="0"/>
              <a:t> Financial Aid 101:</a:t>
            </a:r>
            <a:endParaRPr lang="en-US" sz="4400" dirty="0"/>
          </a:p>
        </p:txBody>
      </p:sp>
      <p:sp>
        <p:nvSpPr>
          <p:cNvPr id="2" name="Subtitle 1">
            <a:extLst>
              <a:ext uri="{FF2B5EF4-FFF2-40B4-BE49-F238E27FC236}">
                <a16:creationId xmlns:a16="http://schemas.microsoft.com/office/drawing/2014/main" id="{3A7AC099-E6C8-4BB2-8200-5A74501CF566}"/>
              </a:ext>
            </a:extLst>
          </p:cNvPr>
          <p:cNvSpPr>
            <a:spLocks noGrp="1"/>
          </p:cNvSpPr>
          <p:nvPr>
            <p:ph type="subTitle" idx="1"/>
          </p:nvPr>
        </p:nvSpPr>
        <p:spPr/>
        <p:txBody>
          <a:bodyPr/>
          <a:lstStyle/>
          <a:p>
            <a:r>
              <a:rPr lang="en-US" dirty="0"/>
              <a:t>Federal and State Aid</a:t>
            </a:r>
          </a:p>
        </p:txBody>
      </p:sp>
      <p:sp>
        <p:nvSpPr>
          <p:cNvPr id="3" name="Text Placeholder 2">
            <a:extLst>
              <a:ext uri="{FF2B5EF4-FFF2-40B4-BE49-F238E27FC236}">
                <a16:creationId xmlns:a16="http://schemas.microsoft.com/office/drawing/2014/main" id="{8D877716-291C-4D2B-A0BF-9084562BF370}"/>
              </a:ext>
            </a:extLst>
          </p:cNvPr>
          <p:cNvSpPr>
            <a:spLocks noGrp="1"/>
          </p:cNvSpPr>
          <p:nvPr>
            <p:ph type="body" sz="quarter" idx="10"/>
          </p:nvPr>
        </p:nvSpPr>
        <p:spPr>
          <a:xfrm>
            <a:off x="1524002" y="2389974"/>
            <a:ext cx="9143999" cy="548264"/>
          </a:xfrm>
        </p:spPr>
        <p:txBody>
          <a:bodyPr/>
          <a:lstStyle/>
          <a:p>
            <a:r>
              <a:rPr lang="en-US" dirty="0"/>
              <a:t>Anna R. O’Brien</a:t>
            </a:r>
          </a:p>
        </p:txBody>
      </p:sp>
      <p:sp>
        <p:nvSpPr>
          <p:cNvPr id="4" name="Text Placeholder 3">
            <a:extLst>
              <a:ext uri="{FF2B5EF4-FFF2-40B4-BE49-F238E27FC236}">
                <a16:creationId xmlns:a16="http://schemas.microsoft.com/office/drawing/2014/main" id="{482D04E9-BE3F-45F6-B186-2E603A1D928D}"/>
              </a:ext>
            </a:extLst>
          </p:cNvPr>
          <p:cNvSpPr>
            <a:spLocks noGrp="1"/>
          </p:cNvSpPr>
          <p:nvPr>
            <p:ph type="body" sz="quarter" idx="11"/>
          </p:nvPr>
        </p:nvSpPr>
        <p:spPr/>
        <p:txBody>
          <a:bodyPr/>
          <a:lstStyle/>
          <a:p>
            <a:r>
              <a:rPr lang="en-US" dirty="0"/>
              <a:t>aroberts@gsfc.org</a:t>
            </a:r>
          </a:p>
        </p:txBody>
      </p:sp>
    </p:spTree>
    <p:extLst>
      <p:ext uri="{BB962C8B-B14F-4D97-AF65-F5344CB8AC3E}">
        <p14:creationId xmlns:p14="http://schemas.microsoft.com/office/powerpoint/2010/main" val="3585215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1" y="1"/>
            <a:ext cx="9143999" cy="922492"/>
          </a:xfrm>
        </p:spPr>
        <p:txBody>
          <a:bodyPr>
            <a:normAutofit/>
          </a:bodyPr>
          <a:lstStyle/>
          <a:p>
            <a:r>
              <a:rPr lang="en-US" dirty="0"/>
              <a:t> Financial Aid Types and Sources</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idx="1"/>
          </p:nvPr>
        </p:nvSpPr>
        <p:spPr>
          <a:xfrm>
            <a:off x="1946275" y="1289051"/>
            <a:ext cx="6944296" cy="4784725"/>
          </a:xfrm>
        </p:spPr>
        <p:txBody>
          <a:bodyPr>
            <a:normAutofit/>
          </a:bodyPr>
          <a:lstStyle/>
          <a:p>
            <a:r>
              <a:rPr lang="en-US" dirty="0"/>
              <a:t>Forms of Financial Aid:</a:t>
            </a:r>
          </a:p>
          <a:p>
            <a:pPr lvl="1"/>
            <a:r>
              <a:rPr lang="en-US" dirty="0"/>
              <a:t>Scholarships</a:t>
            </a:r>
          </a:p>
          <a:p>
            <a:pPr lvl="1"/>
            <a:r>
              <a:rPr lang="en-US" dirty="0"/>
              <a:t>Grants</a:t>
            </a:r>
          </a:p>
          <a:p>
            <a:pPr lvl="1"/>
            <a:r>
              <a:rPr lang="en-US" dirty="0"/>
              <a:t>Loans</a:t>
            </a:r>
          </a:p>
          <a:p>
            <a:pPr lvl="1"/>
            <a:r>
              <a:rPr lang="en-US" dirty="0"/>
              <a:t>Work-study programs</a:t>
            </a:r>
          </a:p>
          <a:p>
            <a:r>
              <a:rPr lang="en-US" dirty="0"/>
              <a:t>Sources of Financial Aid:</a:t>
            </a:r>
          </a:p>
          <a:p>
            <a:pPr lvl="1"/>
            <a:r>
              <a:rPr lang="en-US" dirty="0"/>
              <a:t>Federal and state government</a:t>
            </a:r>
          </a:p>
          <a:p>
            <a:pPr lvl="1"/>
            <a:r>
              <a:rPr lang="en-US" dirty="0"/>
              <a:t>Colleges and universities</a:t>
            </a:r>
          </a:p>
          <a:p>
            <a:pPr lvl="1"/>
            <a:r>
              <a:rPr lang="en-US" dirty="0"/>
              <a:t>Private foundations</a:t>
            </a:r>
          </a:p>
          <a:p>
            <a:pPr lvl="1"/>
            <a:r>
              <a:rPr lang="en-US" dirty="0"/>
              <a:t>Professional and service organizations</a:t>
            </a:r>
          </a:p>
          <a:p>
            <a:pPr lvl="1"/>
            <a:r>
              <a:rPr lang="en-US" dirty="0"/>
              <a:t>Employers and private companies</a:t>
            </a:r>
          </a:p>
          <a:p>
            <a:endParaRPr lang="en-US" dirty="0"/>
          </a:p>
        </p:txBody>
      </p:sp>
      <p:sp>
        <p:nvSpPr>
          <p:cNvPr id="4" name="Slide Number Placeholder 3"/>
          <p:cNvSpPr>
            <a:spLocks noGrp="1"/>
          </p:cNvSpPr>
          <p:nvPr>
            <p:ph type="sldNum" sz="quarter" idx="12"/>
          </p:nvPr>
        </p:nvSpPr>
        <p:spPr>
          <a:xfrm>
            <a:off x="10004453" y="6436232"/>
            <a:ext cx="601339" cy="365125"/>
          </a:xfrm>
        </p:spPr>
        <p:txBody>
          <a:bodyPr/>
          <a:lstStyle/>
          <a:p>
            <a:fld id="{0CBD98A8-9AD1-45DC-91BD-A129B3518539}" type="slidenum">
              <a:rPr lang="en-US">
                <a:latin typeface="Calibri" panose="020F0502020204030204"/>
              </a:rPr>
              <a:pPr/>
              <a:t>7</a:t>
            </a:fld>
            <a:endParaRPr lang="en-US" dirty="0">
              <a:latin typeface="Calibri" panose="020F0502020204030204"/>
            </a:endParaRPr>
          </a:p>
        </p:txBody>
      </p:sp>
      <p:pic>
        <p:nvPicPr>
          <p:cNvPr id="10" name="Picture 9" descr="Shape, circle&#10;&#10;Description automatically generated">
            <a:extLst>
              <a:ext uri="{FF2B5EF4-FFF2-40B4-BE49-F238E27FC236}">
                <a16:creationId xmlns:a16="http://schemas.microsoft.com/office/drawing/2014/main" id="{FEBE5B55-8182-463F-B254-791284CD8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928" y="3205498"/>
            <a:ext cx="2231329" cy="2481287"/>
          </a:xfrm>
          <a:prstGeom prst="rect">
            <a:avLst/>
          </a:prstGeom>
        </p:spPr>
      </p:pic>
    </p:spTree>
    <p:extLst>
      <p:ext uri="{BB962C8B-B14F-4D97-AF65-F5344CB8AC3E}">
        <p14:creationId xmlns:p14="http://schemas.microsoft.com/office/powerpoint/2010/main" val="3214460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 GAfutures Scholarship Search</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sz="half" idx="1"/>
          </p:nvPr>
        </p:nvSpPr>
        <p:spPr>
          <a:xfrm>
            <a:off x="1780442" y="1219201"/>
            <a:ext cx="5373796" cy="4957762"/>
          </a:xfrm>
        </p:spPr>
        <p:txBody>
          <a:bodyPr>
            <a:normAutofit fontScale="92500" lnSpcReduction="10000"/>
          </a:bodyPr>
          <a:lstStyle/>
          <a:p>
            <a:pPr marL="0" indent="0">
              <a:buNone/>
            </a:pPr>
            <a:r>
              <a:rPr lang="en-US" sz="3200" dirty="0"/>
              <a:t>Scholarship Search Tips</a:t>
            </a:r>
          </a:p>
          <a:p>
            <a:r>
              <a:rPr lang="en-US" dirty="0"/>
              <a:t>Start search early</a:t>
            </a:r>
          </a:p>
          <a:p>
            <a:r>
              <a:rPr lang="en-US" dirty="0"/>
              <a:t>Don’t stop at one, two, or three</a:t>
            </a:r>
          </a:p>
          <a:p>
            <a:r>
              <a:rPr lang="en-US" dirty="0"/>
              <a:t>Be creative</a:t>
            </a:r>
          </a:p>
          <a:p>
            <a:pPr lvl="1"/>
            <a:r>
              <a:rPr lang="en-US" dirty="0"/>
              <a:t>Consider family, hobbies, career interests, medical history, or college major </a:t>
            </a:r>
          </a:p>
          <a:p>
            <a:r>
              <a:rPr lang="en-US" dirty="0"/>
              <a:t>Look for scholarships even after beginning college</a:t>
            </a:r>
          </a:p>
          <a:p>
            <a:r>
              <a:rPr lang="en-US" dirty="0"/>
              <a:t>Careeronestop.org</a:t>
            </a:r>
          </a:p>
          <a:p>
            <a:r>
              <a:rPr lang="en-US" dirty="0">
                <a:solidFill>
                  <a:srgbClr val="9BD6CE"/>
                </a:solidFill>
              </a:rPr>
              <a:t>DO NOT PAY ANYONE TO HELP FIND OR APPLY FOR SCHOLARSHIPS!</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0CBD98A8-9AD1-45DC-91BD-A129B3518539}" type="slidenum">
              <a:rPr lang="en-US">
                <a:latin typeface="Calibri" panose="020F0502020204030204"/>
              </a:rPr>
              <a:pPr>
                <a:defRPr/>
              </a:pPr>
              <a:t>8</a:t>
            </a:fld>
            <a:endParaRPr lang="en-US" dirty="0">
              <a:latin typeface="Calibri" panose="020F0502020204030204"/>
            </a:endParaRPr>
          </a:p>
        </p:txBody>
      </p:sp>
      <p:pic>
        <p:nvPicPr>
          <p:cNvPr id="6" name="Picture 5">
            <a:extLst>
              <a:ext uri="{FF2B5EF4-FFF2-40B4-BE49-F238E27FC236}">
                <a16:creationId xmlns:a16="http://schemas.microsoft.com/office/drawing/2014/main" id="{C853C785-C88C-44C5-B64C-636F2A6CECFF}"/>
              </a:ext>
            </a:extLst>
          </p:cNvPr>
          <p:cNvPicPr>
            <a:picLocks noChangeAspect="1"/>
          </p:cNvPicPr>
          <p:nvPr/>
        </p:nvPicPr>
        <p:blipFill>
          <a:blip r:embed="rId3"/>
          <a:stretch>
            <a:fillRect/>
          </a:stretch>
        </p:blipFill>
        <p:spPr>
          <a:xfrm>
            <a:off x="7270486" y="2585664"/>
            <a:ext cx="3141073" cy="1927838"/>
          </a:xfrm>
          <a:prstGeom prst="rect">
            <a:avLst/>
          </a:prstGeom>
        </p:spPr>
      </p:pic>
    </p:spTree>
    <p:extLst>
      <p:ext uri="{BB962C8B-B14F-4D97-AF65-F5344CB8AC3E}">
        <p14:creationId xmlns:p14="http://schemas.microsoft.com/office/powerpoint/2010/main" val="3268339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1" y="1"/>
            <a:ext cx="9143999" cy="922492"/>
          </a:xfrm>
        </p:spPr>
        <p:txBody>
          <a:bodyPr>
            <a:normAutofit fontScale="90000"/>
          </a:bodyPr>
          <a:lstStyle/>
          <a:p>
            <a:r>
              <a:rPr lang="en-US" dirty="0"/>
              <a:t> Federal Financial Aid Programs</a:t>
            </a:r>
            <a:br>
              <a:rPr lang="en-US" dirty="0"/>
            </a:br>
            <a:r>
              <a:rPr lang="en-US" dirty="0"/>
              <a:t>Grants</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idx="1"/>
          </p:nvPr>
        </p:nvSpPr>
        <p:spPr>
          <a:xfrm>
            <a:off x="1947029" y="1288994"/>
            <a:ext cx="8297941" cy="4785568"/>
          </a:xfrm>
        </p:spPr>
        <p:txBody>
          <a:bodyPr vert="horz" lIns="91440" tIns="45720" rIns="91440" bIns="45720" rtlCol="0" anchor="t">
            <a:normAutofit/>
          </a:bodyPr>
          <a:lstStyle/>
          <a:p>
            <a:r>
              <a:rPr lang="en-US" dirty="0"/>
              <a:t>Pell Grant</a:t>
            </a:r>
          </a:p>
          <a:p>
            <a:pPr lvl="1"/>
            <a:r>
              <a:rPr lang="en-US" dirty="0"/>
              <a:t>Undergraduate student with financial need</a:t>
            </a:r>
          </a:p>
          <a:p>
            <a:pPr lvl="1"/>
            <a:r>
              <a:rPr lang="en-US" dirty="0">
                <a:latin typeface="Univers LT Pro 55"/>
              </a:rPr>
              <a:t>Maximum amount for 2025-2026 is $7,395</a:t>
            </a:r>
          </a:p>
          <a:p>
            <a:endParaRPr lang="en-US" dirty="0"/>
          </a:p>
          <a:p>
            <a:r>
              <a:rPr lang="en-US" dirty="0"/>
              <a:t>Federal Supplemental Educational Opportunity Grant (FSEOG)</a:t>
            </a:r>
          </a:p>
          <a:p>
            <a:pPr lvl="1"/>
            <a:r>
              <a:rPr lang="en-US" dirty="0"/>
              <a:t>Undergraduate student with exceptional financial need</a:t>
            </a:r>
          </a:p>
          <a:p>
            <a:pPr lvl="1"/>
            <a:r>
              <a:rPr lang="en-US" dirty="0"/>
              <a:t>Pell Grant recipients receive priority</a:t>
            </a:r>
          </a:p>
          <a:p>
            <a:pPr lvl="1"/>
            <a:r>
              <a:rPr lang="en-US" dirty="0"/>
              <a:t>Up to $4,000</a:t>
            </a:r>
          </a:p>
          <a:p>
            <a:endParaRPr lang="en-US" dirty="0"/>
          </a:p>
        </p:txBody>
      </p:sp>
      <p:sp>
        <p:nvSpPr>
          <p:cNvPr id="4" name="Slide Number Placeholder 3"/>
          <p:cNvSpPr>
            <a:spLocks noGrp="1"/>
          </p:cNvSpPr>
          <p:nvPr>
            <p:ph type="sldNum" sz="quarter" idx="12"/>
          </p:nvPr>
        </p:nvSpPr>
        <p:spPr>
          <a:xfrm>
            <a:off x="10004453" y="6436232"/>
            <a:ext cx="601339" cy="365125"/>
          </a:xfrm>
        </p:spPr>
        <p:txBody>
          <a:bodyPr/>
          <a:lstStyle/>
          <a:p>
            <a:fld id="{0CBD98A8-9AD1-45DC-91BD-A129B3518539}" type="slidenum">
              <a:rPr lang="en-US">
                <a:latin typeface="Calibri" panose="020F0502020204030204"/>
              </a:rPr>
              <a:pPr/>
              <a:t>9</a:t>
            </a:fld>
            <a:endParaRPr lang="en-US" dirty="0">
              <a:latin typeface="Calibri" panose="020F0502020204030204"/>
            </a:endParaRPr>
          </a:p>
        </p:txBody>
      </p:sp>
    </p:spTree>
    <p:extLst>
      <p:ext uri="{BB962C8B-B14F-4D97-AF65-F5344CB8AC3E}">
        <p14:creationId xmlns:p14="http://schemas.microsoft.com/office/powerpoint/2010/main" val="16148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utreach FY2022 PPT Theme">
  <a:themeElements>
    <a:clrScheme name="Custom 1">
      <a:dk1>
        <a:sysClr val="windowText" lastClr="000000"/>
      </a:dk1>
      <a:lt1>
        <a:sysClr val="window" lastClr="FFFFFF"/>
      </a:lt1>
      <a:dk2>
        <a:srgbClr val="44546A"/>
      </a:dk2>
      <a:lt2>
        <a:srgbClr val="E7E6E6"/>
      </a:lt2>
      <a:accent1>
        <a:srgbClr val="314458"/>
      </a:accent1>
      <a:accent2>
        <a:srgbClr val="15856E"/>
      </a:accent2>
      <a:accent3>
        <a:srgbClr val="1A7CB9"/>
      </a:accent3>
      <a:accent4>
        <a:srgbClr val="6858A6"/>
      </a:accent4>
      <a:accent5>
        <a:srgbClr val="1D57A6"/>
      </a:accent5>
      <a:accent6>
        <a:srgbClr val="48A1FA"/>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treach FY2022 PPT Theme" id="{8BCBF805-0428-4FF3-A626-8A582D2B7CDD}" vid="{C84702F9-E1FD-46C8-8C9B-7C972A6D4C8F}"/>
    </a:ext>
  </a:extLst>
</a:theme>
</file>

<file path=ppt/theme/theme4.xml><?xml version="1.0" encoding="utf-8"?>
<a:theme xmlns:a="http://schemas.openxmlformats.org/drawingml/2006/main" name="1_Outreach FY2022 PPT Theme">
  <a:themeElements>
    <a:clrScheme name="Custom 1">
      <a:dk1>
        <a:sysClr val="windowText" lastClr="000000"/>
      </a:dk1>
      <a:lt1>
        <a:sysClr val="window" lastClr="FFFFFF"/>
      </a:lt1>
      <a:dk2>
        <a:srgbClr val="44546A"/>
      </a:dk2>
      <a:lt2>
        <a:srgbClr val="E7E6E6"/>
      </a:lt2>
      <a:accent1>
        <a:srgbClr val="314458"/>
      </a:accent1>
      <a:accent2>
        <a:srgbClr val="15856E"/>
      </a:accent2>
      <a:accent3>
        <a:srgbClr val="1A7CB9"/>
      </a:accent3>
      <a:accent4>
        <a:srgbClr val="6858A6"/>
      </a:accent4>
      <a:accent5>
        <a:srgbClr val="1D57A6"/>
      </a:accent5>
      <a:accent6>
        <a:srgbClr val="48A1FA"/>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treach FY2022 PPT Theme" id="{8BCBF805-0428-4FF3-A626-8A582D2B7CDD}" vid="{C84702F9-E1FD-46C8-8C9B-7C972A6D4C8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themeOverride>
</file>

<file path=docProps/app.xml><?xml version="1.0" encoding="utf-8"?>
<Properties xmlns="http://schemas.openxmlformats.org/officeDocument/2006/extended-properties" xmlns:vt="http://schemas.openxmlformats.org/officeDocument/2006/docPropsVTypes">
  <Template/>
  <TotalTime>2775</TotalTime>
  <Words>3517</Words>
  <Application>Microsoft Office PowerPoint</Application>
  <PresentationFormat>Widescreen</PresentationFormat>
  <Paragraphs>440</Paragraphs>
  <Slides>45</Slides>
  <Notes>33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45</vt:i4>
      </vt:variant>
    </vt:vector>
  </HeadingPairs>
  <TitlesOfParts>
    <vt:vector size="60" baseType="lpstr">
      <vt:lpstr>Abadi Extra Light</vt:lpstr>
      <vt:lpstr>Aptos</vt:lpstr>
      <vt:lpstr>ArcherPro Semibold</vt:lpstr>
      <vt:lpstr>Arial</vt:lpstr>
      <vt:lpstr>Calibri</vt:lpstr>
      <vt:lpstr>Corbel</vt:lpstr>
      <vt:lpstr>Garamond</vt:lpstr>
      <vt:lpstr>Segoe UI</vt:lpstr>
      <vt:lpstr>Times New Roman</vt:lpstr>
      <vt:lpstr>Univers LT Pro 55</vt:lpstr>
      <vt:lpstr>Wingdings</vt:lpstr>
      <vt:lpstr>Banded</vt:lpstr>
      <vt:lpstr>Organic</vt:lpstr>
      <vt:lpstr>Outreach FY2022 PPT Theme</vt:lpstr>
      <vt:lpstr>1_Outreach FY2022 PPT Theme</vt:lpstr>
      <vt:lpstr>Shannah Mabry – Pathways to Partnerships, Project Manager   Leigh Thrailkill – Pathways to Partnerships, Family Liaison  </vt:lpstr>
      <vt:lpstr>Big Dreams</vt:lpstr>
      <vt:lpstr>PowerPoint Presentation</vt:lpstr>
      <vt:lpstr>  Family Learning Session    </vt:lpstr>
      <vt:lpstr>Anna O’BRIEN</vt:lpstr>
      <vt:lpstr> Financial Aid 101:</vt:lpstr>
      <vt:lpstr> Financial Aid Types and Sources</vt:lpstr>
      <vt:lpstr> GAfutures Scholarship Search</vt:lpstr>
      <vt:lpstr> Federal Financial Aid Programs Grants</vt:lpstr>
      <vt:lpstr>Federal Financial Aid Programs Grants</vt:lpstr>
      <vt:lpstr>Federal Financial Aid Programs Federal Direct Loans</vt:lpstr>
      <vt:lpstr>Federal Financial Aid Programs Direct Subsidized Loans</vt:lpstr>
      <vt:lpstr>Federal Financial Aid Programs Direct Unsubsidized Loans</vt:lpstr>
      <vt:lpstr>Federal Loan Program Limits</vt:lpstr>
      <vt:lpstr>HOPE Scholarship</vt:lpstr>
      <vt:lpstr>HOPE Scholarship Eligibility Requirements</vt:lpstr>
      <vt:lpstr>Maintaining the HOPE Scholarship</vt:lpstr>
      <vt:lpstr>HOPE &amp; Zell Miller Scholarships</vt:lpstr>
      <vt:lpstr>HOPE ADA Limited Extension Request</vt:lpstr>
      <vt:lpstr>Grants</vt:lpstr>
      <vt:lpstr>HOPE Grant</vt:lpstr>
      <vt:lpstr>Zell Miller Grant</vt:lpstr>
      <vt:lpstr>Award Amounts</vt:lpstr>
      <vt:lpstr>  Other State Programs</vt:lpstr>
      <vt:lpstr>Application and Process</vt:lpstr>
      <vt:lpstr>The Georgia Student Finance Application (GSFAPP)</vt:lpstr>
      <vt:lpstr>Free Application for Federal Student Aid (FAFSA)</vt:lpstr>
      <vt:lpstr>Bud McCall Post-Secondary Vocational Rehabilitation Grant</vt:lpstr>
      <vt:lpstr>Bud McCall Post-Secondary Vocational Rehabilitation Grant</vt:lpstr>
      <vt:lpstr>Contact Me!</vt:lpstr>
      <vt:lpstr> Robbie Breshears Tatiana Amill  </vt:lpstr>
      <vt:lpstr>How Going to Work Affects Your Benefits</vt:lpstr>
      <vt:lpstr>It’s complicated but our WIPA Program can help.</vt:lpstr>
      <vt:lpstr>MYTH: I can’t work because I have a disability.   </vt:lpstr>
      <vt:lpstr>MYTH: If I work I will automatically lose my benefits. </vt:lpstr>
      <vt:lpstr>MYTH: If I try to go to work, I will automatically lose my Medicare or Medicaid. </vt:lpstr>
      <vt:lpstr>MYTH: If I use my Ticket to go to work, Social Security will conduct a medical review, and I will lose my benefits. </vt:lpstr>
      <vt:lpstr>MYTH: If my checks stop because I go to work and then I have to stop working because of my disability, I will have to reapply for benefits all over again. </vt:lpstr>
      <vt:lpstr>MYTH: The IRS will notify SSA about my work income. </vt:lpstr>
      <vt:lpstr>MYTH: SSA will automatically apply work incentives to my situation. </vt:lpstr>
      <vt:lpstr>MYTH: As long as I report my gross wages and employment supports, I will never have to worry about an overpayment.  </vt:lpstr>
      <vt:lpstr>Working is almost always a better deal!</vt:lpstr>
      <vt:lpstr>How to contact the WIPA Project for Services</vt:lpstr>
      <vt:lpstr>Any Questions</vt:lpstr>
      <vt:lpstr>Pathways to Partnerships Family Learning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Thrailkill, Leigh</dc:creator>
  <cp:lastModifiedBy>Thrailkill, Leigh</cp:lastModifiedBy>
  <cp:revision>5</cp:revision>
  <dcterms:created xsi:type="dcterms:W3CDTF">2024-12-13T11:52:18Z</dcterms:created>
  <dcterms:modified xsi:type="dcterms:W3CDTF">2025-04-29T18:53:17Z</dcterms:modified>
</cp:coreProperties>
</file>