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80_95C150DF.xml" ContentType="application/vnd.ms-powerpoint.comments+xml"/>
  <Override PartName="/ppt/notesSlides/notesSlide7.xml" ContentType="application/vnd.openxmlformats-officedocument.presentationml.notesSlide+xml"/>
  <Override PartName="/ppt/comments/modernComment_281_45570254.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57" r:id="rId3"/>
    <p:sldId id="259" r:id="rId4"/>
    <p:sldId id="258" r:id="rId5"/>
    <p:sldId id="303" r:id="rId6"/>
    <p:sldId id="651" r:id="rId7"/>
    <p:sldId id="634" r:id="rId8"/>
    <p:sldId id="635" r:id="rId9"/>
    <p:sldId id="636" r:id="rId10"/>
    <p:sldId id="637" r:id="rId11"/>
    <p:sldId id="638" r:id="rId12"/>
    <p:sldId id="640" r:id="rId13"/>
    <p:sldId id="641" r:id="rId14"/>
    <p:sldId id="652" r:id="rId15"/>
    <p:sldId id="643" r:id="rId16"/>
    <p:sldId id="644" r:id="rId17"/>
    <p:sldId id="645" r:id="rId18"/>
    <p:sldId id="646" r:id="rId19"/>
    <p:sldId id="647" r:id="rId20"/>
    <p:sldId id="649" r:id="rId21"/>
    <p:sldId id="615" r:id="rId22"/>
    <p:sldId id="648" r:id="rId23"/>
    <p:sldId id="654" r:id="rId24"/>
    <p:sldId id="653" r:id="rId25"/>
    <p:sldId id="305" r:id="rId26"/>
    <p:sldId id="3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3E67BB-5A59-92E4-40B2-3F7EDEDCA641}" name="Baulkmon, Earnest" initials="EB" userId="S::Earnest.Baulkmon@gvs.ga.gov::49eebf73-9f37-493f-ac75-48a8295f97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3FD"/>
    <a:srgbClr val="676EF9"/>
    <a:srgbClr val="7CE4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1F72AF-E9CF-45C0-9DA3-F1F9FD92A7EC}" v="21" dt="2025-03-26T01:08:14.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4660"/>
  </p:normalViewPr>
  <p:slideViewPr>
    <p:cSldViewPr snapToGrid="0">
      <p:cViewPr varScale="1">
        <p:scale>
          <a:sx n="117" d="100"/>
          <a:sy n="117" d="100"/>
        </p:scale>
        <p:origin x="23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railkill, Leigh" userId="49cb7c6d-f0ec-402b-9005-f085bedd0958" providerId="ADAL" clId="{D61F72AF-E9CF-45C0-9DA3-F1F9FD92A7EC}"/>
    <pc:docChg chg="custSel delSld modSld delMainMaster">
      <pc:chgData name="Thrailkill, Leigh" userId="49cb7c6d-f0ec-402b-9005-f085bedd0958" providerId="ADAL" clId="{D61F72AF-E9CF-45C0-9DA3-F1F9FD92A7EC}" dt="2025-03-26T01:08:38.200" v="356" actId="1076"/>
      <pc:docMkLst>
        <pc:docMk/>
      </pc:docMkLst>
      <pc:sldChg chg="del">
        <pc:chgData name="Thrailkill, Leigh" userId="49cb7c6d-f0ec-402b-9005-f085bedd0958" providerId="ADAL" clId="{D61F72AF-E9CF-45C0-9DA3-F1F9FD92A7EC}" dt="2025-03-25T21:14:09.518" v="315" actId="47"/>
        <pc:sldMkLst>
          <pc:docMk/>
          <pc:sldMk cId="0" sldId="256"/>
        </pc:sldMkLst>
      </pc:sldChg>
      <pc:sldChg chg="del">
        <pc:chgData name="Thrailkill, Leigh" userId="49cb7c6d-f0ec-402b-9005-f085bedd0958" providerId="ADAL" clId="{D61F72AF-E9CF-45C0-9DA3-F1F9FD92A7EC}" dt="2025-03-25T21:14:29.201" v="330" actId="47"/>
        <pc:sldMkLst>
          <pc:docMk/>
          <pc:sldMk cId="2145223867" sldId="260"/>
        </pc:sldMkLst>
      </pc:sldChg>
      <pc:sldChg chg="del">
        <pc:chgData name="Thrailkill, Leigh" userId="49cb7c6d-f0ec-402b-9005-f085bedd0958" providerId="ADAL" clId="{D61F72AF-E9CF-45C0-9DA3-F1F9FD92A7EC}" dt="2025-03-25T21:14:16.650" v="320" actId="47"/>
        <pc:sldMkLst>
          <pc:docMk/>
          <pc:sldMk cId="0" sldId="261"/>
        </pc:sldMkLst>
      </pc:sldChg>
      <pc:sldChg chg="del">
        <pc:chgData name="Thrailkill, Leigh" userId="49cb7c6d-f0ec-402b-9005-f085bedd0958" providerId="ADAL" clId="{D61F72AF-E9CF-45C0-9DA3-F1F9FD92A7EC}" dt="2025-03-25T21:14:17.928" v="321" actId="47"/>
        <pc:sldMkLst>
          <pc:docMk/>
          <pc:sldMk cId="0" sldId="262"/>
        </pc:sldMkLst>
      </pc:sldChg>
      <pc:sldChg chg="del">
        <pc:chgData name="Thrailkill, Leigh" userId="49cb7c6d-f0ec-402b-9005-f085bedd0958" providerId="ADAL" clId="{D61F72AF-E9CF-45C0-9DA3-F1F9FD92A7EC}" dt="2025-03-25T21:14:19.387" v="322" actId="47"/>
        <pc:sldMkLst>
          <pc:docMk/>
          <pc:sldMk cId="0" sldId="263"/>
        </pc:sldMkLst>
      </pc:sldChg>
      <pc:sldChg chg="del">
        <pc:chgData name="Thrailkill, Leigh" userId="49cb7c6d-f0ec-402b-9005-f085bedd0958" providerId="ADAL" clId="{D61F72AF-E9CF-45C0-9DA3-F1F9FD92A7EC}" dt="2025-03-25T21:14:35.939" v="335" actId="47"/>
        <pc:sldMkLst>
          <pc:docMk/>
          <pc:sldMk cId="3728704716" sldId="264"/>
        </pc:sldMkLst>
      </pc:sldChg>
      <pc:sldChg chg="del">
        <pc:chgData name="Thrailkill, Leigh" userId="49cb7c6d-f0ec-402b-9005-f085bedd0958" providerId="ADAL" clId="{D61F72AF-E9CF-45C0-9DA3-F1F9FD92A7EC}" dt="2025-03-25T21:14:33.609" v="334" actId="47"/>
        <pc:sldMkLst>
          <pc:docMk/>
          <pc:sldMk cId="1600848913" sldId="265"/>
        </pc:sldMkLst>
      </pc:sldChg>
      <pc:sldChg chg="del">
        <pc:chgData name="Thrailkill, Leigh" userId="49cb7c6d-f0ec-402b-9005-f085bedd0958" providerId="ADAL" clId="{D61F72AF-E9CF-45C0-9DA3-F1F9FD92A7EC}" dt="2025-03-25T21:14:37.123" v="336" actId="47"/>
        <pc:sldMkLst>
          <pc:docMk/>
          <pc:sldMk cId="208186070" sldId="266"/>
        </pc:sldMkLst>
      </pc:sldChg>
      <pc:sldChg chg="del">
        <pc:chgData name="Thrailkill, Leigh" userId="49cb7c6d-f0ec-402b-9005-f085bedd0958" providerId="ADAL" clId="{D61F72AF-E9CF-45C0-9DA3-F1F9FD92A7EC}" dt="2025-03-25T21:14:32.760" v="333" actId="47"/>
        <pc:sldMkLst>
          <pc:docMk/>
          <pc:sldMk cId="2873103366" sldId="267"/>
        </pc:sldMkLst>
      </pc:sldChg>
      <pc:sldChg chg="del">
        <pc:chgData name="Thrailkill, Leigh" userId="49cb7c6d-f0ec-402b-9005-f085bedd0958" providerId="ADAL" clId="{D61F72AF-E9CF-45C0-9DA3-F1F9FD92A7EC}" dt="2025-03-25T21:14:30.160" v="331" actId="47"/>
        <pc:sldMkLst>
          <pc:docMk/>
          <pc:sldMk cId="1228594302" sldId="268"/>
        </pc:sldMkLst>
      </pc:sldChg>
      <pc:sldChg chg="del">
        <pc:chgData name="Thrailkill, Leigh" userId="49cb7c6d-f0ec-402b-9005-f085bedd0958" providerId="ADAL" clId="{D61F72AF-E9CF-45C0-9DA3-F1F9FD92A7EC}" dt="2025-03-25T21:14:31.772" v="332" actId="47"/>
        <pc:sldMkLst>
          <pc:docMk/>
          <pc:sldMk cId="3448954077" sldId="269"/>
        </pc:sldMkLst>
      </pc:sldChg>
      <pc:sldChg chg="modSp mod">
        <pc:chgData name="Thrailkill, Leigh" userId="49cb7c6d-f0ec-402b-9005-f085bedd0958" providerId="ADAL" clId="{D61F72AF-E9CF-45C0-9DA3-F1F9FD92A7EC}" dt="2025-03-25T21:12:04.489" v="149" actId="255"/>
        <pc:sldMkLst>
          <pc:docMk/>
          <pc:sldMk cId="3970244133" sldId="303"/>
        </pc:sldMkLst>
        <pc:spChg chg="mod">
          <ac:chgData name="Thrailkill, Leigh" userId="49cb7c6d-f0ec-402b-9005-f085bedd0958" providerId="ADAL" clId="{D61F72AF-E9CF-45C0-9DA3-F1F9FD92A7EC}" dt="2025-03-25T21:12:04.489" v="149" actId="255"/>
          <ac:spMkLst>
            <pc:docMk/>
            <pc:sldMk cId="3970244133" sldId="303"/>
            <ac:spMk id="4" creationId="{656CDA01-5561-6DD7-CC89-47EC3BBAA21A}"/>
          </ac:spMkLst>
        </pc:spChg>
      </pc:sldChg>
      <pc:sldChg chg="addSp delSp modSp mod">
        <pc:chgData name="Thrailkill, Leigh" userId="49cb7c6d-f0ec-402b-9005-f085bedd0958" providerId="ADAL" clId="{D61F72AF-E9CF-45C0-9DA3-F1F9FD92A7EC}" dt="2025-03-26T01:07:33.916" v="348" actId="1076"/>
        <pc:sldMkLst>
          <pc:docMk/>
          <pc:sldMk cId="3081501132" sldId="304"/>
        </pc:sldMkLst>
        <pc:picChg chg="del">
          <ac:chgData name="Thrailkill, Leigh" userId="49cb7c6d-f0ec-402b-9005-f085bedd0958" providerId="ADAL" clId="{D61F72AF-E9CF-45C0-9DA3-F1F9FD92A7EC}" dt="2025-03-25T21:14:41.319" v="337" actId="478"/>
          <ac:picMkLst>
            <pc:docMk/>
            <pc:sldMk cId="3081501132" sldId="304"/>
            <ac:picMk id="6" creationId="{11A7D9DA-4272-6D47-31A0-63832FB7F86D}"/>
          </ac:picMkLst>
        </pc:picChg>
        <pc:picChg chg="add mod">
          <ac:chgData name="Thrailkill, Leigh" userId="49cb7c6d-f0ec-402b-9005-f085bedd0958" providerId="ADAL" clId="{D61F72AF-E9CF-45C0-9DA3-F1F9FD92A7EC}" dt="2025-03-26T01:07:33.916" v="348" actId="1076"/>
          <ac:picMkLst>
            <pc:docMk/>
            <pc:sldMk cId="3081501132" sldId="304"/>
            <ac:picMk id="8" creationId="{22EC3EEB-A8B3-26B2-AA52-F824E45E33D1}"/>
          </ac:picMkLst>
        </pc:picChg>
      </pc:sldChg>
      <pc:sldChg chg="addSp delSp modSp mod">
        <pc:chgData name="Thrailkill, Leigh" userId="49cb7c6d-f0ec-402b-9005-f085bedd0958" providerId="ADAL" clId="{D61F72AF-E9CF-45C0-9DA3-F1F9FD92A7EC}" dt="2025-03-26T01:08:38.200" v="356" actId="1076"/>
        <pc:sldMkLst>
          <pc:docMk/>
          <pc:sldMk cId="3254934915" sldId="305"/>
        </pc:sldMkLst>
        <pc:spChg chg="mod">
          <ac:chgData name="Thrailkill, Leigh" userId="49cb7c6d-f0ec-402b-9005-f085bedd0958" providerId="ADAL" clId="{D61F72AF-E9CF-45C0-9DA3-F1F9FD92A7EC}" dt="2025-03-26T01:08:21.871" v="352" actId="6549"/>
          <ac:spMkLst>
            <pc:docMk/>
            <pc:sldMk cId="3254934915" sldId="305"/>
            <ac:spMk id="2" creationId="{37F229EE-9393-C34D-7120-FD74413D3141}"/>
          </ac:spMkLst>
        </pc:spChg>
        <pc:picChg chg="del">
          <ac:chgData name="Thrailkill, Leigh" userId="49cb7c6d-f0ec-402b-9005-f085bedd0958" providerId="ADAL" clId="{D61F72AF-E9CF-45C0-9DA3-F1F9FD92A7EC}" dt="2025-03-26T01:04:57.327" v="340" actId="478"/>
          <ac:picMkLst>
            <pc:docMk/>
            <pc:sldMk cId="3254934915" sldId="305"/>
            <ac:picMk id="4" creationId="{8B522312-505E-7E37-73A3-41E2DF0560E0}"/>
          </ac:picMkLst>
        </pc:picChg>
        <pc:picChg chg="add mod">
          <ac:chgData name="Thrailkill, Leigh" userId="49cb7c6d-f0ec-402b-9005-f085bedd0958" providerId="ADAL" clId="{D61F72AF-E9CF-45C0-9DA3-F1F9FD92A7EC}" dt="2025-03-26T01:08:38.200" v="356" actId="1076"/>
          <ac:picMkLst>
            <pc:docMk/>
            <pc:sldMk cId="3254934915" sldId="305"/>
            <ac:picMk id="5" creationId="{3EE8C6B8-1C74-287E-EA7B-9ABA94FA460C}"/>
          </ac:picMkLst>
        </pc:picChg>
        <pc:picChg chg="del">
          <ac:chgData name="Thrailkill, Leigh" userId="49cb7c6d-f0ec-402b-9005-f085bedd0958" providerId="ADAL" clId="{D61F72AF-E9CF-45C0-9DA3-F1F9FD92A7EC}" dt="2025-03-26T01:04:58.166" v="341" actId="478"/>
          <ac:picMkLst>
            <pc:docMk/>
            <pc:sldMk cId="3254934915" sldId="305"/>
            <ac:picMk id="7" creationId="{26BF7123-CC3E-5836-7784-17929D9E43EB}"/>
          </ac:picMkLst>
        </pc:picChg>
      </pc:sldChg>
      <pc:sldChg chg="del">
        <pc:chgData name="Thrailkill, Leigh" userId="49cb7c6d-f0ec-402b-9005-f085bedd0958" providerId="ADAL" clId="{D61F72AF-E9CF-45C0-9DA3-F1F9FD92A7EC}" dt="2025-03-25T21:14:23.064" v="325" actId="47"/>
        <pc:sldMkLst>
          <pc:docMk/>
          <pc:sldMk cId="3532281159" sldId="306"/>
        </pc:sldMkLst>
      </pc:sldChg>
      <pc:sldChg chg="modSp del mod">
        <pc:chgData name="Thrailkill, Leigh" userId="49cb7c6d-f0ec-402b-9005-f085bedd0958" providerId="ADAL" clId="{D61F72AF-E9CF-45C0-9DA3-F1F9FD92A7EC}" dt="2025-03-26T00:50:02.983" v="339" actId="47"/>
        <pc:sldMkLst>
          <pc:docMk/>
          <pc:sldMk cId="1075081850" sldId="307"/>
        </pc:sldMkLst>
        <pc:spChg chg="mod">
          <ac:chgData name="Thrailkill, Leigh" userId="49cb7c6d-f0ec-402b-9005-f085bedd0958" providerId="ADAL" clId="{D61F72AF-E9CF-45C0-9DA3-F1F9FD92A7EC}" dt="2025-03-26T00:49:27.686" v="338" actId="20577"/>
          <ac:spMkLst>
            <pc:docMk/>
            <pc:sldMk cId="1075081850" sldId="307"/>
            <ac:spMk id="2" creationId="{A69CC81F-4BFB-5447-EF9D-CD99956A51CE}"/>
          </ac:spMkLst>
        </pc:spChg>
        <pc:spChg chg="mod">
          <ac:chgData name="Thrailkill, Leigh" userId="49cb7c6d-f0ec-402b-9005-f085bedd0958" providerId="ADAL" clId="{D61F72AF-E9CF-45C0-9DA3-F1F9FD92A7EC}" dt="2025-03-25T21:14:00.685" v="314" actId="20577"/>
          <ac:spMkLst>
            <pc:docMk/>
            <pc:sldMk cId="1075081850" sldId="307"/>
            <ac:spMk id="3" creationId="{553CAAD9-8874-301D-6982-14065CD80087}"/>
          </ac:spMkLst>
        </pc:spChg>
      </pc:sldChg>
      <pc:sldChg chg="del">
        <pc:chgData name="Thrailkill, Leigh" userId="49cb7c6d-f0ec-402b-9005-f085bedd0958" providerId="ADAL" clId="{D61F72AF-E9CF-45C0-9DA3-F1F9FD92A7EC}" dt="2025-03-25T21:14:25.163" v="327" actId="47"/>
        <pc:sldMkLst>
          <pc:docMk/>
          <pc:sldMk cId="1184064128" sldId="308"/>
        </pc:sldMkLst>
      </pc:sldChg>
      <pc:sldChg chg="del">
        <pc:chgData name="Thrailkill, Leigh" userId="49cb7c6d-f0ec-402b-9005-f085bedd0958" providerId="ADAL" clId="{D61F72AF-E9CF-45C0-9DA3-F1F9FD92A7EC}" dt="2025-03-25T21:14:26.069" v="328" actId="47"/>
        <pc:sldMkLst>
          <pc:docMk/>
          <pc:sldMk cId="2423132789" sldId="309"/>
        </pc:sldMkLst>
      </pc:sldChg>
      <pc:sldChg chg="del">
        <pc:chgData name="Thrailkill, Leigh" userId="49cb7c6d-f0ec-402b-9005-f085bedd0958" providerId="ADAL" clId="{D61F72AF-E9CF-45C0-9DA3-F1F9FD92A7EC}" dt="2025-03-25T21:14:27.540" v="329" actId="47"/>
        <pc:sldMkLst>
          <pc:docMk/>
          <pc:sldMk cId="4089879406" sldId="310"/>
        </pc:sldMkLst>
      </pc:sldChg>
      <pc:sldChg chg="del">
        <pc:chgData name="Thrailkill, Leigh" userId="49cb7c6d-f0ec-402b-9005-f085bedd0958" providerId="ADAL" clId="{D61F72AF-E9CF-45C0-9DA3-F1F9FD92A7EC}" dt="2025-03-25T21:14:10.727" v="316" actId="47"/>
        <pc:sldMkLst>
          <pc:docMk/>
          <pc:sldMk cId="0" sldId="311"/>
        </pc:sldMkLst>
      </pc:sldChg>
      <pc:sldChg chg="del">
        <pc:chgData name="Thrailkill, Leigh" userId="49cb7c6d-f0ec-402b-9005-f085bedd0958" providerId="ADAL" clId="{D61F72AF-E9CF-45C0-9DA3-F1F9FD92A7EC}" dt="2025-03-25T21:14:12.402" v="317" actId="47"/>
        <pc:sldMkLst>
          <pc:docMk/>
          <pc:sldMk cId="0" sldId="312"/>
        </pc:sldMkLst>
      </pc:sldChg>
      <pc:sldChg chg="del">
        <pc:chgData name="Thrailkill, Leigh" userId="49cb7c6d-f0ec-402b-9005-f085bedd0958" providerId="ADAL" clId="{D61F72AF-E9CF-45C0-9DA3-F1F9FD92A7EC}" dt="2025-03-25T21:14:13.286" v="318" actId="47"/>
        <pc:sldMkLst>
          <pc:docMk/>
          <pc:sldMk cId="0" sldId="313"/>
        </pc:sldMkLst>
      </pc:sldChg>
      <pc:sldChg chg="del">
        <pc:chgData name="Thrailkill, Leigh" userId="49cb7c6d-f0ec-402b-9005-f085bedd0958" providerId="ADAL" clId="{D61F72AF-E9CF-45C0-9DA3-F1F9FD92A7EC}" dt="2025-03-25T21:14:15.182" v="319" actId="47"/>
        <pc:sldMkLst>
          <pc:docMk/>
          <pc:sldMk cId="0" sldId="314"/>
        </pc:sldMkLst>
      </pc:sldChg>
      <pc:sldChg chg="del">
        <pc:chgData name="Thrailkill, Leigh" userId="49cb7c6d-f0ec-402b-9005-f085bedd0958" providerId="ADAL" clId="{D61F72AF-E9CF-45C0-9DA3-F1F9FD92A7EC}" dt="2025-03-25T21:14:20.553" v="323" actId="47"/>
        <pc:sldMkLst>
          <pc:docMk/>
          <pc:sldMk cId="0" sldId="315"/>
        </pc:sldMkLst>
      </pc:sldChg>
      <pc:sldChg chg="del">
        <pc:chgData name="Thrailkill, Leigh" userId="49cb7c6d-f0ec-402b-9005-f085bedd0958" providerId="ADAL" clId="{D61F72AF-E9CF-45C0-9DA3-F1F9FD92A7EC}" dt="2025-03-25T21:14:21.915" v="324" actId="47"/>
        <pc:sldMkLst>
          <pc:docMk/>
          <pc:sldMk cId="0" sldId="316"/>
        </pc:sldMkLst>
      </pc:sldChg>
      <pc:sldChg chg="del">
        <pc:chgData name="Thrailkill, Leigh" userId="49cb7c6d-f0ec-402b-9005-f085bedd0958" providerId="ADAL" clId="{D61F72AF-E9CF-45C0-9DA3-F1F9FD92A7EC}" dt="2025-03-25T21:14:23.910" v="326" actId="47"/>
        <pc:sldMkLst>
          <pc:docMk/>
          <pc:sldMk cId="1736948763" sldId="317"/>
        </pc:sldMkLst>
      </pc:sldChg>
      <pc:sldMasterChg chg="del delSldLayout">
        <pc:chgData name="Thrailkill, Leigh" userId="49cb7c6d-f0ec-402b-9005-f085bedd0958" providerId="ADAL" clId="{D61F72AF-E9CF-45C0-9DA3-F1F9FD92A7EC}" dt="2025-03-25T21:14:37.123" v="336" actId="47"/>
        <pc:sldMasterMkLst>
          <pc:docMk/>
          <pc:sldMasterMk cId="2881221063" sldId="2147483672"/>
        </pc:sldMasterMkLst>
        <pc:sldLayoutChg chg="del">
          <pc:chgData name="Thrailkill, Leigh" userId="49cb7c6d-f0ec-402b-9005-f085bedd0958" providerId="ADAL" clId="{D61F72AF-E9CF-45C0-9DA3-F1F9FD92A7EC}" dt="2025-03-25T21:14:37.123" v="336" actId="47"/>
          <pc:sldLayoutMkLst>
            <pc:docMk/>
            <pc:sldMasterMk cId="2881221063" sldId="2147483672"/>
            <pc:sldLayoutMk cId="2984843223" sldId="2147483673"/>
          </pc:sldLayoutMkLst>
        </pc:sldLayoutChg>
        <pc:sldLayoutChg chg="del">
          <pc:chgData name="Thrailkill, Leigh" userId="49cb7c6d-f0ec-402b-9005-f085bedd0958" providerId="ADAL" clId="{D61F72AF-E9CF-45C0-9DA3-F1F9FD92A7EC}" dt="2025-03-25T21:14:37.123" v="336" actId="47"/>
          <pc:sldLayoutMkLst>
            <pc:docMk/>
            <pc:sldMasterMk cId="2881221063" sldId="2147483672"/>
            <pc:sldLayoutMk cId="2452231234" sldId="2147483674"/>
          </pc:sldLayoutMkLst>
        </pc:sldLayoutChg>
        <pc:sldLayoutChg chg="del">
          <pc:chgData name="Thrailkill, Leigh" userId="49cb7c6d-f0ec-402b-9005-f085bedd0958" providerId="ADAL" clId="{D61F72AF-E9CF-45C0-9DA3-F1F9FD92A7EC}" dt="2025-03-25T21:14:37.123" v="336" actId="47"/>
          <pc:sldLayoutMkLst>
            <pc:docMk/>
            <pc:sldMasterMk cId="2881221063" sldId="2147483672"/>
            <pc:sldLayoutMk cId="1014010882" sldId="2147483675"/>
          </pc:sldLayoutMkLst>
        </pc:sldLayoutChg>
        <pc:sldLayoutChg chg="del">
          <pc:chgData name="Thrailkill, Leigh" userId="49cb7c6d-f0ec-402b-9005-f085bedd0958" providerId="ADAL" clId="{D61F72AF-E9CF-45C0-9DA3-F1F9FD92A7EC}" dt="2025-03-25T21:14:37.123" v="336" actId="47"/>
          <pc:sldLayoutMkLst>
            <pc:docMk/>
            <pc:sldMasterMk cId="2881221063" sldId="2147483672"/>
            <pc:sldLayoutMk cId="1923468323" sldId="2147483676"/>
          </pc:sldLayoutMkLst>
        </pc:sldLayoutChg>
        <pc:sldLayoutChg chg="del">
          <pc:chgData name="Thrailkill, Leigh" userId="49cb7c6d-f0ec-402b-9005-f085bedd0958" providerId="ADAL" clId="{D61F72AF-E9CF-45C0-9DA3-F1F9FD92A7EC}" dt="2025-03-25T21:14:37.123" v="336" actId="47"/>
          <pc:sldLayoutMkLst>
            <pc:docMk/>
            <pc:sldMasterMk cId="2881221063" sldId="2147483672"/>
            <pc:sldLayoutMk cId="4091218328" sldId="2147483677"/>
          </pc:sldLayoutMkLst>
        </pc:sldLayoutChg>
        <pc:sldLayoutChg chg="del">
          <pc:chgData name="Thrailkill, Leigh" userId="49cb7c6d-f0ec-402b-9005-f085bedd0958" providerId="ADAL" clId="{D61F72AF-E9CF-45C0-9DA3-F1F9FD92A7EC}" dt="2025-03-25T21:14:37.123" v="336" actId="47"/>
          <pc:sldLayoutMkLst>
            <pc:docMk/>
            <pc:sldMasterMk cId="2881221063" sldId="2147483672"/>
            <pc:sldLayoutMk cId="525749960" sldId="2147483678"/>
          </pc:sldLayoutMkLst>
        </pc:sldLayoutChg>
        <pc:sldLayoutChg chg="del">
          <pc:chgData name="Thrailkill, Leigh" userId="49cb7c6d-f0ec-402b-9005-f085bedd0958" providerId="ADAL" clId="{D61F72AF-E9CF-45C0-9DA3-F1F9FD92A7EC}" dt="2025-03-25T21:14:37.123" v="336" actId="47"/>
          <pc:sldLayoutMkLst>
            <pc:docMk/>
            <pc:sldMasterMk cId="2881221063" sldId="2147483672"/>
            <pc:sldLayoutMk cId="3745393015" sldId="2147483679"/>
          </pc:sldLayoutMkLst>
        </pc:sldLayoutChg>
        <pc:sldLayoutChg chg="del">
          <pc:chgData name="Thrailkill, Leigh" userId="49cb7c6d-f0ec-402b-9005-f085bedd0958" providerId="ADAL" clId="{D61F72AF-E9CF-45C0-9DA3-F1F9FD92A7EC}" dt="2025-03-25T21:14:37.123" v="336" actId="47"/>
          <pc:sldLayoutMkLst>
            <pc:docMk/>
            <pc:sldMasterMk cId="2881221063" sldId="2147483672"/>
            <pc:sldLayoutMk cId="931469490" sldId="2147483680"/>
          </pc:sldLayoutMkLst>
        </pc:sldLayoutChg>
        <pc:sldLayoutChg chg="del">
          <pc:chgData name="Thrailkill, Leigh" userId="49cb7c6d-f0ec-402b-9005-f085bedd0958" providerId="ADAL" clId="{D61F72AF-E9CF-45C0-9DA3-F1F9FD92A7EC}" dt="2025-03-25T21:14:37.123" v="336" actId="47"/>
          <pc:sldLayoutMkLst>
            <pc:docMk/>
            <pc:sldMasterMk cId="2881221063" sldId="2147483672"/>
            <pc:sldLayoutMk cId="1281156702" sldId="2147483681"/>
          </pc:sldLayoutMkLst>
        </pc:sldLayoutChg>
        <pc:sldLayoutChg chg="del">
          <pc:chgData name="Thrailkill, Leigh" userId="49cb7c6d-f0ec-402b-9005-f085bedd0958" providerId="ADAL" clId="{D61F72AF-E9CF-45C0-9DA3-F1F9FD92A7EC}" dt="2025-03-25T21:14:37.123" v="336" actId="47"/>
          <pc:sldLayoutMkLst>
            <pc:docMk/>
            <pc:sldMasterMk cId="2881221063" sldId="2147483672"/>
            <pc:sldLayoutMk cId="3238000434" sldId="2147483682"/>
          </pc:sldLayoutMkLst>
        </pc:sldLayoutChg>
      </pc:sldMasterChg>
      <pc:sldMasterChg chg="del delSldLayout">
        <pc:chgData name="Thrailkill, Leigh" userId="49cb7c6d-f0ec-402b-9005-f085bedd0958" providerId="ADAL" clId="{D61F72AF-E9CF-45C0-9DA3-F1F9FD92A7EC}" dt="2025-03-25T21:14:21.915" v="324" actId="47"/>
        <pc:sldMasterMkLst>
          <pc:docMk/>
          <pc:sldMasterMk cId="3468740593" sldId="2147483683"/>
        </pc:sldMasterMkLst>
        <pc:sldLayoutChg chg="del">
          <pc:chgData name="Thrailkill, Leigh" userId="49cb7c6d-f0ec-402b-9005-f085bedd0958" providerId="ADAL" clId="{D61F72AF-E9CF-45C0-9DA3-F1F9FD92A7EC}" dt="2025-03-25T21:14:21.915" v="324" actId="47"/>
          <pc:sldLayoutMkLst>
            <pc:docMk/>
            <pc:sldMasterMk cId="3468740593" sldId="2147483683"/>
            <pc:sldLayoutMk cId="1904152390" sldId="2147483684"/>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3446213864" sldId="2147483685"/>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2393452638" sldId="2147483686"/>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484795951" sldId="2147483687"/>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3026781930" sldId="2147483688"/>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829296832" sldId="2147483689"/>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195451895" sldId="2147483690"/>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1787215980" sldId="2147483691"/>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647614828" sldId="2147483692"/>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274797667" sldId="2147483693"/>
          </pc:sldLayoutMkLst>
        </pc:sldLayoutChg>
        <pc:sldLayoutChg chg="del">
          <pc:chgData name="Thrailkill, Leigh" userId="49cb7c6d-f0ec-402b-9005-f085bedd0958" providerId="ADAL" clId="{D61F72AF-E9CF-45C0-9DA3-F1F9FD92A7EC}" dt="2025-03-25T21:14:21.915" v="324" actId="47"/>
          <pc:sldLayoutMkLst>
            <pc:docMk/>
            <pc:sldMasterMk cId="3468740593" sldId="2147483683"/>
            <pc:sldLayoutMk cId="3030088295" sldId="2147483694"/>
          </pc:sldLayoutMkLst>
        </pc:sldLayoutChg>
      </pc:sldMasterChg>
    </pc:docChg>
  </pc:docChgLst>
</pc:chgInfo>
</file>

<file path=ppt/comments/modernComment_280_95C150DF.xml><?xml version="1.0" encoding="utf-8"?>
<p188:cmLst xmlns:a="http://schemas.openxmlformats.org/drawingml/2006/main" xmlns:r="http://schemas.openxmlformats.org/officeDocument/2006/relationships" xmlns:p188="http://schemas.microsoft.com/office/powerpoint/2018/8/main">
  <p188:cm id="{BED43DE7-DE4D-4C4A-86E2-98E5235F52DA}" authorId="{863E67BB-5A59-92E4-40B2-3F7EDEDCA641}" created="2024-04-25T17:53:35.660">
    <pc:sldMkLst xmlns:pc="http://schemas.microsoft.com/office/powerpoint/2013/main/command">
      <pc:docMk/>
      <pc:sldMk cId="2512474335" sldId="640"/>
    </pc:sldMkLst>
    <p188:txBody>
      <a:bodyPr/>
      <a:lstStyle/>
      <a:p>
        <a:r>
          <a:rPr lang="en-US"/>
          <a:t> Title?</a:t>
        </a:r>
      </a:p>
    </p188:txBody>
  </p188:cm>
</p188:cmLst>
</file>

<file path=ppt/comments/modernComment_281_45570254.xml><?xml version="1.0" encoding="utf-8"?>
<p188:cmLst xmlns:a="http://schemas.openxmlformats.org/drawingml/2006/main" xmlns:r="http://schemas.openxmlformats.org/officeDocument/2006/relationships" xmlns:p188="http://schemas.microsoft.com/office/powerpoint/2018/8/main">
  <p188:cm id="{791C47E2-77CB-4FEC-8DD5-26C68515C9B6}" authorId="{863E67BB-5A59-92E4-40B2-3F7EDEDCA641}" created="2024-04-25T17:54:31.262">
    <ac:deMkLst xmlns:ac="http://schemas.microsoft.com/office/drawing/2013/main/command">
      <pc:docMk xmlns:pc="http://schemas.microsoft.com/office/powerpoint/2013/main/command"/>
      <pc:sldMk xmlns:pc="http://schemas.microsoft.com/office/powerpoint/2013/main/command" cId="1163330132" sldId="641"/>
      <ac:spMk id="4" creationId="{3D35F1BE-6674-7BFA-1645-C28955806DAF}"/>
    </ac:deMkLst>
    <p188:txBody>
      <a:bodyPr/>
      <a:lstStyle/>
      <a:p>
        <a:r>
          <a:rPr lang="en-US"/>
          <a:t> title?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782CB-1F76-4765-BB0C-10D4B6836954}"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2EB6E-214B-40BE-AC40-ECE2D007B29F}" type="slidenum">
              <a:rPr lang="en-US" smtClean="0"/>
              <a:t>‹#›</a:t>
            </a:fld>
            <a:endParaRPr lang="en-US"/>
          </a:p>
        </p:txBody>
      </p:sp>
    </p:spTree>
    <p:extLst>
      <p:ext uri="{BB962C8B-B14F-4D97-AF65-F5344CB8AC3E}">
        <p14:creationId xmlns:p14="http://schemas.microsoft.com/office/powerpoint/2010/main" val="129418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goal with this presentation is to address these most frequently asked questions, and state the questions.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408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highlight process, required documentation, etc.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706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that this is not an exhaustive list, but some of the most frequently used services. </a:t>
            </a:r>
          </a:p>
          <a:p>
            <a:endParaRPr lang="en-US" dirty="0"/>
          </a:p>
          <a:p>
            <a:r>
              <a:rPr lang="en-US" dirty="0"/>
              <a:t>Give a short description of each one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73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clients will transition to college programs.  They go through the regular college application and admissions process and can request VR support for their programs.  VR support may be approved for clients if the program is needed for the client to reach their job goal.  When VR supports a client in college programming, the client and VR counselor work together to identify support needs and services, track educational progress, document their credential attainment/getting their diploma or degree, and at least annually assess their financial aid and funding options.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8267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Post-Secondary Education/Certified Transition Programs are college and university programs designed to give students who don’t meet the academic requirements to be considered for college admission to enroll in a college experience on campus that allows them to audit some college classes, have college peers, participate in college activities, &amp; prepare for employment.  These programs can be very costly to families, but are one additional options for students considering post HS options for further education and training. </a:t>
            </a:r>
          </a:p>
          <a:p>
            <a:endParaRPr lang="en-US" dirty="0"/>
          </a:p>
          <a:p>
            <a:r>
              <a:rPr lang="en-US" dirty="0"/>
              <a:t>BE SURE TO EMPHASIZE: talk with the school you plan to attend on how they apply GVRA funding.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432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393D03-D739-414F-B15C-2D698D18CB0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682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895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category of services on the continuum and is available to VR clients.  These services are not related to student status of an individual and typically occur toward the end of a VR case.  Successful VR cases proceed until the client has obtained competitive integrated employment in their vocational goal area and have maintained employment for at least 90 days.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815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addresses the first FAQ. </a:t>
            </a:r>
          </a:p>
          <a:p>
            <a:r>
              <a:rPr lang="en-US" dirty="0"/>
              <a:t>1st – we have transition staff throughout the state assigned to cover all public school districts. Students are typically introduced to GVRA through their schools connecting them.   IEP case managers, transition specialists and school counselors are the most common school staff to make referrals to GVRA</a:t>
            </a:r>
          </a:p>
          <a:p>
            <a:r>
              <a:rPr lang="en-US" dirty="0"/>
              <a:t> 2</a:t>
            </a:r>
            <a:r>
              <a:rPr lang="en-US" baseline="30000" dirty="0"/>
              <a:t>nd</a:t>
            </a:r>
            <a:r>
              <a:rPr lang="en-US" dirty="0"/>
              <a:t>  -  GVRA can also receive referrals directly from anyone for anyone, including for students attending private schools or those homeschooled </a:t>
            </a:r>
          </a:p>
          <a:p>
            <a:r>
              <a:rPr lang="en-US" dirty="0"/>
              <a:t>3</a:t>
            </a:r>
            <a:r>
              <a:rPr lang="en-US" baseline="30000" dirty="0"/>
              <a:t>rd</a:t>
            </a:r>
            <a:r>
              <a:rPr lang="en-US" dirty="0"/>
              <a:t> – GVRA has a similar live forum as this for potential clients to explore applying for VR services.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281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addresses the 2</a:t>
            </a:r>
            <a:r>
              <a:rPr lang="en-US" baseline="30000" dirty="0"/>
              <a:t>nd</a:t>
            </a:r>
            <a:r>
              <a:rPr lang="en-US" dirty="0"/>
              <a:t> FAQ. </a:t>
            </a:r>
          </a:p>
          <a:p>
            <a:r>
              <a:rPr lang="en-US" dirty="0"/>
              <a:t>Students can qualify for services from GVRA 2 ways.  </a:t>
            </a:r>
          </a:p>
          <a:p>
            <a:r>
              <a:rPr lang="en-US" dirty="0"/>
              <a:t>The first is as a Potentially Eligible Student.  Qualifying this way allows them to receive Pre-Employment Transition Services ONLY and these services will only last as long as the student is enrolled in school.  </a:t>
            </a:r>
          </a:p>
          <a:p>
            <a:r>
              <a:rPr lang="en-US" dirty="0"/>
              <a:t>The second way students qualify for GVRA services is to apply and be determined eligible for VR services which allows them to be served as a VR client.  This allows students, typically those closer to HS exit or needing more individualized services, to receive Pre-employment transition services as well as individualized VR Transition Services and future VR Employment Services.  The whole continuum shown on our earlier slide.   Typically, HS students are referred to GVRA early in HS and are served as potentially eligible students and then decide prior to graduation if they will apply for VR services depending upon their needs after HS.  Ideally, students who will require VR services after HS to be successful in competitive integrated employment will apply, be determined eligible and have a VR Work Plan in place prior to exiting HS.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31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process, highlight the needed documentation, and show the simplicity of getting started with Pre-ETS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874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few slides address the 3</a:t>
            </a:r>
            <a:r>
              <a:rPr lang="en-US" baseline="30000" dirty="0"/>
              <a:t>rd</a:t>
            </a:r>
            <a:r>
              <a:rPr lang="en-US" dirty="0"/>
              <a:t> FAQ regarding what services a student could receive.  We will discuss the first group of services on the continuum Pre-ETS.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090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staff work closely with school staff to determine what Pre-ETS are most needed by a student or group of students based upon what the school is already providing to all students, what the school is providing to specific students as part of class curriculum, and what the school is providing to students as outlined in their IEPs and/or 504 plans.  Some Pre-ETS are offered as part of the school day by GVRA staff or contracted providers as guest speakers at the school.  Other Pre-ETS are offered over school breaks or outside of school hours.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490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staff work closely with school staff to determine what Pre-ETS are most needed by a student or group of students based upon what the school is already providing to all students, what the school is providing to specific students as part of class curriculum, and what the school is providing to students as outlined in their IEPs and/or 504 plans.  Some Pre-ETS are offered as part of the school day by GVRA staff or contracted providers as guest speakers at the school.  Other Pre-ETS are offered over school breaks or outside of school hours.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567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communication through GVRA website to apply for the summer GROW program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448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DDC74-B5F6-4269-BF29-137652255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403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22D01434-2D06-4FA1-A280-8FACC7740359}"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79431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01434-2D06-4FA1-A280-8FACC7740359}"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27563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22D01434-2D06-4FA1-A280-8FACC7740359}" type="datetimeFigureOut">
              <a:rPr lang="en-US" smtClean="0"/>
              <a:t>3/25/2025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46052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1884609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38135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768567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548667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1064106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13593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864773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6923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01434-2D06-4FA1-A280-8FACC7740359}"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080156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537976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1812105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32484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2D01434-2D06-4FA1-A280-8FACC7740359}" type="datetimeFigureOut">
              <a:rPr lang="en-US" smtClean="0"/>
              <a:t>3/25/2025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CB05E21-FC3C-4DB6-8388-A480D84793C1}" type="slidenum">
              <a:rPr lang="en-US" smtClean="0"/>
              <a:t>‹#›</a:t>
            </a:fld>
            <a:endParaRPr lang="en-US"/>
          </a:p>
        </p:txBody>
      </p:sp>
    </p:spTree>
    <p:extLst>
      <p:ext uri="{BB962C8B-B14F-4D97-AF65-F5344CB8AC3E}">
        <p14:creationId xmlns:p14="http://schemas.microsoft.com/office/powerpoint/2010/main" val="41371368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D01434-2D06-4FA1-A280-8FACC7740359}"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89394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01434-2D06-4FA1-A280-8FACC7740359}"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80584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D01434-2D06-4FA1-A280-8FACC7740359}"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302317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01434-2D06-4FA1-A280-8FACC7740359}"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5360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1434-2D06-4FA1-A280-8FACC7740359}"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5927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1434-2D06-4FA1-A280-8FACC7740359}"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63191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2D01434-2D06-4FA1-A280-8FACC7740359}" type="datetimeFigureOut">
              <a:rPr lang="en-US" smtClean="0"/>
              <a:t>3/25/2025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CB05E21-FC3C-4DB6-8388-A480D84793C1}" type="slidenum">
              <a:rPr lang="en-US" smtClean="0"/>
              <a:t>‹#›</a:t>
            </a:fld>
            <a:endParaRPr lang="en-US"/>
          </a:p>
        </p:txBody>
      </p:sp>
    </p:spTree>
    <p:extLst>
      <p:ext uri="{BB962C8B-B14F-4D97-AF65-F5344CB8AC3E}">
        <p14:creationId xmlns:p14="http://schemas.microsoft.com/office/powerpoint/2010/main" val="22327006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901D8-A767-46F4-B3A5-85785CB769FB}" type="datetimeFigureOut">
              <a:rPr lang="en-US" smtClean="0"/>
              <a:t>3/25/2025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3649-6093-40C0-A68E-3DD630A9233E}" type="slidenum">
              <a:rPr lang="en-US" smtClean="0"/>
              <a:t>‹#›</a:t>
            </a:fld>
            <a:endParaRPr lang="en-US" dirty="0"/>
          </a:p>
        </p:txBody>
      </p:sp>
    </p:spTree>
    <p:extLst>
      <p:ext uri="{BB962C8B-B14F-4D97-AF65-F5344CB8AC3E}">
        <p14:creationId xmlns:p14="http://schemas.microsoft.com/office/powerpoint/2010/main" val="2531786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80_95C150DF.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281_45570254.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www.thinkcollege.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mailto:Brittanie.burdette@gvs.ga.gov"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https://freepngimg.com/svg/83916-gold-3d-question-mar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pixabay.com/en/thank-you-letters-220427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Brittanie.burdette@gvs.ga.gov"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gvs.g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E221-F03C-DAD7-712C-DE15D884A2CD}"/>
              </a:ext>
            </a:extLst>
          </p:cNvPr>
          <p:cNvSpPr>
            <a:spLocks noGrp="1"/>
          </p:cNvSpPr>
          <p:nvPr>
            <p:ph type="ctrTitle"/>
          </p:nvPr>
        </p:nvSpPr>
        <p:spPr>
          <a:xfrm>
            <a:off x="2875788" y="4505651"/>
            <a:ext cx="7488936" cy="1957203"/>
          </a:xfrm>
        </p:spPr>
        <p:txBody>
          <a:bodyPr anchor="t">
            <a:normAutofit/>
          </a:bodyPr>
          <a:lstStyle/>
          <a:p>
            <a:pPr algn="l"/>
            <a:r>
              <a:rPr lang="en-US" sz="1800" b="1" cap="none">
                <a:latin typeface="Abadi Extra Light" panose="020B0204020104020204" pitchFamily="34" charset="0"/>
              </a:rPr>
              <a:t>Shannah Mabry – Pathways to Partnerships, Project Manager</a:t>
            </a:r>
            <a:br>
              <a:rPr lang="en-US" sz="1800" b="1" cap="none">
                <a:latin typeface="Abadi Extra Light" panose="020B0204020104020204" pitchFamily="34" charset="0"/>
              </a:rPr>
            </a:br>
            <a:br>
              <a:rPr lang="en-US" sz="1800" b="1" cap="none">
                <a:latin typeface="Abadi Extra Light" panose="020B0204020104020204" pitchFamily="34" charset="0"/>
              </a:rPr>
            </a:br>
            <a:br>
              <a:rPr lang="en-US" sz="1800" b="1" cap="none">
                <a:latin typeface="Abadi Extra Light" panose="020B0204020104020204" pitchFamily="34" charset="0"/>
              </a:rPr>
            </a:br>
            <a:r>
              <a:rPr lang="en-US" sz="1800" b="1" cap="none">
                <a:latin typeface="Abadi Extra Light" panose="020B0204020104020204" pitchFamily="34" charset="0"/>
              </a:rPr>
              <a:t>Leigh Thrailkill – Pathways to Partnerships, Family Liaison</a:t>
            </a:r>
            <a:br>
              <a:rPr lang="en-US" sz="1800" cap="none">
                <a:latin typeface="Abadi Extra Light" panose="020B0204020104020204" pitchFamily="34" charset="0"/>
              </a:rPr>
            </a:br>
            <a:br>
              <a:rPr lang="en-US" sz="1800" cap="none">
                <a:latin typeface="Abadi Extra Light" panose="020B0204020104020204" pitchFamily="34" charset="0"/>
              </a:rPr>
            </a:br>
            <a:endParaRPr lang="en-US" sz="1800" cap="none">
              <a:latin typeface="Abadi Extra Light" panose="020B0204020104020204" pitchFamily="34" charset="0"/>
            </a:endParaRPr>
          </a:p>
        </p:txBody>
      </p:sp>
      <p:pic>
        <p:nvPicPr>
          <p:cNvPr id="1026" name="Picture 2" descr="A blue heart with text overlay&#10;&#10;Description automatically generated">
            <a:extLst>
              <a:ext uri="{FF2B5EF4-FFF2-40B4-BE49-F238E27FC236}">
                <a16:creationId xmlns:a16="http://schemas.microsoft.com/office/drawing/2014/main" id="{D7B0A014-67AC-2B3B-CED2-B2EB735C06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2716" y="2071135"/>
            <a:ext cx="1732769" cy="17327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489582A4-71DC-2EFA-6984-683FD561D7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Rectangle 6">
            <a:extLst>
              <a:ext uri="{FF2B5EF4-FFF2-40B4-BE49-F238E27FC236}">
                <a16:creationId xmlns:a16="http://schemas.microsoft.com/office/drawing/2014/main" id="{96F59802-15F5-F1B4-5196-08E79BF35B1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9" name="Picture 8">
            <a:extLst>
              <a:ext uri="{FF2B5EF4-FFF2-40B4-BE49-F238E27FC236}">
                <a16:creationId xmlns:a16="http://schemas.microsoft.com/office/drawing/2014/main" id="{97E927B7-4285-76C3-7775-3D24B6E5E06F}"/>
              </a:ext>
            </a:extLst>
          </p:cNvPr>
          <p:cNvPicPr>
            <a:picLocks noChangeAspect="1"/>
          </p:cNvPicPr>
          <p:nvPr/>
        </p:nvPicPr>
        <p:blipFill>
          <a:blip r:embed="rId3"/>
          <a:stretch>
            <a:fillRect/>
          </a:stretch>
        </p:blipFill>
        <p:spPr>
          <a:xfrm>
            <a:off x="11047882" y="5730640"/>
            <a:ext cx="944879" cy="944879"/>
          </a:xfrm>
          <a:prstGeom prst="rect">
            <a:avLst/>
          </a:prstGeom>
        </p:spPr>
      </p:pic>
      <p:sp>
        <p:nvSpPr>
          <p:cNvPr id="11" name="TextBox 10">
            <a:extLst>
              <a:ext uri="{FF2B5EF4-FFF2-40B4-BE49-F238E27FC236}">
                <a16:creationId xmlns:a16="http://schemas.microsoft.com/office/drawing/2014/main" id="{EB229727-36AD-739F-D21F-3C40BBD0D915}"/>
              </a:ext>
            </a:extLst>
          </p:cNvPr>
          <p:cNvSpPr txBox="1"/>
          <p:nvPr/>
        </p:nvSpPr>
        <p:spPr>
          <a:xfrm>
            <a:off x="988162" y="650103"/>
            <a:ext cx="10058400"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FFFF"/>
                </a:solidFill>
                <a:effectLst/>
                <a:uLnTx/>
                <a:uFillTx/>
                <a:latin typeface="Abadi Extra Light" panose="020F0502020204030204" pitchFamily="34" charset="0"/>
                <a:ea typeface="+mn-ea"/>
                <a:cs typeface="+mn-cs"/>
              </a:rPr>
              <a:t>Pathways to Partnerships</a:t>
            </a:r>
            <a:endParaRPr kumimoji="0" lang="en-US" sz="54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421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Pre-Employment Transition Services (Pre-ETS)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Pre-ETS represent the earliest set of services available for students with disabilities under the GVRA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services are short-term in nature and are designed to help students identify career interests.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Specific set of five required activities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Pre-ETS services are individualized based on the student’s interest and transition goals.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Pre-ETS supplement the school services already in place to support college and career readiness and community participation.</a:t>
            </a:r>
          </a:p>
        </p:txBody>
      </p:sp>
    </p:spTree>
    <p:extLst>
      <p:ext uri="{BB962C8B-B14F-4D97-AF65-F5344CB8AC3E}">
        <p14:creationId xmlns:p14="http://schemas.microsoft.com/office/powerpoint/2010/main" val="343556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are the Five Pre-ETS: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4"/>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exploration counseling-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Discussion and activities on job opportunities intended to foster motivation and informed decision-making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Workplace readiness training-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Development activities on social and other soft skills that are necessary for employment and independent living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Work-based learning experiences-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Placing student in workplaces to help them connect school experiences to future career opportunities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Post-secondary education counseling-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Discussion and activities regarding college and other post-secondary opportunities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Instruction in self-advocacy-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Activities to improve abilities to communicate, negotiate, and assert one’s interests and desires</a:t>
            </a:r>
          </a:p>
        </p:txBody>
      </p:sp>
    </p:spTree>
    <p:extLst>
      <p:ext uri="{BB962C8B-B14F-4D97-AF65-F5344CB8AC3E}">
        <p14:creationId xmlns:p14="http://schemas.microsoft.com/office/powerpoint/2010/main" val="251247433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65779" y="664240"/>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many Pre-Employment Transition Services?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4"/>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65779" y="1849775"/>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None of the provisions mandate that all five Pre-ETS activities be provided to each qualifying student by GVRA.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no requirement that any one type of Pre-ETS precede another type.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no requirement that a person receive a prescribed number of Pre-ETS. </a:t>
            </a:r>
          </a:p>
        </p:txBody>
      </p:sp>
    </p:spTree>
    <p:extLst>
      <p:ext uri="{BB962C8B-B14F-4D97-AF65-F5344CB8AC3E}">
        <p14:creationId xmlns:p14="http://schemas.microsoft.com/office/powerpoint/2010/main" val="116333013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Ready for Opportunities in Work (GROW)</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52841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GROW is available to students looking for an opportunity to explore work and post-secondary education opportunities in a 4-5 day camp-like structure.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GROW is typically during the summer months, but sometimes is scheduled during school breaks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Sites include Roosevelt Warm Springs and Cave Spring campuses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GROW is also offered through private providers across the state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GROW, students will join peers in work-based learning, career exploration, workplace readiness, post-secondary counseling and self-advocacy activities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188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standing together&#10;&#10;Description automatically generated">
            <a:extLst>
              <a:ext uri="{FF2B5EF4-FFF2-40B4-BE49-F238E27FC236}">
                <a16:creationId xmlns:a16="http://schemas.microsoft.com/office/drawing/2014/main" id="{CC9B0010-13EF-E0BF-5852-71018D53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7" y="-333981"/>
            <a:ext cx="13149757" cy="7525962"/>
          </a:xfrm>
          <a:prstGeom prst="rect">
            <a:avLst/>
          </a:prstGeom>
        </p:spPr>
      </p:pic>
      <p:sp>
        <p:nvSpPr>
          <p:cNvPr id="4" name="TextBox 3">
            <a:extLst>
              <a:ext uri="{FF2B5EF4-FFF2-40B4-BE49-F238E27FC236}">
                <a16:creationId xmlns:a16="http://schemas.microsoft.com/office/drawing/2014/main" id="{0D376196-1F9C-55F6-34B3-D06F208B58E3}"/>
              </a:ext>
            </a:extLst>
          </p:cNvPr>
          <p:cNvSpPr txBox="1"/>
          <p:nvPr/>
        </p:nvSpPr>
        <p:spPr>
          <a:xfrm>
            <a:off x="293126" y="104531"/>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Georgia Vocational Rehabilitation Agency</a:t>
            </a:r>
          </a:p>
        </p:txBody>
      </p:sp>
      <p:sp>
        <p:nvSpPr>
          <p:cNvPr id="5" name="TextBox 4">
            <a:extLst>
              <a:ext uri="{FF2B5EF4-FFF2-40B4-BE49-F238E27FC236}">
                <a16:creationId xmlns:a16="http://schemas.microsoft.com/office/drawing/2014/main" id="{F4BB97A4-7BA4-A702-0715-E781BECC3FDB}"/>
              </a:ext>
            </a:extLst>
          </p:cNvPr>
          <p:cNvSpPr txBox="1"/>
          <p:nvPr/>
        </p:nvSpPr>
        <p:spPr>
          <a:xfrm>
            <a:off x="301752" y="737903"/>
            <a:ext cx="6454844" cy="12157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VR Transition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57484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 Transition Services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65779" y="1546842"/>
            <a:ext cx="11260442" cy="3833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students who have applied and been determined eligible for VR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Documented in the Individualized Plan for Employment (IPE)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 Transition services allow the student to receive more individualized and intensive Pre-ETS while they are still enrolled in school.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upon the unique needs of the student AND requirements to reach their specific vocational goal in competitive integrated employment</a:t>
            </a:r>
          </a:p>
        </p:txBody>
      </p:sp>
    </p:spTree>
    <p:extLst>
      <p:ext uri="{BB962C8B-B14F-4D97-AF65-F5344CB8AC3E}">
        <p14:creationId xmlns:p14="http://schemas.microsoft.com/office/powerpoint/2010/main" val="295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Client Process/Applying for VR Services </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Receives Referral (or the student is already receiving Pre-ETS and requests to apply for VR Services).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student completes a VR Intake with a VR staff member and signs an application for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Counselor will begin eligibility process, which includes assignment of priority category.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eligibility is determined, then GVRA will conduct a needs assessment.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Utilizing information collected during the needs assessment an Individualized Plan for Employment (IPE) will be developed, reviewed and agreed upon by both GVRA and the Client. </a:t>
            </a:r>
          </a:p>
        </p:txBody>
      </p:sp>
    </p:spTree>
    <p:extLst>
      <p:ext uri="{BB962C8B-B14F-4D97-AF65-F5344CB8AC3E}">
        <p14:creationId xmlns:p14="http://schemas.microsoft.com/office/powerpoint/2010/main" val="400215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 Transition Services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Work Adjustment Training (intensive Pre-ETS)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Assistive Work Technology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On-the-job training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Specific Vocational training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Residential Services Pathway Training Programs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coaching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Supported Employment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Customized Supported Employment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Individualized Job Placement Services</a:t>
            </a:r>
          </a:p>
        </p:txBody>
      </p:sp>
    </p:spTree>
    <p:extLst>
      <p:ext uri="{BB962C8B-B14F-4D97-AF65-F5344CB8AC3E}">
        <p14:creationId xmlns:p14="http://schemas.microsoft.com/office/powerpoint/2010/main" val="148224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to College D</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egree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Diploma, and Technical Certificate Programs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73665" y="1477470"/>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Necessary in order to reach their Vocational Goal: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Needs/Services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Measurable Skill Gains (progress monitoring)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Credential Attainment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Options include the Bud McCall Grant</a:t>
            </a:r>
          </a:p>
        </p:txBody>
      </p:sp>
    </p:spTree>
    <p:extLst>
      <p:ext uri="{BB962C8B-B14F-4D97-AF65-F5344CB8AC3E}">
        <p14:creationId xmlns:p14="http://schemas.microsoft.com/office/powerpoint/2010/main" val="281039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to Inclusive Post-Secondary Education</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IPSE/CTP?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colleges have the programs?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www.thinkcollege.net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Georgia has 9 this year, currently 8 are Certified Transition Programs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Important Considerations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Housing/Transportation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Barriers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approved, GVRA support of up to $3000 per semester may be sent to the program.  GVRA contracts with them to provide Pre-ETS and/or work readiness services qualifying students.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Eligible for federal financial aid?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Private and school scholarships?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Educational loans?</a:t>
            </a:r>
          </a:p>
        </p:txBody>
      </p:sp>
    </p:spTree>
    <p:extLst>
      <p:ext uri="{BB962C8B-B14F-4D97-AF65-F5344CB8AC3E}">
        <p14:creationId xmlns:p14="http://schemas.microsoft.com/office/powerpoint/2010/main" val="299004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blue hexagons with black text&#10;&#10;Description automatically generated">
            <a:extLst>
              <a:ext uri="{FF2B5EF4-FFF2-40B4-BE49-F238E27FC236}">
                <a16:creationId xmlns:a16="http://schemas.microsoft.com/office/drawing/2014/main" id="{F91AB7ED-B786-68FE-3927-619CA2588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839" y="2345268"/>
            <a:ext cx="5882322" cy="36389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blue heart with text overlay&#10;&#10;Description automatically generated">
            <a:extLst>
              <a:ext uri="{FF2B5EF4-FFF2-40B4-BE49-F238E27FC236}">
                <a16:creationId xmlns:a16="http://schemas.microsoft.com/office/drawing/2014/main" id="{076A99E2-6403-B406-94D1-F197AA6CE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48" y="255397"/>
            <a:ext cx="1500251" cy="15002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AA3BD365-0426-56CE-73D9-F394B5610816}"/>
              </a:ext>
            </a:extLst>
          </p:cNvPr>
          <p:cNvSpPr>
            <a:spLocks noGrp="1"/>
          </p:cNvSpPr>
          <p:nvPr>
            <p:ph type="title"/>
          </p:nvPr>
        </p:nvSpPr>
        <p:spPr>
          <a:xfrm>
            <a:off x="3352799" y="796925"/>
            <a:ext cx="5765801" cy="1325563"/>
          </a:xfrm>
        </p:spPr>
        <p:txBody>
          <a:bodyPr>
            <a:normAutofit/>
          </a:bodyPr>
          <a:lstStyle/>
          <a:p>
            <a:pPr algn="ctr"/>
            <a:r>
              <a:rPr lang="en-US" sz="5400" b="1" i="0" u="none" strike="noStrike">
                <a:solidFill>
                  <a:srgbClr val="0E5269"/>
                </a:solidFill>
                <a:effectLst/>
                <a:latin typeface="Arial" panose="020B0604020202020204" pitchFamily="34" charset="0"/>
              </a:rPr>
              <a:t>Big Dreams</a:t>
            </a:r>
            <a:endParaRPr lang="en-US" sz="5400"/>
          </a:p>
        </p:txBody>
      </p:sp>
      <p:pic>
        <p:nvPicPr>
          <p:cNvPr id="1026" name="Picture 2" descr="A white text on a black background&#10;&#10;Description automatically generated">
            <a:extLst>
              <a:ext uri="{FF2B5EF4-FFF2-40B4-BE49-F238E27FC236}">
                <a16:creationId xmlns:a16="http://schemas.microsoft.com/office/drawing/2014/main" id="{9148991F-2712-95F7-DAF1-83CE6C792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1430" y="7162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7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16A9F0-6F30-3135-8069-32AB0F227E1D}"/>
              </a:ext>
              <a:ext uri="{C183D7F6-B498-43B3-948B-1728B52AA6E4}">
                <adec:decorative xmlns:adec="http://schemas.microsoft.com/office/drawing/2017/decorative" val="1"/>
              </a:ext>
            </a:extLst>
          </p:cNvPr>
          <p:cNvSpPr txBox="1">
            <a:spLocks noGrp="1"/>
          </p:cNvSpPr>
          <p:nvPr>
            <p:ph type="title" idx="4294967295"/>
          </p:nvPr>
        </p:nvSpPr>
        <p:spPr>
          <a:xfrm>
            <a:off x="727437" y="301585"/>
            <a:ext cx="10515996" cy="1474948"/>
          </a:xfrm>
          <a:prstGeom prst="rect">
            <a:avLst/>
          </a:prstGeom>
          <a:solidFill>
            <a:schemeClr val="bg1"/>
          </a:solidFill>
          <a:ln>
            <a:noFill/>
            <a:prstDash/>
          </a:ln>
          <a:effectLst>
            <a:glow rad="139700">
              <a:srgbClr val="156082">
                <a:satMod val="175000"/>
                <a:alpha val="40000"/>
              </a:srgbClr>
            </a:glo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VR Postsecondary Services </a:t>
            </a:r>
            <a:r>
              <a:rPr lang="en-US" b="1" dirty="0">
                <a:solidFill>
                  <a:prstClr val="black"/>
                </a:solidFill>
                <a:latin typeface="Arial" panose="020B0604020202020204" pitchFamily="34" charset="0"/>
                <a:cs typeface="Arial" panose="020B0604020202020204" pitchFamily="34" charset="0"/>
              </a:rPr>
              <a:t>&amp; </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Funding</a:t>
            </a:r>
          </a:p>
        </p:txBody>
      </p:sp>
      <p:sp>
        <p:nvSpPr>
          <p:cNvPr id="9" name="Text Placeholder 8">
            <a:extLst>
              <a:ext uri="{FF2B5EF4-FFF2-40B4-BE49-F238E27FC236}">
                <a16:creationId xmlns:a16="http://schemas.microsoft.com/office/drawing/2014/main" id="{2EB41F3F-3FF3-33A1-6DCA-68F1C7858DB3}"/>
              </a:ext>
              <a:ext uri="{C183D7F6-B498-43B3-948B-1728B52AA6E4}">
                <adec:decorative xmlns:adec="http://schemas.microsoft.com/office/drawing/2017/decorative" val="1"/>
              </a:ext>
            </a:extLst>
          </p:cNvPr>
          <p:cNvSpPr>
            <a:spLocks noGrp="1"/>
          </p:cNvSpPr>
          <p:nvPr>
            <p:ph type="body" idx="1"/>
          </p:nvPr>
        </p:nvSpPr>
        <p:spPr>
          <a:xfrm>
            <a:off x="827648" y="1706011"/>
            <a:ext cx="5157787" cy="823912"/>
          </a:xfrm>
        </p:spPr>
        <p:txBody>
          <a:bodyPr>
            <a:normAutofit/>
          </a:bodyPr>
          <a:lstStyle/>
          <a:p>
            <a:pPr algn="ctr"/>
            <a:r>
              <a:rPr lang="en-US" sz="3200" u="sng" dirty="0">
                <a:latin typeface="Arial" panose="020B0604020202020204" pitchFamily="34" charset="0"/>
                <a:cs typeface="Arial" panose="020B0604020202020204" pitchFamily="34" charset="0"/>
              </a:rPr>
              <a:t>Services</a:t>
            </a:r>
          </a:p>
        </p:txBody>
      </p:sp>
      <p:sp>
        <p:nvSpPr>
          <p:cNvPr id="11" name="Content Placeholder 10">
            <a:extLst>
              <a:ext uri="{FF2B5EF4-FFF2-40B4-BE49-F238E27FC236}">
                <a16:creationId xmlns:a16="http://schemas.microsoft.com/office/drawing/2014/main" id="{CBB973EA-92C1-FE47-D018-E995A3CD05AC}"/>
              </a:ext>
              <a:ext uri="{C183D7F6-B498-43B3-948B-1728B52AA6E4}">
                <adec:decorative xmlns:adec="http://schemas.microsoft.com/office/drawing/2017/decorative" val="1"/>
              </a:ext>
            </a:extLst>
          </p:cNvPr>
          <p:cNvSpPr>
            <a:spLocks noGrp="1"/>
          </p:cNvSpPr>
          <p:nvPr>
            <p:ph sz="half" idx="2"/>
          </p:nvPr>
        </p:nvSpPr>
        <p:spPr>
          <a:xfrm>
            <a:off x="1285059" y="2590766"/>
            <a:ext cx="4592683" cy="3851271"/>
          </a:xfrm>
        </p:spPr>
        <p:txBody>
          <a:bodyPr>
            <a:normAutofit fontScale="77500" lnSpcReduction="20000"/>
          </a:bodyPr>
          <a:lstStyle/>
          <a:p>
            <a:pPr>
              <a:buFont typeface="Wingdings" panose="05000000000000000000" pitchFamily="2" charset="2"/>
              <a:buChar char="q"/>
            </a:pPr>
            <a:r>
              <a:rPr lang="en-US" sz="3400" dirty="0">
                <a:latin typeface="Arial" panose="020B0604020202020204" pitchFamily="34" charset="0"/>
                <a:cs typeface="Arial" panose="020B0604020202020204" pitchFamily="34" charset="0"/>
              </a:rPr>
              <a:t> Postsecondary Training 	</a:t>
            </a:r>
          </a:p>
          <a:p>
            <a:pPr>
              <a:buFont typeface="Wingdings" panose="05000000000000000000" pitchFamily="2" charset="2"/>
              <a:buChar char="q"/>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3400" dirty="0">
                <a:latin typeface="Arial" panose="020B0604020202020204" pitchFamily="34" charset="0"/>
                <a:cs typeface="Arial" panose="020B0604020202020204" pitchFamily="34" charset="0"/>
              </a:rPr>
              <a:t> Inclusive Postsecondary Training</a:t>
            </a:r>
          </a:p>
          <a:p>
            <a:pPr>
              <a:buFont typeface="Wingdings" panose="05000000000000000000" pitchFamily="2" charset="2"/>
              <a:buChar char="q"/>
            </a:pPr>
            <a:endParaRPr lang="en-US" sz="3400" dirty="0">
              <a:latin typeface="Arial" panose="020B0604020202020204" pitchFamily="34" charset="0"/>
              <a:cs typeface="Arial" panose="020B0604020202020204" pitchFamily="34" charset="0"/>
            </a:endParaRPr>
          </a:p>
          <a:p>
            <a:pPr marL="0" indent="0">
              <a:buNone/>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3400" dirty="0">
                <a:latin typeface="Arial" panose="020B0604020202020204" pitchFamily="34" charset="0"/>
                <a:cs typeface="Arial" panose="020B0604020202020204" pitchFamily="34" charset="0"/>
              </a:rPr>
              <a:t> Vocational Training, Supported Employment, &amp; Job Placement Services</a:t>
            </a:r>
            <a:r>
              <a:rPr lang="en-US" dirty="0">
                <a:latin typeface="Arial" panose="020B0604020202020204" pitchFamily="34" charset="0"/>
                <a:cs typeface="Arial" panose="020B0604020202020204" pitchFamily="34" charset="0"/>
              </a:rPr>
              <a:t>	</a:t>
            </a:r>
          </a:p>
        </p:txBody>
      </p:sp>
      <p:sp>
        <p:nvSpPr>
          <p:cNvPr id="12" name="Text Placeholder 11">
            <a:extLst>
              <a:ext uri="{FF2B5EF4-FFF2-40B4-BE49-F238E27FC236}">
                <a16:creationId xmlns:a16="http://schemas.microsoft.com/office/drawing/2014/main" id="{8372C95F-5419-FC84-E81B-AFF07730A78F}"/>
              </a:ext>
              <a:ext uri="{C183D7F6-B498-43B3-948B-1728B52AA6E4}">
                <adec:decorative xmlns:adec="http://schemas.microsoft.com/office/drawing/2017/decorative" val="1"/>
              </a:ext>
            </a:extLst>
          </p:cNvPr>
          <p:cNvSpPr>
            <a:spLocks noGrp="1"/>
          </p:cNvSpPr>
          <p:nvPr>
            <p:ph type="body" sz="quarter" idx="3"/>
          </p:nvPr>
        </p:nvSpPr>
        <p:spPr>
          <a:xfrm>
            <a:off x="6022840" y="1684987"/>
            <a:ext cx="5183188" cy="823912"/>
          </a:xfrm>
        </p:spPr>
        <p:txBody>
          <a:bodyPr>
            <a:normAutofit/>
          </a:bodyPr>
          <a:lstStyle/>
          <a:p>
            <a:pPr algn="ctr"/>
            <a:r>
              <a:rPr lang="en-US" sz="3200" u="sng" dirty="0">
                <a:latin typeface="Arial" panose="020B0604020202020204" pitchFamily="34" charset="0"/>
                <a:cs typeface="Arial" panose="020B0604020202020204" pitchFamily="34" charset="0"/>
              </a:rPr>
              <a:t>Funding</a:t>
            </a:r>
          </a:p>
        </p:txBody>
      </p:sp>
      <p:sp>
        <p:nvSpPr>
          <p:cNvPr id="13" name="Content Placeholder 12">
            <a:extLst>
              <a:ext uri="{FF2B5EF4-FFF2-40B4-BE49-F238E27FC236}">
                <a16:creationId xmlns:a16="http://schemas.microsoft.com/office/drawing/2014/main" id="{7FBB08A1-9D90-907F-FE08-3321DF5159A1}"/>
              </a:ext>
              <a:ext uri="{C183D7F6-B498-43B3-948B-1728B52AA6E4}">
                <adec:decorative xmlns:adec="http://schemas.microsoft.com/office/drawing/2017/decorative" val="1"/>
              </a:ext>
            </a:extLst>
          </p:cNvPr>
          <p:cNvSpPr>
            <a:spLocks noGrp="1"/>
          </p:cNvSpPr>
          <p:nvPr>
            <p:ph sz="quarter" idx="4"/>
          </p:nvPr>
        </p:nvSpPr>
        <p:spPr>
          <a:xfrm>
            <a:off x="5985435" y="2590766"/>
            <a:ext cx="6044005" cy="3684588"/>
          </a:xfrm>
        </p:spPr>
        <p:txBody>
          <a:bodyPr>
            <a:normAutofit fontScale="77500" lnSpcReduction="20000"/>
          </a:bodyPr>
          <a:lstStyle/>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 Financial Aid, Need-Based Scholarships, Bud McCall Grant</a:t>
            </a:r>
          </a:p>
          <a:p>
            <a:pPr>
              <a:buFont typeface="Wingdings" panose="05000000000000000000" pitchFamily="2" charset="2"/>
              <a:buChar char="Ø"/>
            </a:pPr>
            <a:endParaRPr lang="en-US" sz="3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 Georgia Student Finance Commission Grants (IPSE Grant), GVRA supports programs up to $3000 per semester for Pre-ETS per student for up to 4 semesters</a:t>
            </a:r>
          </a:p>
          <a:p>
            <a:pPr>
              <a:buFont typeface="Wingdings" panose="05000000000000000000" pitchFamily="2" charset="2"/>
              <a:buChar char="Ø"/>
            </a:pPr>
            <a:endParaRPr lang="en-US" sz="3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 GVRA funded – no cost to individuals and families. </a:t>
            </a:r>
          </a:p>
          <a:p>
            <a:endParaRPr lang="en-US" dirty="0"/>
          </a:p>
        </p:txBody>
      </p:sp>
      <p:pic>
        <p:nvPicPr>
          <p:cNvPr id="6" name="Picture 5">
            <a:extLst>
              <a:ext uri="{FF2B5EF4-FFF2-40B4-BE49-F238E27FC236}">
                <a16:creationId xmlns:a16="http://schemas.microsoft.com/office/drawing/2014/main" id="{B2BA7C8B-1E53-97A4-2F5D-92A6E764BFE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250965" y="5656888"/>
            <a:ext cx="1038992" cy="1109106"/>
          </a:xfrm>
          <a:prstGeom prst="rect">
            <a:avLst/>
          </a:prstGeom>
        </p:spPr>
      </p:pic>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425039" y="6721477"/>
            <a:ext cx="1051599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6AF64F3-EE0A-DE4D-FA57-F8E6E0109D8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03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 McCall Post Secondary Vocational Rehabilitation Grant</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Eligibility Requirements: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Meet GVRA eligibility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an acceptance letter to an accredited school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FAFSA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Grant Amount: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Tuition: $7,395 per year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(room, board, and meals) $9,430 per year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Books: $900 per year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may qualify for other services such as assistive work technology, or other tools and equipment needed for training.</a:t>
            </a:r>
          </a:p>
        </p:txBody>
      </p:sp>
    </p:spTree>
    <p:extLst>
      <p:ext uri="{BB962C8B-B14F-4D97-AF65-F5344CB8AC3E}">
        <p14:creationId xmlns:p14="http://schemas.microsoft.com/office/powerpoint/2010/main" val="82037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103362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Employment Services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Employment services are not related to student status of an individual and typically occur toward the end of a VR case.  Successful VR cases proceed until the client has obtained competitive integrated employment in their vocational goal area and have maintained employment for at least 90 days.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 Employment Services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Readiness Training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Search/Placement Assistance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Supported Employment or Short-Term Job Coaching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Accommodation and Support Guidance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Retention Strategies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Follow-Up/Follow Along</a:t>
            </a:r>
          </a:p>
        </p:txBody>
      </p:sp>
    </p:spTree>
    <p:extLst>
      <p:ext uri="{BB962C8B-B14F-4D97-AF65-F5344CB8AC3E}">
        <p14:creationId xmlns:p14="http://schemas.microsoft.com/office/powerpoint/2010/main" val="77188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standing together&#10;&#10;Description automatically generated">
            <a:extLst>
              <a:ext uri="{FF2B5EF4-FFF2-40B4-BE49-F238E27FC236}">
                <a16:creationId xmlns:a16="http://schemas.microsoft.com/office/drawing/2014/main" id="{CC9B0010-13EF-E0BF-5852-71018D53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7" y="-333981"/>
            <a:ext cx="13149757" cy="7525962"/>
          </a:xfrm>
          <a:prstGeom prst="rect">
            <a:avLst/>
          </a:prstGeom>
        </p:spPr>
      </p:pic>
      <p:sp>
        <p:nvSpPr>
          <p:cNvPr id="4" name="TextBox 3">
            <a:extLst>
              <a:ext uri="{FF2B5EF4-FFF2-40B4-BE49-F238E27FC236}">
                <a16:creationId xmlns:a16="http://schemas.microsoft.com/office/drawing/2014/main" id="{0D376196-1F9C-55F6-34B3-D06F208B58E3}"/>
              </a:ext>
            </a:extLst>
          </p:cNvPr>
          <p:cNvSpPr txBox="1"/>
          <p:nvPr/>
        </p:nvSpPr>
        <p:spPr>
          <a:xfrm>
            <a:off x="293126" y="104531"/>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Georgia Vocational Rehabilitation Agency</a:t>
            </a:r>
          </a:p>
        </p:txBody>
      </p:sp>
      <p:sp>
        <p:nvSpPr>
          <p:cNvPr id="5" name="TextBox 4">
            <a:extLst>
              <a:ext uri="{FF2B5EF4-FFF2-40B4-BE49-F238E27FC236}">
                <a16:creationId xmlns:a16="http://schemas.microsoft.com/office/drawing/2014/main" id="{F4BB97A4-7BA4-A702-0715-E781BECC3FDB}"/>
              </a:ext>
            </a:extLst>
          </p:cNvPr>
          <p:cNvSpPr txBox="1"/>
          <p:nvPr/>
        </p:nvSpPr>
        <p:spPr>
          <a:xfrm>
            <a:off x="301752" y="737903"/>
            <a:ext cx="6454844" cy="1800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March 27,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a:rPr>
              <a:t>GVRA Supporting Transitioning High School Students</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Brittanie Burdette, Transition Coordinator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Brittanie.burdette@gvs.ga.gov</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754447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84F4E6-B3B1-40B7-A8C4-2D1683E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37F229EE-9393-C34D-7120-FD74413D3141}"/>
              </a:ext>
            </a:extLst>
          </p:cNvPr>
          <p:cNvSpPr>
            <a:spLocks noGrp="1"/>
          </p:cNvSpPr>
          <p:nvPr>
            <p:ph type="ctrTitle"/>
          </p:nvPr>
        </p:nvSpPr>
        <p:spPr>
          <a:xfrm>
            <a:off x="365759" y="2166364"/>
            <a:ext cx="11471565" cy="1739347"/>
          </a:xfrm>
        </p:spPr>
        <p:txBody>
          <a:bodyPr>
            <a:normAutofit/>
          </a:bodyPr>
          <a:lstStyle/>
          <a:p>
            <a:r>
              <a:rPr lang="en-US" dirty="0">
                <a:solidFill>
                  <a:schemeClr val="tx1"/>
                </a:solidFill>
              </a:rPr>
              <a:t>Any Questions</a:t>
            </a:r>
          </a:p>
        </p:txBody>
      </p:sp>
      <p:sp>
        <p:nvSpPr>
          <p:cNvPr id="12" name="Rectangle 11">
            <a:extLst>
              <a:ext uri="{FF2B5EF4-FFF2-40B4-BE49-F238E27FC236}">
                <a16:creationId xmlns:a16="http://schemas.microsoft.com/office/drawing/2014/main" id="{67B81D4B-A7B2-4B11-A131-E1B85DFE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pic>
        <p:nvPicPr>
          <p:cNvPr id="5" name="Graphic 4">
            <a:extLst>
              <a:ext uri="{FF2B5EF4-FFF2-40B4-BE49-F238E27FC236}">
                <a16:creationId xmlns:a16="http://schemas.microsoft.com/office/drawing/2014/main" id="{3EE8C6B8-1C74-287E-EA7B-9ABA94FA460C}"/>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8961619" y="1955642"/>
            <a:ext cx="1276689" cy="1739347"/>
          </a:xfrm>
          <a:prstGeom prst="rect">
            <a:avLst/>
          </a:prstGeom>
        </p:spPr>
      </p:pic>
    </p:spTree>
    <p:extLst>
      <p:ext uri="{BB962C8B-B14F-4D97-AF65-F5344CB8AC3E}">
        <p14:creationId xmlns:p14="http://schemas.microsoft.com/office/powerpoint/2010/main" val="325493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14C7-E5B4-4BF4-30EB-37F07FE7FE89}"/>
              </a:ext>
            </a:extLst>
          </p:cNvPr>
          <p:cNvSpPr>
            <a:spLocks noGrp="1"/>
          </p:cNvSpPr>
          <p:nvPr>
            <p:ph type="title"/>
          </p:nvPr>
        </p:nvSpPr>
        <p:spPr>
          <a:xfrm>
            <a:off x="2702560" y="365125"/>
            <a:ext cx="8651240" cy="1325563"/>
          </a:xfrm>
        </p:spPr>
        <p:txBody>
          <a:bodyPr>
            <a:normAutofit/>
          </a:bodyPr>
          <a:lstStyle/>
          <a:p>
            <a:r>
              <a:rPr lang="en-US">
                <a:latin typeface="Abadi Extra Light" panose="020F0502020204030204" pitchFamily="34" charset="0"/>
              </a:rPr>
              <a:t>Pathways to Partnerships</a:t>
            </a:r>
            <a:br>
              <a:rPr lang="en-US"/>
            </a:br>
            <a:r>
              <a:rPr lang="en-US"/>
              <a:t>Family Learning Session Survey</a:t>
            </a:r>
          </a:p>
        </p:txBody>
      </p:sp>
      <p:pic>
        <p:nvPicPr>
          <p:cNvPr id="3" name="Picture 2" descr="A blue heart with text overlay&#10;&#10;Description automatically generated">
            <a:extLst>
              <a:ext uri="{FF2B5EF4-FFF2-40B4-BE49-F238E27FC236}">
                <a16:creationId xmlns:a16="http://schemas.microsoft.com/office/drawing/2014/main" id="{9507B2B3-57F4-04EF-985E-DC41F87876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781" y="298315"/>
            <a:ext cx="1472845" cy="1472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00EB2A-CC05-C082-4326-30145D28F675}"/>
              </a:ext>
            </a:extLst>
          </p:cNvPr>
          <p:cNvSpPr/>
          <p:nvPr/>
        </p:nvSpPr>
        <p:spPr>
          <a:xfrm>
            <a:off x="468406" y="2073434"/>
            <a:ext cx="4104212" cy="4524315"/>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en-US" sz="3200">
                <a:ln/>
                <a:solidFill>
                  <a:schemeClr val="bg1"/>
                </a:solidFill>
              </a:rPr>
              <a:t>We</a:t>
            </a:r>
            <a:r>
              <a:rPr lang="en-US" sz="3200">
                <a:ln/>
                <a:solidFill>
                  <a:schemeClr val="bg1"/>
                </a:solidFill>
                <a:ea typeface="+mn-lt"/>
                <a:cs typeface="+mn-lt"/>
              </a:rPr>
              <a:t> value your feedback and would appreciate it if you could take a few moments to complete this survey. Your responses will help improve our learning sessions.</a:t>
            </a:r>
            <a:endParaRPr lang="en-US" sz="3200" b="1">
              <a:ln/>
              <a:solidFill>
                <a:schemeClr val="bg1"/>
              </a:solidFill>
            </a:endParaRPr>
          </a:p>
        </p:txBody>
      </p:sp>
      <p:sp>
        <p:nvSpPr>
          <p:cNvPr id="7" name="TextBox 6">
            <a:extLst>
              <a:ext uri="{FF2B5EF4-FFF2-40B4-BE49-F238E27FC236}">
                <a16:creationId xmlns:a16="http://schemas.microsoft.com/office/drawing/2014/main" id="{A59FA215-FCEC-2EBC-8158-2A82BAA4E72F}"/>
              </a:ext>
            </a:extLst>
          </p:cNvPr>
          <p:cNvSpPr txBox="1"/>
          <p:nvPr/>
        </p:nvSpPr>
        <p:spPr>
          <a:xfrm>
            <a:off x="5140037" y="5931723"/>
            <a:ext cx="67709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rPr>
              <a:t>The contents of this publication were developed under a grant number H421E230027 from the Department of Education. However, those contents do not necessarily represent the policy of the Department of Education, and you should not assume endorsement by the Federal Government. (Authority: 20 U.S.C. §§ 1221e-3 and 3474)</a:t>
            </a:r>
            <a:endParaRPr lang="en-US"/>
          </a:p>
        </p:txBody>
      </p:sp>
      <p:pic>
        <p:nvPicPr>
          <p:cNvPr id="9" name="Picture 8" descr="Text&#10;&#10;Description automatically generated">
            <a:extLst>
              <a:ext uri="{FF2B5EF4-FFF2-40B4-BE49-F238E27FC236}">
                <a16:creationId xmlns:a16="http://schemas.microsoft.com/office/drawing/2014/main" id="{A3D3F270-6A62-B1BD-5BC9-7E518B9AF9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31614" y="2093257"/>
            <a:ext cx="3838466" cy="3838466"/>
          </a:xfrm>
          <a:prstGeom prst="rect">
            <a:avLst/>
          </a:prstGeom>
        </p:spPr>
      </p:pic>
      <p:pic>
        <p:nvPicPr>
          <p:cNvPr id="8" name="Picture 7" descr="Qr code&#10;&#10;AI-generated content may be incorrect.">
            <a:extLst>
              <a:ext uri="{FF2B5EF4-FFF2-40B4-BE49-F238E27FC236}">
                <a16:creationId xmlns:a16="http://schemas.microsoft.com/office/drawing/2014/main" id="{22EC3EEB-A8B3-26B2-AA52-F824E45E3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0037" y="2598175"/>
            <a:ext cx="2930979" cy="2930979"/>
          </a:xfrm>
          <a:prstGeom prst="rect">
            <a:avLst/>
          </a:prstGeom>
        </p:spPr>
      </p:pic>
    </p:spTree>
    <p:extLst>
      <p:ext uri="{BB962C8B-B14F-4D97-AF65-F5344CB8AC3E}">
        <p14:creationId xmlns:p14="http://schemas.microsoft.com/office/powerpoint/2010/main" val="308150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9E8662-6B23-E61D-3C65-CFBD385B53CA}"/>
              </a:ext>
            </a:extLst>
          </p:cNvPr>
          <p:cNvSpPr txBox="1"/>
          <p:nvPr/>
        </p:nvSpPr>
        <p:spPr>
          <a:xfrm>
            <a:off x="1024128" y="2120200"/>
            <a:ext cx="10338816" cy="1569660"/>
          </a:xfrm>
          <a:prstGeom prst="rect">
            <a:avLst/>
          </a:prstGeom>
          <a:noFill/>
        </p:spPr>
        <p:txBody>
          <a:bodyPr wrap="square">
            <a:spAutoFit/>
          </a:bodyPr>
          <a:lstStyle/>
          <a:p>
            <a:pPr algn="ctr"/>
            <a:r>
              <a:rPr lang="en-US" sz="2400" b="1" i="0" u="none" strike="noStrike">
                <a:solidFill>
                  <a:srgbClr val="000000"/>
                </a:solidFill>
                <a:effectLst/>
                <a:latin typeface="Arial" panose="020B0604020202020204" pitchFamily="34" charset="0"/>
              </a:rPr>
              <a:t>P2P Mission: </a:t>
            </a:r>
            <a:r>
              <a:rPr lang="en-US" sz="2400" b="0" i="0" u="none" strike="noStrike">
                <a:solidFill>
                  <a:srgbClr val="000000"/>
                </a:solidFill>
                <a:effectLst/>
                <a:latin typeface="Arial" panose="020B0604020202020204" pitchFamily="34" charset="0"/>
              </a:rPr>
              <a:t>To improve training and preparation of children and youth with disabilities in Georgia to eventually obtain and maintain competitive integrated employment in conjunction and coordination with other state, local, and private entities.</a:t>
            </a:r>
            <a:r>
              <a:rPr lang="en-US" sz="2400" b="0" i="0">
                <a:solidFill>
                  <a:srgbClr val="000000"/>
                </a:solidFill>
                <a:effectLst/>
                <a:latin typeface="Arial" panose="020B0604020202020204" pitchFamily="34" charset="0"/>
              </a:rPr>
              <a:t>​</a:t>
            </a:r>
            <a:endParaRPr lang="en-US" sz="2400"/>
          </a:p>
        </p:txBody>
      </p:sp>
      <p:pic>
        <p:nvPicPr>
          <p:cNvPr id="6" name="Picture 4">
            <a:extLst>
              <a:ext uri="{FF2B5EF4-FFF2-40B4-BE49-F238E27FC236}">
                <a16:creationId xmlns:a16="http://schemas.microsoft.com/office/drawing/2014/main" id="{B2B25090-E8D6-50C9-384C-91A2024BE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306" y="4014642"/>
            <a:ext cx="4419067" cy="24196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blue heart with text overlay&#10;&#10;Description automatically generated">
            <a:extLst>
              <a:ext uri="{FF2B5EF4-FFF2-40B4-BE49-F238E27FC236}">
                <a16:creationId xmlns:a16="http://schemas.microsoft.com/office/drawing/2014/main" id="{D953E2E2-EEDE-AEA6-7EE9-05A978CE9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290" y="215292"/>
            <a:ext cx="1500251" cy="15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08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50AA-9452-50AC-1A02-1DD244FC1ADC}"/>
              </a:ext>
            </a:extLst>
          </p:cNvPr>
          <p:cNvSpPr>
            <a:spLocks noGrp="1"/>
          </p:cNvSpPr>
          <p:nvPr>
            <p:ph type="title"/>
          </p:nvPr>
        </p:nvSpPr>
        <p:spPr/>
        <p:txBody>
          <a:bodyPr>
            <a:normAutofit fontScale="90000"/>
          </a:bodyPr>
          <a:lstStyle/>
          <a:p>
            <a:pPr algn="ctr"/>
            <a:br>
              <a:rPr lang="en-US" b="1" dirty="0">
                <a:latin typeface="Abadi Extra Light" panose="020B0204020104020204" pitchFamily="34" charset="0"/>
              </a:rPr>
            </a:br>
            <a:br>
              <a:rPr lang="en-US" b="1" dirty="0">
                <a:latin typeface="Abadi Extra Light" panose="020B0204020104020204" pitchFamily="34" charset="0"/>
              </a:rPr>
            </a:br>
            <a:r>
              <a:rPr lang="en-US" sz="4400" b="1" dirty="0">
                <a:latin typeface="Abadi Extra Light" panose="020B0204020104020204" pitchFamily="34" charset="0"/>
              </a:rPr>
              <a:t>Family Learning Session  </a:t>
            </a:r>
            <a:br>
              <a:rPr lang="en-US" b="1" dirty="0">
                <a:latin typeface="Abadi Extra Light" panose="020B0204020104020204" pitchFamily="34" charset="0"/>
              </a:rPr>
            </a:br>
            <a:br>
              <a:rPr lang="en-US" b="1" dirty="0">
                <a:latin typeface="Abadi Extra Light" panose="020B0204020104020204" pitchFamily="34" charset="0"/>
              </a:rPr>
            </a:br>
            <a:endParaRPr lang="en-US" dirty="0"/>
          </a:p>
        </p:txBody>
      </p:sp>
      <p:sp>
        <p:nvSpPr>
          <p:cNvPr id="4" name="TextBox 3">
            <a:extLst>
              <a:ext uri="{FF2B5EF4-FFF2-40B4-BE49-F238E27FC236}">
                <a16:creationId xmlns:a16="http://schemas.microsoft.com/office/drawing/2014/main" id="{656CDA01-5561-6DD7-CC89-47EC3BBAA21A}"/>
              </a:ext>
            </a:extLst>
          </p:cNvPr>
          <p:cNvSpPr txBox="1"/>
          <p:nvPr/>
        </p:nvSpPr>
        <p:spPr>
          <a:xfrm>
            <a:off x="397565" y="2048262"/>
            <a:ext cx="11378317" cy="5324535"/>
          </a:xfrm>
          <a:prstGeom prst="rect">
            <a:avLst/>
          </a:prstGeom>
          <a:noFill/>
        </p:spPr>
        <p:txBody>
          <a:bodyPr wrap="square">
            <a:spAutoFit/>
          </a:bodyPr>
          <a:lstStyle/>
          <a:p>
            <a:pPr algn="ctr"/>
            <a:endParaRPr lang="en-US" sz="4000" b="1" dirty="0">
              <a:latin typeface="Abadi Extra Light" panose="020B0204020104020204" pitchFamily="34" charset="0"/>
            </a:endParaRPr>
          </a:p>
          <a:p>
            <a:pPr algn="ctr"/>
            <a:r>
              <a:rPr lang="en-US" sz="4400" b="1" dirty="0">
                <a:latin typeface="Abadi Extra Light" panose="020B0204020104020204" pitchFamily="34" charset="0"/>
              </a:rPr>
              <a:t>What are my child’s choices after high school: work, college, vocational residential certification programs?</a:t>
            </a:r>
          </a:p>
          <a:p>
            <a:pPr algn="ctr"/>
            <a:endParaRPr lang="en-US" sz="4400" b="1" dirty="0">
              <a:latin typeface="Abadi Extra Light" panose="020B0204020104020204" pitchFamily="34" charset="0"/>
            </a:endParaRPr>
          </a:p>
          <a:p>
            <a:pPr algn="ctr"/>
            <a:endParaRPr lang="en-US" sz="4000" b="1" dirty="0">
              <a:latin typeface="Abadi Extra Light" panose="020B0204020104020204" pitchFamily="34" charset="0"/>
            </a:endParaRPr>
          </a:p>
          <a:p>
            <a:pPr algn="ctr"/>
            <a:r>
              <a:rPr lang="en-US" sz="4400" dirty="0">
                <a:latin typeface="Abadi Extra Light" panose="020B0204020104020204" pitchFamily="34" charset="0"/>
              </a:rPr>
              <a:t> </a:t>
            </a:r>
            <a:br>
              <a:rPr lang="en-US" sz="4000" b="1" dirty="0">
                <a:latin typeface="Abadi Extra Light" panose="020B0204020104020204" pitchFamily="34" charset="0"/>
              </a:rPr>
            </a:br>
            <a:r>
              <a:rPr lang="en-US" sz="4000" dirty="0">
                <a:latin typeface="Abadi Extra Light" panose="020B0204020104020204" pitchFamily="34" charset="0"/>
              </a:rPr>
              <a:t> </a:t>
            </a:r>
            <a:endParaRPr lang="en-US" sz="4000" b="1" dirty="0">
              <a:latin typeface="Abadi Extra Light" panose="020B0204020104020204" pitchFamily="34" charset="0"/>
            </a:endParaRPr>
          </a:p>
        </p:txBody>
      </p:sp>
    </p:spTree>
    <p:extLst>
      <p:ext uri="{BB962C8B-B14F-4D97-AF65-F5344CB8AC3E}">
        <p14:creationId xmlns:p14="http://schemas.microsoft.com/office/powerpoint/2010/main" val="397024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standing together&#10;&#10;Description automatically generated">
            <a:extLst>
              <a:ext uri="{FF2B5EF4-FFF2-40B4-BE49-F238E27FC236}">
                <a16:creationId xmlns:a16="http://schemas.microsoft.com/office/drawing/2014/main" id="{CC9B0010-13EF-E0BF-5852-71018D53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7" y="-333981"/>
            <a:ext cx="13149757" cy="7525962"/>
          </a:xfrm>
          <a:prstGeom prst="rect">
            <a:avLst/>
          </a:prstGeom>
        </p:spPr>
      </p:pic>
      <p:sp>
        <p:nvSpPr>
          <p:cNvPr id="4" name="TextBox 3">
            <a:extLst>
              <a:ext uri="{FF2B5EF4-FFF2-40B4-BE49-F238E27FC236}">
                <a16:creationId xmlns:a16="http://schemas.microsoft.com/office/drawing/2014/main" id="{0D376196-1F9C-55F6-34B3-D06F208B58E3}"/>
              </a:ext>
            </a:extLst>
          </p:cNvPr>
          <p:cNvSpPr txBox="1"/>
          <p:nvPr/>
        </p:nvSpPr>
        <p:spPr>
          <a:xfrm>
            <a:off x="293126" y="104531"/>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Georgia Vocational Rehabilitation Agency</a:t>
            </a:r>
          </a:p>
        </p:txBody>
      </p:sp>
      <p:sp>
        <p:nvSpPr>
          <p:cNvPr id="5" name="TextBox 4">
            <a:extLst>
              <a:ext uri="{FF2B5EF4-FFF2-40B4-BE49-F238E27FC236}">
                <a16:creationId xmlns:a16="http://schemas.microsoft.com/office/drawing/2014/main" id="{F4BB97A4-7BA4-A702-0715-E781BECC3FDB}"/>
              </a:ext>
            </a:extLst>
          </p:cNvPr>
          <p:cNvSpPr txBox="1"/>
          <p:nvPr/>
        </p:nvSpPr>
        <p:spPr>
          <a:xfrm>
            <a:off x="301752" y="737903"/>
            <a:ext cx="6454844" cy="19851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March 27, 2025</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GVRA Supporting Transitioning High School Students</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Brittanie Burdette, Transition Coordinator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Brittanie.burdette@gvs.ga.gov</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86544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549196" y="708917"/>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Presentation Objectives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574968" y="2140042"/>
            <a:ext cx="11260442" cy="2978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 about how GVRA supports high school students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qualifies for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services might my student receive</a:t>
            </a:r>
          </a:p>
          <a:p>
            <a:pPr marL="6858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15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6218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Access GVRA Services </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 your local school.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Designated GVRA Staff work with local school system staff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Invite GVRA staff to attend IEP meeting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fairs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 referrals to GVRA with Parental Permission form and copy of IEP or 504 plan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 GVRA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Referral for HS services only - https://gvs.georgia.gov/form/parental-permission-form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VR Services Referral  -</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 </a:t>
            </a:r>
            <a:r>
              <a:rPr kumimoji="0" lang="en-US" sz="2000" b="0" i="0" u="none" strike="noStrike" kern="12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https://gvs.ga.gov</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Customer Support  -  844-367-4872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Attend Virtual Potential Client Orientation- “Is VR Right for 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Held on the Third Wednesday of the month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recording of the session will also be available on the GVRA website- gvs.ga.gov </a:t>
            </a:r>
          </a:p>
        </p:txBody>
      </p:sp>
    </p:spTree>
    <p:extLst>
      <p:ext uri="{BB962C8B-B14F-4D97-AF65-F5344CB8AC3E}">
        <p14:creationId xmlns:p14="http://schemas.microsoft.com/office/powerpoint/2010/main" val="310490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73665" y="314284"/>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Qualifies</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Potentially Eligible Student (for HS services only):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Between the ages of 14-21 (up until their 22nd birthday)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Eligible and receiving services under an IEP or Section 504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participating in a recognized academic setting. (public, private, home based schools, Post-Secondary training.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 Client: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Physical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mental disability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Poses a substantial impediment to employment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benefit from Vocational Rehabilitation Services in terms of a competitive integrated employment outcome. </a:t>
            </a:r>
          </a:p>
        </p:txBody>
      </p:sp>
    </p:spTree>
    <p:extLst>
      <p:ext uri="{BB962C8B-B14F-4D97-AF65-F5344CB8AC3E}">
        <p14:creationId xmlns:p14="http://schemas.microsoft.com/office/powerpoint/2010/main" val="392368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465779" y="690802"/>
            <a:ext cx="873431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Potentially Eligible Student (PTS) Process </a:t>
            </a:r>
          </a:p>
        </p:txBody>
      </p:sp>
      <p:pic>
        <p:nvPicPr>
          <p:cNvPr id="3" name="Picture 2">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65779" y="212090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Receives completed Parental Permission Form (PPF) and begins case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Obtains a copy of the IEP/504/Disability Documentation and case is updated to reflect SWD able to receive Pre-ETS.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Begins coordinating with Pre-ETS approved Vendors/Providers and Providing direct Pre-ETS Services to students.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4336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Widescreen" id="{B75E3089-08CC-4CCC-8891-32B219100462}" vid="{4CE3C7B0-1E9B-4370-A4E4-96A23D4562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1699</TotalTime>
  <Words>2330</Words>
  <Application>Microsoft Office PowerPoint</Application>
  <PresentationFormat>Widescreen</PresentationFormat>
  <Paragraphs>248</Paragraphs>
  <Slides>25</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Abadi Extra Light</vt:lpstr>
      <vt:lpstr>Aptos</vt:lpstr>
      <vt:lpstr>Arial</vt:lpstr>
      <vt:lpstr>Calibri</vt:lpstr>
      <vt:lpstr>Calibri Light</vt:lpstr>
      <vt:lpstr>Corbel</vt:lpstr>
      <vt:lpstr>Wingdings</vt:lpstr>
      <vt:lpstr>Banded</vt:lpstr>
      <vt:lpstr>Office Theme</vt:lpstr>
      <vt:lpstr>Shannah Mabry – Pathways to Partnerships, Project Manager   Leigh Thrailkill – Pathways to Partnerships, Family Liaison  </vt:lpstr>
      <vt:lpstr>Big Dreams</vt:lpstr>
      <vt:lpstr>PowerPoint Presentation</vt:lpstr>
      <vt:lpstr>  Family Learning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VR Postsecondary Services &amp; Funding</vt:lpstr>
      <vt:lpstr>PowerPoint Presentation</vt:lpstr>
      <vt:lpstr>PowerPoint Presentation</vt:lpstr>
      <vt:lpstr>PowerPoint Presentation</vt:lpstr>
      <vt:lpstr>Any Questions</vt:lpstr>
      <vt:lpstr>Pathways to Partnerships Family Learning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Thrailkill, Leigh</dc:creator>
  <cp:lastModifiedBy>Thrailkill, Leigh</cp:lastModifiedBy>
  <cp:revision>4</cp:revision>
  <dcterms:created xsi:type="dcterms:W3CDTF">2024-12-13T11:52:18Z</dcterms:created>
  <dcterms:modified xsi:type="dcterms:W3CDTF">2025-03-26T01:08:47Z</dcterms:modified>
</cp:coreProperties>
</file>