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280_95C150DF.xml" ContentType="application/vnd.ms-powerpoint.comments+xml"/>
  <Override PartName="/ppt/notesSlides/notesSlide7.xml" ContentType="application/vnd.openxmlformats-officedocument.presentationml.notesSlide+xml"/>
  <Override PartName="/ppt/comments/modernComment_281_45570254.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7"/>
  </p:notesMasterIdLst>
  <p:sldIdLst>
    <p:sldId id="658" r:id="rId3"/>
    <p:sldId id="257" r:id="rId4"/>
    <p:sldId id="258" r:id="rId5"/>
    <p:sldId id="651" r:id="rId6"/>
    <p:sldId id="655" r:id="rId7"/>
    <p:sldId id="634" r:id="rId8"/>
    <p:sldId id="635" r:id="rId9"/>
    <p:sldId id="636" r:id="rId10"/>
    <p:sldId id="637" r:id="rId11"/>
    <p:sldId id="638" r:id="rId12"/>
    <p:sldId id="640" r:id="rId13"/>
    <p:sldId id="641" r:id="rId14"/>
    <p:sldId id="652" r:id="rId15"/>
    <p:sldId id="644" r:id="rId16"/>
    <p:sldId id="645" r:id="rId17"/>
    <p:sldId id="646" r:id="rId18"/>
    <p:sldId id="647" r:id="rId19"/>
    <p:sldId id="649" r:id="rId20"/>
    <p:sldId id="615" r:id="rId21"/>
    <p:sldId id="648" r:id="rId22"/>
    <p:sldId id="654" r:id="rId23"/>
    <p:sldId id="656" r:id="rId24"/>
    <p:sldId id="657" r:id="rId25"/>
    <p:sldId id="259"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3E67BB-5A59-92E4-40B2-3F7EDEDCA641}" name="Baulkmon, Earnest" initials="EB" userId="S::Earnest.Baulkmon@gvs.ga.gov::49eebf73-9f37-493f-ac75-48a8295f97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7" autoAdjust="0"/>
    <p:restoredTop sz="86393" autoAdjust="0"/>
  </p:normalViewPr>
  <p:slideViewPr>
    <p:cSldViewPr snapToGrid="0">
      <p:cViewPr varScale="1">
        <p:scale>
          <a:sx n="78" d="100"/>
          <a:sy n="78" d="100"/>
        </p:scale>
        <p:origin x="120" y="684"/>
      </p:cViewPr>
      <p:guideLst>
        <p:guide orient="horz" pos="2160"/>
        <p:guide pos="3840"/>
      </p:guideLst>
    </p:cSldViewPr>
  </p:slideViewPr>
  <p:outlineViewPr>
    <p:cViewPr>
      <p:scale>
        <a:sx n="33" d="100"/>
        <a:sy n="33" d="100"/>
      </p:scale>
      <p:origin x="0" y="-402"/>
    </p:cViewPr>
  </p:outlineViewPr>
  <p:notesTextViewPr>
    <p:cViewPr>
      <p:scale>
        <a:sx n="1" d="1"/>
        <a:sy n="1" d="1"/>
      </p:scale>
      <p:origin x="0" y="0"/>
    </p:cViewPr>
  </p:notesTextViewPr>
  <p:sorterViewPr>
    <p:cViewPr>
      <p:scale>
        <a:sx n="100" d="100"/>
        <a:sy n="100" d="100"/>
      </p:scale>
      <p:origin x="0" y="-7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railkill, Leigh" userId="49cb7c6d-f0ec-402b-9005-f085bedd0958" providerId="ADAL" clId="{DFCE69D6-A7A3-4DE2-ACAF-12BE0DDBA8C6}"/>
    <pc:docChg chg="undo custSel addSld delSld modSld">
      <pc:chgData name="Thrailkill, Leigh" userId="49cb7c6d-f0ec-402b-9005-f085bedd0958" providerId="ADAL" clId="{DFCE69D6-A7A3-4DE2-ACAF-12BE0DDBA8C6}" dt="2026-04-10T19:34:01.108" v="115" actId="33553"/>
      <pc:docMkLst>
        <pc:docMk/>
      </pc:docMkLst>
      <pc:sldChg chg="add">
        <pc:chgData name="Thrailkill, Leigh" userId="49cb7c6d-f0ec-402b-9005-f085bedd0958" providerId="ADAL" clId="{DFCE69D6-A7A3-4DE2-ACAF-12BE0DDBA8C6}" dt="2026-03-17T13:53:14.080" v="17"/>
        <pc:sldMkLst>
          <pc:docMk/>
          <pc:sldMk cId="2800679085" sldId="257"/>
        </pc:sldMkLst>
      </pc:sldChg>
      <pc:sldChg chg="add">
        <pc:chgData name="Thrailkill, Leigh" userId="49cb7c6d-f0ec-402b-9005-f085bedd0958" providerId="ADAL" clId="{DFCE69D6-A7A3-4DE2-ACAF-12BE0DDBA8C6}" dt="2026-03-17T13:53:25.472" v="18"/>
        <pc:sldMkLst>
          <pc:docMk/>
          <pc:sldMk cId="2115087800" sldId="258"/>
        </pc:sldMkLst>
      </pc:sldChg>
      <pc:sldChg chg="addSp delSp modSp add mod">
        <pc:chgData name="Thrailkill, Leigh" userId="49cb7c6d-f0ec-402b-9005-f085bedd0958" providerId="ADAL" clId="{DFCE69D6-A7A3-4DE2-ACAF-12BE0DDBA8C6}" dt="2026-04-10T19:32:28.894" v="96" actId="962"/>
        <pc:sldMkLst>
          <pc:docMk/>
          <pc:sldMk cId="3081501132" sldId="259"/>
        </pc:sldMkLst>
        <pc:picChg chg="add mod">
          <ac:chgData name="Thrailkill, Leigh" userId="49cb7c6d-f0ec-402b-9005-f085bedd0958" providerId="ADAL" clId="{DFCE69D6-A7A3-4DE2-ACAF-12BE0DDBA8C6}" dt="2026-04-10T19:32:15.610" v="94" actId="962"/>
          <ac:picMkLst>
            <pc:docMk/>
            <pc:sldMk cId="3081501132" sldId="259"/>
            <ac:picMk id="6" creationId="{69B05A3A-C9C8-A889-1314-64E6D432421B}"/>
          </ac:picMkLst>
        </pc:picChg>
        <pc:picChg chg="add mod">
          <ac:chgData name="Thrailkill, Leigh" userId="49cb7c6d-f0ec-402b-9005-f085bedd0958" providerId="ADAL" clId="{DFCE69D6-A7A3-4DE2-ACAF-12BE0DDBA8C6}" dt="2026-04-10T19:32:28.894" v="96" actId="962"/>
          <ac:picMkLst>
            <pc:docMk/>
            <pc:sldMk cId="3081501132" sldId="259"/>
            <ac:picMk id="7" creationId="{60060A66-BD0A-D972-7F06-F2A054294EC6}"/>
          </ac:picMkLst>
        </pc:picChg>
      </pc:sldChg>
      <pc:sldChg chg="modSp mod">
        <pc:chgData name="Thrailkill, Leigh" userId="49cb7c6d-f0ec-402b-9005-f085bedd0958" providerId="ADAL" clId="{DFCE69D6-A7A3-4DE2-ACAF-12BE0DDBA8C6}" dt="2026-03-17T13:51:28.442" v="14"/>
        <pc:sldMkLst>
          <pc:docMk/>
          <pc:sldMk cId="2092033598" sldId="615"/>
        </pc:sldMkLst>
        <pc:spChg chg="mod">
          <ac:chgData name="Thrailkill, Leigh" userId="49cb7c6d-f0ec-402b-9005-f085bedd0958" providerId="ADAL" clId="{DFCE69D6-A7A3-4DE2-ACAF-12BE0DDBA8C6}" dt="2026-03-17T13:51:28.442" v="14"/>
          <ac:spMkLst>
            <pc:docMk/>
            <pc:sldMk cId="2092033598" sldId="615"/>
            <ac:spMk id="2" creationId="{B6AF64F3-EE0A-DE4D-FA57-F8E6E0109D8F}"/>
          </ac:spMkLst>
        </pc:spChg>
        <pc:spChg chg="mod">
          <ac:chgData name="Thrailkill, Leigh" userId="49cb7c6d-f0ec-402b-9005-f085bedd0958" providerId="ADAL" clId="{DFCE69D6-A7A3-4DE2-ACAF-12BE0DDBA8C6}" dt="2026-03-17T13:50:37.323" v="11"/>
          <ac:spMkLst>
            <pc:docMk/>
            <pc:sldMk cId="2092033598" sldId="615"/>
            <ac:spMk id="11" creationId="{CBB973EA-92C1-FE47-D018-E995A3CD05AC}"/>
          </ac:spMkLst>
        </pc:spChg>
        <pc:spChg chg="mod">
          <ac:chgData name="Thrailkill, Leigh" userId="49cb7c6d-f0ec-402b-9005-f085bedd0958" providerId="ADAL" clId="{DFCE69D6-A7A3-4DE2-ACAF-12BE0DDBA8C6}" dt="2026-03-17T13:50:37.323" v="11"/>
          <ac:spMkLst>
            <pc:docMk/>
            <pc:sldMk cId="2092033598" sldId="615"/>
            <ac:spMk id="13" creationId="{7FBB08A1-9D90-907F-FE08-3321DF5159A1}"/>
          </ac:spMkLst>
        </pc:spChg>
      </pc:sldChg>
      <pc:sldChg chg="modSp mod">
        <pc:chgData name="Thrailkill, Leigh" userId="49cb7c6d-f0ec-402b-9005-f085bedd0958" providerId="ADAL" clId="{DFCE69D6-A7A3-4DE2-ACAF-12BE0DDBA8C6}" dt="2026-04-10T19:33:19.892" v="99" actId="33553"/>
        <pc:sldMkLst>
          <pc:docMk/>
          <pc:sldMk cId="1062184251" sldId="634"/>
        </pc:sldMkLst>
        <pc:spChg chg="mod">
          <ac:chgData name="Thrailkill, Leigh" userId="49cb7c6d-f0ec-402b-9005-f085bedd0958" providerId="ADAL" clId="{DFCE69D6-A7A3-4DE2-ACAF-12BE0DDBA8C6}" dt="2026-04-10T19:33:19.892" v="99" actId="33553"/>
          <ac:spMkLst>
            <pc:docMk/>
            <pc:sldMk cId="1062184251" sldId="634"/>
            <ac:spMk id="4" creationId="{3D35F1BE-6674-7BFA-1645-C28955806DAF}"/>
          </ac:spMkLst>
        </pc:spChg>
        <pc:picChg chg="mod">
          <ac:chgData name="Thrailkill, Leigh" userId="49cb7c6d-f0ec-402b-9005-f085bedd0958" providerId="ADAL" clId="{DFCE69D6-A7A3-4DE2-ACAF-12BE0DDBA8C6}" dt="2026-04-10T19:27:59.875" v="37" actId="962"/>
          <ac:picMkLst>
            <pc:docMk/>
            <pc:sldMk cId="1062184251" sldId="634"/>
            <ac:picMk id="3" creationId="{F434F84B-7E0F-43FD-D23A-B0449FDD090D}"/>
          </ac:picMkLst>
        </pc:picChg>
        <pc:cxnChg chg="mod">
          <ac:chgData name="Thrailkill, Leigh" userId="49cb7c6d-f0ec-402b-9005-f085bedd0958" providerId="ADAL" clId="{DFCE69D6-A7A3-4DE2-ACAF-12BE0DDBA8C6}" dt="2026-04-10T19:27:46.185" v="35" actId="962"/>
          <ac:cxnSpMkLst>
            <pc:docMk/>
            <pc:sldMk cId="1062184251" sldId="634"/>
            <ac:cxnSpMk id="18" creationId="{CD39087C-35EF-E62D-07A6-DFCD9BAA8694}"/>
          </ac:cxnSpMkLst>
        </pc:cxnChg>
      </pc:sldChg>
      <pc:sldChg chg="modSp mod">
        <pc:chgData name="Thrailkill, Leigh" userId="49cb7c6d-f0ec-402b-9005-f085bedd0958" providerId="ADAL" clId="{DFCE69D6-A7A3-4DE2-ACAF-12BE0DDBA8C6}" dt="2026-04-10T19:33:22.613" v="100" actId="33553"/>
        <pc:sldMkLst>
          <pc:docMk/>
          <pc:sldMk cId="3104904527" sldId="635"/>
        </pc:sldMkLst>
        <pc:spChg chg="mod">
          <ac:chgData name="Thrailkill, Leigh" userId="49cb7c6d-f0ec-402b-9005-f085bedd0958" providerId="ADAL" clId="{DFCE69D6-A7A3-4DE2-ACAF-12BE0DDBA8C6}" dt="2026-04-10T19:33:22.613" v="100" actId="33553"/>
          <ac:spMkLst>
            <pc:docMk/>
            <pc:sldMk cId="3104904527" sldId="635"/>
            <ac:spMk id="4" creationId="{3D35F1BE-6674-7BFA-1645-C28955806DAF}"/>
          </ac:spMkLst>
        </pc:spChg>
        <pc:picChg chg="mod">
          <ac:chgData name="Thrailkill, Leigh" userId="49cb7c6d-f0ec-402b-9005-f085bedd0958" providerId="ADAL" clId="{DFCE69D6-A7A3-4DE2-ACAF-12BE0DDBA8C6}" dt="2026-04-10T19:28:12.665" v="40" actId="962"/>
          <ac:picMkLst>
            <pc:docMk/>
            <pc:sldMk cId="3104904527" sldId="635"/>
            <ac:picMk id="3" creationId="{F434F84B-7E0F-43FD-D23A-B0449FDD090D}"/>
          </ac:picMkLst>
        </pc:picChg>
        <pc:cxnChg chg="mod">
          <ac:chgData name="Thrailkill, Leigh" userId="49cb7c6d-f0ec-402b-9005-f085bedd0958" providerId="ADAL" clId="{DFCE69D6-A7A3-4DE2-ACAF-12BE0DDBA8C6}" dt="2026-04-10T19:28:02.417" v="38" actId="962"/>
          <ac:cxnSpMkLst>
            <pc:docMk/>
            <pc:sldMk cId="3104904527" sldId="635"/>
            <ac:cxnSpMk id="18" creationId="{CD39087C-35EF-E62D-07A6-DFCD9BAA8694}"/>
          </ac:cxnSpMkLst>
        </pc:cxnChg>
      </pc:sldChg>
      <pc:sldChg chg="modSp mod">
        <pc:chgData name="Thrailkill, Leigh" userId="49cb7c6d-f0ec-402b-9005-f085bedd0958" providerId="ADAL" clId="{DFCE69D6-A7A3-4DE2-ACAF-12BE0DDBA8C6}" dt="2026-04-10T19:33:24.519" v="101" actId="33553"/>
        <pc:sldMkLst>
          <pc:docMk/>
          <pc:sldMk cId="3923683294" sldId="636"/>
        </pc:sldMkLst>
        <pc:spChg chg="mod">
          <ac:chgData name="Thrailkill, Leigh" userId="49cb7c6d-f0ec-402b-9005-f085bedd0958" providerId="ADAL" clId="{DFCE69D6-A7A3-4DE2-ACAF-12BE0DDBA8C6}" dt="2026-04-10T19:33:24.519" v="101" actId="33553"/>
          <ac:spMkLst>
            <pc:docMk/>
            <pc:sldMk cId="3923683294" sldId="636"/>
            <ac:spMk id="4" creationId="{3D35F1BE-6674-7BFA-1645-C28955806DAF}"/>
          </ac:spMkLst>
        </pc:spChg>
        <pc:picChg chg="mod">
          <ac:chgData name="Thrailkill, Leigh" userId="49cb7c6d-f0ec-402b-9005-f085bedd0958" providerId="ADAL" clId="{DFCE69D6-A7A3-4DE2-ACAF-12BE0DDBA8C6}" dt="2026-04-10T19:28:24.879" v="43" actId="962"/>
          <ac:picMkLst>
            <pc:docMk/>
            <pc:sldMk cId="3923683294" sldId="636"/>
            <ac:picMk id="3" creationId="{F434F84B-7E0F-43FD-D23A-B0449FDD090D}"/>
          </ac:picMkLst>
        </pc:picChg>
        <pc:cxnChg chg="mod">
          <ac:chgData name="Thrailkill, Leigh" userId="49cb7c6d-f0ec-402b-9005-f085bedd0958" providerId="ADAL" clId="{DFCE69D6-A7A3-4DE2-ACAF-12BE0DDBA8C6}" dt="2026-04-10T19:28:15.228" v="41" actId="962"/>
          <ac:cxnSpMkLst>
            <pc:docMk/>
            <pc:sldMk cId="3923683294" sldId="636"/>
            <ac:cxnSpMk id="18" creationId="{CD39087C-35EF-E62D-07A6-DFCD9BAA8694}"/>
          </ac:cxnSpMkLst>
        </pc:cxnChg>
      </pc:sldChg>
      <pc:sldChg chg="modSp mod">
        <pc:chgData name="Thrailkill, Leigh" userId="49cb7c6d-f0ec-402b-9005-f085bedd0958" providerId="ADAL" clId="{DFCE69D6-A7A3-4DE2-ACAF-12BE0DDBA8C6}" dt="2026-04-10T19:33:26.310" v="102" actId="33553"/>
        <pc:sldMkLst>
          <pc:docMk/>
          <pc:sldMk cId="2544336883" sldId="637"/>
        </pc:sldMkLst>
        <pc:spChg chg="mod">
          <ac:chgData name="Thrailkill, Leigh" userId="49cb7c6d-f0ec-402b-9005-f085bedd0958" providerId="ADAL" clId="{DFCE69D6-A7A3-4DE2-ACAF-12BE0DDBA8C6}" dt="2026-04-10T19:33:26.310" v="102" actId="33553"/>
          <ac:spMkLst>
            <pc:docMk/>
            <pc:sldMk cId="2544336883" sldId="637"/>
            <ac:spMk id="4" creationId="{3D35F1BE-6674-7BFA-1645-C28955806DAF}"/>
          </ac:spMkLst>
        </pc:spChg>
        <pc:picChg chg="mod">
          <ac:chgData name="Thrailkill, Leigh" userId="49cb7c6d-f0ec-402b-9005-f085bedd0958" providerId="ADAL" clId="{DFCE69D6-A7A3-4DE2-ACAF-12BE0DDBA8C6}" dt="2026-04-10T19:28:44.058" v="46" actId="962"/>
          <ac:picMkLst>
            <pc:docMk/>
            <pc:sldMk cId="2544336883" sldId="637"/>
            <ac:picMk id="3" creationId="{F434F84B-7E0F-43FD-D23A-B0449FDD090D}"/>
          </ac:picMkLst>
        </pc:picChg>
        <pc:cxnChg chg="mod">
          <ac:chgData name="Thrailkill, Leigh" userId="49cb7c6d-f0ec-402b-9005-f085bedd0958" providerId="ADAL" clId="{DFCE69D6-A7A3-4DE2-ACAF-12BE0DDBA8C6}" dt="2026-04-10T19:28:26.988" v="44" actId="962"/>
          <ac:cxnSpMkLst>
            <pc:docMk/>
            <pc:sldMk cId="2544336883" sldId="637"/>
            <ac:cxnSpMk id="18" creationId="{CD39087C-35EF-E62D-07A6-DFCD9BAA8694}"/>
          </ac:cxnSpMkLst>
        </pc:cxnChg>
      </pc:sldChg>
      <pc:sldChg chg="modSp mod">
        <pc:chgData name="Thrailkill, Leigh" userId="49cb7c6d-f0ec-402b-9005-f085bedd0958" providerId="ADAL" clId="{DFCE69D6-A7A3-4DE2-ACAF-12BE0DDBA8C6}" dt="2026-04-10T19:33:28.117" v="103" actId="33553"/>
        <pc:sldMkLst>
          <pc:docMk/>
          <pc:sldMk cId="3435563324" sldId="638"/>
        </pc:sldMkLst>
        <pc:spChg chg="mod">
          <ac:chgData name="Thrailkill, Leigh" userId="49cb7c6d-f0ec-402b-9005-f085bedd0958" providerId="ADAL" clId="{DFCE69D6-A7A3-4DE2-ACAF-12BE0DDBA8C6}" dt="2026-04-10T19:33:28.117" v="103" actId="33553"/>
          <ac:spMkLst>
            <pc:docMk/>
            <pc:sldMk cId="3435563324" sldId="638"/>
            <ac:spMk id="4" creationId="{3D35F1BE-6674-7BFA-1645-C28955806DAF}"/>
          </ac:spMkLst>
        </pc:spChg>
        <pc:picChg chg="mod">
          <ac:chgData name="Thrailkill, Leigh" userId="49cb7c6d-f0ec-402b-9005-f085bedd0958" providerId="ADAL" clId="{DFCE69D6-A7A3-4DE2-ACAF-12BE0DDBA8C6}" dt="2026-04-10T19:28:50.811" v="49" actId="962"/>
          <ac:picMkLst>
            <pc:docMk/>
            <pc:sldMk cId="3435563324" sldId="638"/>
            <ac:picMk id="3" creationId="{F434F84B-7E0F-43FD-D23A-B0449FDD090D}"/>
          </ac:picMkLst>
        </pc:picChg>
        <pc:cxnChg chg="mod">
          <ac:chgData name="Thrailkill, Leigh" userId="49cb7c6d-f0ec-402b-9005-f085bedd0958" providerId="ADAL" clId="{DFCE69D6-A7A3-4DE2-ACAF-12BE0DDBA8C6}" dt="2026-04-10T19:28:46.901" v="47" actId="962"/>
          <ac:cxnSpMkLst>
            <pc:docMk/>
            <pc:sldMk cId="3435563324" sldId="638"/>
            <ac:cxnSpMk id="18" creationId="{CD39087C-35EF-E62D-07A6-DFCD9BAA8694}"/>
          </ac:cxnSpMkLst>
        </pc:cxnChg>
      </pc:sldChg>
      <pc:sldChg chg="modSp mod">
        <pc:chgData name="Thrailkill, Leigh" userId="49cb7c6d-f0ec-402b-9005-f085bedd0958" providerId="ADAL" clId="{DFCE69D6-A7A3-4DE2-ACAF-12BE0DDBA8C6}" dt="2026-04-10T19:33:33.776" v="104" actId="33553"/>
        <pc:sldMkLst>
          <pc:docMk/>
          <pc:sldMk cId="2512474335" sldId="640"/>
        </pc:sldMkLst>
        <pc:spChg chg="mod">
          <ac:chgData name="Thrailkill, Leigh" userId="49cb7c6d-f0ec-402b-9005-f085bedd0958" providerId="ADAL" clId="{DFCE69D6-A7A3-4DE2-ACAF-12BE0DDBA8C6}" dt="2026-04-10T19:33:33.776" v="104" actId="33553"/>
          <ac:spMkLst>
            <pc:docMk/>
            <pc:sldMk cId="2512474335" sldId="640"/>
            <ac:spMk id="4" creationId="{3D35F1BE-6674-7BFA-1645-C28955806DAF}"/>
          </ac:spMkLst>
        </pc:spChg>
        <pc:picChg chg="mod">
          <ac:chgData name="Thrailkill, Leigh" userId="49cb7c6d-f0ec-402b-9005-f085bedd0958" providerId="ADAL" clId="{DFCE69D6-A7A3-4DE2-ACAF-12BE0DDBA8C6}" dt="2026-04-10T19:29:16.340" v="52" actId="962"/>
          <ac:picMkLst>
            <pc:docMk/>
            <pc:sldMk cId="2512474335" sldId="640"/>
            <ac:picMk id="3" creationId="{F434F84B-7E0F-43FD-D23A-B0449FDD090D}"/>
          </ac:picMkLst>
        </pc:picChg>
        <pc:cxnChg chg="mod">
          <ac:chgData name="Thrailkill, Leigh" userId="49cb7c6d-f0ec-402b-9005-f085bedd0958" providerId="ADAL" clId="{DFCE69D6-A7A3-4DE2-ACAF-12BE0DDBA8C6}" dt="2026-04-10T19:29:12.597" v="50" actId="962"/>
          <ac:cxnSpMkLst>
            <pc:docMk/>
            <pc:sldMk cId="2512474335" sldId="640"/>
            <ac:cxnSpMk id="18" creationId="{CD39087C-35EF-E62D-07A6-DFCD9BAA8694}"/>
          </ac:cxnSpMkLst>
        </pc:cxnChg>
      </pc:sldChg>
      <pc:sldChg chg="modSp mod">
        <pc:chgData name="Thrailkill, Leigh" userId="49cb7c6d-f0ec-402b-9005-f085bedd0958" providerId="ADAL" clId="{DFCE69D6-A7A3-4DE2-ACAF-12BE0DDBA8C6}" dt="2026-04-10T19:33:38.828" v="105" actId="33553"/>
        <pc:sldMkLst>
          <pc:docMk/>
          <pc:sldMk cId="1163330132" sldId="641"/>
        </pc:sldMkLst>
        <pc:spChg chg="mod">
          <ac:chgData name="Thrailkill, Leigh" userId="49cb7c6d-f0ec-402b-9005-f085bedd0958" providerId="ADAL" clId="{DFCE69D6-A7A3-4DE2-ACAF-12BE0DDBA8C6}" dt="2026-04-10T19:33:38.828" v="105" actId="33553"/>
          <ac:spMkLst>
            <pc:docMk/>
            <pc:sldMk cId="1163330132" sldId="641"/>
            <ac:spMk id="4" creationId="{3D35F1BE-6674-7BFA-1645-C28955806DAF}"/>
          </ac:spMkLst>
        </pc:spChg>
        <pc:picChg chg="mod">
          <ac:chgData name="Thrailkill, Leigh" userId="49cb7c6d-f0ec-402b-9005-f085bedd0958" providerId="ADAL" clId="{DFCE69D6-A7A3-4DE2-ACAF-12BE0DDBA8C6}" dt="2026-04-10T19:29:25.963" v="55" actId="962"/>
          <ac:picMkLst>
            <pc:docMk/>
            <pc:sldMk cId="1163330132" sldId="641"/>
            <ac:picMk id="3" creationId="{F434F84B-7E0F-43FD-D23A-B0449FDD090D}"/>
          </ac:picMkLst>
        </pc:picChg>
        <pc:cxnChg chg="mod">
          <ac:chgData name="Thrailkill, Leigh" userId="49cb7c6d-f0ec-402b-9005-f085bedd0958" providerId="ADAL" clId="{DFCE69D6-A7A3-4DE2-ACAF-12BE0DDBA8C6}" dt="2026-04-10T19:29:21.183" v="53" actId="962"/>
          <ac:cxnSpMkLst>
            <pc:docMk/>
            <pc:sldMk cId="1163330132" sldId="641"/>
            <ac:cxnSpMk id="18" creationId="{CD39087C-35EF-E62D-07A6-DFCD9BAA8694}"/>
          </ac:cxnSpMkLst>
        </pc:cxnChg>
      </pc:sldChg>
      <pc:sldChg chg="modSp mod">
        <pc:chgData name="Thrailkill, Leigh" userId="49cb7c6d-f0ec-402b-9005-f085bedd0958" providerId="ADAL" clId="{DFCE69D6-A7A3-4DE2-ACAF-12BE0DDBA8C6}" dt="2026-04-10T19:33:43.327" v="107" actId="33553"/>
        <pc:sldMkLst>
          <pc:docMk/>
          <pc:sldMk cId="2957267" sldId="644"/>
        </pc:sldMkLst>
        <pc:spChg chg="mod">
          <ac:chgData name="Thrailkill, Leigh" userId="49cb7c6d-f0ec-402b-9005-f085bedd0958" providerId="ADAL" clId="{DFCE69D6-A7A3-4DE2-ACAF-12BE0DDBA8C6}" dt="2026-04-10T19:33:43.327" v="107" actId="33553"/>
          <ac:spMkLst>
            <pc:docMk/>
            <pc:sldMk cId="2957267" sldId="644"/>
            <ac:spMk id="4" creationId="{3D35F1BE-6674-7BFA-1645-C28955806DAF}"/>
          </ac:spMkLst>
        </pc:spChg>
        <pc:picChg chg="mod">
          <ac:chgData name="Thrailkill, Leigh" userId="49cb7c6d-f0ec-402b-9005-f085bedd0958" providerId="ADAL" clId="{DFCE69D6-A7A3-4DE2-ACAF-12BE0DDBA8C6}" dt="2026-04-10T19:29:38.918" v="61" actId="962"/>
          <ac:picMkLst>
            <pc:docMk/>
            <pc:sldMk cId="2957267" sldId="644"/>
            <ac:picMk id="3" creationId="{F434F84B-7E0F-43FD-D23A-B0449FDD090D}"/>
          </ac:picMkLst>
        </pc:picChg>
        <pc:cxnChg chg="mod">
          <ac:chgData name="Thrailkill, Leigh" userId="49cb7c6d-f0ec-402b-9005-f085bedd0958" providerId="ADAL" clId="{DFCE69D6-A7A3-4DE2-ACAF-12BE0DDBA8C6}" dt="2026-04-10T19:29:35.658" v="59" actId="962"/>
          <ac:cxnSpMkLst>
            <pc:docMk/>
            <pc:sldMk cId="2957267" sldId="644"/>
            <ac:cxnSpMk id="18" creationId="{CD39087C-35EF-E62D-07A6-DFCD9BAA8694}"/>
          </ac:cxnSpMkLst>
        </pc:cxnChg>
      </pc:sldChg>
      <pc:sldChg chg="modSp mod">
        <pc:chgData name="Thrailkill, Leigh" userId="49cb7c6d-f0ec-402b-9005-f085bedd0958" providerId="ADAL" clId="{DFCE69D6-A7A3-4DE2-ACAF-12BE0DDBA8C6}" dt="2026-04-10T19:33:44.972" v="108" actId="33553"/>
        <pc:sldMkLst>
          <pc:docMk/>
          <pc:sldMk cId="4002153638" sldId="645"/>
        </pc:sldMkLst>
        <pc:spChg chg="mod">
          <ac:chgData name="Thrailkill, Leigh" userId="49cb7c6d-f0ec-402b-9005-f085bedd0958" providerId="ADAL" clId="{DFCE69D6-A7A3-4DE2-ACAF-12BE0DDBA8C6}" dt="2026-04-10T19:33:44.972" v="108" actId="33553"/>
          <ac:spMkLst>
            <pc:docMk/>
            <pc:sldMk cId="4002153638" sldId="645"/>
            <ac:spMk id="4" creationId="{3D35F1BE-6674-7BFA-1645-C28955806DAF}"/>
          </ac:spMkLst>
        </pc:spChg>
        <pc:picChg chg="mod">
          <ac:chgData name="Thrailkill, Leigh" userId="49cb7c6d-f0ec-402b-9005-f085bedd0958" providerId="ADAL" clId="{DFCE69D6-A7A3-4DE2-ACAF-12BE0DDBA8C6}" dt="2026-04-10T19:29:44.249" v="64" actId="962"/>
          <ac:picMkLst>
            <pc:docMk/>
            <pc:sldMk cId="4002153638" sldId="645"/>
            <ac:picMk id="3" creationId="{F434F84B-7E0F-43FD-D23A-B0449FDD090D}"/>
          </ac:picMkLst>
        </pc:picChg>
        <pc:cxnChg chg="mod">
          <ac:chgData name="Thrailkill, Leigh" userId="49cb7c6d-f0ec-402b-9005-f085bedd0958" providerId="ADAL" clId="{DFCE69D6-A7A3-4DE2-ACAF-12BE0DDBA8C6}" dt="2026-04-10T19:29:40.789" v="62" actId="962"/>
          <ac:cxnSpMkLst>
            <pc:docMk/>
            <pc:sldMk cId="4002153638" sldId="645"/>
            <ac:cxnSpMk id="18" creationId="{CD39087C-35EF-E62D-07A6-DFCD9BAA8694}"/>
          </ac:cxnSpMkLst>
        </pc:cxnChg>
      </pc:sldChg>
      <pc:sldChg chg="modSp mod">
        <pc:chgData name="Thrailkill, Leigh" userId="49cb7c6d-f0ec-402b-9005-f085bedd0958" providerId="ADAL" clId="{DFCE69D6-A7A3-4DE2-ACAF-12BE0DDBA8C6}" dt="2026-04-10T19:33:47.678" v="109" actId="33553"/>
        <pc:sldMkLst>
          <pc:docMk/>
          <pc:sldMk cId="1482241519" sldId="646"/>
        </pc:sldMkLst>
        <pc:spChg chg="mod">
          <ac:chgData name="Thrailkill, Leigh" userId="49cb7c6d-f0ec-402b-9005-f085bedd0958" providerId="ADAL" clId="{DFCE69D6-A7A3-4DE2-ACAF-12BE0DDBA8C6}" dt="2026-04-10T19:33:47.678" v="109" actId="33553"/>
          <ac:spMkLst>
            <pc:docMk/>
            <pc:sldMk cId="1482241519" sldId="646"/>
            <ac:spMk id="4" creationId="{3D35F1BE-6674-7BFA-1645-C28955806DAF}"/>
          </ac:spMkLst>
        </pc:spChg>
        <pc:picChg chg="mod">
          <ac:chgData name="Thrailkill, Leigh" userId="49cb7c6d-f0ec-402b-9005-f085bedd0958" providerId="ADAL" clId="{DFCE69D6-A7A3-4DE2-ACAF-12BE0DDBA8C6}" dt="2026-04-10T19:29:49.196" v="67" actId="962"/>
          <ac:picMkLst>
            <pc:docMk/>
            <pc:sldMk cId="1482241519" sldId="646"/>
            <ac:picMk id="3" creationId="{F434F84B-7E0F-43FD-D23A-B0449FDD090D}"/>
          </ac:picMkLst>
        </pc:picChg>
        <pc:cxnChg chg="mod">
          <ac:chgData name="Thrailkill, Leigh" userId="49cb7c6d-f0ec-402b-9005-f085bedd0958" providerId="ADAL" clId="{DFCE69D6-A7A3-4DE2-ACAF-12BE0DDBA8C6}" dt="2026-04-10T19:29:46.385" v="65" actId="962"/>
          <ac:cxnSpMkLst>
            <pc:docMk/>
            <pc:sldMk cId="1482241519" sldId="646"/>
            <ac:cxnSpMk id="18" creationId="{CD39087C-35EF-E62D-07A6-DFCD9BAA8694}"/>
          </ac:cxnSpMkLst>
        </pc:cxnChg>
      </pc:sldChg>
      <pc:sldChg chg="modSp mod">
        <pc:chgData name="Thrailkill, Leigh" userId="49cb7c6d-f0ec-402b-9005-f085bedd0958" providerId="ADAL" clId="{DFCE69D6-A7A3-4DE2-ACAF-12BE0DDBA8C6}" dt="2026-04-10T19:33:49.271" v="110" actId="33553"/>
        <pc:sldMkLst>
          <pc:docMk/>
          <pc:sldMk cId="2810396966" sldId="647"/>
        </pc:sldMkLst>
        <pc:spChg chg="mod">
          <ac:chgData name="Thrailkill, Leigh" userId="49cb7c6d-f0ec-402b-9005-f085bedd0958" providerId="ADAL" clId="{DFCE69D6-A7A3-4DE2-ACAF-12BE0DDBA8C6}" dt="2026-04-10T19:33:49.271" v="110" actId="33553"/>
          <ac:spMkLst>
            <pc:docMk/>
            <pc:sldMk cId="2810396966" sldId="647"/>
            <ac:spMk id="4" creationId="{3D35F1BE-6674-7BFA-1645-C28955806DAF}"/>
          </ac:spMkLst>
        </pc:spChg>
        <pc:picChg chg="mod">
          <ac:chgData name="Thrailkill, Leigh" userId="49cb7c6d-f0ec-402b-9005-f085bedd0958" providerId="ADAL" clId="{DFCE69D6-A7A3-4DE2-ACAF-12BE0DDBA8C6}" dt="2026-04-10T19:29:54.251" v="70" actId="962"/>
          <ac:picMkLst>
            <pc:docMk/>
            <pc:sldMk cId="2810396966" sldId="647"/>
            <ac:picMk id="3" creationId="{F434F84B-7E0F-43FD-D23A-B0449FDD090D}"/>
          </ac:picMkLst>
        </pc:picChg>
        <pc:cxnChg chg="mod">
          <ac:chgData name="Thrailkill, Leigh" userId="49cb7c6d-f0ec-402b-9005-f085bedd0958" providerId="ADAL" clId="{DFCE69D6-A7A3-4DE2-ACAF-12BE0DDBA8C6}" dt="2026-04-10T19:29:50.912" v="68" actId="962"/>
          <ac:cxnSpMkLst>
            <pc:docMk/>
            <pc:sldMk cId="2810396966" sldId="647"/>
            <ac:cxnSpMk id="18" creationId="{CD39087C-35EF-E62D-07A6-DFCD9BAA8694}"/>
          </ac:cxnSpMkLst>
        </pc:cxnChg>
      </pc:sldChg>
      <pc:sldChg chg="modSp mod">
        <pc:chgData name="Thrailkill, Leigh" userId="49cb7c6d-f0ec-402b-9005-f085bedd0958" providerId="ADAL" clId="{DFCE69D6-A7A3-4DE2-ACAF-12BE0DDBA8C6}" dt="2026-04-10T19:33:53.094" v="112" actId="33553"/>
        <pc:sldMkLst>
          <pc:docMk/>
          <pc:sldMk cId="820371085" sldId="648"/>
        </pc:sldMkLst>
        <pc:spChg chg="mod">
          <ac:chgData name="Thrailkill, Leigh" userId="49cb7c6d-f0ec-402b-9005-f085bedd0958" providerId="ADAL" clId="{DFCE69D6-A7A3-4DE2-ACAF-12BE0DDBA8C6}" dt="2026-04-10T19:33:53.094" v="112" actId="33553"/>
          <ac:spMkLst>
            <pc:docMk/>
            <pc:sldMk cId="820371085" sldId="648"/>
            <ac:spMk id="4" creationId="{3D35F1BE-6674-7BFA-1645-C28955806DAF}"/>
          </ac:spMkLst>
        </pc:spChg>
        <pc:picChg chg="mod">
          <ac:chgData name="Thrailkill, Leigh" userId="49cb7c6d-f0ec-402b-9005-f085bedd0958" providerId="ADAL" clId="{DFCE69D6-A7A3-4DE2-ACAF-12BE0DDBA8C6}" dt="2026-04-10T19:30:04.494" v="76" actId="962"/>
          <ac:picMkLst>
            <pc:docMk/>
            <pc:sldMk cId="820371085" sldId="648"/>
            <ac:picMk id="3" creationId="{F434F84B-7E0F-43FD-D23A-B0449FDD090D}"/>
          </ac:picMkLst>
        </pc:picChg>
        <pc:cxnChg chg="mod">
          <ac:chgData name="Thrailkill, Leigh" userId="49cb7c6d-f0ec-402b-9005-f085bedd0958" providerId="ADAL" clId="{DFCE69D6-A7A3-4DE2-ACAF-12BE0DDBA8C6}" dt="2026-04-10T19:30:00.591" v="74" actId="962"/>
          <ac:cxnSpMkLst>
            <pc:docMk/>
            <pc:sldMk cId="820371085" sldId="648"/>
            <ac:cxnSpMk id="18" creationId="{CD39087C-35EF-E62D-07A6-DFCD9BAA8694}"/>
          </ac:cxnSpMkLst>
        </pc:cxnChg>
      </pc:sldChg>
      <pc:sldChg chg="modSp mod">
        <pc:chgData name="Thrailkill, Leigh" userId="49cb7c6d-f0ec-402b-9005-f085bedd0958" providerId="ADAL" clId="{DFCE69D6-A7A3-4DE2-ACAF-12BE0DDBA8C6}" dt="2026-04-10T19:33:50.858" v="111" actId="33553"/>
        <pc:sldMkLst>
          <pc:docMk/>
          <pc:sldMk cId="2990049679" sldId="649"/>
        </pc:sldMkLst>
        <pc:spChg chg="mod">
          <ac:chgData name="Thrailkill, Leigh" userId="49cb7c6d-f0ec-402b-9005-f085bedd0958" providerId="ADAL" clId="{DFCE69D6-A7A3-4DE2-ACAF-12BE0DDBA8C6}" dt="2026-04-10T19:33:50.858" v="111" actId="33553"/>
          <ac:spMkLst>
            <pc:docMk/>
            <pc:sldMk cId="2990049679" sldId="649"/>
            <ac:spMk id="4" creationId="{3D35F1BE-6674-7BFA-1645-C28955806DAF}"/>
          </ac:spMkLst>
        </pc:spChg>
        <pc:picChg chg="mod">
          <ac:chgData name="Thrailkill, Leigh" userId="49cb7c6d-f0ec-402b-9005-f085bedd0958" providerId="ADAL" clId="{DFCE69D6-A7A3-4DE2-ACAF-12BE0DDBA8C6}" dt="2026-04-10T19:29:58.768" v="73" actId="962"/>
          <ac:picMkLst>
            <pc:docMk/>
            <pc:sldMk cId="2990049679" sldId="649"/>
            <ac:picMk id="3" creationId="{F434F84B-7E0F-43FD-D23A-B0449FDD090D}"/>
          </ac:picMkLst>
        </pc:picChg>
        <pc:cxnChg chg="mod">
          <ac:chgData name="Thrailkill, Leigh" userId="49cb7c6d-f0ec-402b-9005-f085bedd0958" providerId="ADAL" clId="{DFCE69D6-A7A3-4DE2-ACAF-12BE0DDBA8C6}" dt="2026-04-10T19:29:55.627" v="71" actId="962"/>
          <ac:cxnSpMkLst>
            <pc:docMk/>
            <pc:sldMk cId="2990049679" sldId="649"/>
            <ac:cxnSpMk id="18" creationId="{CD39087C-35EF-E62D-07A6-DFCD9BAA8694}"/>
          </ac:cxnSpMkLst>
        </pc:cxnChg>
      </pc:sldChg>
      <pc:sldChg chg="modSp mod">
        <pc:chgData name="Thrailkill, Leigh" userId="49cb7c6d-f0ec-402b-9005-f085bedd0958" providerId="ADAL" clId="{DFCE69D6-A7A3-4DE2-ACAF-12BE0DDBA8C6}" dt="2026-04-10T19:32:46.270" v="97" actId="33553"/>
        <pc:sldMkLst>
          <pc:docMk/>
          <pc:sldMk cId="1865440212" sldId="651"/>
        </pc:sldMkLst>
        <pc:spChg chg="mod">
          <ac:chgData name="Thrailkill, Leigh" userId="49cb7c6d-f0ec-402b-9005-f085bedd0958" providerId="ADAL" clId="{DFCE69D6-A7A3-4DE2-ACAF-12BE0DDBA8C6}" dt="2026-04-10T19:32:46.270" v="97" actId="33553"/>
          <ac:spMkLst>
            <pc:docMk/>
            <pc:sldMk cId="1865440212" sldId="651"/>
            <ac:spMk id="4" creationId="{0D376196-1F9C-55F6-34B3-D06F208B58E3}"/>
          </ac:spMkLst>
        </pc:spChg>
        <pc:picChg chg="mod">
          <ac:chgData name="Thrailkill, Leigh" userId="49cb7c6d-f0ec-402b-9005-f085bedd0958" providerId="ADAL" clId="{DFCE69D6-A7A3-4DE2-ACAF-12BE0DDBA8C6}" dt="2026-04-10T19:27:22.934" v="32" actId="962"/>
          <ac:picMkLst>
            <pc:docMk/>
            <pc:sldMk cId="1865440212" sldId="651"/>
            <ac:picMk id="16" creationId="{CC9B0010-13EF-E0BF-5852-71018D53F4E7}"/>
          </ac:picMkLst>
        </pc:picChg>
      </pc:sldChg>
      <pc:sldChg chg="modSp mod">
        <pc:chgData name="Thrailkill, Leigh" userId="49cb7c6d-f0ec-402b-9005-f085bedd0958" providerId="ADAL" clId="{DFCE69D6-A7A3-4DE2-ACAF-12BE0DDBA8C6}" dt="2026-04-10T19:33:41.177" v="106" actId="33553"/>
        <pc:sldMkLst>
          <pc:docMk/>
          <pc:sldMk cId="4051881087" sldId="652"/>
        </pc:sldMkLst>
        <pc:spChg chg="mod">
          <ac:chgData name="Thrailkill, Leigh" userId="49cb7c6d-f0ec-402b-9005-f085bedd0958" providerId="ADAL" clId="{DFCE69D6-A7A3-4DE2-ACAF-12BE0DDBA8C6}" dt="2026-04-10T19:33:41.177" v="106" actId="33553"/>
          <ac:spMkLst>
            <pc:docMk/>
            <pc:sldMk cId="4051881087" sldId="652"/>
            <ac:spMk id="4" creationId="{3D35F1BE-6674-7BFA-1645-C28955806DAF}"/>
          </ac:spMkLst>
        </pc:spChg>
        <pc:picChg chg="mod">
          <ac:chgData name="Thrailkill, Leigh" userId="49cb7c6d-f0ec-402b-9005-f085bedd0958" providerId="ADAL" clId="{DFCE69D6-A7A3-4DE2-ACAF-12BE0DDBA8C6}" dt="2026-04-10T19:29:33.543" v="58" actId="962"/>
          <ac:picMkLst>
            <pc:docMk/>
            <pc:sldMk cId="4051881087" sldId="652"/>
            <ac:picMk id="3" creationId="{F434F84B-7E0F-43FD-D23A-B0449FDD090D}"/>
          </ac:picMkLst>
        </pc:picChg>
        <pc:cxnChg chg="mod">
          <ac:chgData name="Thrailkill, Leigh" userId="49cb7c6d-f0ec-402b-9005-f085bedd0958" providerId="ADAL" clId="{DFCE69D6-A7A3-4DE2-ACAF-12BE0DDBA8C6}" dt="2026-04-10T19:29:27.861" v="56" actId="962"/>
          <ac:cxnSpMkLst>
            <pc:docMk/>
            <pc:sldMk cId="4051881087" sldId="652"/>
            <ac:cxnSpMk id="18" creationId="{CD39087C-35EF-E62D-07A6-DFCD9BAA8694}"/>
          </ac:cxnSpMkLst>
        </pc:cxnChg>
      </pc:sldChg>
      <pc:sldChg chg="modSp mod">
        <pc:chgData name="Thrailkill, Leigh" userId="49cb7c6d-f0ec-402b-9005-f085bedd0958" providerId="ADAL" clId="{DFCE69D6-A7A3-4DE2-ACAF-12BE0DDBA8C6}" dt="2026-04-10T19:33:55.441" v="113" actId="33553"/>
        <pc:sldMkLst>
          <pc:docMk/>
          <pc:sldMk cId="771886380" sldId="654"/>
        </pc:sldMkLst>
        <pc:spChg chg="mod">
          <ac:chgData name="Thrailkill, Leigh" userId="49cb7c6d-f0ec-402b-9005-f085bedd0958" providerId="ADAL" clId="{DFCE69D6-A7A3-4DE2-ACAF-12BE0DDBA8C6}" dt="2026-04-10T19:33:55.441" v="113" actId="33553"/>
          <ac:spMkLst>
            <pc:docMk/>
            <pc:sldMk cId="771886380" sldId="654"/>
            <ac:spMk id="4" creationId="{3D35F1BE-6674-7BFA-1645-C28955806DAF}"/>
          </ac:spMkLst>
        </pc:spChg>
        <pc:picChg chg="mod">
          <ac:chgData name="Thrailkill, Leigh" userId="49cb7c6d-f0ec-402b-9005-f085bedd0958" providerId="ADAL" clId="{DFCE69D6-A7A3-4DE2-ACAF-12BE0DDBA8C6}" dt="2026-04-10T19:30:10.587" v="79" actId="962"/>
          <ac:picMkLst>
            <pc:docMk/>
            <pc:sldMk cId="771886380" sldId="654"/>
            <ac:picMk id="3" creationId="{F434F84B-7E0F-43FD-D23A-B0449FDD090D}"/>
          </ac:picMkLst>
        </pc:picChg>
        <pc:cxnChg chg="mod">
          <ac:chgData name="Thrailkill, Leigh" userId="49cb7c6d-f0ec-402b-9005-f085bedd0958" providerId="ADAL" clId="{DFCE69D6-A7A3-4DE2-ACAF-12BE0DDBA8C6}" dt="2026-04-10T19:30:07.048" v="77" actId="962"/>
          <ac:cxnSpMkLst>
            <pc:docMk/>
            <pc:sldMk cId="771886380" sldId="654"/>
            <ac:cxnSpMk id="18" creationId="{CD39087C-35EF-E62D-07A6-DFCD9BAA8694}"/>
          </ac:cxnSpMkLst>
        </pc:cxnChg>
      </pc:sldChg>
      <pc:sldChg chg="modSp mod">
        <pc:chgData name="Thrailkill, Leigh" userId="49cb7c6d-f0ec-402b-9005-f085bedd0958" providerId="ADAL" clId="{DFCE69D6-A7A3-4DE2-ACAF-12BE0DDBA8C6}" dt="2026-04-10T19:32:57.479" v="98" actId="33553"/>
        <pc:sldMkLst>
          <pc:docMk/>
          <pc:sldMk cId="1739344776" sldId="655"/>
        </pc:sldMkLst>
        <pc:spChg chg="mod">
          <ac:chgData name="Thrailkill, Leigh" userId="49cb7c6d-f0ec-402b-9005-f085bedd0958" providerId="ADAL" clId="{DFCE69D6-A7A3-4DE2-ACAF-12BE0DDBA8C6}" dt="2026-04-10T19:32:57.479" v="98" actId="33553"/>
          <ac:spMkLst>
            <pc:docMk/>
            <pc:sldMk cId="1739344776" sldId="655"/>
            <ac:spMk id="4" creationId="{B4E022C1-93ED-6A2F-54E3-12D1E8E41A10}"/>
          </ac:spMkLst>
        </pc:spChg>
        <pc:picChg chg="mod">
          <ac:chgData name="Thrailkill, Leigh" userId="49cb7c6d-f0ec-402b-9005-f085bedd0958" providerId="ADAL" clId="{DFCE69D6-A7A3-4DE2-ACAF-12BE0DDBA8C6}" dt="2026-04-10T19:27:30.677" v="34" actId="962"/>
          <ac:picMkLst>
            <pc:docMk/>
            <pc:sldMk cId="1739344776" sldId="655"/>
            <ac:picMk id="16" creationId="{AE7437F1-2531-9382-0654-F860D6834564}"/>
          </ac:picMkLst>
        </pc:picChg>
      </pc:sldChg>
      <pc:sldChg chg="modSp mod">
        <pc:chgData name="Thrailkill, Leigh" userId="49cb7c6d-f0ec-402b-9005-f085bedd0958" providerId="ADAL" clId="{DFCE69D6-A7A3-4DE2-ACAF-12BE0DDBA8C6}" dt="2026-04-10T19:33:57.555" v="114" actId="33553"/>
        <pc:sldMkLst>
          <pc:docMk/>
          <pc:sldMk cId="3510450412" sldId="656"/>
        </pc:sldMkLst>
        <pc:spChg chg="mod">
          <ac:chgData name="Thrailkill, Leigh" userId="49cb7c6d-f0ec-402b-9005-f085bedd0958" providerId="ADAL" clId="{DFCE69D6-A7A3-4DE2-ACAF-12BE0DDBA8C6}" dt="2026-04-10T19:33:57.555" v="114" actId="33553"/>
          <ac:spMkLst>
            <pc:docMk/>
            <pc:sldMk cId="3510450412" sldId="656"/>
            <ac:spMk id="4" creationId="{F69F5305-0EC1-DB19-13BC-BB932F6A1F89}"/>
          </ac:spMkLst>
        </pc:spChg>
        <pc:picChg chg="mod">
          <ac:chgData name="Thrailkill, Leigh" userId="49cb7c6d-f0ec-402b-9005-f085bedd0958" providerId="ADAL" clId="{DFCE69D6-A7A3-4DE2-ACAF-12BE0DDBA8C6}" dt="2026-04-10T19:30:53.281" v="85" actId="962"/>
          <ac:picMkLst>
            <pc:docMk/>
            <pc:sldMk cId="3510450412" sldId="656"/>
            <ac:picMk id="6" creationId="{517B26FC-8DD5-A4AA-266E-F4F20F5AC0B0}"/>
          </ac:picMkLst>
        </pc:picChg>
        <pc:picChg chg="mod">
          <ac:chgData name="Thrailkill, Leigh" userId="49cb7c6d-f0ec-402b-9005-f085bedd0958" providerId="ADAL" clId="{DFCE69D6-A7A3-4DE2-ACAF-12BE0DDBA8C6}" dt="2026-04-10T19:30:38.008" v="83" actId="962"/>
          <ac:picMkLst>
            <pc:docMk/>
            <pc:sldMk cId="3510450412" sldId="656"/>
            <ac:picMk id="7" creationId="{B16AF542-8173-548A-6B36-891F6A28B9F5}"/>
          </ac:picMkLst>
        </pc:picChg>
        <pc:picChg chg="mod">
          <ac:chgData name="Thrailkill, Leigh" userId="49cb7c6d-f0ec-402b-9005-f085bedd0958" providerId="ADAL" clId="{DFCE69D6-A7A3-4DE2-ACAF-12BE0DDBA8C6}" dt="2026-04-10T19:30:19.307" v="81" actId="962"/>
          <ac:picMkLst>
            <pc:docMk/>
            <pc:sldMk cId="3510450412" sldId="656"/>
            <ac:picMk id="16" creationId="{23004851-7DED-5F13-5E6A-FAAE70062318}"/>
          </ac:picMkLst>
        </pc:picChg>
      </pc:sldChg>
      <pc:sldChg chg="addSp delSp modSp mod delDesignElem">
        <pc:chgData name="Thrailkill, Leigh" userId="49cb7c6d-f0ec-402b-9005-f085bedd0958" providerId="ADAL" clId="{DFCE69D6-A7A3-4DE2-ACAF-12BE0DDBA8C6}" dt="2026-04-10T19:34:01.108" v="115" actId="33553"/>
        <pc:sldMkLst>
          <pc:docMk/>
          <pc:sldMk cId="963491499" sldId="657"/>
        </pc:sldMkLst>
        <pc:spChg chg="mod">
          <ac:chgData name="Thrailkill, Leigh" userId="49cb7c6d-f0ec-402b-9005-f085bedd0958" providerId="ADAL" clId="{DFCE69D6-A7A3-4DE2-ACAF-12BE0DDBA8C6}" dt="2026-04-10T19:34:01.108" v="115" actId="33553"/>
          <ac:spMkLst>
            <pc:docMk/>
            <pc:sldMk cId="963491499" sldId="657"/>
            <ac:spMk id="2" creationId="{E920B52B-A39D-9588-98E0-F5A419AB3EED}"/>
          </ac:spMkLst>
        </pc:spChg>
        <pc:spChg chg="mod">
          <ac:chgData name="Thrailkill, Leigh" userId="49cb7c6d-f0ec-402b-9005-f085bedd0958" providerId="ADAL" clId="{DFCE69D6-A7A3-4DE2-ACAF-12BE0DDBA8C6}" dt="2026-04-10T19:31:09.885" v="86" actId="962"/>
          <ac:spMkLst>
            <pc:docMk/>
            <pc:sldMk cId="963491499" sldId="657"/>
            <ac:spMk id="8" creationId="{4174FE16-D2DC-6EB2-588D-532C72A92AE0}"/>
          </ac:spMkLst>
        </pc:spChg>
        <pc:picChg chg="mod">
          <ac:chgData name="Thrailkill, Leigh" userId="49cb7c6d-f0ec-402b-9005-f085bedd0958" providerId="ADAL" clId="{DFCE69D6-A7A3-4DE2-ACAF-12BE0DDBA8C6}" dt="2026-04-10T19:31:44.054" v="90" actId="962"/>
          <ac:picMkLst>
            <pc:docMk/>
            <pc:sldMk cId="963491499" sldId="657"/>
            <ac:picMk id="3" creationId="{5774A8BB-F59F-AA4D-3530-1DE76722EE60}"/>
          </ac:picMkLst>
        </pc:picChg>
        <pc:picChg chg="mod">
          <ac:chgData name="Thrailkill, Leigh" userId="49cb7c6d-f0ec-402b-9005-f085bedd0958" providerId="ADAL" clId="{DFCE69D6-A7A3-4DE2-ACAF-12BE0DDBA8C6}" dt="2026-04-10T19:31:59.439" v="92" actId="962"/>
          <ac:picMkLst>
            <pc:docMk/>
            <pc:sldMk cId="963491499" sldId="657"/>
            <ac:picMk id="7" creationId="{3D7AEF5C-2F82-5451-5C12-E04988C669AC}"/>
          </ac:picMkLst>
        </pc:picChg>
        <pc:picChg chg="mod">
          <ac:chgData name="Thrailkill, Leigh" userId="49cb7c6d-f0ec-402b-9005-f085bedd0958" providerId="ADAL" clId="{DFCE69D6-A7A3-4DE2-ACAF-12BE0DDBA8C6}" dt="2026-04-10T19:31:16.640" v="88" actId="962"/>
          <ac:picMkLst>
            <pc:docMk/>
            <pc:sldMk cId="963491499" sldId="657"/>
            <ac:picMk id="16" creationId="{A0B9497F-2208-DCB5-A4DE-B785ED735A16}"/>
          </ac:picMkLst>
        </pc:picChg>
      </pc:sldChg>
      <pc:sldChg chg="add">
        <pc:chgData name="Thrailkill, Leigh" userId="49cb7c6d-f0ec-402b-9005-f085bedd0958" providerId="ADAL" clId="{DFCE69D6-A7A3-4DE2-ACAF-12BE0DDBA8C6}" dt="2026-03-17T13:52:17.897" v="15"/>
        <pc:sldMkLst>
          <pc:docMk/>
          <pc:sldMk cId="1719039300" sldId="658"/>
        </pc:sldMkLst>
      </pc:sldChg>
    </pc:docChg>
  </pc:docChgLst>
</pc:chgInfo>
</file>

<file path=ppt/comments/modernComment_280_95C150DF.xml><?xml version="1.0" encoding="utf-8"?>
<p188:cmLst xmlns:a="http://schemas.openxmlformats.org/drawingml/2006/main" xmlns:r="http://schemas.openxmlformats.org/officeDocument/2006/relationships" xmlns:p188="http://schemas.microsoft.com/office/powerpoint/2018/8/main">
  <p188:cm id="{BED43DE7-DE4D-4C4A-86E2-98E5235F52DA}" authorId="{863E67BB-5A59-92E4-40B2-3F7EDEDCA641}" created="2024-04-25T17:53:35.660">
    <pc:sldMkLst xmlns:pc="http://schemas.microsoft.com/office/powerpoint/2013/main/command">
      <pc:docMk/>
      <pc:sldMk cId="2512474335" sldId="640"/>
    </pc:sldMkLst>
    <p188:txBody>
      <a:bodyPr/>
      <a:lstStyle/>
      <a:p>
        <a:r>
          <a:rPr lang="en-US"/>
          <a:t> Title?</a:t>
        </a:r>
      </a:p>
    </p188:txBody>
  </p188:cm>
</p188:cmLst>
</file>

<file path=ppt/comments/modernComment_281_45570254.xml><?xml version="1.0" encoding="utf-8"?>
<p188:cmLst xmlns:a="http://schemas.openxmlformats.org/drawingml/2006/main" xmlns:r="http://schemas.openxmlformats.org/officeDocument/2006/relationships" xmlns:p188="http://schemas.microsoft.com/office/powerpoint/2018/8/main">
  <p188:cm id="{791C47E2-77CB-4FEC-8DD5-26C68515C9B6}" authorId="{863E67BB-5A59-92E4-40B2-3F7EDEDCA641}" created="2024-04-25T17:54:31.262">
    <ac:deMkLst xmlns:ac="http://schemas.microsoft.com/office/drawing/2013/main/command">
      <pc:docMk xmlns:pc="http://schemas.microsoft.com/office/powerpoint/2013/main/command"/>
      <pc:sldMk xmlns:pc="http://schemas.microsoft.com/office/powerpoint/2013/main/command" cId="1163330132" sldId="641"/>
      <ac:spMk id="4" creationId="{3D35F1BE-6674-7BFA-1645-C28955806DAF}"/>
    </ac:deMkLst>
    <p188:txBody>
      <a:bodyPr/>
      <a:lstStyle/>
      <a:p>
        <a:r>
          <a:rPr lang="en-US"/>
          <a:t> title?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3F8BC840-7613-415C-B04F-91BE5C33FF83}" type="datetimeFigureOut">
              <a:rPr lang="en-US" smtClean="0"/>
              <a:t>4/10/2026</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C8DDC74-B5F6-4269-BF29-1376522550B0}" type="slidenum">
              <a:rPr lang="en-US" smtClean="0"/>
              <a:t>‹#›</a:t>
            </a:fld>
            <a:endParaRPr lang="en-US" dirty="0"/>
          </a:p>
        </p:txBody>
      </p:sp>
    </p:spTree>
    <p:extLst>
      <p:ext uri="{BB962C8B-B14F-4D97-AF65-F5344CB8AC3E}">
        <p14:creationId xmlns:p14="http://schemas.microsoft.com/office/powerpoint/2010/main" val="77353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dirty="0"/>
              <a:t>Our goal with this presentation is to address these most frequently asked questions and answer the questions. </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6</a:t>
            </a:fld>
            <a:endParaRPr lang="en-US" dirty="0"/>
          </a:p>
        </p:txBody>
      </p:sp>
    </p:spTree>
    <p:extLst>
      <p:ext uri="{BB962C8B-B14F-4D97-AF65-F5344CB8AC3E}">
        <p14:creationId xmlns:p14="http://schemas.microsoft.com/office/powerpoint/2010/main" val="354408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highlight process, required documentation, etc. </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15</a:t>
            </a:fld>
            <a:endParaRPr lang="en-US" dirty="0"/>
          </a:p>
        </p:txBody>
      </p:sp>
    </p:spTree>
    <p:extLst>
      <p:ext uri="{BB962C8B-B14F-4D97-AF65-F5344CB8AC3E}">
        <p14:creationId xmlns:p14="http://schemas.microsoft.com/office/powerpoint/2010/main" val="4257063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that this is not an exhaustive list, but some of the most frequently used services. </a:t>
            </a:r>
          </a:p>
          <a:p>
            <a:endParaRPr lang="en-US" dirty="0"/>
          </a:p>
          <a:p>
            <a:r>
              <a:rPr lang="en-US" dirty="0"/>
              <a:t>Give a short description of each one</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16</a:t>
            </a:fld>
            <a:endParaRPr lang="en-US" dirty="0"/>
          </a:p>
        </p:txBody>
      </p:sp>
    </p:spTree>
    <p:extLst>
      <p:ext uri="{BB962C8B-B14F-4D97-AF65-F5344CB8AC3E}">
        <p14:creationId xmlns:p14="http://schemas.microsoft.com/office/powerpoint/2010/main" val="287738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clients will transition to college programs.  They go through the regular college application and admissions process and can request VR support for their programs.  VR support may be approved for clients if the program is needed for the client to reach their job goal.  When VR supports a client in college programming, the client and VR counselor work together to identify support needs and services, track educational progress, document their credential attainment/getting their diploma or degree, and at least annually assess their financial aid and funding options.  </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17</a:t>
            </a:fld>
            <a:endParaRPr lang="en-US" dirty="0"/>
          </a:p>
        </p:txBody>
      </p:sp>
    </p:spTree>
    <p:extLst>
      <p:ext uri="{BB962C8B-B14F-4D97-AF65-F5344CB8AC3E}">
        <p14:creationId xmlns:p14="http://schemas.microsoft.com/office/powerpoint/2010/main" val="1082672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Inclusive Post-Secondary Education/Certified Transition Programs are college and university programs designed to give students who don’t meet the academic requirements to be considered for college admission to enroll in a college experience on campus that allows them to audit some college classes, have college peers, participate in college activities, &amp; prepare for employment.  These programs can be very costly to families, but are one additional options for students considering post HS options for further education and training. </a:t>
            </a:r>
          </a:p>
          <a:p>
            <a:endParaRPr lang="en-US" dirty="0"/>
          </a:p>
          <a:p>
            <a:r>
              <a:rPr lang="en-US" dirty="0"/>
              <a:t>BE SURE TO EMPHASIZE: talk with the school you plan to attend on how they apply GVRA funding.  </a:t>
            </a:r>
          </a:p>
        </p:txBody>
      </p:sp>
      <p:sp>
        <p:nvSpPr>
          <p:cNvPr id="4" name="Slide Number Placeholder 3"/>
          <p:cNvSpPr>
            <a:spLocks noGrp="1"/>
          </p:cNvSpPr>
          <p:nvPr>
            <p:ph type="sldNum" sz="quarter" idx="5"/>
          </p:nvPr>
        </p:nvSpPr>
        <p:spPr/>
        <p:txBody>
          <a:bodyPr/>
          <a:lstStyle/>
          <a:p>
            <a:fld id="{1C8DDC74-B5F6-4269-BF29-1376522550B0}" type="slidenum">
              <a:rPr lang="en-US" smtClean="0"/>
              <a:t>18</a:t>
            </a:fld>
            <a:endParaRPr lang="en-US" dirty="0"/>
          </a:p>
        </p:txBody>
      </p:sp>
    </p:spTree>
    <p:extLst>
      <p:ext uri="{BB962C8B-B14F-4D97-AF65-F5344CB8AC3E}">
        <p14:creationId xmlns:p14="http://schemas.microsoft.com/office/powerpoint/2010/main" val="1694326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93D03-D739-414F-B15C-2D698D18CB01}" type="slidenum">
              <a:rPr lang="en-US" smtClean="0"/>
              <a:t>19</a:t>
            </a:fld>
            <a:endParaRPr lang="en-US" dirty="0"/>
          </a:p>
        </p:txBody>
      </p:sp>
    </p:spTree>
    <p:extLst>
      <p:ext uri="{BB962C8B-B14F-4D97-AF65-F5344CB8AC3E}">
        <p14:creationId xmlns:p14="http://schemas.microsoft.com/office/powerpoint/2010/main" val="4226828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20</a:t>
            </a:fld>
            <a:endParaRPr lang="en-US" dirty="0"/>
          </a:p>
        </p:txBody>
      </p:sp>
    </p:spTree>
    <p:extLst>
      <p:ext uri="{BB962C8B-B14F-4D97-AF65-F5344CB8AC3E}">
        <p14:creationId xmlns:p14="http://schemas.microsoft.com/office/powerpoint/2010/main" val="1428957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last category of services on the continuum and is available to VR clients.  These services are not related to student status of an individual and typically occur toward the end of a VR case.  Successful VR cases proceed until the client has obtained competitive integrated employment in their vocational goal area and have maintained employment for at least 90 days.   </a:t>
            </a:r>
          </a:p>
        </p:txBody>
      </p:sp>
      <p:sp>
        <p:nvSpPr>
          <p:cNvPr id="4" name="Slide Number Placeholder 3"/>
          <p:cNvSpPr>
            <a:spLocks noGrp="1"/>
          </p:cNvSpPr>
          <p:nvPr>
            <p:ph type="sldNum" sz="quarter" idx="5"/>
          </p:nvPr>
        </p:nvSpPr>
        <p:spPr/>
        <p:txBody>
          <a:bodyPr/>
          <a:lstStyle/>
          <a:p>
            <a:fld id="{1C8DDC74-B5F6-4269-BF29-1376522550B0}" type="slidenum">
              <a:rPr lang="en-US" smtClean="0"/>
              <a:t>21</a:t>
            </a:fld>
            <a:endParaRPr lang="en-US" dirty="0"/>
          </a:p>
        </p:txBody>
      </p:sp>
    </p:spTree>
    <p:extLst>
      <p:ext uri="{BB962C8B-B14F-4D97-AF65-F5344CB8AC3E}">
        <p14:creationId xmlns:p14="http://schemas.microsoft.com/office/powerpoint/2010/main" val="658157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24</a:t>
            </a:fld>
            <a:endParaRPr lang="en-US" dirty="0"/>
          </a:p>
        </p:txBody>
      </p:sp>
    </p:spTree>
    <p:extLst>
      <p:ext uri="{BB962C8B-B14F-4D97-AF65-F5344CB8AC3E}">
        <p14:creationId xmlns:p14="http://schemas.microsoft.com/office/powerpoint/2010/main" val="325013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addresses the first FAQ. </a:t>
            </a:r>
          </a:p>
          <a:p>
            <a:r>
              <a:rPr lang="en-US" dirty="0"/>
              <a:t>1st – we have transition staff throughout the state assigned to cover all public-school districts. Students are typically introduced to GVRA through their schools connecting them.   IEP case managers, transition specialists and school counselors are the most common school staff to make referrals to GVRA</a:t>
            </a:r>
          </a:p>
          <a:p>
            <a:r>
              <a:rPr lang="en-US" dirty="0"/>
              <a:t>2</a:t>
            </a:r>
            <a:r>
              <a:rPr lang="en-US" baseline="30000" dirty="0"/>
              <a:t>nd</a:t>
            </a:r>
            <a:r>
              <a:rPr lang="en-US" dirty="0"/>
              <a:t>  -  GVRA can also receive referrals directly from anyone for anyone, including for students attending private schools or those homeschooled </a:t>
            </a:r>
          </a:p>
          <a:p>
            <a:r>
              <a:rPr lang="en-US" dirty="0"/>
              <a:t>3</a:t>
            </a:r>
            <a:r>
              <a:rPr lang="en-US" baseline="30000" dirty="0"/>
              <a:t>rd</a:t>
            </a:r>
            <a:r>
              <a:rPr lang="en-US" dirty="0"/>
              <a:t> – GVRA has a similar live forum as this for potential clients to explore applying for VR services.   </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7</a:t>
            </a:fld>
            <a:endParaRPr lang="en-US" dirty="0"/>
          </a:p>
        </p:txBody>
      </p:sp>
    </p:spTree>
    <p:extLst>
      <p:ext uri="{BB962C8B-B14F-4D97-AF65-F5344CB8AC3E}">
        <p14:creationId xmlns:p14="http://schemas.microsoft.com/office/powerpoint/2010/main" val="262281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addresses the 2</a:t>
            </a:r>
            <a:r>
              <a:rPr lang="en-US" baseline="30000" dirty="0"/>
              <a:t>nd</a:t>
            </a:r>
            <a:r>
              <a:rPr lang="en-US" dirty="0"/>
              <a:t> FAQ. </a:t>
            </a:r>
          </a:p>
          <a:p>
            <a:r>
              <a:rPr lang="en-US" dirty="0"/>
              <a:t>Students can qualify for services from GVRA 2 ways.  </a:t>
            </a:r>
          </a:p>
          <a:p>
            <a:r>
              <a:rPr lang="en-US" dirty="0"/>
              <a:t>1</a:t>
            </a:r>
            <a:r>
              <a:rPr lang="en-US" baseline="30000" dirty="0"/>
              <a:t>st</a:t>
            </a:r>
            <a:r>
              <a:rPr lang="en-US" dirty="0"/>
              <a:t> as a Potentially Eligible Student.  Qualifying this way allows them to receive Pre-Employment Transition Services ONLY and these services will only last as long as the student is enrolled in school.  </a:t>
            </a:r>
          </a:p>
          <a:p>
            <a:r>
              <a:rPr lang="en-US" dirty="0"/>
              <a:t>2</a:t>
            </a:r>
            <a:r>
              <a:rPr lang="en-US" baseline="30000" dirty="0"/>
              <a:t>nd</a:t>
            </a:r>
            <a:r>
              <a:rPr lang="en-US" dirty="0"/>
              <a:t> is to apply and be determined eligible for VR services which allows them to be served as a VR client.  This allows students, typically those closer to HS exit or needing more individualized services, to receive Pre-employment transition services as well as individualized VR Transition Services and future VR Employment Services.  The whole continuum shown on our earlier slide.   </a:t>
            </a:r>
            <a:r>
              <a:rPr lang="en-US" b="1" dirty="0">
                <a:highlight>
                  <a:srgbClr val="FFFF00"/>
                </a:highlight>
              </a:rPr>
              <a:t>Typically, HS students are referred to GVRA early in HS and are served as potentially eligible students and then decide prior to graduation if they will apply for VR services depending upon their needs after HS.  Ideally, students who will require VR services after HS to be successful in competitive integrated employment will apply, be determined eligible and have a VR Work Plan in place prior to exiting HS.    </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8</a:t>
            </a:fld>
            <a:endParaRPr lang="en-US" dirty="0"/>
          </a:p>
        </p:txBody>
      </p:sp>
    </p:spTree>
    <p:extLst>
      <p:ext uri="{BB962C8B-B14F-4D97-AF65-F5344CB8AC3E}">
        <p14:creationId xmlns:p14="http://schemas.microsoft.com/office/powerpoint/2010/main" val="289831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describe the process, highlight the needed documentation, and show the simplicity of getting started with Pre-ETS</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9</a:t>
            </a:fld>
            <a:endParaRPr lang="en-US" dirty="0"/>
          </a:p>
        </p:txBody>
      </p:sp>
    </p:spTree>
    <p:extLst>
      <p:ext uri="{BB962C8B-B14F-4D97-AF65-F5344CB8AC3E}">
        <p14:creationId xmlns:p14="http://schemas.microsoft.com/office/powerpoint/2010/main" val="2738745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next few slides address the 3</a:t>
            </a:r>
            <a:r>
              <a:rPr lang="en-US" baseline="30000" dirty="0"/>
              <a:t>rd</a:t>
            </a:r>
            <a:r>
              <a:rPr lang="en-US" dirty="0"/>
              <a:t> FAQ regarding what services a student could receive.  We will discuss the first group of services on the continuum Pre-ETS.  </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10</a:t>
            </a:fld>
            <a:endParaRPr lang="en-US" dirty="0"/>
          </a:p>
        </p:txBody>
      </p:sp>
    </p:spTree>
    <p:extLst>
      <p:ext uri="{BB962C8B-B14F-4D97-AF65-F5344CB8AC3E}">
        <p14:creationId xmlns:p14="http://schemas.microsoft.com/office/powerpoint/2010/main" val="254090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staff work closely with school staff to determine what Pre-ETS are most needed by a student or group of students based upon what the school is already providing to all students, what the school is providing to specific students as part of class curriculum, and what the school is providing to students as outlined in their IEPs and/or 504 plans.  Some Pre-ETS are offered as part of the school day by GVRA staff or contracted providers as guest speakers at the school.  Other Pre-ETS are offered over school breaks or outside of school hours.  </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11</a:t>
            </a:fld>
            <a:endParaRPr lang="en-US" dirty="0"/>
          </a:p>
        </p:txBody>
      </p:sp>
    </p:spTree>
    <p:extLst>
      <p:ext uri="{BB962C8B-B14F-4D97-AF65-F5344CB8AC3E}">
        <p14:creationId xmlns:p14="http://schemas.microsoft.com/office/powerpoint/2010/main" val="2404907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staff work closely with school staff to determine what Pre-ETS are most needed by a student or group of students based upon what the school is already providing to all students, what the school is providing to specific students as part of class curriculum, and what the school is providing to students as outlined in their IEPs and/or 504 plans.  Some Pre-ETS are offered as part of the school day by GVRA staff or contracted providers as guest speakers at the school.  Other Pre-ETS are offered over school breaks or outside of school hours.  </a:t>
            </a:r>
          </a:p>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12</a:t>
            </a:fld>
            <a:endParaRPr lang="en-US" dirty="0"/>
          </a:p>
        </p:txBody>
      </p:sp>
    </p:spTree>
    <p:extLst>
      <p:ext uri="{BB962C8B-B14F-4D97-AF65-F5344CB8AC3E}">
        <p14:creationId xmlns:p14="http://schemas.microsoft.com/office/powerpoint/2010/main" val="147567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for communication through GVRA website to apply for the summer GROW program</a:t>
            </a:r>
          </a:p>
        </p:txBody>
      </p:sp>
      <p:sp>
        <p:nvSpPr>
          <p:cNvPr id="4" name="Slide Number Placeholder 3"/>
          <p:cNvSpPr>
            <a:spLocks noGrp="1"/>
          </p:cNvSpPr>
          <p:nvPr>
            <p:ph type="sldNum" sz="quarter" idx="5"/>
          </p:nvPr>
        </p:nvSpPr>
        <p:spPr/>
        <p:txBody>
          <a:bodyPr/>
          <a:lstStyle/>
          <a:p>
            <a:fld id="{1C8DDC74-B5F6-4269-BF29-1376522550B0}" type="slidenum">
              <a:rPr lang="en-US" smtClean="0"/>
              <a:t>13</a:t>
            </a:fld>
            <a:endParaRPr lang="en-US" dirty="0"/>
          </a:p>
        </p:txBody>
      </p:sp>
    </p:spTree>
    <p:extLst>
      <p:ext uri="{BB962C8B-B14F-4D97-AF65-F5344CB8AC3E}">
        <p14:creationId xmlns:p14="http://schemas.microsoft.com/office/powerpoint/2010/main" val="1584485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8DDC74-B5F6-4269-BF29-1376522550B0}" type="slidenum">
              <a:rPr lang="en-US" smtClean="0"/>
              <a:t>14</a:t>
            </a:fld>
            <a:endParaRPr lang="en-US" dirty="0"/>
          </a:p>
        </p:txBody>
      </p:sp>
    </p:spTree>
    <p:extLst>
      <p:ext uri="{BB962C8B-B14F-4D97-AF65-F5344CB8AC3E}">
        <p14:creationId xmlns:p14="http://schemas.microsoft.com/office/powerpoint/2010/main" val="145403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D5DE7-50A3-5EEE-D45C-FC2297A0B0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6EF293-42C3-6387-0620-23CC0293A0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F5026B-4025-9BDC-59E5-5D14690998AD}"/>
              </a:ext>
            </a:extLst>
          </p:cNvPr>
          <p:cNvSpPr>
            <a:spLocks noGrp="1"/>
          </p:cNvSpPr>
          <p:nvPr>
            <p:ph type="dt" sz="half" idx="10"/>
          </p:nvPr>
        </p:nvSpPr>
        <p:spPr/>
        <p:txBody>
          <a:bodyPr/>
          <a:lstStyle/>
          <a:p>
            <a:fld id="{EC0901D8-A767-46F4-B3A5-85785CB769FB}" type="datetimeFigureOut">
              <a:rPr lang="en-US" smtClean="0"/>
              <a:t>4/10/2026</a:t>
            </a:fld>
            <a:endParaRPr lang="en-US" dirty="0"/>
          </a:p>
        </p:txBody>
      </p:sp>
      <p:sp>
        <p:nvSpPr>
          <p:cNvPr id="5" name="Footer Placeholder 4">
            <a:extLst>
              <a:ext uri="{FF2B5EF4-FFF2-40B4-BE49-F238E27FC236}">
                <a16:creationId xmlns:a16="http://schemas.microsoft.com/office/drawing/2014/main" id="{5A9AA581-A61A-1AFC-04EB-D9E31FE84D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C7EEE8-BC7F-F613-5E42-7D52EAE41E2E}"/>
              </a:ext>
            </a:extLst>
          </p:cNvPr>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3478024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5D3BF-7846-0C65-6A92-FC3FC3718F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819724-5A07-07F0-5BB0-5DBB30197E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068E0-1FF1-AE4D-4465-436F49582B38}"/>
              </a:ext>
            </a:extLst>
          </p:cNvPr>
          <p:cNvSpPr>
            <a:spLocks noGrp="1"/>
          </p:cNvSpPr>
          <p:nvPr>
            <p:ph type="dt" sz="half" idx="10"/>
          </p:nvPr>
        </p:nvSpPr>
        <p:spPr/>
        <p:txBody>
          <a:bodyPr/>
          <a:lstStyle/>
          <a:p>
            <a:fld id="{EC0901D8-A767-46F4-B3A5-85785CB769FB}" type="datetimeFigureOut">
              <a:rPr lang="en-US" smtClean="0"/>
              <a:t>4/10/2026</a:t>
            </a:fld>
            <a:endParaRPr lang="en-US" dirty="0"/>
          </a:p>
        </p:txBody>
      </p:sp>
      <p:sp>
        <p:nvSpPr>
          <p:cNvPr id="5" name="Footer Placeholder 4">
            <a:extLst>
              <a:ext uri="{FF2B5EF4-FFF2-40B4-BE49-F238E27FC236}">
                <a16:creationId xmlns:a16="http://schemas.microsoft.com/office/drawing/2014/main" id="{3806C2A6-0190-DD7A-09B9-F564332B250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797AB0-64B0-771F-DB4B-C7FFF10F010E}"/>
              </a:ext>
            </a:extLst>
          </p:cNvPr>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679064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9C9159-2EC3-13EE-08B6-D010171FD8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DC2DB0-DE23-A9DF-A784-21EE2A373D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193FC-4AEC-48AC-18AE-CF45678158AB}"/>
              </a:ext>
            </a:extLst>
          </p:cNvPr>
          <p:cNvSpPr>
            <a:spLocks noGrp="1"/>
          </p:cNvSpPr>
          <p:nvPr>
            <p:ph type="dt" sz="half" idx="10"/>
          </p:nvPr>
        </p:nvSpPr>
        <p:spPr/>
        <p:txBody>
          <a:bodyPr/>
          <a:lstStyle/>
          <a:p>
            <a:fld id="{EC0901D8-A767-46F4-B3A5-85785CB769FB}" type="datetimeFigureOut">
              <a:rPr lang="en-US" smtClean="0"/>
              <a:t>4/10/2026</a:t>
            </a:fld>
            <a:endParaRPr lang="en-US" dirty="0"/>
          </a:p>
        </p:txBody>
      </p:sp>
      <p:sp>
        <p:nvSpPr>
          <p:cNvPr id="5" name="Footer Placeholder 4">
            <a:extLst>
              <a:ext uri="{FF2B5EF4-FFF2-40B4-BE49-F238E27FC236}">
                <a16:creationId xmlns:a16="http://schemas.microsoft.com/office/drawing/2014/main" id="{DEF4EE25-ADBC-3639-0F33-163E40D7D2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41A4F9-BB67-1D82-BA49-5EE2F5E54781}"/>
              </a:ext>
            </a:extLst>
          </p:cNvPr>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1568624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22D01434-2D06-4FA1-A280-8FACC7740359}"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4103272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01434-2D06-4FA1-A280-8FACC7740359}"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1157820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22D01434-2D06-4FA1-A280-8FACC7740359}" type="datetimeFigureOut">
              <a:rPr lang="en-US" smtClean="0"/>
              <a:t>4/10/2026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CB05E21-FC3C-4DB6-8388-A480D84793C1}" type="slidenum">
              <a:rPr lang="en-US" smtClean="0"/>
              <a:t>‹#›</a:t>
            </a:fld>
            <a:endParaRPr lang="en-US"/>
          </a:p>
        </p:txBody>
      </p:sp>
    </p:spTree>
    <p:extLst>
      <p:ext uri="{BB962C8B-B14F-4D97-AF65-F5344CB8AC3E}">
        <p14:creationId xmlns:p14="http://schemas.microsoft.com/office/powerpoint/2010/main" val="95711634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D01434-2D06-4FA1-A280-8FACC7740359}"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954082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01434-2D06-4FA1-A280-8FACC7740359}" type="datetimeFigureOut">
              <a:rPr lang="en-US" smtClean="0"/>
              <a:t>4/10/2026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258499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D01434-2D06-4FA1-A280-8FACC7740359}" type="datetimeFigureOut">
              <a:rPr lang="en-US" smtClean="0"/>
              <a:t>4/10/2026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2995429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01434-2D06-4FA1-A280-8FACC7740359}" type="datetimeFigureOut">
              <a:rPr lang="en-US" smtClean="0"/>
              <a:t>4/10/2026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4067847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D01434-2D06-4FA1-A280-8FACC7740359}"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1049735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2CCC5-0692-5D51-71E5-2ADA252B1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0324BD-4C00-62BD-D9BE-D07E3D5008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F2860-54EB-BAA6-0C19-37B626146D31}"/>
              </a:ext>
            </a:extLst>
          </p:cNvPr>
          <p:cNvSpPr>
            <a:spLocks noGrp="1"/>
          </p:cNvSpPr>
          <p:nvPr>
            <p:ph type="dt" sz="half" idx="10"/>
          </p:nvPr>
        </p:nvSpPr>
        <p:spPr/>
        <p:txBody>
          <a:bodyPr/>
          <a:lstStyle/>
          <a:p>
            <a:fld id="{EC0901D8-A767-46F4-B3A5-85785CB769FB}" type="datetimeFigureOut">
              <a:rPr lang="en-US" smtClean="0"/>
              <a:t>4/10/2026</a:t>
            </a:fld>
            <a:endParaRPr lang="en-US" dirty="0"/>
          </a:p>
        </p:txBody>
      </p:sp>
      <p:sp>
        <p:nvSpPr>
          <p:cNvPr id="5" name="Footer Placeholder 4">
            <a:extLst>
              <a:ext uri="{FF2B5EF4-FFF2-40B4-BE49-F238E27FC236}">
                <a16:creationId xmlns:a16="http://schemas.microsoft.com/office/drawing/2014/main" id="{68180CD8-A6A8-BC82-753D-FDC28F9E0E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D4289-FED8-D831-E8A9-EB47B77E1599}"/>
              </a:ext>
            </a:extLst>
          </p:cNvPr>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1344062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D01434-2D06-4FA1-A280-8FACC7740359}" type="datetimeFigureOut">
              <a:rPr lang="en-US" smtClean="0"/>
              <a:t>4/10/2026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735184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01434-2D06-4FA1-A280-8FACC7740359}" type="datetimeFigureOut">
              <a:rPr lang="en-US" smtClean="0"/>
              <a:t>4/10/2026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281540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422854"/>
            <a:ext cx="2743196" cy="365125"/>
          </a:xfrm>
        </p:spPr>
        <p:txBody>
          <a:bodyPr/>
          <a:lstStyle/>
          <a:p>
            <a:fld id="{22D01434-2D06-4FA1-A280-8FACC7740359}" type="datetimeFigureOut">
              <a:rPr lang="en-US" smtClean="0"/>
              <a:t>4/10/2026</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9CB05E21-FC3C-4DB6-8388-A480D84793C1}" type="slidenum">
              <a:rPr lang="en-US" smtClean="0"/>
              <a:t>‹#›</a:t>
            </a:fld>
            <a:endParaRPr lang="en-US"/>
          </a:p>
        </p:txBody>
      </p:sp>
    </p:spTree>
    <p:extLst>
      <p:ext uri="{BB962C8B-B14F-4D97-AF65-F5344CB8AC3E}">
        <p14:creationId xmlns:p14="http://schemas.microsoft.com/office/powerpoint/2010/main" val="3599164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697E-BB83-FCE2-D2B5-5531147BD4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384F3D-20D7-AA76-F7F2-6C4266ACD1A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B53BF8-0496-04A9-ACD5-B89E4A22171C}"/>
              </a:ext>
            </a:extLst>
          </p:cNvPr>
          <p:cNvSpPr>
            <a:spLocks noGrp="1"/>
          </p:cNvSpPr>
          <p:nvPr>
            <p:ph type="dt" sz="half" idx="10"/>
          </p:nvPr>
        </p:nvSpPr>
        <p:spPr/>
        <p:txBody>
          <a:bodyPr/>
          <a:lstStyle/>
          <a:p>
            <a:fld id="{EC0901D8-A767-46F4-B3A5-85785CB769FB}" type="datetimeFigureOut">
              <a:rPr lang="en-US" smtClean="0"/>
              <a:t>4/10/2026</a:t>
            </a:fld>
            <a:endParaRPr lang="en-US" dirty="0"/>
          </a:p>
        </p:txBody>
      </p:sp>
      <p:sp>
        <p:nvSpPr>
          <p:cNvPr id="5" name="Footer Placeholder 4">
            <a:extLst>
              <a:ext uri="{FF2B5EF4-FFF2-40B4-BE49-F238E27FC236}">
                <a16:creationId xmlns:a16="http://schemas.microsoft.com/office/drawing/2014/main" id="{85BF23E5-0809-56E6-0E38-93614ADBA0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526B75D-9F6A-2A35-4E38-10D0E1E85C33}"/>
              </a:ext>
            </a:extLst>
          </p:cNvPr>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82916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59C9F-7628-E192-0550-5C8BACECCC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FD4ED7-A079-E283-D23D-3766F5C622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7FDAB8-139E-AA36-63C2-68BF9E10F9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159CDD-EC0A-D72E-76F9-29476759F36C}"/>
              </a:ext>
            </a:extLst>
          </p:cNvPr>
          <p:cNvSpPr>
            <a:spLocks noGrp="1"/>
          </p:cNvSpPr>
          <p:nvPr>
            <p:ph type="dt" sz="half" idx="10"/>
          </p:nvPr>
        </p:nvSpPr>
        <p:spPr/>
        <p:txBody>
          <a:bodyPr/>
          <a:lstStyle/>
          <a:p>
            <a:fld id="{EC0901D8-A767-46F4-B3A5-85785CB769FB}" type="datetimeFigureOut">
              <a:rPr lang="en-US" smtClean="0"/>
              <a:t>4/10/2026</a:t>
            </a:fld>
            <a:endParaRPr lang="en-US" dirty="0"/>
          </a:p>
        </p:txBody>
      </p:sp>
      <p:sp>
        <p:nvSpPr>
          <p:cNvPr id="6" name="Footer Placeholder 5">
            <a:extLst>
              <a:ext uri="{FF2B5EF4-FFF2-40B4-BE49-F238E27FC236}">
                <a16:creationId xmlns:a16="http://schemas.microsoft.com/office/drawing/2014/main" id="{29459796-6D61-1D82-F4BB-2B4C095F391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9BB4B3-729F-FC76-1E19-D925EABC68C3}"/>
              </a:ext>
            </a:extLst>
          </p:cNvPr>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396849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7FF2-BC14-04E0-9DCD-1BCD638109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4FD379-DBC1-F68E-10D9-6BAE0D7834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D7AA9B-D59A-851F-D75F-B4DDC7B3ED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229A18-2C5E-C3F3-EB73-932EA90B49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9F3042-93F3-6811-DE34-5A5700799D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DD71DC-CEF9-7C41-165B-E199EE855259}"/>
              </a:ext>
            </a:extLst>
          </p:cNvPr>
          <p:cNvSpPr>
            <a:spLocks noGrp="1"/>
          </p:cNvSpPr>
          <p:nvPr>
            <p:ph type="dt" sz="half" idx="10"/>
          </p:nvPr>
        </p:nvSpPr>
        <p:spPr/>
        <p:txBody>
          <a:bodyPr/>
          <a:lstStyle/>
          <a:p>
            <a:fld id="{EC0901D8-A767-46F4-B3A5-85785CB769FB}" type="datetimeFigureOut">
              <a:rPr lang="en-US" smtClean="0"/>
              <a:t>4/10/2026</a:t>
            </a:fld>
            <a:endParaRPr lang="en-US" dirty="0"/>
          </a:p>
        </p:txBody>
      </p:sp>
      <p:sp>
        <p:nvSpPr>
          <p:cNvPr id="8" name="Footer Placeholder 7">
            <a:extLst>
              <a:ext uri="{FF2B5EF4-FFF2-40B4-BE49-F238E27FC236}">
                <a16:creationId xmlns:a16="http://schemas.microsoft.com/office/drawing/2014/main" id="{021C5157-8C8A-1CB6-FFB8-43AD2AD46C0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8D2AED8-2D82-0A6A-C983-3DAD7CE4690B}"/>
              </a:ext>
            </a:extLst>
          </p:cNvPr>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2834160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08212-B2FB-0B85-EDD0-4E9653FA24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DC6F01-2888-D8B3-E886-DE0A7CF2B502}"/>
              </a:ext>
            </a:extLst>
          </p:cNvPr>
          <p:cNvSpPr>
            <a:spLocks noGrp="1"/>
          </p:cNvSpPr>
          <p:nvPr>
            <p:ph type="dt" sz="half" idx="10"/>
          </p:nvPr>
        </p:nvSpPr>
        <p:spPr/>
        <p:txBody>
          <a:bodyPr/>
          <a:lstStyle/>
          <a:p>
            <a:fld id="{EC0901D8-A767-46F4-B3A5-85785CB769FB}" type="datetimeFigureOut">
              <a:rPr lang="en-US" smtClean="0"/>
              <a:t>4/10/2026</a:t>
            </a:fld>
            <a:endParaRPr lang="en-US" dirty="0"/>
          </a:p>
        </p:txBody>
      </p:sp>
      <p:sp>
        <p:nvSpPr>
          <p:cNvPr id="4" name="Footer Placeholder 3">
            <a:extLst>
              <a:ext uri="{FF2B5EF4-FFF2-40B4-BE49-F238E27FC236}">
                <a16:creationId xmlns:a16="http://schemas.microsoft.com/office/drawing/2014/main" id="{27663013-3CA9-FB29-16F8-699CAFFD38F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665D83-D500-0118-6D1F-6CB0990EA463}"/>
              </a:ext>
            </a:extLst>
          </p:cNvPr>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483422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9337F-40A2-91B1-11C2-78B7DBE2ED6B}"/>
              </a:ext>
            </a:extLst>
          </p:cNvPr>
          <p:cNvSpPr>
            <a:spLocks noGrp="1"/>
          </p:cNvSpPr>
          <p:nvPr>
            <p:ph type="dt" sz="half" idx="10"/>
          </p:nvPr>
        </p:nvSpPr>
        <p:spPr/>
        <p:txBody>
          <a:bodyPr/>
          <a:lstStyle/>
          <a:p>
            <a:fld id="{EC0901D8-A767-46F4-B3A5-85785CB769FB}" type="datetimeFigureOut">
              <a:rPr lang="en-US" smtClean="0"/>
              <a:t>4/10/2026</a:t>
            </a:fld>
            <a:endParaRPr lang="en-US" dirty="0"/>
          </a:p>
        </p:txBody>
      </p:sp>
      <p:sp>
        <p:nvSpPr>
          <p:cNvPr id="3" name="Footer Placeholder 2">
            <a:extLst>
              <a:ext uri="{FF2B5EF4-FFF2-40B4-BE49-F238E27FC236}">
                <a16:creationId xmlns:a16="http://schemas.microsoft.com/office/drawing/2014/main" id="{E303B95E-8A65-860F-6AAA-6489E30C1AD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2566735-B3DF-ABC2-0261-4D63D106D554}"/>
              </a:ext>
            </a:extLst>
          </p:cNvPr>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273632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DE633-BE17-D26D-280E-9BEF5EF302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FC855F-4E97-54BC-5ECF-0E5594B734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71394-CCFD-B3DE-84F7-BF594E7282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8D0668-6205-A3F3-CE6B-35AF9954E8E4}"/>
              </a:ext>
            </a:extLst>
          </p:cNvPr>
          <p:cNvSpPr>
            <a:spLocks noGrp="1"/>
          </p:cNvSpPr>
          <p:nvPr>
            <p:ph type="dt" sz="half" idx="10"/>
          </p:nvPr>
        </p:nvSpPr>
        <p:spPr/>
        <p:txBody>
          <a:bodyPr/>
          <a:lstStyle/>
          <a:p>
            <a:fld id="{EC0901D8-A767-46F4-B3A5-85785CB769FB}" type="datetimeFigureOut">
              <a:rPr lang="en-US" smtClean="0"/>
              <a:t>4/10/2026</a:t>
            </a:fld>
            <a:endParaRPr lang="en-US" dirty="0"/>
          </a:p>
        </p:txBody>
      </p:sp>
      <p:sp>
        <p:nvSpPr>
          <p:cNvPr id="6" name="Footer Placeholder 5">
            <a:extLst>
              <a:ext uri="{FF2B5EF4-FFF2-40B4-BE49-F238E27FC236}">
                <a16:creationId xmlns:a16="http://schemas.microsoft.com/office/drawing/2014/main" id="{A4CBDA28-2977-7F80-A339-C967FFADBF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A7F44B9-D21F-F91F-9306-78AB0BC2AE1E}"/>
              </a:ext>
            </a:extLst>
          </p:cNvPr>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69409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D5330-8A61-2549-57DE-24A53F95D4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9AFEBD-42CB-0AB8-1F12-6245F177E2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E0E2E3-DC60-114B-4D60-C6863B994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A65EB9-BB7C-96A2-20F9-2CA2E7049843}"/>
              </a:ext>
            </a:extLst>
          </p:cNvPr>
          <p:cNvSpPr>
            <a:spLocks noGrp="1"/>
          </p:cNvSpPr>
          <p:nvPr>
            <p:ph type="dt" sz="half" idx="10"/>
          </p:nvPr>
        </p:nvSpPr>
        <p:spPr/>
        <p:txBody>
          <a:bodyPr/>
          <a:lstStyle/>
          <a:p>
            <a:fld id="{EC0901D8-A767-46F4-B3A5-85785CB769FB}" type="datetimeFigureOut">
              <a:rPr lang="en-US" smtClean="0"/>
              <a:t>4/10/2026</a:t>
            </a:fld>
            <a:endParaRPr lang="en-US" dirty="0"/>
          </a:p>
        </p:txBody>
      </p:sp>
      <p:sp>
        <p:nvSpPr>
          <p:cNvPr id="6" name="Footer Placeholder 5">
            <a:extLst>
              <a:ext uri="{FF2B5EF4-FFF2-40B4-BE49-F238E27FC236}">
                <a16:creationId xmlns:a16="http://schemas.microsoft.com/office/drawing/2014/main" id="{1F338F63-6148-72B1-D025-F92E8CFE8B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91213F6-F14E-47DC-9D49-1BA0847362D0}"/>
              </a:ext>
            </a:extLst>
          </p:cNvPr>
          <p:cNvSpPr>
            <a:spLocks noGrp="1"/>
          </p:cNvSpPr>
          <p:nvPr>
            <p:ph type="sldNum" sz="quarter" idx="12"/>
          </p:nvPr>
        </p:nvSpPr>
        <p:spPr/>
        <p:txBody>
          <a:bodyPr/>
          <a:lstStyle/>
          <a:p>
            <a:fld id="{27113649-6093-40C0-A68E-3DD630A9233E}" type="slidenum">
              <a:rPr lang="en-US" smtClean="0"/>
              <a:t>‹#›</a:t>
            </a:fld>
            <a:endParaRPr lang="en-US" dirty="0"/>
          </a:p>
        </p:txBody>
      </p:sp>
    </p:spTree>
    <p:extLst>
      <p:ext uri="{BB962C8B-B14F-4D97-AF65-F5344CB8AC3E}">
        <p14:creationId xmlns:p14="http://schemas.microsoft.com/office/powerpoint/2010/main" val="2028501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18536D-A43F-022F-D1D0-D5C26E236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CDF860-0052-A923-A7D4-05CC67599D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055EF8-D4F3-A4AF-31D0-44C796A216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0901D8-A767-46F4-B3A5-85785CB769FB}" type="datetimeFigureOut">
              <a:rPr lang="en-US" smtClean="0"/>
              <a:t>4/10/2026</a:t>
            </a:fld>
            <a:endParaRPr lang="en-US" dirty="0"/>
          </a:p>
        </p:txBody>
      </p:sp>
      <p:sp>
        <p:nvSpPr>
          <p:cNvPr id="5" name="Footer Placeholder 4">
            <a:extLst>
              <a:ext uri="{FF2B5EF4-FFF2-40B4-BE49-F238E27FC236}">
                <a16:creationId xmlns:a16="http://schemas.microsoft.com/office/drawing/2014/main" id="{E7A142E7-8C7D-9F81-4A57-FA96DDBD25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48B0AEF5-474C-DCE0-E80F-E1E5C48CD3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113649-6093-40C0-A68E-3DD630A9233E}" type="slidenum">
              <a:rPr lang="en-US" smtClean="0"/>
              <a:t>‹#›</a:t>
            </a:fld>
            <a:endParaRPr lang="en-US" dirty="0"/>
          </a:p>
        </p:txBody>
      </p:sp>
    </p:spTree>
    <p:extLst>
      <p:ext uri="{BB962C8B-B14F-4D97-AF65-F5344CB8AC3E}">
        <p14:creationId xmlns:p14="http://schemas.microsoft.com/office/powerpoint/2010/main" val="40457980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22D01434-2D06-4FA1-A280-8FACC7740359}" type="datetimeFigureOut">
              <a:rPr lang="en-US" smtClean="0"/>
              <a:t>4/10/2026</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9CB05E21-FC3C-4DB6-8388-A480D84793C1}" type="slidenum">
              <a:rPr lang="en-US" smtClean="0"/>
              <a:t>‹#›</a:t>
            </a:fld>
            <a:endParaRPr lang="en-US"/>
          </a:p>
        </p:txBody>
      </p:sp>
    </p:spTree>
    <p:extLst>
      <p:ext uri="{BB962C8B-B14F-4D97-AF65-F5344CB8AC3E}">
        <p14:creationId xmlns:p14="http://schemas.microsoft.com/office/powerpoint/2010/main" val="309177521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280_95C150DF.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281_45570254.xm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thinkcollege.n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png"/><Relationship Id="rId1" Type="http://schemas.openxmlformats.org/officeDocument/2006/relationships/slideLayout" Target="../slideLayouts/slideLayout1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hyperlink" Target="https://youtu.be/7TyTevLc9Wo?si=4pC_frOuSxnr9WZb" TargetMode="Externa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mailto:Michael.Johnson@gvs.ga.gov" TargetMode="External"/><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hyperlink" Target="mailto:Corina.Morgan@gvs.ga.gov" TargetMode="External"/><Relationship Id="rId4" Type="http://schemas.openxmlformats.org/officeDocument/2006/relationships/hyperlink" Target="mailto:Monique.Hill@gvs.ga.gov"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Gwenette.Dent@gvs.ga.gov" TargetMode="External"/><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hyperlink" Target="mailto:Alana.Amaro@gvs.ga.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gvs.georgia.gov/transition-services" TargetMode="External"/><Relationship Id="rId4" Type="http://schemas.openxmlformats.org/officeDocument/2006/relationships/hyperlink" Target="https://gvs.g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2E221-F03C-DAD7-712C-DE15D884A2CD}"/>
              </a:ext>
            </a:extLst>
          </p:cNvPr>
          <p:cNvSpPr>
            <a:spLocks noGrp="1"/>
          </p:cNvSpPr>
          <p:nvPr>
            <p:ph type="ctrTitle"/>
          </p:nvPr>
        </p:nvSpPr>
        <p:spPr>
          <a:xfrm>
            <a:off x="2875788" y="4505651"/>
            <a:ext cx="7488936" cy="1957203"/>
          </a:xfrm>
        </p:spPr>
        <p:txBody>
          <a:bodyPr anchor="t">
            <a:normAutofit/>
          </a:bodyPr>
          <a:lstStyle/>
          <a:p>
            <a:pPr algn="l"/>
            <a:r>
              <a:rPr lang="en-US" sz="1800" b="1" cap="none" dirty="0">
                <a:latin typeface="Abadi Extra Light" panose="020B0204020104020204" pitchFamily="34" charset="0"/>
              </a:rPr>
              <a:t>Shannah Mabry – Pathways to Partnerships, Project Manager</a:t>
            </a:r>
            <a:br>
              <a:rPr lang="en-US" sz="1800" b="1" cap="none" dirty="0">
                <a:latin typeface="Abadi Extra Light" panose="020B0204020104020204" pitchFamily="34" charset="0"/>
              </a:rPr>
            </a:br>
            <a:br>
              <a:rPr lang="en-US" sz="1800" b="1" cap="none" dirty="0">
                <a:latin typeface="Abadi Extra Light" panose="020B0204020104020204" pitchFamily="34" charset="0"/>
              </a:rPr>
            </a:br>
            <a:br>
              <a:rPr lang="en-US" sz="1800" b="1" cap="none" dirty="0">
                <a:latin typeface="Abadi Extra Light" panose="020B0204020104020204" pitchFamily="34" charset="0"/>
              </a:rPr>
            </a:br>
            <a:r>
              <a:rPr lang="en-US" sz="1800" b="1" cap="none" dirty="0">
                <a:latin typeface="Abadi Extra Light" panose="020B0204020104020204" pitchFamily="34" charset="0"/>
              </a:rPr>
              <a:t>Leigh Thrailkill – Pathways to Partnerships, Family Liaison</a:t>
            </a:r>
            <a:br>
              <a:rPr lang="en-US" sz="1800" cap="none" dirty="0">
                <a:latin typeface="Abadi Extra Light" panose="020B0204020104020204" pitchFamily="34" charset="0"/>
              </a:rPr>
            </a:br>
            <a:br>
              <a:rPr lang="en-US" sz="1800" cap="none" dirty="0">
                <a:latin typeface="Abadi Extra Light" panose="020B0204020104020204" pitchFamily="34" charset="0"/>
              </a:rPr>
            </a:br>
            <a:endParaRPr lang="en-US" sz="1800" cap="none" dirty="0">
              <a:latin typeface="Abadi Extra Light" panose="020B0204020104020204" pitchFamily="34" charset="0"/>
            </a:endParaRPr>
          </a:p>
        </p:txBody>
      </p:sp>
      <p:pic>
        <p:nvPicPr>
          <p:cNvPr id="1026" name="Picture 2" descr="A blue heart with text overlay">
            <a:extLst>
              <a:ext uri="{FF2B5EF4-FFF2-40B4-BE49-F238E27FC236}">
                <a16:creationId xmlns:a16="http://schemas.microsoft.com/office/drawing/2014/main" id="{D7B0A014-67AC-2B3B-CED2-B2EB735C06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2716" y="2071135"/>
            <a:ext cx="1732769" cy="17327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489582A4-71DC-2EFA-6984-683FD561D7CA}"/>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6" name="Rectangle 6">
            <a:extLst>
              <a:ext uri="{FF2B5EF4-FFF2-40B4-BE49-F238E27FC236}">
                <a16:creationId xmlns:a16="http://schemas.microsoft.com/office/drawing/2014/main" id="{96F59802-15F5-F1B4-5196-08E79BF35B18}"/>
              </a:ext>
              <a:ext uri="{C183D7F6-B498-43B3-948B-1728B52AA6E4}">
                <adec:decorative xmlns:adec="http://schemas.microsoft.com/office/drawing/2017/decorative" val="1"/>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1" name="TextBox 10">
            <a:extLst>
              <a:ext uri="{FF2B5EF4-FFF2-40B4-BE49-F238E27FC236}">
                <a16:creationId xmlns:a16="http://schemas.microsoft.com/office/drawing/2014/main" id="{EB229727-36AD-739F-D21F-3C40BBD0D915}"/>
              </a:ext>
            </a:extLst>
          </p:cNvPr>
          <p:cNvSpPr txBox="1"/>
          <p:nvPr/>
        </p:nvSpPr>
        <p:spPr>
          <a:xfrm>
            <a:off x="988162" y="650103"/>
            <a:ext cx="10058400"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srgbClr val="FFFFFF"/>
                </a:solidFill>
                <a:effectLst/>
                <a:uLnTx/>
                <a:uFillTx/>
                <a:latin typeface="Abadi Extra Light" panose="020F0502020204030204" pitchFamily="34" charset="0"/>
                <a:ea typeface="+mn-ea"/>
                <a:cs typeface="+mn-cs"/>
              </a:rPr>
              <a:t>Pathways to Partnerships</a:t>
            </a:r>
            <a:endParaRPr kumimoji="0" lang="en-US" sz="54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3" name="Picture 2" descr="A black and white logo with a star">
            <a:extLst>
              <a:ext uri="{FF2B5EF4-FFF2-40B4-BE49-F238E27FC236}">
                <a16:creationId xmlns:a16="http://schemas.microsoft.com/office/drawing/2014/main" id="{C69FF77D-DC2C-D0E1-DAED-4C7E1AEE6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8183" y="5304025"/>
            <a:ext cx="1189840" cy="1328097"/>
          </a:xfrm>
          <a:prstGeom prst="rect">
            <a:avLst/>
          </a:prstGeom>
        </p:spPr>
      </p:pic>
    </p:spTree>
    <p:extLst>
      <p:ext uri="{BB962C8B-B14F-4D97-AF65-F5344CB8AC3E}">
        <p14:creationId xmlns:p14="http://schemas.microsoft.com/office/powerpoint/2010/main" val="1719039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35F1BE-6674-7BFA-1645-C28955806DAF}"/>
              </a:ext>
            </a:extLst>
          </p:cNvPr>
          <p:cNvSpPr txBox="1">
            <a:spLocks noGrp="1"/>
          </p:cNvSpPr>
          <p:nvPr>
            <p:ph type="title" idx="4294967295"/>
          </p:nvPr>
        </p:nvSpPr>
        <p:spPr>
          <a:xfrm>
            <a:off x="473665" y="314284"/>
            <a:ext cx="1033629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are Pre-Employment Transition Services (Pre-ETS)</a:t>
            </a:r>
          </a:p>
        </p:txBody>
      </p:sp>
      <p:pic>
        <p:nvPicPr>
          <p:cNvPr id="3" name="Picture 2" descr="Blue GVRA Logo with Star">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Pre-ETS represent the earliest set of services available for students with disabilities under the GVRA program</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These services are short-term in nature and are designed to help students identify career interests.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Specific set of five required activities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Pre-ETS services are individualized based on the student’s interest and transition goals.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Pre-ETS supplement the school services already in place to support college and career readiness and community participation.</a:t>
            </a:r>
          </a:p>
        </p:txBody>
      </p:sp>
    </p:spTree>
    <p:extLst>
      <p:ext uri="{BB962C8B-B14F-4D97-AF65-F5344CB8AC3E}">
        <p14:creationId xmlns:p14="http://schemas.microsoft.com/office/powerpoint/2010/main" val="343556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35F1BE-6674-7BFA-1645-C28955806DAF}"/>
              </a:ext>
            </a:extLst>
          </p:cNvPr>
          <p:cNvSpPr txBox="1">
            <a:spLocks noGrp="1"/>
          </p:cNvSpPr>
          <p:nvPr>
            <p:ph type="title" idx="4294967295"/>
          </p:nvPr>
        </p:nvSpPr>
        <p:spPr>
          <a:xfrm>
            <a:off x="473665" y="314284"/>
            <a:ext cx="1033629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These are the Five Pre-ETS:</a:t>
            </a:r>
          </a:p>
        </p:txBody>
      </p:sp>
      <p:pic>
        <p:nvPicPr>
          <p:cNvPr id="3" name="Picture 2" descr="Blue GVRA Logo with Star">
            <a:extLst>
              <a:ext uri="{FF2B5EF4-FFF2-40B4-BE49-F238E27FC236}">
                <a16:creationId xmlns:a16="http://schemas.microsoft.com/office/drawing/2014/main" id="{F434F84B-7E0F-43FD-D23A-B0449FDD090D}"/>
              </a:ext>
            </a:extLst>
          </p:cNvPr>
          <p:cNvPicPr>
            <a:picLocks noChangeAspect="1"/>
          </p:cNvPicPr>
          <p:nvPr/>
        </p:nvPicPr>
        <p:blipFill rotWithShape="1">
          <a:blip r:embed="rId4"/>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latin typeface="Arial" panose="020B0604020202020204" pitchFamily="34" charset="0"/>
                <a:cs typeface="Arial" panose="020B0604020202020204" pitchFamily="34" charset="0"/>
              </a:rPr>
              <a:t>Job exploration counseling- </a:t>
            </a:r>
            <a:r>
              <a:rPr lang="en-US" sz="2000" dirty="0">
                <a:latin typeface="Arial" panose="020B0604020202020204" pitchFamily="34" charset="0"/>
                <a:cs typeface="Arial" panose="020B0604020202020204" pitchFamily="34" charset="0"/>
              </a:rPr>
              <a:t>Discussion and activities on job opportunities intended to foster motivation and informed decision-making </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Workplace readiness training- </a:t>
            </a:r>
            <a:r>
              <a:rPr lang="en-US" sz="2000" dirty="0">
                <a:latin typeface="Arial" panose="020B0604020202020204" pitchFamily="34" charset="0"/>
                <a:cs typeface="Arial" panose="020B0604020202020204" pitchFamily="34" charset="0"/>
              </a:rPr>
              <a:t>Development activities on social and other soft skills that are necessary for employment and independent living</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Work-based learning experiences- </a:t>
            </a:r>
            <a:r>
              <a:rPr lang="en-US" sz="2000" dirty="0">
                <a:latin typeface="Arial" panose="020B0604020202020204" pitchFamily="34" charset="0"/>
                <a:cs typeface="Arial" panose="020B0604020202020204" pitchFamily="34" charset="0"/>
              </a:rPr>
              <a:t>Placing student in workplaces to help them connect school experiences to future career opportunities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Post-secondary education counseling- </a:t>
            </a:r>
            <a:r>
              <a:rPr lang="en-US" sz="2000" dirty="0">
                <a:latin typeface="Arial" panose="020B0604020202020204" pitchFamily="34" charset="0"/>
                <a:cs typeface="Arial" panose="020B0604020202020204" pitchFamily="34" charset="0"/>
              </a:rPr>
              <a:t>Discussion and activities regarding college and other post-secondary opportunities</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Instruction in self-advocacy- </a:t>
            </a:r>
            <a:r>
              <a:rPr lang="en-US" sz="2000" dirty="0">
                <a:latin typeface="Arial" panose="020B0604020202020204" pitchFamily="34" charset="0"/>
                <a:cs typeface="Arial" panose="020B0604020202020204" pitchFamily="34" charset="0"/>
              </a:rPr>
              <a:t>Activities to improve abilities to communicate, negotiate, and assert one’s interests and desires</a:t>
            </a:r>
          </a:p>
        </p:txBody>
      </p:sp>
    </p:spTree>
    <p:extLst>
      <p:ext uri="{BB962C8B-B14F-4D97-AF65-F5344CB8AC3E}">
        <p14:creationId xmlns:p14="http://schemas.microsoft.com/office/powerpoint/2010/main" val="2512474335"/>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35F1BE-6674-7BFA-1645-C28955806DAF}"/>
              </a:ext>
            </a:extLst>
          </p:cNvPr>
          <p:cNvSpPr txBox="1">
            <a:spLocks noGrp="1"/>
          </p:cNvSpPr>
          <p:nvPr>
            <p:ph type="title" idx="4294967295"/>
          </p:nvPr>
        </p:nvSpPr>
        <p:spPr>
          <a:xfrm>
            <a:off x="465779" y="664240"/>
            <a:ext cx="1033629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many Pre-Employment Transition Services?</a:t>
            </a:r>
          </a:p>
        </p:txBody>
      </p:sp>
      <p:pic>
        <p:nvPicPr>
          <p:cNvPr id="3" name="Picture 2" descr="Blue GVRA Logo with Star">
            <a:extLst>
              <a:ext uri="{FF2B5EF4-FFF2-40B4-BE49-F238E27FC236}">
                <a16:creationId xmlns:a16="http://schemas.microsoft.com/office/drawing/2014/main" id="{F434F84B-7E0F-43FD-D23A-B0449FDD090D}"/>
              </a:ext>
            </a:extLst>
          </p:cNvPr>
          <p:cNvPicPr>
            <a:picLocks noChangeAspect="1"/>
          </p:cNvPicPr>
          <p:nvPr/>
        </p:nvPicPr>
        <p:blipFill rotWithShape="1">
          <a:blip r:embed="rId4"/>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65779" y="1849775"/>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None of the provisions mandate that all five Pre-ETS activities be provided to each qualifying student by GVRA.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There is no requirement that any one type of Pre-ETS precede another type. </a:t>
            </a:r>
          </a:p>
          <a:p>
            <a:pPr marL="0" indent="0">
              <a:buNone/>
            </a:pP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There is no requirement that a person receive a prescribed number of Pre-ETS.</a:t>
            </a:r>
          </a:p>
          <a:p>
            <a:endParaRPr lang="en-US" sz="2400" dirty="0">
              <a:latin typeface="Arial" panose="020B0604020202020204" pitchFamily="34" charset="0"/>
              <a:cs typeface="Arial" panose="020B0604020202020204" pitchFamily="34" charset="0"/>
            </a:endParaRPr>
          </a:p>
          <a:p>
            <a:pPr marL="914400" lvl="2" indent="0">
              <a:buNone/>
            </a:pPr>
            <a:r>
              <a:rPr lang="en-US" sz="1600" dirty="0">
                <a:highlight>
                  <a:srgbClr val="FFFF00"/>
                </a:highlight>
                <a:latin typeface="Arial" panose="020B0604020202020204" pitchFamily="34" charset="0"/>
                <a:cs typeface="Arial" panose="020B0604020202020204" pitchFamily="34" charset="0"/>
              </a:rPr>
              <a:t>**The amount and type of service is decided by the student’s IEP Team or 504 committee and should be outlined in their individual plans. </a:t>
            </a:r>
          </a:p>
          <a:p>
            <a:pPr lvl="2"/>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3330132"/>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35F1BE-6674-7BFA-1645-C28955806DAF}"/>
              </a:ext>
            </a:extLst>
          </p:cNvPr>
          <p:cNvSpPr txBox="1">
            <a:spLocks noGrp="1"/>
          </p:cNvSpPr>
          <p:nvPr>
            <p:ph type="title" idx="4294967295"/>
          </p:nvPr>
        </p:nvSpPr>
        <p:spPr>
          <a:xfrm>
            <a:off x="473665" y="314284"/>
            <a:ext cx="1033629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Getting Ready for Opportunities in Work (GROW)</a:t>
            </a:r>
          </a:p>
        </p:txBody>
      </p:sp>
      <p:pic>
        <p:nvPicPr>
          <p:cNvPr id="3" name="Picture 2" descr="Blue GVRA Logo with Star">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52841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GROW is available to students looking for an opportunity to explore work and post-secondary education opportunities in a 4-5 day camp-like structure.</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GROW is typically during the summer months, but sometimes is scheduled during school breaks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Sites include Roosevelt Warm Springs and Cave Spring campuses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GROW is also offered through private providers across the state</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During GROW, students will join peers in work-based learning, career exploration, workplace readiness, post-secondary counseling and self-advocacy activities</a:t>
            </a: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881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35F1BE-6674-7BFA-1645-C28955806DAF}"/>
              </a:ext>
            </a:extLst>
          </p:cNvPr>
          <p:cNvSpPr txBox="1">
            <a:spLocks noGrp="1"/>
          </p:cNvSpPr>
          <p:nvPr>
            <p:ph type="title" idx="4294967295"/>
          </p:nvPr>
        </p:nvSpPr>
        <p:spPr>
          <a:xfrm>
            <a:off x="473665" y="314284"/>
            <a:ext cx="1033629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VR Transition Services</a:t>
            </a:r>
          </a:p>
        </p:txBody>
      </p:sp>
      <p:pic>
        <p:nvPicPr>
          <p:cNvPr id="3" name="Picture 2" descr="Blue GVRA Logo with Star">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65779" y="1546842"/>
            <a:ext cx="11260442" cy="38338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Available to students who have applied and been determined eligible for VR services</a:t>
            </a:r>
            <a:endParaRPr lang="en-US" sz="2400" dirty="0">
              <a:latin typeface="Arial" panose="020B0604020202020204" pitchFamily="34" charset="0"/>
              <a:cs typeface="Arial" panose="020B0604020202020204" pitchFamily="34" charset="0"/>
            </a:endParaRPr>
          </a:p>
          <a:p>
            <a:r>
              <a:rPr lang="en-US" dirty="0">
                <a:solidFill>
                  <a:prstClr val="black"/>
                </a:solidFill>
                <a:latin typeface="Arial" panose="020B0604020202020204" pitchFamily="34" charset="0"/>
                <a:cs typeface="Arial" panose="020B0604020202020204" pitchFamily="34" charset="0"/>
              </a:rPr>
              <a:t>  </a:t>
            </a:r>
            <a:r>
              <a:rPr lang="en-US" sz="2400" dirty="0">
                <a:solidFill>
                  <a:prstClr val="black"/>
                </a:solidFill>
                <a:latin typeface="Arial" panose="020B0604020202020204" pitchFamily="34" charset="0"/>
                <a:cs typeface="Arial" panose="020B0604020202020204" pitchFamily="34" charset="0"/>
              </a:rPr>
              <a:t>Documented in the Individualized Plan for Employment (IPE) </a:t>
            </a:r>
          </a:p>
          <a:p>
            <a:pPr marL="0" indent="0">
              <a:buNone/>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400" dirty="0">
                <a:latin typeface="Arial" panose="020B0604020202020204" pitchFamily="34" charset="0"/>
                <a:cs typeface="Arial" panose="020B0604020202020204" pitchFamily="34" charset="0"/>
              </a:rPr>
              <a:t>VR Transition services allow the student to receive more individualized and intensive Pre-ETS while they are still enrolled in school. </a:t>
            </a:r>
          </a:p>
          <a:p>
            <a:pPr marL="0" indent="0">
              <a:buNone/>
              <a:defRPr/>
            </a:pPr>
            <a:endParaRPr lang="en-US" sz="2400" dirty="0">
              <a:solidFill>
                <a:prstClr val="black"/>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Based upon the unique needs of the student AND requirements to reach their specific vocational goal in competitive integrated employment</a:t>
            </a:r>
          </a:p>
        </p:txBody>
      </p:sp>
    </p:spTree>
    <p:extLst>
      <p:ext uri="{BB962C8B-B14F-4D97-AF65-F5344CB8AC3E}">
        <p14:creationId xmlns:p14="http://schemas.microsoft.com/office/powerpoint/2010/main" val="295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35F1BE-6674-7BFA-1645-C28955806DAF}"/>
              </a:ext>
            </a:extLst>
          </p:cNvPr>
          <p:cNvSpPr txBox="1">
            <a:spLocks noGrp="1"/>
          </p:cNvSpPr>
          <p:nvPr>
            <p:ph type="title" idx="4294967295"/>
          </p:nvPr>
        </p:nvSpPr>
        <p:spPr>
          <a:xfrm>
            <a:off x="473665" y="314284"/>
            <a:ext cx="1033629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GVRA Client Process/Applying for VR Services </a:t>
            </a:r>
          </a:p>
        </p:txBody>
      </p:sp>
      <p:pic>
        <p:nvPicPr>
          <p:cNvPr id="3" name="Picture 2" descr="Blue GVRA Logo with Star">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panose="020B0604020202020204" pitchFamily="34" charset="0"/>
                <a:cs typeface="Arial" panose="020B0604020202020204" pitchFamily="34" charset="0"/>
              </a:rPr>
              <a:t>GVRA Receives Referral (or the student is already receiving Pre-ETS and requests to apply for VR Services). </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student completes a VR Intake with a VR staff member and signs an application for services.</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GVRA Counselor will begin eligibility process, which includes assignment of priority category. </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Once eligibility is determined, then GVRA will conduct a needs assessment.</a:t>
            </a:r>
          </a:p>
          <a:p>
            <a:pPr marL="0" indent="0">
              <a:buNone/>
            </a:pP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Utilizing information collected during the needs assessment an Individualized Plan for Employment (IPE) will be developed, reviewed and agreed upon by both GVRA and the Client. </a:t>
            </a:r>
          </a:p>
        </p:txBody>
      </p:sp>
    </p:spTree>
    <p:extLst>
      <p:ext uri="{BB962C8B-B14F-4D97-AF65-F5344CB8AC3E}">
        <p14:creationId xmlns:p14="http://schemas.microsoft.com/office/powerpoint/2010/main" val="4002153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35F1BE-6674-7BFA-1645-C28955806DAF}"/>
              </a:ext>
            </a:extLst>
          </p:cNvPr>
          <p:cNvSpPr txBox="1">
            <a:spLocks noGrp="1"/>
          </p:cNvSpPr>
          <p:nvPr>
            <p:ph type="title" idx="4294967295"/>
          </p:nvPr>
        </p:nvSpPr>
        <p:spPr>
          <a:xfrm>
            <a:off x="473665" y="314284"/>
            <a:ext cx="1033629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Common Transition Services</a:t>
            </a:r>
          </a:p>
        </p:txBody>
      </p:sp>
      <p:pic>
        <p:nvPicPr>
          <p:cNvPr id="3" name="Picture 2" descr="Blue GVRA Logo with Star">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Community Work Adjustment Training (intensive Pre-ETS)</a:t>
            </a:r>
          </a:p>
          <a:p>
            <a:r>
              <a:rPr lang="en-US" sz="2400" dirty="0">
                <a:latin typeface="Arial" panose="020B0604020202020204" pitchFamily="34" charset="0"/>
                <a:cs typeface="Arial" panose="020B0604020202020204" pitchFamily="34" charset="0"/>
              </a:rPr>
              <a:t>Assistive Work Technology</a:t>
            </a:r>
          </a:p>
          <a:p>
            <a:r>
              <a:rPr lang="en-US" sz="2400" dirty="0">
                <a:latin typeface="Arial" panose="020B0604020202020204" pitchFamily="34" charset="0"/>
                <a:cs typeface="Arial" panose="020B0604020202020204" pitchFamily="34" charset="0"/>
              </a:rPr>
              <a:t>On-the-job training</a:t>
            </a:r>
          </a:p>
          <a:p>
            <a:r>
              <a:rPr lang="en-US" sz="2400" dirty="0">
                <a:latin typeface="Arial" panose="020B0604020202020204" pitchFamily="34" charset="0"/>
                <a:cs typeface="Arial" panose="020B0604020202020204" pitchFamily="34" charset="0"/>
              </a:rPr>
              <a:t>Specific Vocational training</a:t>
            </a:r>
          </a:p>
          <a:p>
            <a:r>
              <a:rPr lang="en-US" sz="2400" dirty="0">
                <a:latin typeface="Arial" panose="020B0604020202020204" pitchFamily="34" charset="0"/>
                <a:cs typeface="Arial" panose="020B0604020202020204" pitchFamily="34" charset="0"/>
              </a:rPr>
              <a:t>GVRA Residential Services Pathway Training Programs</a:t>
            </a:r>
          </a:p>
          <a:p>
            <a:r>
              <a:rPr lang="en-US" sz="2400" dirty="0">
                <a:latin typeface="Arial" panose="020B0604020202020204" pitchFamily="34" charset="0"/>
                <a:cs typeface="Arial" panose="020B0604020202020204" pitchFamily="34" charset="0"/>
              </a:rPr>
              <a:t>Job coaching</a:t>
            </a:r>
          </a:p>
          <a:p>
            <a:r>
              <a:rPr lang="en-US" sz="2400" dirty="0">
                <a:latin typeface="Arial" panose="020B0604020202020204" pitchFamily="34" charset="0"/>
                <a:cs typeface="Arial" panose="020B0604020202020204" pitchFamily="34" charset="0"/>
              </a:rPr>
              <a:t>Supported Employment</a:t>
            </a:r>
          </a:p>
          <a:p>
            <a:r>
              <a:rPr lang="en-US" sz="2400" dirty="0">
                <a:latin typeface="Arial" panose="020B0604020202020204" pitchFamily="34" charset="0"/>
                <a:cs typeface="Arial" panose="020B0604020202020204" pitchFamily="34" charset="0"/>
              </a:rPr>
              <a:t>Customized Supported Employment</a:t>
            </a:r>
          </a:p>
          <a:p>
            <a:r>
              <a:rPr lang="en-US" sz="2400" dirty="0">
                <a:latin typeface="Arial" panose="020B0604020202020204" pitchFamily="34" charset="0"/>
                <a:cs typeface="Arial" panose="020B0604020202020204" pitchFamily="34" charset="0"/>
              </a:rPr>
              <a:t>Individualized Job Placement Services</a:t>
            </a:r>
          </a:p>
        </p:txBody>
      </p:sp>
    </p:spTree>
    <p:extLst>
      <p:ext uri="{BB962C8B-B14F-4D97-AF65-F5344CB8AC3E}">
        <p14:creationId xmlns:p14="http://schemas.microsoft.com/office/powerpoint/2010/main" val="1482241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35F1BE-6674-7BFA-1645-C28955806DAF}"/>
              </a:ext>
            </a:extLst>
          </p:cNvPr>
          <p:cNvSpPr txBox="1">
            <a:spLocks noGrp="1"/>
          </p:cNvSpPr>
          <p:nvPr>
            <p:ph type="title" idx="4294967295"/>
          </p:nvPr>
        </p:nvSpPr>
        <p:spPr>
          <a:xfrm>
            <a:off x="473665" y="314284"/>
            <a:ext cx="1033629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 to College Degree, Diploma, and Technical Certificate Programs</a:t>
            </a:r>
          </a:p>
        </p:txBody>
      </p:sp>
      <p:pic>
        <p:nvPicPr>
          <p:cNvPr id="3" name="Picture 2" descr="Blue GVRA Logo with Star">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73665" y="1477470"/>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Necessary in order to reach their Vocational Goal:</a:t>
            </a:r>
          </a:p>
          <a:p>
            <a:endParaRPr lang="en-US" sz="2400"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Support Needs/Services</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Measurable Skill Gains (progress monitoring)</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Credential Attainment</a:t>
            </a:r>
          </a:p>
          <a:p>
            <a:pPr lvl="1"/>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Funding Options include the Bud McCall Grant</a:t>
            </a:r>
          </a:p>
        </p:txBody>
      </p:sp>
    </p:spTree>
    <p:extLst>
      <p:ext uri="{BB962C8B-B14F-4D97-AF65-F5344CB8AC3E}">
        <p14:creationId xmlns:p14="http://schemas.microsoft.com/office/powerpoint/2010/main" val="2810396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35F1BE-6674-7BFA-1645-C28955806DAF}"/>
              </a:ext>
            </a:extLst>
          </p:cNvPr>
          <p:cNvSpPr txBox="1">
            <a:spLocks noGrp="1"/>
          </p:cNvSpPr>
          <p:nvPr>
            <p:ph type="title" idx="4294967295"/>
          </p:nvPr>
        </p:nvSpPr>
        <p:spPr>
          <a:xfrm>
            <a:off x="473665" y="314284"/>
            <a:ext cx="1033629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 to Inclusive Post-Secondary Education</a:t>
            </a:r>
          </a:p>
        </p:txBody>
      </p:sp>
      <p:pic>
        <p:nvPicPr>
          <p:cNvPr id="3" name="Picture 2" descr="Blue GVRA Logo with Star">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What is IPSE/CTP?</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Which colleges have the programs?</a:t>
            </a:r>
          </a:p>
          <a:p>
            <a:pPr lvl="1"/>
            <a:r>
              <a:rPr lang="en-US" sz="2000" dirty="0">
                <a:latin typeface="Arial" panose="020B0604020202020204" pitchFamily="34" charset="0"/>
                <a:cs typeface="Arial" panose="020B0604020202020204" pitchFamily="34" charset="0"/>
                <a:hlinkClick r:id="rId4"/>
              </a:rPr>
              <a:t>www.thinkcollege.net </a:t>
            </a:r>
            <a:endParaRPr lang="en-US" sz="2000" dirty="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Georgia has 9 this year, currently 8 are Certified Transition Programs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Important Considerations	</a:t>
            </a:r>
          </a:p>
          <a:p>
            <a:pPr lvl="1"/>
            <a:r>
              <a:rPr lang="en-US" sz="2000" dirty="0">
                <a:latin typeface="Arial" panose="020B0604020202020204" pitchFamily="34" charset="0"/>
                <a:cs typeface="Arial" panose="020B0604020202020204" pitchFamily="34" charset="0"/>
              </a:rPr>
              <a:t>Housing/Transportation</a:t>
            </a:r>
          </a:p>
          <a:p>
            <a:pPr lvl="1"/>
            <a:r>
              <a:rPr lang="en-US" sz="2000" dirty="0">
                <a:latin typeface="Arial" panose="020B0604020202020204" pitchFamily="34" charset="0"/>
                <a:cs typeface="Arial" panose="020B0604020202020204" pitchFamily="34" charset="0"/>
              </a:rPr>
              <a:t>Financial Barriers</a:t>
            </a:r>
          </a:p>
          <a:p>
            <a:pPr lvl="2"/>
            <a:r>
              <a:rPr lang="en-US" dirty="0">
                <a:latin typeface="Arial" panose="020B0604020202020204" pitchFamily="34" charset="0"/>
                <a:cs typeface="Arial" panose="020B0604020202020204" pitchFamily="34" charset="0"/>
              </a:rPr>
              <a:t>If approved, GVRA support of up to $3000 per semester may be sent to the program.  GVRA contracts with them to provide Pre-ETS and/or work readiness services qualifying students.  </a:t>
            </a:r>
          </a:p>
          <a:p>
            <a:pPr lvl="2"/>
            <a:r>
              <a:rPr lang="en-US" dirty="0">
                <a:latin typeface="Arial" panose="020B0604020202020204" pitchFamily="34" charset="0"/>
                <a:cs typeface="Arial" panose="020B0604020202020204" pitchFamily="34" charset="0"/>
              </a:rPr>
              <a:t>Eligible for federal financial aid?</a:t>
            </a:r>
          </a:p>
          <a:p>
            <a:pPr lvl="2"/>
            <a:r>
              <a:rPr lang="en-US" dirty="0">
                <a:latin typeface="Arial" panose="020B0604020202020204" pitchFamily="34" charset="0"/>
                <a:cs typeface="Arial" panose="020B0604020202020204" pitchFamily="34" charset="0"/>
              </a:rPr>
              <a:t>Private and school scholarships?</a:t>
            </a:r>
          </a:p>
          <a:p>
            <a:pPr lvl="2"/>
            <a:r>
              <a:rPr lang="en-US" dirty="0">
                <a:latin typeface="Arial" panose="020B0604020202020204" pitchFamily="34" charset="0"/>
                <a:cs typeface="Arial" panose="020B0604020202020204" pitchFamily="34" charset="0"/>
              </a:rPr>
              <a:t>Educational loans?</a:t>
            </a:r>
          </a:p>
        </p:txBody>
      </p:sp>
    </p:spTree>
    <p:extLst>
      <p:ext uri="{BB962C8B-B14F-4D97-AF65-F5344CB8AC3E}">
        <p14:creationId xmlns:p14="http://schemas.microsoft.com/office/powerpoint/2010/main" val="2990049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16A9F0-6F30-3135-8069-32AB0F227E1D}"/>
              </a:ext>
              <a:ext uri="{C183D7F6-B498-43B3-948B-1728B52AA6E4}">
                <adec:decorative xmlns:adec="http://schemas.microsoft.com/office/drawing/2017/decorative" val="1"/>
              </a:ext>
            </a:extLst>
          </p:cNvPr>
          <p:cNvSpPr txBox="1">
            <a:spLocks noGrp="1"/>
          </p:cNvSpPr>
          <p:nvPr>
            <p:ph type="title"/>
          </p:nvPr>
        </p:nvSpPr>
        <p:spPr>
          <a:xfrm>
            <a:off x="727437" y="301585"/>
            <a:ext cx="10515996" cy="1474948"/>
          </a:xfrm>
          <a:prstGeom prst="rect">
            <a:avLst/>
          </a:prstGeom>
          <a:solidFill>
            <a:schemeClr val="bg1"/>
          </a:solidFill>
          <a:ln>
            <a:noFill/>
            <a:prstDash/>
          </a:ln>
          <a:effectLst>
            <a:glow rad="139700">
              <a:srgbClr val="156082">
                <a:satMod val="175000"/>
                <a:alpha val="40000"/>
              </a:srgbClr>
            </a:glo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VR Postsecondary Services </a:t>
            </a:r>
            <a:r>
              <a:rPr lang="en-US" b="1" dirty="0">
                <a:solidFill>
                  <a:prstClr val="black"/>
                </a:solidFill>
                <a:latin typeface="Arial" panose="020B0604020202020204" pitchFamily="34" charset="0"/>
                <a:cs typeface="Arial" panose="020B0604020202020204" pitchFamily="34" charset="0"/>
              </a:rPr>
              <a:t>&amp; </a:t>
            </a:r>
            <a:r>
              <a:rPr kumimoji="0" lang="en-US" sz="4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Funding</a:t>
            </a:r>
          </a:p>
        </p:txBody>
      </p:sp>
      <p:sp>
        <p:nvSpPr>
          <p:cNvPr id="9" name="Text Placeholder 8">
            <a:extLst>
              <a:ext uri="{FF2B5EF4-FFF2-40B4-BE49-F238E27FC236}">
                <a16:creationId xmlns:a16="http://schemas.microsoft.com/office/drawing/2014/main" id="{2EB41F3F-3FF3-33A1-6DCA-68F1C7858DB3}"/>
              </a:ext>
              <a:ext uri="{C183D7F6-B498-43B3-948B-1728B52AA6E4}">
                <adec:decorative xmlns:adec="http://schemas.microsoft.com/office/drawing/2017/decorative" val="1"/>
              </a:ext>
            </a:extLst>
          </p:cNvPr>
          <p:cNvSpPr>
            <a:spLocks noGrp="1"/>
          </p:cNvSpPr>
          <p:nvPr>
            <p:ph type="body" idx="1"/>
          </p:nvPr>
        </p:nvSpPr>
        <p:spPr>
          <a:xfrm>
            <a:off x="827648" y="1706011"/>
            <a:ext cx="5157787" cy="823912"/>
          </a:xfrm>
        </p:spPr>
        <p:txBody>
          <a:bodyPr>
            <a:normAutofit/>
          </a:bodyPr>
          <a:lstStyle/>
          <a:p>
            <a:pPr algn="ctr"/>
            <a:r>
              <a:rPr lang="en-US" sz="3200" u="sng" dirty="0">
                <a:latin typeface="Arial" panose="020B0604020202020204" pitchFamily="34" charset="0"/>
                <a:cs typeface="Arial" panose="020B0604020202020204" pitchFamily="34" charset="0"/>
              </a:rPr>
              <a:t>Services</a:t>
            </a:r>
          </a:p>
        </p:txBody>
      </p:sp>
      <p:sp>
        <p:nvSpPr>
          <p:cNvPr id="11" name="Content Placeholder 10">
            <a:extLst>
              <a:ext uri="{FF2B5EF4-FFF2-40B4-BE49-F238E27FC236}">
                <a16:creationId xmlns:a16="http://schemas.microsoft.com/office/drawing/2014/main" id="{CBB973EA-92C1-FE47-D018-E995A3CD05AC}"/>
              </a:ext>
              <a:ext uri="{C183D7F6-B498-43B3-948B-1728B52AA6E4}">
                <adec:decorative xmlns:adec="http://schemas.microsoft.com/office/drawing/2017/decorative" val="1"/>
              </a:ext>
            </a:extLst>
          </p:cNvPr>
          <p:cNvSpPr>
            <a:spLocks noGrp="1"/>
          </p:cNvSpPr>
          <p:nvPr>
            <p:ph sz="half" idx="2"/>
          </p:nvPr>
        </p:nvSpPr>
        <p:spPr>
          <a:xfrm>
            <a:off x="1285059" y="2590766"/>
            <a:ext cx="4592683" cy="3851271"/>
          </a:xfrm>
        </p:spPr>
        <p:txBody>
          <a:bodyPr>
            <a:normAutofit fontScale="77500" lnSpcReduction="20000"/>
          </a:bodyPr>
          <a:lstStyle/>
          <a:p>
            <a:pPr>
              <a:buFont typeface="Wingdings" panose="05000000000000000000" pitchFamily="2" charset="2"/>
              <a:buChar char="q"/>
            </a:pPr>
            <a:r>
              <a:rPr lang="en-US" sz="3400" dirty="0">
                <a:latin typeface="Arial" panose="020B0604020202020204" pitchFamily="34" charset="0"/>
                <a:cs typeface="Arial" panose="020B0604020202020204" pitchFamily="34" charset="0"/>
              </a:rPr>
              <a:t> Postsecondary Training 	</a:t>
            </a:r>
          </a:p>
          <a:p>
            <a:pPr>
              <a:buFont typeface="Wingdings" panose="05000000000000000000" pitchFamily="2" charset="2"/>
              <a:buChar char="q"/>
            </a:pPr>
            <a:endParaRPr lang="en-US" sz="34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3400" dirty="0">
                <a:latin typeface="Arial" panose="020B0604020202020204" pitchFamily="34" charset="0"/>
                <a:cs typeface="Arial" panose="020B0604020202020204" pitchFamily="34" charset="0"/>
              </a:rPr>
              <a:t> Inclusive Postsecondary Training</a:t>
            </a:r>
          </a:p>
          <a:p>
            <a:pPr>
              <a:buFont typeface="Wingdings" panose="05000000000000000000" pitchFamily="2" charset="2"/>
              <a:buChar char="q"/>
            </a:pPr>
            <a:endParaRPr lang="en-US" sz="3400" dirty="0">
              <a:latin typeface="Arial" panose="020B0604020202020204" pitchFamily="34" charset="0"/>
              <a:cs typeface="Arial" panose="020B0604020202020204" pitchFamily="34" charset="0"/>
            </a:endParaRPr>
          </a:p>
          <a:p>
            <a:pPr marL="0" indent="0">
              <a:buNone/>
            </a:pPr>
            <a:endParaRPr lang="en-US" sz="34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US" sz="3400" dirty="0">
                <a:latin typeface="Arial" panose="020B0604020202020204" pitchFamily="34" charset="0"/>
                <a:cs typeface="Arial" panose="020B0604020202020204" pitchFamily="34" charset="0"/>
              </a:rPr>
              <a:t> Vocational Training, Supported Employment, &amp; Job Placement Services</a:t>
            </a:r>
            <a:r>
              <a:rPr lang="en-US" dirty="0">
                <a:latin typeface="Arial" panose="020B0604020202020204" pitchFamily="34" charset="0"/>
                <a:cs typeface="Arial" panose="020B0604020202020204" pitchFamily="34" charset="0"/>
              </a:rPr>
              <a:t>	</a:t>
            </a:r>
          </a:p>
        </p:txBody>
      </p:sp>
      <p:sp>
        <p:nvSpPr>
          <p:cNvPr id="12" name="Text Placeholder 11">
            <a:extLst>
              <a:ext uri="{FF2B5EF4-FFF2-40B4-BE49-F238E27FC236}">
                <a16:creationId xmlns:a16="http://schemas.microsoft.com/office/drawing/2014/main" id="{8372C95F-5419-FC84-E81B-AFF07730A78F}"/>
              </a:ext>
              <a:ext uri="{C183D7F6-B498-43B3-948B-1728B52AA6E4}">
                <adec:decorative xmlns:adec="http://schemas.microsoft.com/office/drawing/2017/decorative" val="1"/>
              </a:ext>
            </a:extLst>
          </p:cNvPr>
          <p:cNvSpPr>
            <a:spLocks noGrp="1"/>
          </p:cNvSpPr>
          <p:nvPr>
            <p:ph type="body" sz="quarter" idx="3"/>
          </p:nvPr>
        </p:nvSpPr>
        <p:spPr>
          <a:xfrm>
            <a:off x="6022840" y="1684987"/>
            <a:ext cx="5183188" cy="823912"/>
          </a:xfrm>
        </p:spPr>
        <p:txBody>
          <a:bodyPr>
            <a:normAutofit/>
          </a:bodyPr>
          <a:lstStyle/>
          <a:p>
            <a:pPr algn="ctr"/>
            <a:r>
              <a:rPr lang="en-US" sz="3200" u="sng" dirty="0">
                <a:latin typeface="Arial" panose="020B0604020202020204" pitchFamily="34" charset="0"/>
                <a:cs typeface="Arial" panose="020B0604020202020204" pitchFamily="34" charset="0"/>
              </a:rPr>
              <a:t>Funding</a:t>
            </a:r>
          </a:p>
        </p:txBody>
      </p:sp>
      <p:sp>
        <p:nvSpPr>
          <p:cNvPr id="13" name="Content Placeholder 12">
            <a:extLst>
              <a:ext uri="{FF2B5EF4-FFF2-40B4-BE49-F238E27FC236}">
                <a16:creationId xmlns:a16="http://schemas.microsoft.com/office/drawing/2014/main" id="{7FBB08A1-9D90-907F-FE08-3321DF5159A1}"/>
              </a:ext>
              <a:ext uri="{C183D7F6-B498-43B3-948B-1728B52AA6E4}">
                <adec:decorative xmlns:adec="http://schemas.microsoft.com/office/drawing/2017/decorative" val="1"/>
              </a:ext>
            </a:extLst>
          </p:cNvPr>
          <p:cNvSpPr>
            <a:spLocks noGrp="1"/>
          </p:cNvSpPr>
          <p:nvPr>
            <p:ph sz="quarter" idx="4"/>
          </p:nvPr>
        </p:nvSpPr>
        <p:spPr>
          <a:xfrm>
            <a:off x="5985435" y="2590766"/>
            <a:ext cx="6044005" cy="3684588"/>
          </a:xfrm>
        </p:spPr>
        <p:txBody>
          <a:bodyPr>
            <a:normAutofit fontScale="77500" lnSpcReduction="20000"/>
          </a:bodyPr>
          <a:lstStyle/>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 Financial Aid, Need-Based Scholarships, Bud McCall Grant</a:t>
            </a:r>
          </a:p>
          <a:p>
            <a:pPr>
              <a:buFont typeface="Wingdings" panose="05000000000000000000" pitchFamily="2" charset="2"/>
              <a:buChar char="Ø"/>
            </a:pPr>
            <a:endParaRPr lang="en-US" sz="31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 Georgia Student Finance Commission Grants (IPSE Grant), GVRA supports programs up to $3000 per semester for Pre-ETS per student for up to 4 semesters</a:t>
            </a:r>
          </a:p>
          <a:p>
            <a:pPr>
              <a:buFont typeface="Wingdings" panose="05000000000000000000" pitchFamily="2" charset="2"/>
              <a:buChar char="Ø"/>
            </a:pPr>
            <a:endParaRPr lang="en-US" sz="31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 GVRA funded – no cost to individuals and families. </a:t>
            </a:r>
          </a:p>
          <a:p>
            <a:endParaRPr lang="en-US" dirty="0"/>
          </a:p>
        </p:txBody>
      </p:sp>
      <p:sp>
        <p:nvSpPr>
          <p:cNvPr id="2" name="Slide Number Placeholder 1">
            <a:extLst>
              <a:ext uri="{FF2B5EF4-FFF2-40B4-BE49-F238E27FC236}">
                <a16:creationId xmlns:a16="http://schemas.microsoft.com/office/drawing/2014/main" id="{B6AF64F3-EE0A-DE4D-FA57-F8E6E0109D8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2BA7C8B-1E53-97A4-2F5D-92A6E764BFE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27" b="14001"/>
          <a:stretch/>
        </p:blipFill>
        <p:spPr>
          <a:xfrm>
            <a:off x="250965" y="5656888"/>
            <a:ext cx="1038992" cy="1109106"/>
          </a:xfrm>
          <a:prstGeom prst="rect">
            <a:avLst/>
          </a:prstGeom>
        </p:spPr>
      </p:pic>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425039" y="6721477"/>
            <a:ext cx="10515996"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033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A3BD365-0426-56CE-73D9-F394B5610816}"/>
              </a:ext>
            </a:extLst>
          </p:cNvPr>
          <p:cNvSpPr>
            <a:spLocks noGrp="1"/>
          </p:cNvSpPr>
          <p:nvPr>
            <p:ph type="title"/>
          </p:nvPr>
        </p:nvSpPr>
        <p:spPr>
          <a:xfrm>
            <a:off x="3352799" y="796925"/>
            <a:ext cx="5765801" cy="1325563"/>
          </a:xfrm>
        </p:spPr>
        <p:txBody>
          <a:bodyPr>
            <a:normAutofit/>
          </a:bodyPr>
          <a:lstStyle/>
          <a:p>
            <a:pPr algn="ctr"/>
            <a:r>
              <a:rPr lang="en-US" sz="5400" b="1" i="0" u="none" strike="noStrike">
                <a:solidFill>
                  <a:srgbClr val="0E5269"/>
                </a:solidFill>
                <a:effectLst/>
                <a:latin typeface="Arial" panose="020B0604020202020204" pitchFamily="34" charset="0"/>
              </a:rPr>
              <a:t>Big Dreams</a:t>
            </a:r>
            <a:endParaRPr lang="en-US" sz="5400"/>
          </a:p>
        </p:txBody>
      </p:sp>
      <p:pic>
        <p:nvPicPr>
          <p:cNvPr id="2052" name="Picture 4" descr="A blue heart with text overlay&#10;&#10;">
            <a:extLst>
              <a:ext uri="{FF2B5EF4-FFF2-40B4-BE49-F238E27FC236}">
                <a16:creationId xmlns:a16="http://schemas.microsoft.com/office/drawing/2014/main" id="{076A99E2-6403-B406-94D1-F197AA6CE2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948" y="255397"/>
            <a:ext cx="1500251" cy="15002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 white text on a black background&#10;&#10;Dream Big">
            <a:extLst>
              <a:ext uri="{FF2B5EF4-FFF2-40B4-BE49-F238E27FC236}">
                <a16:creationId xmlns:a16="http://schemas.microsoft.com/office/drawing/2014/main" id="{9148991F-2712-95F7-DAF1-83CE6C792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1430" y="71628"/>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 blue hexagons with black text&#10;&#10;Student - What are your dreams for your students?&#10;&#10;Family - What are your dreams for your families?&#10;&#10;">
            <a:extLst>
              <a:ext uri="{FF2B5EF4-FFF2-40B4-BE49-F238E27FC236}">
                <a16:creationId xmlns:a16="http://schemas.microsoft.com/office/drawing/2014/main" id="{F91AB7ED-B786-68FE-3927-619CA2588C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839" y="2345268"/>
            <a:ext cx="5882322" cy="3638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679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35F1BE-6674-7BFA-1645-C28955806DAF}"/>
              </a:ext>
            </a:extLst>
          </p:cNvPr>
          <p:cNvSpPr txBox="1">
            <a:spLocks noGrp="1"/>
          </p:cNvSpPr>
          <p:nvPr>
            <p:ph type="title" idx="4294967295"/>
          </p:nvPr>
        </p:nvSpPr>
        <p:spPr>
          <a:xfrm>
            <a:off x="473665" y="314284"/>
            <a:ext cx="1033629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 McCall Post Secondary Vocational Rehabilitation Grant</a:t>
            </a:r>
          </a:p>
        </p:txBody>
      </p:sp>
      <p:pic>
        <p:nvPicPr>
          <p:cNvPr id="3" name="Picture 2" descr="Blue GVRA Logo with Star">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Eligibility Requirements:</a:t>
            </a:r>
          </a:p>
          <a:p>
            <a:pPr lvl="1"/>
            <a:r>
              <a:rPr lang="en-US" sz="2000" dirty="0">
                <a:latin typeface="Arial" panose="020B0604020202020204" pitchFamily="34" charset="0"/>
                <a:cs typeface="Arial" panose="020B0604020202020204" pitchFamily="34" charset="0"/>
              </a:rPr>
              <a:t>Meet GVRA eligibility</a:t>
            </a:r>
          </a:p>
          <a:p>
            <a:pPr lvl="1"/>
            <a:r>
              <a:rPr lang="en-US" sz="2000" dirty="0">
                <a:latin typeface="Arial" panose="020B0604020202020204" pitchFamily="34" charset="0"/>
                <a:cs typeface="Arial" panose="020B0604020202020204" pitchFamily="34" charset="0"/>
              </a:rPr>
              <a:t>Provide an acceptance letter to an accredited school</a:t>
            </a:r>
          </a:p>
          <a:p>
            <a:pPr lvl="1"/>
            <a:r>
              <a:rPr lang="en-US" sz="2000" dirty="0">
                <a:latin typeface="Arial" panose="020B0604020202020204" pitchFamily="34" charset="0"/>
                <a:cs typeface="Arial" panose="020B0604020202020204" pitchFamily="34" charset="0"/>
              </a:rPr>
              <a:t>Complete FAFSA</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Grant Amount:</a:t>
            </a:r>
          </a:p>
          <a:p>
            <a:pPr lvl="1"/>
            <a:r>
              <a:rPr lang="en-US" sz="2000" dirty="0">
                <a:latin typeface="Arial" panose="020B0604020202020204" pitchFamily="34" charset="0"/>
                <a:cs typeface="Arial" panose="020B0604020202020204" pitchFamily="34" charset="0"/>
              </a:rPr>
              <a:t>Tuition: $7,395 per year</a:t>
            </a:r>
          </a:p>
          <a:p>
            <a:pPr lvl="1"/>
            <a:r>
              <a:rPr lang="en-US" sz="2000" dirty="0">
                <a:latin typeface="Arial" panose="020B0604020202020204" pitchFamily="34" charset="0"/>
                <a:cs typeface="Arial" panose="020B0604020202020204" pitchFamily="34" charset="0"/>
              </a:rPr>
              <a:t>Maintenance: (room, board, and meals) $9,430 per year</a:t>
            </a:r>
          </a:p>
          <a:p>
            <a:pPr lvl="1"/>
            <a:r>
              <a:rPr lang="en-US" sz="2000" dirty="0">
                <a:latin typeface="Arial" panose="020B0604020202020204" pitchFamily="34" charset="0"/>
                <a:cs typeface="Arial" panose="020B0604020202020204" pitchFamily="34" charset="0"/>
              </a:rPr>
              <a:t>Books: $900 per year</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Students may qualify for other services such as assistive work technology, or other tools and equipment needed for training.</a:t>
            </a:r>
          </a:p>
        </p:txBody>
      </p:sp>
    </p:spTree>
    <p:extLst>
      <p:ext uri="{BB962C8B-B14F-4D97-AF65-F5344CB8AC3E}">
        <p14:creationId xmlns:p14="http://schemas.microsoft.com/office/powerpoint/2010/main" val="820371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35F1BE-6674-7BFA-1645-C28955806DAF}"/>
              </a:ext>
            </a:extLst>
          </p:cNvPr>
          <p:cNvSpPr txBox="1">
            <a:spLocks noGrp="1"/>
          </p:cNvSpPr>
          <p:nvPr>
            <p:ph type="title" idx="4294967295"/>
          </p:nvPr>
        </p:nvSpPr>
        <p:spPr>
          <a:xfrm>
            <a:off x="473665" y="314284"/>
            <a:ext cx="10336297"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 to Employment Common Services</a:t>
            </a:r>
          </a:p>
        </p:txBody>
      </p:sp>
      <p:pic>
        <p:nvPicPr>
          <p:cNvPr id="3" name="Picture 2" descr="Blue GVRA Logo with Star">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Work Readiness Training</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Job Search/Placement Assistance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Supported Employment or Short-Term Job Coaching</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Job Accommodation and Support Guidance</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Job Retention Strategies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Job Follow-Up/Follow Along</a:t>
            </a:r>
          </a:p>
        </p:txBody>
      </p:sp>
    </p:spTree>
    <p:extLst>
      <p:ext uri="{BB962C8B-B14F-4D97-AF65-F5344CB8AC3E}">
        <p14:creationId xmlns:p14="http://schemas.microsoft.com/office/powerpoint/2010/main" val="771886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9242C-36AD-D34B-6EAA-8E7263D3012B}"/>
            </a:ext>
          </a:extLst>
        </p:cNvPr>
        <p:cNvGrpSpPr/>
        <p:nvPr/>
      </p:nvGrpSpPr>
      <p:grpSpPr>
        <a:xfrm>
          <a:off x="0" y="0"/>
          <a:ext cx="0" cy="0"/>
          <a:chOff x="0" y="0"/>
          <a:chExt cx="0" cy="0"/>
        </a:xfrm>
      </p:grpSpPr>
      <p:pic>
        <p:nvPicPr>
          <p:cNvPr id="16" name="Picture 15" descr="A group of people standing together">
            <a:extLst>
              <a:ext uri="{FF2B5EF4-FFF2-40B4-BE49-F238E27FC236}">
                <a16:creationId xmlns:a16="http://schemas.microsoft.com/office/drawing/2014/main" id="{23004851-7DED-5F13-5E6A-FAAE70062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409" y="-333981"/>
            <a:ext cx="13149757" cy="7525962"/>
          </a:xfrm>
          <a:prstGeom prst="rect">
            <a:avLst/>
          </a:prstGeom>
        </p:spPr>
      </p:pic>
      <p:sp>
        <p:nvSpPr>
          <p:cNvPr id="4" name="Title 3">
            <a:extLst>
              <a:ext uri="{FF2B5EF4-FFF2-40B4-BE49-F238E27FC236}">
                <a16:creationId xmlns:a16="http://schemas.microsoft.com/office/drawing/2014/main" id="{F69F5305-0EC1-DB19-13BC-BB932F6A1F89}"/>
              </a:ext>
            </a:extLst>
          </p:cNvPr>
          <p:cNvSpPr txBox="1">
            <a:spLocks noGrp="1"/>
          </p:cNvSpPr>
          <p:nvPr>
            <p:ph type="title" idx="4294967295"/>
          </p:nvPr>
        </p:nvSpPr>
        <p:spPr>
          <a:xfrm>
            <a:off x="293126" y="104531"/>
            <a:ext cx="1108998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 Services Usually Delivered by Approved Providers</a:t>
            </a:r>
          </a:p>
        </p:txBody>
      </p:sp>
      <p:sp>
        <p:nvSpPr>
          <p:cNvPr id="5" name="TextBox 4">
            <a:extLst>
              <a:ext uri="{FF2B5EF4-FFF2-40B4-BE49-F238E27FC236}">
                <a16:creationId xmlns:a16="http://schemas.microsoft.com/office/drawing/2014/main" id="{205FBA30-F4C5-FF05-1EFB-C95071060A8F}"/>
              </a:ext>
            </a:extLst>
          </p:cNvPr>
          <p:cNvSpPr txBox="1"/>
          <p:nvPr/>
        </p:nvSpPr>
        <p:spPr>
          <a:xfrm>
            <a:off x="407259" y="1769534"/>
            <a:ext cx="6454844" cy="2031325"/>
          </a:xfrm>
          <a:prstGeom prst="rect">
            <a:avLst/>
          </a:prstGeom>
          <a:noFill/>
        </p:spPr>
        <p:txBody>
          <a:bodyPr wrap="square" lIns="91440" tIns="45720" rIns="91440" bIns="45720" rtlCol="0" anchor="t">
            <a:spAutoFit/>
          </a:bodyPr>
          <a:lstStyle/>
          <a:p>
            <a:pPr defTabSz="914400">
              <a:defRPr/>
            </a:pPr>
            <a:r>
              <a:rPr lang="en-US" b="1" dirty="0">
                <a:latin typeface="Arial"/>
                <a:cs typeface="Arial"/>
              </a:rPr>
              <a:t>Easter Seals</a:t>
            </a:r>
          </a:p>
          <a:p>
            <a:pPr defTabSz="914400">
              <a:defRPr/>
            </a:pPr>
            <a:r>
              <a:rPr lang="en-US" b="1" dirty="0">
                <a:latin typeface="Arial"/>
                <a:ea typeface="Calibri" panose="020F0502020204030204" pitchFamily="34" charset="0"/>
                <a:cs typeface="Arial"/>
              </a:rPr>
              <a:t>Goodwill</a:t>
            </a:r>
            <a:endParaRPr lang="en-US" b="1" dirty="0">
              <a:latin typeface="Arial" panose="020B0604020202020204" pitchFamily="34" charset="0"/>
              <a:ea typeface="Calibri" panose="020F0502020204030204" pitchFamily="34" charset="0"/>
              <a:cs typeface="Arial" panose="020B0604020202020204" pitchFamily="34" charset="0"/>
            </a:endParaRPr>
          </a:p>
          <a:p>
            <a:pPr lvl="0">
              <a:defRPr/>
            </a:pPr>
            <a:r>
              <a:rPr lang="en-US" b="1" dirty="0">
                <a:solidFill>
                  <a:prstClr val="black"/>
                </a:solidFill>
                <a:latin typeface="Arial" panose="020B0604020202020204" pitchFamily="34" charset="0"/>
                <a:cs typeface="Arial" panose="020B0604020202020204" pitchFamily="34" charset="0"/>
              </a:rPr>
              <a:t>CTI (Career Technical Institute)</a:t>
            </a:r>
          </a:p>
          <a:p>
            <a:pPr defTabSz="914400">
              <a:defRPr/>
            </a:pPr>
            <a:r>
              <a:rPr lang="en-US" b="1" dirty="0">
                <a:solidFill>
                  <a:prstClr val="black"/>
                </a:solidFill>
                <a:latin typeface="Arial"/>
                <a:cs typeface="Arial"/>
              </a:rPr>
              <a:t>HSHT (High School High Tech)</a:t>
            </a:r>
          </a:p>
          <a:p>
            <a:pPr defTabSz="914400">
              <a:defRPr/>
            </a:pPr>
            <a:endParaRPr lang="en-US" u="sng" dirty="0">
              <a:solidFill>
                <a:prstClr val="black"/>
              </a:solidFill>
              <a:latin typeface="Arial"/>
              <a:ea typeface="Calibri Light"/>
              <a:cs typeface="Calibri Light"/>
            </a:endParaRPr>
          </a:p>
          <a:p>
            <a:pPr defTabSz="914400">
              <a:defRPr/>
            </a:pPr>
            <a:endParaRPr lang="en-US" u="sng" dirty="0">
              <a:solidFill>
                <a:prstClr val="black"/>
              </a:solidFill>
              <a:latin typeface="Arial"/>
              <a:ea typeface="Calibri Light"/>
              <a:cs typeface="Calibri Light"/>
            </a:endParaRPr>
          </a:p>
          <a:p>
            <a:pPr defTabSz="914400">
              <a:defRPr/>
            </a:pPr>
            <a:endParaRPr lang="en-US" u="sng" dirty="0">
              <a:solidFill>
                <a:prstClr val="black"/>
              </a:solidFill>
              <a:latin typeface="Arial"/>
              <a:ea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09A40D07-CF71-96A0-4CFC-422CF19256B7}"/>
              </a:ext>
            </a:extLst>
          </p:cNvPr>
          <p:cNvSpPr txBox="1"/>
          <p:nvPr/>
        </p:nvSpPr>
        <p:spPr>
          <a:xfrm>
            <a:off x="293126" y="627751"/>
            <a:ext cx="11140037" cy="646331"/>
          </a:xfrm>
          <a:prstGeom prst="rect">
            <a:avLst/>
          </a:prstGeom>
          <a:noFill/>
        </p:spPr>
        <p:txBody>
          <a:bodyPr wrap="none" rtlCol="0">
            <a:spAutoFit/>
          </a:bodyPr>
          <a:lstStyle/>
          <a:p>
            <a:r>
              <a:rPr lang="en-US" dirty="0"/>
              <a:t>These 4 are the most widely used providers  in the Augusta area but that does not mean they are the only providers. </a:t>
            </a:r>
          </a:p>
          <a:p>
            <a:r>
              <a:rPr lang="en-US" dirty="0"/>
              <a:t>We are committed to helping each school we work with identify and connect with preferred providers. </a:t>
            </a:r>
          </a:p>
        </p:txBody>
      </p:sp>
      <p:pic>
        <p:nvPicPr>
          <p:cNvPr id="7" name="Picture 6" descr="Qr code for GVRA referral&#10;&#10;">
            <a:extLst>
              <a:ext uri="{FF2B5EF4-FFF2-40B4-BE49-F238E27FC236}">
                <a16:creationId xmlns:a16="http://schemas.microsoft.com/office/drawing/2014/main" id="{B16AF542-8173-548A-6B36-891F6A28B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8407" y="3001106"/>
            <a:ext cx="1787341" cy="4021015"/>
          </a:xfrm>
          <a:prstGeom prst="rect">
            <a:avLst/>
          </a:prstGeom>
        </p:spPr>
      </p:pic>
      <p:sp>
        <p:nvSpPr>
          <p:cNvPr id="8" name="TextBox 7">
            <a:extLst>
              <a:ext uri="{FF2B5EF4-FFF2-40B4-BE49-F238E27FC236}">
                <a16:creationId xmlns:a16="http://schemas.microsoft.com/office/drawing/2014/main" id="{627494F8-5664-61C2-FFDB-853CAAFDC94D}"/>
              </a:ext>
            </a:extLst>
          </p:cNvPr>
          <p:cNvSpPr txBox="1"/>
          <p:nvPr/>
        </p:nvSpPr>
        <p:spPr>
          <a:xfrm>
            <a:off x="3544540" y="3800859"/>
            <a:ext cx="2216497" cy="2308324"/>
          </a:xfrm>
          <a:prstGeom prst="rect">
            <a:avLst/>
          </a:prstGeom>
          <a:noFill/>
        </p:spPr>
        <p:txBody>
          <a:bodyPr wrap="square" rtlCol="0">
            <a:spAutoFit/>
          </a:bodyPr>
          <a:lstStyle/>
          <a:p>
            <a:pPr algn="ctr"/>
            <a:r>
              <a:rPr lang="en-US" b="1" dirty="0">
                <a:solidFill>
                  <a:schemeClr val="accent6">
                    <a:lumMod val="75000"/>
                  </a:schemeClr>
                </a:solidFill>
              </a:rPr>
              <a:t>New students requesting Pre-ets or VR services need to scan both QR codes. One is a parent permission form, and the other is the actual application. </a:t>
            </a:r>
          </a:p>
        </p:txBody>
      </p:sp>
      <p:pic>
        <p:nvPicPr>
          <p:cNvPr id="6" name="Picture 5" descr="Qr code for Pre-Ets Parent Permission Form&#10;&#10;">
            <a:extLst>
              <a:ext uri="{FF2B5EF4-FFF2-40B4-BE49-F238E27FC236}">
                <a16:creationId xmlns:a16="http://schemas.microsoft.com/office/drawing/2014/main" id="{517B26FC-8DD5-A4AA-266E-F4F20F5AC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6470" y="3001106"/>
            <a:ext cx="1470059" cy="3856894"/>
          </a:xfrm>
          <a:prstGeom prst="rect">
            <a:avLst/>
          </a:prstGeom>
        </p:spPr>
      </p:pic>
    </p:spTree>
    <p:extLst>
      <p:ext uri="{BB962C8B-B14F-4D97-AF65-F5344CB8AC3E}">
        <p14:creationId xmlns:p14="http://schemas.microsoft.com/office/powerpoint/2010/main" val="3510450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0DB541-1C09-EAEF-BA0D-8ED53AE47252}"/>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4174FE16-D2DC-6EB2-588D-532C72A92AE0}"/>
              </a:ext>
              <a:ext uri="{C183D7F6-B498-43B3-948B-1728B52AA6E4}">
                <adec:decorative xmlns:adec="http://schemas.microsoft.com/office/drawing/2017/decorative" val="1"/>
              </a:ext>
            </a:extLst>
          </p:cNvPr>
          <p:cNvSpPr txBox="1"/>
          <p:nvPr/>
        </p:nvSpPr>
        <p:spPr>
          <a:xfrm>
            <a:off x="1060232" y="3801738"/>
            <a:ext cx="10071536" cy="929750"/>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914400">
              <a:lnSpc>
                <a:spcPct val="90000"/>
              </a:lnSpc>
              <a:spcBef>
                <a:spcPct val="0"/>
              </a:spcBef>
              <a:spcAft>
                <a:spcPts val="600"/>
              </a:spcAft>
            </a:pPr>
            <a:endParaRPr lang="en-US" sz="2900" dirty="0">
              <a:latin typeface="+mj-lt"/>
              <a:ea typeface="+mj-ea"/>
              <a:cs typeface="+mj-cs"/>
            </a:endParaRPr>
          </a:p>
        </p:txBody>
      </p:sp>
      <p:pic>
        <p:nvPicPr>
          <p:cNvPr id="16" name="Picture 15" descr="A group of people standing together&#10;&#10;">
            <a:extLst>
              <a:ext uri="{FF2B5EF4-FFF2-40B4-BE49-F238E27FC236}">
                <a16:creationId xmlns:a16="http://schemas.microsoft.com/office/drawing/2014/main" id="{A0B9497F-2208-DCB5-A4DE-B785ED735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02" y="779715"/>
            <a:ext cx="4444578" cy="2547072"/>
          </a:xfrm>
          <a:prstGeom prst="rect">
            <a:avLst/>
          </a:prstGeom>
        </p:spPr>
      </p:pic>
      <p:pic>
        <p:nvPicPr>
          <p:cNvPr id="3" name="Picture 2" descr="Picture of Pathful Program Title">
            <a:extLst>
              <a:ext uri="{FF2B5EF4-FFF2-40B4-BE49-F238E27FC236}">
                <a16:creationId xmlns:a16="http://schemas.microsoft.com/office/drawing/2014/main" id="{5774A8BB-F59F-AA4D-3530-1DE76722EE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2847" y="779715"/>
            <a:ext cx="4786167" cy="2512738"/>
          </a:xfrm>
          <a:prstGeom prst="rect">
            <a:avLst/>
          </a:prstGeom>
        </p:spPr>
      </p:pic>
      <p:pic>
        <p:nvPicPr>
          <p:cNvPr id="7" name="Picture 6" descr="Blue GVRA Logo with Star">
            <a:extLst>
              <a:ext uri="{FF2B5EF4-FFF2-40B4-BE49-F238E27FC236}">
                <a16:creationId xmlns:a16="http://schemas.microsoft.com/office/drawing/2014/main" id="{3D7AEF5C-2F82-5451-5C12-E04988C669AC}"/>
              </a:ext>
            </a:extLst>
          </p:cNvPr>
          <p:cNvPicPr>
            <a:picLocks noChangeAspect="1"/>
          </p:cNvPicPr>
          <p:nvPr/>
        </p:nvPicPr>
        <p:blipFill>
          <a:blip r:embed="rId4"/>
          <a:stretch>
            <a:fillRect/>
          </a:stretch>
        </p:blipFill>
        <p:spPr>
          <a:xfrm>
            <a:off x="644882" y="779715"/>
            <a:ext cx="2335809" cy="2582779"/>
          </a:xfrm>
          <a:prstGeom prst="rect">
            <a:avLst/>
          </a:prstGeom>
        </p:spPr>
      </p:pic>
      <p:sp>
        <p:nvSpPr>
          <p:cNvPr id="2" name="Title 1">
            <a:extLst>
              <a:ext uri="{FF2B5EF4-FFF2-40B4-BE49-F238E27FC236}">
                <a16:creationId xmlns:a16="http://schemas.microsoft.com/office/drawing/2014/main" id="{E920B52B-A39D-9588-98E0-F5A419AB3EED}"/>
              </a:ext>
            </a:extLst>
          </p:cNvPr>
          <p:cNvSpPr txBox="1">
            <a:spLocks noGrp="1"/>
          </p:cNvSpPr>
          <p:nvPr>
            <p:ph type="title" idx="4294967295"/>
          </p:nvPr>
        </p:nvSpPr>
        <p:spPr>
          <a:xfrm>
            <a:off x="2743200" y="4454769"/>
            <a:ext cx="7033846"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n-lt"/>
                <a:ea typeface="+mn-ea"/>
                <a:cs typeface="+mn-cs"/>
                <a:hlinkClick r:id="rId5"/>
              </a:rPr>
              <a:t>INTRODUCTION TO PATHFUL</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9307A3E9-CD04-ED76-266E-EDEB9255023E}"/>
              </a:ext>
            </a:extLst>
          </p:cNvPr>
          <p:cNvSpPr txBox="1"/>
          <p:nvPr/>
        </p:nvSpPr>
        <p:spPr>
          <a:xfrm>
            <a:off x="2271255" y="3824164"/>
            <a:ext cx="7690054" cy="369332"/>
          </a:xfrm>
          <a:prstGeom prst="rect">
            <a:avLst/>
          </a:prstGeom>
          <a:noFill/>
        </p:spPr>
        <p:txBody>
          <a:bodyPr wrap="none" rtlCol="0">
            <a:spAutoFit/>
          </a:bodyPr>
          <a:lstStyle/>
          <a:p>
            <a:r>
              <a:rPr lang="en-US" b="1" dirty="0">
                <a:solidFill>
                  <a:srgbClr val="FF0000"/>
                </a:solidFill>
              </a:rPr>
              <a:t>Any student that is enrolled in </a:t>
            </a:r>
            <a:r>
              <a:rPr lang="en-US" b="1" dirty="0" err="1">
                <a:solidFill>
                  <a:srgbClr val="FF0000"/>
                </a:solidFill>
              </a:rPr>
              <a:t>Pathful</a:t>
            </a:r>
            <a:r>
              <a:rPr lang="en-US" b="1" dirty="0">
                <a:solidFill>
                  <a:srgbClr val="FF0000"/>
                </a:solidFill>
              </a:rPr>
              <a:t> must be a pre-ets student or a VR client.</a:t>
            </a:r>
          </a:p>
        </p:txBody>
      </p:sp>
    </p:spTree>
    <p:extLst>
      <p:ext uri="{BB962C8B-B14F-4D97-AF65-F5344CB8AC3E}">
        <p14:creationId xmlns:p14="http://schemas.microsoft.com/office/powerpoint/2010/main" val="963491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714C7-E5B4-4BF4-30EB-37F07FE7FE89}"/>
              </a:ext>
            </a:extLst>
          </p:cNvPr>
          <p:cNvSpPr>
            <a:spLocks noGrp="1"/>
          </p:cNvSpPr>
          <p:nvPr>
            <p:ph type="title"/>
          </p:nvPr>
        </p:nvSpPr>
        <p:spPr>
          <a:xfrm>
            <a:off x="2702560" y="365125"/>
            <a:ext cx="8651240" cy="1325563"/>
          </a:xfrm>
        </p:spPr>
        <p:txBody>
          <a:bodyPr>
            <a:normAutofit/>
          </a:bodyPr>
          <a:lstStyle/>
          <a:p>
            <a:r>
              <a:rPr lang="en-US" dirty="0">
                <a:latin typeface="Abadi Extra Light" panose="020F0502020204030204" pitchFamily="34" charset="0"/>
              </a:rPr>
              <a:t>Pathways to Partnerships</a:t>
            </a:r>
            <a:br>
              <a:rPr lang="en-US" dirty="0"/>
            </a:br>
            <a:r>
              <a:rPr lang="en-US" dirty="0"/>
              <a:t>Family Learning Session Survey</a:t>
            </a:r>
          </a:p>
        </p:txBody>
      </p:sp>
      <p:pic>
        <p:nvPicPr>
          <p:cNvPr id="3" name="Picture 2" descr="A blue heart with text overlay&#10;&#10;">
            <a:extLst>
              <a:ext uri="{FF2B5EF4-FFF2-40B4-BE49-F238E27FC236}">
                <a16:creationId xmlns:a16="http://schemas.microsoft.com/office/drawing/2014/main" id="{9507B2B3-57F4-04EF-985E-DC41F87876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8781" y="298315"/>
            <a:ext cx="1472845" cy="14728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88E6620-974B-102E-6BCD-DD151E1378DC}"/>
              </a:ext>
              <a:ext uri="{C183D7F6-B498-43B3-948B-1728B52AA6E4}">
                <adec:decorative xmlns:adec="http://schemas.microsoft.com/office/drawing/2017/decorative" val="1"/>
              </a:ext>
            </a:extLst>
          </p:cNvPr>
          <p:cNvSpPr txBox="1"/>
          <p:nvPr/>
        </p:nvSpPr>
        <p:spPr>
          <a:xfrm>
            <a:off x="5339443" y="2196192"/>
            <a:ext cx="535577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rPr>
              <a:t> </a:t>
            </a:r>
          </a:p>
        </p:txBody>
      </p:sp>
      <p:sp>
        <p:nvSpPr>
          <p:cNvPr id="4" name="Rectangle 3">
            <a:extLst>
              <a:ext uri="{FF2B5EF4-FFF2-40B4-BE49-F238E27FC236}">
                <a16:creationId xmlns:a16="http://schemas.microsoft.com/office/drawing/2014/main" id="{6000EB2A-CC05-C082-4326-30145D28F675}"/>
              </a:ext>
            </a:extLst>
          </p:cNvPr>
          <p:cNvSpPr/>
          <p:nvPr/>
        </p:nvSpPr>
        <p:spPr>
          <a:xfrm>
            <a:off x="321449" y="2628899"/>
            <a:ext cx="5017994" cy="2677656"/>
          </a:xfrm>
          <a:prstGeom prst="rect">
            <a:avLst/>
          </a:prstGeom>
          <a:noFill/>
        </p:spPr>
        <p:txBody>
          <a:bodyPr wrap="square" lIns="91440" tIns="45720" rIns="91440" bIns="45720" anchor="t">
            <a:spAutoFit/>
            <a:scene3d>
              <a:camera prst="orthographicFront"/>
              <a:lightRig rig="soft" dir="t">
                <a:rot lat="0" lon="0" rev="15600000"/>
              </a:lightRig>
            </a:scene3d>
            <a:sp3d extrusionH="57150" prstMaterial="softEdge">
              <a:bevelT w="25400" h="38100"/>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solidFill>
                  <a:srgbClr val="2C2C2C"/>
                </a:solidFill>
                <a:effectLst/>
                <a:uLnTx/>
                <a:uFillTx/>
                <a:latin typeface="Corbel" panose="020B0503020204020204"/>
                <a:ea typeface="+mn-ea"/>
                <a:cs typeface="+mn-cs"/>
              </a:rPr>
              <a:t>We</a:t>
            </a:r>
            <a:r>
              <a:rPr kumimoji="0" lang="en-US" sz="2800" b="0" i="0" u="none" strike="noStrike" kern="1200" cap="none" spc="0" normalizeH="0" baseline="0" noProof="0" dirty="0">
                <a:ln/>
                <a:solidFill>
                  <a:srgbClr val="2C2C2C"/>
                </a:solidFill>
                <a:effectLst/>
                <a:uLnTx/>
                <a:uFillTx/>
                <a:latin typeface="Corbel" panose="020B0503020204020204"/>
                <a:ea typeface="+mn-lt"/>
                <a:cs typeface="+mn-lt"/>
              </a:rPr>
              <a:t> value your feedback and would appreciate it if you could take a few moments to complete this survey. Your responses will help improve our learning sessions.</a:t>
            </a:r>
            <a:endParaRPr kumimoji="0" lang="en-US" sz="2800" b="1" i="0" u="none" strike="noStrike" kern="1200" cap="none" spc="0" normalizeH="0" baseline="0" noProof="0" dirty="0">
              <a:ln/>
              <a:solidFill>
                <a:srgbClr val="2C2C2C"/>
              </a:solidFill>
              <a:effectLst/>
              <a:uLnTx/>
              <a:uFillTx/>
              <a:latin typeface="Corbel" panose="020B0503020204020204"/>
              <a:ea typeface="+mn-ea"/>
              <a:cs typeface="+mn-cs"/>
            </a:endParaRPr>
          </a:p>
        </p:txBody>
      </p:sp>
      <p:sp>
        <p:nvSpPr>
          <p:cNvPr id="12" name="TextBox 11">
            <a:extLst>
              <a:ext uri="{FF2B5EF4-FFF2-40B4-BE49-F238E27FC236}">
                <a16:creationId xmlns:a16="http://schemas.microsoft.com/office/drawing/2014/main" id="{0DD58352-82D0-76A2-D14B-B625F48A33D7}"/>
              </a:ext>
            </a:extLst>
          </p:cNvPr>
          <p:cNvSpPr txBox="1"/>
          <p:nvPr/>
        </p:nvSpPr>
        <p:spPr>
          <a:xfrm>
            <a:off x="797378" y="6375019"/>
            <a:ext cx="10384971" cy="40011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2C2C2C"/>
                </a:solidFill>
                <a:effectLst/>
                <a:uLnTx/>
                <a:uFillTx/>
                <a:latin typeface="Corbel" panose="020B0503020204020204"/>
                <a:ea typeface="+mn-ea"/>
                <a:cs typeface="+mn-cs"/>
              </a:rPr>
              <a:t>The contents of this presentation were developed under grant H421E230027 from the U.S. Department of Education (Department). The Department does not mandate or prescribe practices, models, or other activities described or discussed in this document. The contents of this presentation may contain examples of, adaptations of, and links to resources created and maintained by another public or private organization. The Department does not control or guarantee the accuracy, relevance, timeliness, or completeness of this outside information. The content of this presentation does not necessarily represent the policy of the Department. This publication is not intended to </a:t>
            </a:r>
            <a:r>
              <a:rPr kumimoji="0" lang="en-US" sz="800" b="0" i="0" u="none" strike="noStrike" kern="1200" cap="none" spc="0" normalizeH="0" baseline="0" noProof="0" dirty="0">
                <a:ln>
                  <a:noFill/>
                </a:ln>
                <a:solidFill>
                  <a:srgbClr val="2C2C2C"/>
                </a:solidFill>
                <a:effectLst/>
                <a:uLnTx/>
                <a:uFillTx/>
                <a:latin typeface="Corbel" panose="020B0503020204020204"/>
                <a:ea typeface="+mn-ea"/>
                <a:cs typeface="+mn-cs"/>
              </a:rPr>
              <a:t>represent</a:t>
            </a:r>
            <a:r>
              <a:rPr kumimoji="0" lang="en-US" sz="600" b="0" i="0" u="none" strike="noStrike" kern="1200" cap="none" spc="0" normalizeH="0" baseline="0" noProof="0" dirty="0">
                <a:ln>
                  <a:noFill/>
                </a:ln>
                <a:solidFill>
                  <a:srgbClr val="2C2C2C"/>
                </a:solidFill>
                <a:effectLst/>
                <a:uLnTx/>
                <a:uFillTx/>
                <a:latin typeface="Corbel" panose="020B0503020204020204"/>
                <a:ea typeface="+mn-ea"/>
                <a:cs typeface="+mn-cs"/>
              </a:rPr>
              <a:t> the views or policy of or be an endorsement of any views expressed or materials provided by any Federal agency. (EDGAR75.620)</a:t>
            </a:r>
          </a:p>
        </p:txBody>
      </p:sp>
      <p:pic>
        <p:nvPicPr>
          <p:cNvPr id="6" name="Picture 5" descr="QR code for session survey">
            <a:extLst>
              <a:ext uri="{FF2B5EF4-FFF2-40B4-BE49-F238E27FC236}">
                <a16:creationId xmlns:a16="http://schemas.microsoft.com/office/drawing/2014/main" id="{69B05A3A-C9C8-A889-1314-64E6D43242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9351" y="2628898"/>
            <a:ext cx="2677657" cy="2677657"/>
          </a:xfrm>
          <a:prstGeom prst="rect">
            <a:avLst/>
          </a:prstGeom>
        </p:spPr>
      </p:pic>
      <p:pic>
        <p:nvPicPr>
          <p:cNvPr id="7" name="Picture 6" descr="Thank you with a smiley face">
            <a:extLst>
              <a:ext uri="{FF2B5EF4-FFF2-40B4-BE49-F238E27FC236}">
                <a16:creationId xmlns:a16="http://schemas.microsoft.com/office/drawing/2014/main" id="{60060A66-BD0A-D972-7F06-F2A054294EC6}"/>
              </a:ext>
            </a:extLst>
          </p:cNvPr>
          <p:cNvPicPr>
            <a:picLocks noChangeAspect="1"/>
          </p:cNvPicPr>
          <p:nvPr/>
        </p:nvPicPr>
        <p:blipFill>
          <a:blip r:embed="rId5"/>
          <a:stretch>
            <a:fillRect/>
          </a:stretch>
        </p:blipFill>
        <p:spPr>
          <a:xfrm>
            <a:off x="9291416" y="2759152"/>
            <a:ext cx="2200275" cy="2505075"/>
          </a:xfrm>
          <a:prstGeom prst="rect">
            <a:avLst/>
          </a:prstGeom>
        </p:spPr>
      </p:pic>
    </p:spTree>
    <p:extLst>
      <p:ext uri="{BB962C8B-B14F-4D97-AF65-F5344CB8AC3E}">
        <p14:creationId xmlns:p14="http://schemas.microsoft.com/office/powerpoint/2010/main" val="308150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899E-A560-4A28-96B2-4BE618CC1DA1}"/>
              </a:ext>
            </a:extLst>
          </p:cNvPr>
          <p:cNvSpPr>
            <a:spLocks noGrp="1"/>
          </p:cNvSpPr>
          <p:nvPr>
            <p:ph type="title"/>
          </p:nvPr>
        </p:nvSpPr>
        <p:spPr>
          <a:xfrm>
            <a:off x="1202919" y="-1508760"/>
            <a:ext cx="9784080" cy="1508760"/>
          </a:xfrm>
        </p:spPr>
        <p:txBody>
          <a:bodyPr vert="horz" lIns="91440" tIns="45720" rIns="91440" bIns="45720" rtlCol="0" anchor="b">
            <a:normAutofit/>
          </a:bodyPr>
          <a:lstStyle/>
          <a:p>
            <a:r>
              <a:rPr lang="en-US" dirty="0"/>
              <a:t>P2P Mission</a:t>
            </a:r>
          </a:p>
        </p:txBody>
      </p:sp>
      <p:pic>
        <p:nvPicPr>
          <p:cNvPr id="7" name="Picture 4" descr="A blue heart with text overlay&#10;&#10;">
            <a:extLst>
              <a:ext uri="{FF2B5EF4-FFF2-40B4-BE49-F238E27FC236}">
                <a16:creationId xmlns:a16="http://schemas.microsoft.com/office/drawing/2014/main" id="{D953E2E2-EEDE-AEA6-7EE9-05A978CE9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1290" y="215292"/>
            <a:ext cx="1500251" cy="1500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9E8662-6B23-E61D-3C65-CFBD385B53CA}"/>
              </a:ext>
            </a:extLst>
          </p:cNvPr>
          <p:cNvSpPr txBox="1"/>
          <p:nvPr/>
        </p:nvSpPr>
        <p:spPr>
          <a:xfrm>
            <a:off x="1024128" y="2120200"/>
            <a:ext cx="10338816" cy="156966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P2P Mission: </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To improve training and preparation of children and youth with disabilities in Georgia to eventually obtain and maintain competitive integrated employment in conjunction and coordination with other state, local, and private entities.​</a:t>
            </a:r>
            <a:endParaRPr kumimoji="0" lang="en-US" sz="24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6" name="Picture 4" descr="Picture of a student dreaming about her future - graduation cap on her head">
            <a:extLst>
              <a:ext uri="{FF2B5EF4-FFF2-40B4-BE49-F238E27FC236}">
                <a16:creationId xmlns:a16="http://schemas.microsoft.com/office/drawing/2014/main" id="{B2B25090-E8D6-50C9-384C-91A2024BE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3306" y="4014642"/>
            <a:ext cx="4419067" cy="2419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08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group of people standing together">
            <a:extLst>
              <a:ext uri="{FF2B5EF4-FFF2-40B4-BE49-F238E27FC236}">
                <a16:creationId xmlns:a16="http://schemas.microsoft.com/office/drawing/2014/main" id="{CC9B0010-13EF-E0BF-5852-71018D53F4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67" y="-333981"/>
            <a:ext cx="13149757" cy="7525962"/>
          </a:xfrm>
          <a:prstGeom prst="rect">
            <a:avLst/>
          </a:prstGeom>
        </p:spPr>
      </p:pic>
      <p:sp>
        <p:nvSpPr>
          <p:cNvPr id="4" name="Title 3">
            <a:extLst>
              <a:ext uri="{FF2B5EF4-FFF2-40B4-BE49-F238E27FC236}">
                <a16:creationId xmlns:a16="http://schemas.microsoft.com/office/drawing/2014/main" id="{0D376196-1F9C-55F6-34B3-D06F208B58E3}"/>
              </a:ext>
            </a:extLst>
          </p:cNvPr>
          <p:cNvSpPr txBox="1">
            <a:spLocks noGrp="1"/>
          </p:cNvSpPr>
          <p:nvPr>
            <p:ph type="title" idx="4294967295"/>
          </p:nvPr>
        </p:nvSpPr>
        <p:spPr>
          <a:xfrm>
            <a:off x="293126" y="104531"/>
            <a:ext cx="873431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Georgia Vocational Rehabilitation Agency</a:t>
            </a:r>
          </a:p>
        </p:txBody>
      </p:sp>
      <p:sp>
        <p:nvSpPr>
          <p:cNvPr id="5" name="TextBox 4">
            <a:extLst>
              <a:ext uri="{FF2B5EF4-FFF2-40B4-BE49-F238E27FC236}">
                <a16:creationId xmlns:a16="http://schemas.microsoft.com/office/drawing/2014/main" id="{F4BB97A4-7BA4-A702-0715-E781BECC3FDB}"/>
              </a:ext>
            </a:extLst>
          </p:cNvPr>
          <p:cNvSpPr txBox="1"/>
          <p:nvPr/>
        </p:nvSpPr>
        <p:spPr>
          <a:xfrm>
            <a:off x="301752" y="737903"/>
            <a:ext cx="6454844" cy="4062651"/>
          </a:xfrm>
          <a:prstGeom prst="rect">
            <a:avLst/>
          </a:prstGeom>
          <a:noFill/>
        </p:spPr>
        <p:txBody>
          <a:bodyPr wrap="square" lIns="91440" tIns="45720" rIns="91440" bIns="45720" rtlCol="0" anchor="t">
            <a:spAutoFit/>
          </a:bodyPr>
          <a:lstStyle/>
          <a:p>
            <a:pPr defTabSz="914400">
              <a:defRPr/>
            </a:pPr>
            <a:r>
              <a:rPr lang="en-US" b="1" dirty="0">
                <a:latin typeface="Arial"/>
                <a:cs typeface="Arial"/>
              </a:rPr>
              <a:t>District 7 GVRA Support Staff</a:t>
            </a:r>
          </a:p>
          <a:p>
            <a:pPr defTabSz="914400">
              <a:defRPr/>
            </a:pPr>
            <a:r>
              <a:rPr lang="en-US" sz="1600" b="1" dirty="0">
                <a:latin typeface="Arial"/>
                <a:ea typeface="Calibri" panose="020F0502020204030204" pitchFamily="34" charset="0"/>
                <a:cs typeface="Arial"/>
              </a:rPr>
              <a:t>(Burke, Columbia, Dodge, Emmanuel, Glascock, Jefferson, Jenkins, Johnson, Laurens, McDuffie, Montgomery, Richmond, Telfair, Toombs, Truetlen, Warren, Washington, Wheeler, Wilkinson)</a:t>
            </a:r>
            <a:endParaRPr lang="en-US" sz="1600" b="1" dirty="0">
              <a:latin typeface="Arial" panose="020B0604020202020204" pitchFamily="34" charset="0"/>
              <a:ea typeface="Calibri" panose="020F0502020204030204" pitchFamily="34" charset="0"/>
              <a:cs typeface="Arial" panose="020B0604020202020204" pitchFamily="34" charset="0"/>
            </a:endParaRPr>
          </a:p>
          <a:p>
            <a:pPr defTabSz="914400">
              <a:defRPr/>
            </a:pPr>
            <a:endParaRPr lang="en-US" sz="16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914400">
              <a:defRPr/>
            </a:pPr>
            <a:endParaRPr lang="en-US" sz="16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914400">
              <a:defRPr/>
            </a:pPr>
            <a:r>
              <a:rPr lang="en-US" sz="1200" b="1" dirty="0">
                <a:solidFill>
                  <a:prstClr val="black"/>
                </a:solidFill>
                <a:latin typeface="Arial" panose="020B0604020202020204" pitchFamily="34" charset="0"/>
                <a:ea typeface="Calibri" panose="020F0502020204030204" pitchFamily="34" charset="0"/>
                <a:cs typeface="Arial" panose="020B0604020202020204" pitchFamily="34" charset="0"/>
              </a:rPr>
              <a:t>Georgia Vocational Rehabilitation Agency</a:t>
            </a:r>
            <a:endParaRPr lang="en-US" sz="1200" dirty="0">
              <a:solidFill>
                <a:prstClr val="black"/>
              </a:solidFill>
              <a:latin typeface="Arial" panose="020B0604020202020204" pitchFamily="34" charset="0"/>
              <a:cs typeface="Arial" panose="020B0604020202020204" pitchFamily="34" charset="0"/>
            </a:endParaRPr>
          </a:p>
          <a:p>
            <a:pPr lvl="0">
              <a:defRPr/>
            </a:pPr>
            <a:r>
              <a:rPr lang="en-US" sz="1200" b="1" dirty="0">
                <a:solidFill>
                  <a:prstClr val="black"/>
                </a:solidFill>
                <a:latin typeface="Arial" panose="020B0604020202020204" pitchFamily="34" charset="0"/>
                <a:cs typeface="Arial" panose="020B0604020202020204" pitchFamily="34" charset="0"/>
              </a:rPr>
              <a:t>Michael Johnson, District Manager – GVRA District 7</a:t>
            </a:r>
          </a:p>
          <a:p>
            <a:pPr lvl="0">
              <a:defRPr/>
            </a:pPr>
            <a:r>
              <a:rPr lang="en-US" sz="1200" dirty="0">
                <a:solidFill>
                  <a:prstClr val="black"/>
                </a:solidFill>
                <a:latin typeface="Arial" panose="020B0604020202020204" pitchFamily="34" charset="0"/>
                <a:cs typeface="Arial" panose="020B0604020202020204" pitchFamily="34" charset="0"/>
                <a:hlinkClick r:id="rId3"/>
              </a:rPr>
              <a:t>Michael.Johnson@gvs.ga.gov</a:t>
            </a:r>
            <a:r>
              <a:rPr lang="en-US" sz="1200" dirty="0">
                <a:solidFill>
                  <a:prstClr val="black"/>
                </a:solidFill>
                <a:latin typeface="Arial" panose="020B0604020202020204" pitchFamily="34" charset="0"/>
                <a:cs typeface="Arial" panose="020B0604020202020204" pitchFamily="34" charset="0"/>
              </a:rPr>
              <a:t> </a:t>
            </a:r>
          </a:p>
          <a:p>
            <a:pPr lvl="0">
              <a:defRPr/>
            </a:pPr>
            <a:endParaRPr lang="en-US" sz="1200" b="1" dirty="0">
              <a:solidFill>
                <a:prstClr val="black"/>
              </a:solidFill>
              <a:latin typeface="Arial" panose="020B0604020202020204" pitchFamily="34" charset="0"/>
              <a:cs typeface="Arial" panose="020B0604020202020204" pitchFamily="34" charset="0"/>
            </a:endParaRPr>
          </a:p>
          <a:p>
            <a:pPr lvl="0">
              <a:defRPr/>
            </a:pPr>
            <a:r>
              <a:rPr lang="en-US" sz="1200" b="1" dirty="0">
                <a:solidFill>
                  <a:prstClr val="black"/>
                </a:solidFill>
                <a:latin typeface="Arial" panose="020B0604020202020204" pitchFamily="34" charset="0"/>
                <a:cs typeface="Arial" panose="020B0604020202020204" pitchFamily="34" charset="0"/>
              </a:rPr>
              <a:t>Monique Hill, VR Supervisor Augusta Office</a:t>
            </a:r>
          </a:p>
          <a:p>
            <a:pPr lvl="0">
              <a:defRPr/>
            </a:pPr>
            <a:r>
              <a:rPr lang="en-US" sz="1200" dirty="0">
                <a:solidFill>
                  <a:prstClr val="black"/>
                </a:solidFill>
                <a:latin typeface="Arial" panose="020B0604020202020204" pitchFamily="34" charset="0"/>
                <a:cs typeface="Arial" panose="020B0604020202020204" pitchFamily="34" charset="0"/>
                <a:hlinkClick r:id="rId4"/>
              </a:rPr>
              <a:t>Monique.Hill@gvs.ga.gov</a:t>
            </a:r>
            <a:r>
              <a:rPr lang="en-US" sz="1200" dirty="0">
                <a:solidFill>
                  <a:prstClr val="black"/>
                </a:solidFill>
                <a:latin typeface="Arial" panose="020B0604020202020204" pitchFamily="34" charset="0"/>
                <a:cs typeface="Arial" panose="020B0604020202020204" pitchFamily="34" charset="0"/>
              </a:rPr>
              <a:t> </a:t>
            </a:r>
          </a:p>
          <a:p>
            <a:pPr defTabSz="914400">
              <a:defRPr/>
            </a:pPr>
            <a:endParaRPr lang="en-US" sz="1200" dirty="0">
              <a:solidFill>
                <a:prstClr val="black"/>
              </a:solidFill>
              <a:latin typeface="Arial"/>
              <a:cs typeface="Arial"/>
            </a:endParaRPr>
          </a:p>
          <a:p>
            <a:pPr defTabSz="914400">
              <a:defRPr/>
            </a:pPr>
            <a:r>
              <a:rPr lang="en-US" sz="1200" b="1" dirty="0">
                <a:solidFill>
                  <a:prstClr val="black"/>
                </a:solidFill>
                <a:latin typeface="Arial"/>
                <a:ea typeface="Calibri Light"/>
                <a:cs typeface="Arial"/>
              </a:rPr>
              <a:t>Cori Morgan, Transition Liaison-GVRA District 7</a:t>
            </a:r>
            <a:endParaRPr lang="en-US" sz="1200" b="1" dirty="0">
              <a:solidFill>
                <a:prstClr val="black"/>
              </a:solidFill>
              <a:latin typeface="Arial"/>
              <a:ea typeface="Calibri Light" panose="020F0302020204030204" pitchFamily="34" charset="0"/>
              <a:cs typeface="Arial"/>
            </a:endParaRPr>
          </a:p>
          <a:p>
            <a:pPr defTabSz="914400">
              <a:defRPr/>
            </a:pPr>
            <a:r>
              <a:rPr lang="en-US" sz="1200" u="sng" dirty="0">
                <a:solidFill>
                  <a:srgbClr val="0070C0"/>
                </a:solidFill>
                <a:latin typeface="Arial"/>
                <a:ea typeface="Calibri Light"/>
                <a:cs typeface="Calibri Light"/>
                <a:hlinkClick r:id="rId5">
                  <a:extLst>
                    <a:ext uri="{A12FA001-AC4F-418D-AE19-62706E023703}">
                      <ahyp:hlinkClr xmlns:ahyp="http://schemas.microsoft.com/office/drawing/2018/hyperlinkcolor" val="tx"/>
                    </a:ext>
                  </a:extLst>
                </a:hlinkClick>
              </a:rPr>
              <a:t>Corina.Morgan@gvs.ga.gov</a:t>
            </a:r>
            <a:endParaRPr lang="en-US" sz="1200" u="sng" dirty="0">
              <a:solidFill>
                <a:srgbClr val="0070C0"/>
              </a:solidFill>
              <a:latin typeface="Arial"/>
              <a:ea typeface="Calibri Light"/>
              <a:cs typeface="Calibri Light"/>
            </a:endParaRPr>
          </a:p>
          <a:p>
            <a:pPr defTabSz="914400">
              <a:defRPr/>
            </a:pPr>
            <a:endParaRPr lang="en-US" u="sng" dirty="0">
              <a:solidFill>
                <a:prstClr val="black"/>
              </a:solidFill>
              <a:latin typeface="Arial"/>
              <a:ea typeface="Calibri Light"/>
              <a:cs typeface="Calibri Light"/>
            </a:endParaRPr>
          </a:p>
          <a:p>
            <a:pPr defTabSz="914400">
              <a:defRPr/>
            </a:pPr>
            <a:endParaRPr lang="en-US" u="sng" dirty="0">
              <a:solidFill>
                <a:prstClr val="black"/>
              </a:solidFill>
              <a:latin typeface="Arial"/>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6544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2A75A-3F8F-B29F-7E90-C51C8E7E4E1E}"/>
            </a:ext>
          </a:extLst>
        </p:cNvPr>
        <p:cNvGrpSpPr/>
        <p:nvPr/>
      </p:nvGrpSpPr>
      <p:grpSpPr>
        <a:xfrm>
          <a:off x="0" y="0"/>
          <a:ext cx="0" cy="0"/>
          <a:chOff x="0" y="0"/>
          <a:chExt cx="0" cy="0"/>
        </a:xfrm>
      </p:grpSpPr>
      <p:pic>
        <p:nvPicPr>
          <p:cNvPr id="16" name="Picture 15" descr="A group of people standing together">
            <a:extLst>
              <a:ext uri="{FF2B5EF4-FFF2-40B4-BE49-F238E27FC236}">
                <a16:creationId xmlns:a16="http://schemas.microsoft.com/office/drawing/2014/main" id="{AE7437F1-2531-9382-0654-F860D68345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867" y="-333981"/>
            <a:ext cx="13149757" cy="7525962"/>
          </a:xfrm>
          <a:prstGeom prst="rect">
            <a:avLst/>
          </a:prstGeom>
        </p:spPr>
      </p:pic>
      <p:sp>
        <p:nvSpPr>
          <p:cNvPr id="4" name="Title 3">
            <a:extLst>
              <a:ext uri="{FF2B5EF4-FFF2-40B4-BE49-F238E27FC236}">
                <a16:creationId xmlns:a16="http://schemas.microsoft.com/office/drawing/2014/main" id="{B4E022C1-93ED-6A2F-54E3-12D1E8E41A10}"/>
              </a:ext>
            </a:extLst>
          </p:cNvPr>
          <p:cNvSpPr txBox="1">
            <a:spLocks noGrp="1"/>
          </p:cNvSpPr>
          <p:nvPr>
            <p:ph type="title" idx="4294967295"/>
          </p:nvPr>
        </p:nvSpPr>
        <p:spPr>
          <a:xfrm>
            <a:off x="293126" y="104531"/>
            <a:ext cx="873431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Georgia Vocational Rehabilitation Agency</a:t>
            </a:r>
          </a:p>
        </p:txBody>
      </p:sp>
      <p:sp>
        <p:nvSpPr>
          <p:cNvPr id="5" name="TextBox 4">
            <a:extLst>
              <a:ext uri="{FF2B5EF4-FFF2-40B4-BE49-F238E27FC236}">
                <a16:creationId xmlns:a16="http://schemas.microsoft.com/office/drawing/2014/main" id="{65B13D4C-C159-2A90-A609-39C4EFA82A4F}"/>
              </a:ext>
            </a:extLst>
          </p:cNvPr>
          <p:cNvSpPr txBox="1"/>
          <p:nvPr/>
        </p:nvSpPr>
        <p:spPr>
          <a:xfrm>
            <a:off x="301752" y="737903"/>
            <a:ext cx="6454844" cy="3046988"/>
          </a:xfrm>
          <a:prstGeom prst="rect">
            <a:avLst/>
          </a:prstGeom>
          <a:noFill/>
        </p:spPr>
        <p:txBody>
          <a:bodyPr wrap="square" lIns="91440" tIns="45720" rIns="91440" bIns="45720" rtlCol="0" anchor="t">
            <a:spAutoFit/>
          </a:bodyPr>
          <a:lstStyle/>
          <a:p>
            <a:pPr defTabSz="914400">
              <a:defRPr/>
            </a:pPr>
            <a:r>
              <a:rPr lang="en-US" b="1" dirty="0">
                <a:latin typeface="Arial"/>
                <a:cs typeface="Arial"/>
              </a:rPr>
              <a:t>District 7 GVRA  Transition Counselors</a:t>
            </a:r>
          </a:p>
          <a:p>
            <a:pPr defTabSz="914400">
              <a:defRPr/>
            </a:pPr>
            <a:r>
              <a:rPr lang="en-US" sz="1400" b="1" dirty="0">
                <a:latin typeface="Arial"/>
                <a:ea typeface="Calibri" panose="020F0502020204030204" pitchFamily="34" charset="0"/>
                <a:cs typeface="Arial"/>
              </a:rPr>
              <a:t>(Burke, Columbia, Glascock, Jefferson, Jenkins,  McDuffie,  Richmond)</a:t>
            </a:r>
            <a:endParaRPr lang="en-US" sz="1400" b="1" dirty="0">
              <a:latin typeface="Arial" panose="020B0604020202020204" pitchFamily="34" charset="0"/>
              <a:ea typeface="Calibri" panose="020F0502020204030204" pitchFamily="34" charset="0"/>
              <a:cs typeface="Arial" panose="020B0604020202020204" pitchFamily="34" charset="0"/>
            </a:endParaRPr>
          </a:p>
          <a:p>
            <a:pPr defTabSz="914400">
              <a:defRPr/>
            </a:pPr>
            <a:endParaRPr lang="en-US" sz="16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defTabSz="914400">
              <a:defRPr/>
            </a:pPr>
            <a:r>
              <a:rPr lang="en-US" sz="1200" b="1" dirty="0">
                <a:solidFill>
                  <a:prstClr val="black"/>
                </a:solidFill>
                <a:latin typeface="Arial" panose="020B0604020202020204" pitchFamily="34" charset="0"/>
                <a:ea typeface="Calibri" panose="020F0502020204030204" pitchFamily="34" charset="0"/>
                <a:cs typeface="Arial" panose="020B0604020202020204" pitchFamily="34" charset="0"/>
              </a:rPr>
              <a:t>Gwen Dent-Transition Counselor</a:t>
            </a:r>
          </a:p>
          <a:p>
            <a:pPr defTabSz="914400">
              <a:defRPr/>
            </a:pPr>
            <a:r>
              <a:rPr lang="en-US" sz="1200" dirty="0">
                <a:solidFill>
                  <a:prstClr val="black"/>
                </a:solidFill>
                <a:latin typeface="Arial" panose="020B0604020202020204" pitchFamily="34" charset="0"/>
                <a:ea typeface="Calibri" panose="020F0502020204030204" pitchFamily="34" charset="0"/>
                <a:cs typeface="Arial" panose="020B0604020202020204" pitchFamily="34" charset="0"/>
              </a:rPr>
              <a:t>( Burke, Richmond)</a:t>
            </a:r>
            <a:endParaRPr lang="en-US" sz="1200" dirty="0">
              <a:solidFill>
                <a:prstClr val="black"/>
              </a:solidFill>
              <a:latin typeface="Arial" panose="020B0604020202020204" pitchFamily="34" charset="0"/>
              <a:cs typeface="Arial" panose="020B0604020202020204" pitchFamily="34" charset="0"/>
            </a:endParaRPr>
          </a:p>
          <a:p>
            <a:pPr lvl="0">
              <a:defRPr/>
            </a:pPr>
            <a:r>
              <a:rPr lang="en-US" sz="1200" dirty="0">
                <a:solidFill>
                  <a:prstClr val="black"/>
                </a:solidFill>
                <a:latin typeface="Arial" panose="020B0604020202020204" pitchFamily="34" charset="0"/>
                <a:cs typeface="Arial" panose="020B0604020202020204" pitchFamily="34" charset="0"/>
                <a:hlinkClick r:id="rId3"/>
              </a:rPr>
              <a:t>Gwenette.Dent@gvs.ga.gov</a:t>
            </a:r>
            <a:r>
              <a:rPr lang="en-US" sz="1200" dirty="0">
                <a:solidFill>
                  <a:prstClr val="black"/>
                </a:solidFill>
                <a:latin typeface="Arial" panose="020B0604020202020204" pitchFamily="34" charset="0"/>
                <a:cs typeface="Arial" panose="020B0604020202020204" pitchFamily="34" charset="0"/>
              </a:rPr>
              <a:t> </a:t>
            </a:r>
          </a:p>
          <a:p>
            <a:pPr defTabSz="914400">
              <a:defRPr/>
            </a:pPr>
            <a:endParaRPr lang="en-US" sz="1200" dirty="0">
              <a:solidFill>
                <a:prstClr val="black"/>
              </a:solidFill>
              <a:latin typeface="Arial" panose="020B0604020202020204" pitchFamily="34" charset="0"/>
              <a:cs typeface="Arial" panose="020B0604020202020204" pitchFamily="34" charset="0"/>
            </a:endParaRPr>
          </a:p>
          <a:p>
            <a:pPr defTabSz="914400">
              <a:defRPr/>
            </a:pPr>
            <a:r>
              <a:rPr lang="en-US" sz="1200" b="1" dirty="0">
                <a:solidFill>
                  <a:prstClr val="black"/>
                </a:solidFill>
                <a:latin typeface="Arial" panose="020B0604020202020204" pitchFamily="34" charset="0"/>
                <a:cs typeface="Arial" panose="020B0604020202020204" pitchFamily="34" charset="0"/>
              </a:rPr>
              <a:t>Alana Amaro-Transition Counselor</a:t>
            </a:r>
          </a:p>
          <a:p>
            <a:pPr defTabSz="914400">
              <a:defRPr/>
            </a:pPr>
            <a:r>
              <a:rPr lang="en-US" sz="1200" dirty="0">
                <a:solidFill>
                  <a:prstClr val="black"/>
                </a:solidFill>
                <a:latin typeface="Arial" panose="020B0604020202020204" pitchFamily="34" charset="0"/>
                <a:cs typeface="Arial" panose="020B0604020202020204" pitchFamily="34" charset="0"/>
              </a:rPr>
              <a:t>(Columbia, Glascock, Jefferson, Jenkins and McDuffie)</a:t>
            </a:r>
          </a:p>
          <a:p>
            <a:pPr defTabSz="914400">
              <a:defRPr/>
            </a:pPr>
            <a:r>
              <a:rPr lang="en-US" sz="1200" dirty="0">
                <a:solidFill>
                  <a:prstClr val="black"/>
                </a:solidFill>
                <a:latin typeface="Arial" panose="020B0604020202020204" pitchFamily="34" charset="0"/>
                <a:cs typeface="Arial" panose="020B0604020202020204" pitchFamily="34" charset="0"/>
                <a:hlinkClick r:id="rId4"/>
              </a:rPr>
              <a:t>Alana.Amaro@gvs.ga.gov</a:t>
            </a:r>
            <a:endParaRPr lang="en-US" sz="1200" dirty="0">
              <a:solidFill>
                <a:prstClr val="black"/>
              </a:solidFill>
              <a:latin typeface="Arial" panose="020B0604020202020204" pitchFamily="34" charset="0"/>
              <a:cs typeface="Arial" panose="020B0604020202020204" pitchFamily="34" charset="0"/>
            </a:endParaRPr>
          </a:p>
          <a:p>
            <a:pPr defTabSz="914400">
              <a:defRPr/>
            </a:pPr>
            <a:endParaRPr lang="en-US" sz="1200" dirty="0">
              <a:solidFill>
                <a:prstClr val="black"/>
              </a:solidFill>
              <a:latin typeface="Arial" panose="020B0604020202020204" pitchFamily="34" charset="0"/>
              <a:cs typeface="Arial" panose="020B0604020202020204" pitchFamily="34" charset="0"/>
            </a:endParaRPr>
          </a:p>
          <a:p>
            <a:pPr defTabSz="914400">
              <a:defRPr/>
            </a:pPr>
            <a:endParaRPr lang="en-US" sz="1200" dirty="0">
              <a:solidFill>
                <a:prstClr val="black"/>
              </a:solidFill>
              <a:latin typeface="Arial" panose="020B0604020202020204" pitchFamily="34" charset="0"/>
              <a:cs typeface="Arial" panose="020B0604020202020204" pitchFamily="34" charset="0"/>
            </a:endParaRPr>
          </a:p>
          <a:p>
            <a:pPr defTabSz="914400">
              <a:defRPr/>
            </a:pPr>
            <a:endParaRPr lang="en-US" u="sng" dirty="0">
              <a:solidFill>
                <a:prstClr val="black"/>
              </a:solidFill>
              <a:latin typeface="Arial"/>
              <a:ea typeface="Calibri Light"/>
              <a:cs typeface="Calibri Light"/>
            </a:endParaRPr>
          </a:p>
          <a:p>
            <a:pPr defTabSz="914400">
              <a:defRPr/>
            </a:pPr>
            <a:endParaRPr lang="en-US" u="sng" dirty="0">
              <a:solidFill>
                <a:prstClr val="black"/>
              </a:solidFill>
              <a:latin typeface="Arial"/>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39344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35F1BE-6674-7BFA-1645-C28955806DAF}"/>
              </a:ext>
            </a:extLst>
          </p:cNvPr>
          <p:cNvSpPr txBox="1">
            <a:spLocks noGrp="1"/>
          </p:cNvSpPr>
          <p:nvPr>
            <p:ph type="title" idx="4294967295"/>
          </p:nvPr>
        </p:nvSpPr>
        <p:spPr>
          <a:xfrm>
            <a:off x="549196" y="708917"/>
            <a:ext cx="873431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Presentation Objectives</a:t>
            </a:r>
          </a:p>
        </p:txBody>
      </p:sp>
      <p:pic>
        <p:nvPicPr>
          <p:cNvPr id="3" name="Picture 2" descr="Blue GVRA Logo with Star">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6" name="Text Placeholder 6">
            <a:extLst>
              <a:ext uri="{FF2B5EF4-FFF2-40B4-BE49-F238E27FC236}">
                <a16:creationId xmlns:a16="http://schemas.microsoft.com/office/drawing/2014/main" id="{A7D8F6F2-8AC4-3894-5540-9EF3C80BB2E3}"/>
              </a:ext>
            </a:extLst>
          </p:cNvPr>
          <p:cNvSpPr txBox="1">
            <a:spLocks/>
          </p:cNvSpPr>
          <p:nvPr/>
        </p:nvSpPr>
        <p:spPr>
          <a:xfrm>
            <a:off x="473665" y="1918093"/>
            <a:ext cx="11260442" cy="37109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Learn about how GVRA supports high school students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Define who qualifies for services</a:t>
            </a:r>
            <a:r>
              <a:rPr lang="en-US"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Determine which services students might receive.</a:t>
            </a:r>
          </a:p>
          <a:p>
            <a:endParaRPr lang="en-US" sz="28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Review the transition process from HS to Post Secondary VR services.</a:t>
            </a:r>
            <a:endParaRPr lang="en-US" sz="2800" dirty="0">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15000"/>
              </a:lnSpc>
              <a:spcBef>
                <a:spcPts val="0"/>
              </a:spcBef>
              <a:spcAft>
                <a:spcPts val="0"/>
              </a:spcAft>
              <a:buClrTx/>
              <a:buSzTx/>
              <a:buFont typeface="+mj-lt"/>
              <a:buAutoNum type="arabicPeriod"/>
              <a:tabLst/>
              <a:defRPr/>
            </a:pPr>
            <a:endPar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6218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35F1BE-6674-7BFA-1645-C28955806DAF}"/>
              </a:ext>
            </a:extLst>
          </p:cNvPr>
          <p:cNvSpPr txBox="1">
            <a:spLocks noGrp="1"/>
          </p:cNvSpPr>
          <p:nvPr>
            <p:ph type="title" idx="4294967295"/>
          </p:nvPr>
        </p:nvSpPr>
        <p:spPr>
          <a:xfrm>
            <a:off x="473665" y="314284"/>
            <a:ext cx="873431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Access GVRA Services </a:t>
            </a:r>
          </a:p>
        </p:txBody>
      </p:sp>
      <p:pic>
        <p:nvPicPr>
          <p:cNvPr id="3" name="Picture 2" descr="Blue GVRA Logo with Star">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549195" y="1023622"/>
            <a:ext cx="11196225" cy="52913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Through your local school.</a:t>
            </a:r>
          </a:p>
          <a:p>
            <a:pPr lvl="1"/>
            <a:r>
              <a:rPr lang="en-US" sz="2000" dirty="0">
                <a:latin typeface="Arial" panose="020B0604020202020204" pitchFamily="34" charset="0"/>
                <a:cs typeface="Arial" panose="020B0604020202020204" pitchFamily="34" charset="0"/>
              </a:rPr>
              <a:t>Designated GVRA Staff work with local school system staff</a:t>
            </a:r>
          </a:p>
          <a:p>
            <a:pPr lvl="1"/>
            <a:r>
              <a:rPr lang="en-US" sz="2000" dirty="0">
                <a:latin typeface="Arial" panose="020B0604020202020204" pitchFamily="34" charset="0"/>
                <a:cs typeface="Arial" panose="020B0604020202020204" pitchFamily="34" charset="0"/>
              </a:rPr>
              <a:t>Invite GVRA staff to attend IEP meeting</a:t>
            </a:r>
          </a:p>
          <a:p>
            <a:pPr lvl="1"/>
            <a:r>
              <a:rPr lang="en-US" sz="2000" dirty="0">
                <a:latin typeface="Arial" panose="020B0604020202020204" pitchFamily="34" charset="0"/>
                <a:cs typeface="Arial" panose="020B0604020202020204" pitchFamily="34" charset="0"/>
              </a:rPr>
              <a:t>Transition fairs</a:t>
            </a:r>
          </a:p>
          <a:p>
            <a:pPr lvl="1"/>
            <a:r>
              <a:rPr lang="en-US" sz="2000" dirty="0">
                <a:latin typeface="Arial" panose="020B0604020202020204" pitchFamily="34" charset="0"/>
                <a:cs typeface="Arial" panose="020B0604020202020204" pitchFamily="34" charset="0"/>
              </a:rPr>
              <a:t>School referrals to GVRA require a Parental Permission form and copy of IEP or 504 plan</a:t>
            </a:r>
          </a:p>
          <a:p>
            <a:pPr lvl="1"/>
            <a:r>
              <a:rPr lang="en-US" sz="2000" u="sng"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VR Services Referral  -</a:t>
            </a:r>
            <a:r>
              <a:rPr lang="en-US" sz="2000"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sz="20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https://gvs.ga.gov</a:t>
            </a:r>
            <a:r>
              <a:rPr lang="en-US" sz="2000" dirty="0">
                <a:latin typeface="Arial" panose="020B0604020202020204" pitchFamily="34" charset="0"/>
                <a:cs typeface="Arial" panose="020B0604020202020204" pitchFamily="34" charset="0"/>
              </a:rPr>
              <a:t> </a:t>
            </a:r>
          </a:p>
          <a:p>
            <a:pPr lvl="2"/>
            <a:r>
              <a:rPr lang="en-US" sz="1600" dirty="0">
                <a:latin typeface="Arial" panose="020B0604020202020204" pitchFamily="34" charset="0"/>
                <a:cs typeface="Arial" panose="020B0604020202020204" pitchFamily="34" charset="0"/>
              </a:rPr>
              <a:t>Attach a copy of the IEP or 504 and Parent permission form at the end of the referral</a:t>
            </a:r>
          </a:p>
          <a:p>
            <a:r>
              <a:rPr lang="en-US" sz="2400" dirty="0">
                <a:latin typeface="Arial" panose="020B0604020202020204" pitchFamily="34" charset="0"/>
                <a:cs typeface="Arial" panose="020B0604020202020204" pitchFamily="34" charset="0"/>
              </a:rPr>
              <a:t>Through GVRA </a:t>
            </a:r>
          </a:p>
          <a:p>
            <a:pPr lvl="1"/>
            <a:r>
              <a:rPr lang="en-US" sz="2000" u="sng"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VR Services Referral  -</a:t>
            </a:r>
            <a:r>
              <a:rPr lang="en-US" sz="2000"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en-US" sz="20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https://gvs.ga.gov</a:t>
            </a:r>
            <a:r>
              <a:rPr lang="en-US" sz="2000" dirty="0">
                <a:latin typeface="Arial" panose="020B0604020202020204" pitchFamily="34" charset="0"/>
                <a:cs typeface="Arial" panose="020B0604020202020204" pitchFamily="34" charset="0"/>
              </a:rPr>
              <a:t> </a:t>
            </a:r>
          </a:p>
          <a:p>
            <a:pPr lvl="1"/>
            <a:r>
              <a:rPr lang="en-US" sz="2000" dirty="0">
                <a:latin typeface="Arial" panose="020B0604020202020204" pitchFamily="34" charset="0"/>
                <a:cs typeface="Arial" panose="020B0604020202020204" pitchFamily="34" charset="0"/>
              </a:rPr>
              <a:t>GVRA Customer Support  -  844-367-4872</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**To gain additional information </a:t>
            </a:r>
          </a:p>
          <a:p>
            <a:pPr marL="0" indent="0">
              <a:buNone/>
            </a:pPr>
            <a:r>
              <a:rPr lang="en-US" sz="2000" dirty="0">
                <a:latin typeface="Arial" panose="020B0604020202020204" pitchFamily="34" charset="0"/>
                <a:cs typeface="Arial" panose="020B0604020202020204" pitchFamily="34" charset="0"/>
              </a:rPr>
              <a:t>	Visit the GVRA website- gvs.ga.gov to watch a pre-recorded information session.</a:t>
            </a:r>
          </a:p>
          <a:p>
            <a:pPr marL="0" indent="0">
              <a:buNone/>
            </a:pPr>
            <a:r>
              <a:rPr lang="en-US" sz="1600" dirty="0">
                <a:latin typeface="Arial" panose="020B0604020202020204" pitchFamily="34" charset="0"/>
                <a:cs typeface="Arial" panose="020B0604020202020204" pitchFamily="34" charset="0"/>
                <a:hlinkClick r:id="rId5"/>
              </a:rPr>
              <a:t>Transition Services | Georgia Vocational Rehabilitation Agency</a:t>
            </a:r>
            <a:r>
              <a:rPr lang="en-US" sz="16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gvs.georgia.gov/transition-services</a:t>
            </a:r>
          </a:p>
        </p:txBody>
      </p:sp>
    </p:spTree>
    <p:extLst>
      <p:ext uri="{BB962C8B-B14F-4D97-AF65-F5344CB8AC3E}">
        <p14:creationId xmlns:p14="http://schemas.microsoft.com/office/powerpoint/2010/main" val="3104904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35F1BE-6674-7BFA-1645-C28955806DAF}"/>
              </a:ext>
            </a:extLst>
          </p:cNvPr>
          <p:cNvSpPr txBox="1">
            <a:spLocks noGrp="1"/>
          </p:cNvSpPr>
          <p:nvPr>
            <p:ph type="title" idx="4294967295"/>
          </p:nvPr>
        </p:nvSpPr>
        <p:spPr>
          <a:xfrm>
            <a:off x="473665" y="314284"/>
            <a:ext cx="873431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Qualifies</a:t>
            </a:r>
          </a:p>
        </p:txBody>
      </p:sp>
      <p:pic>
        <p:nvPicPr>
          <p:cNvPr id="3" name="Picture 2" descr="Blue GVRA Logo with Star">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84979" y="102362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latin typeface="Arial" panose="020B0604020202020204" pitchFamily="34" charset="0"/>
                <a:cs typeface="Arial" panose="020B0604020202020204" pitchFamily="34" charset="0"/>
              </a:rPr>
              <a:t>Potentially Eligible Student (for HS services only):</a:t>
            </a:r>
          </a:p>
          <a:p>
            <a:pPr lvl="1"/>
            <a:r>
              <a:rPr lang="en-US" sz="2000" dirty="0">
                <a:latin typeface="Arial" panose="020B0604020202020204" pitchFamily="34" charset="0"/>
                <a:cs typeface="Arial" panose="020B0604020202020204" pitchFamily="34" charset="0"/>
              </a:rPr>
              <a:t>Between the ages of 14-21 (up until their 22nd birthday)</a:t>
            </a:r>
          </a:p>
          <a:p>
            <a:pPr lvl="1"/>
            <a:r>
              <a:rPr lang="en-US" sz="2000" dirty="0">
                <a:latin typeface="Arial" panose="020B0604020202020204" pitchFamily="34" charset="0"/>
                <a:cs typeface="Arial" panose="020B0604020202020204" pitchFamily="34" charset="0"/>
              </a:rPr>
              <a:t>Eligible and receiving services under an IEP or Section 504</a:t>
            </a:r>
          </a:p>
          <a:p>
            <a:pPr lvl="1"/>
            <a:r>
              <a:rPr lang="en-US" sz="2000" dirty="0">
                <a:latin typeface="Arial" panose="020B0604020202020204" pitchFamily="34" charset="0"/>
                <a:cs typeface="Arial" panose="020B0604020202020204" pitchFamily="34" charset="0"/>
              </a:rPr>
              <a:t>Is participating in a recognized academic setting. (public, private, home-based schools, Post-Secondary training.) </a:t>
            </a:r>
          </a:p>
          <a:p>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VR Client:</a:t>
            </a:r>
          </a:p>
          <a:p>
            <a:pPr lvl="1"/>
            <a:r>
              <a:rPr lang="en-US" sz="2000" dirty="0">
                <a:latin typeface="Arial" panose="020B0604020202020204" pitchFamily="34" charset="0"/>
                <a:cs typeface="Arial" panose="020B0604020202020204" pitchFamily="34" charset="0"/>
              </a:rPr>
              <a:t>Permanent physical or mental disability</a:t>
            </a:r>
          </a:p>
          <a:p>
            <a:pPr lvl="1"/>
            <a:r>
              <a:rPr lang="en-US" sz="2000" dirty="0">
                <a:latin typeface="Arial" panose="020B0604020202020204" pitchFamily="34" charset="0"/>
                <a:cs typeface="Arial" panose="020B0604020202020204" pitchFamily="34" charset="0"/>
              </a:rPr>
              <a:t>Poses a substantial impediment to employment</a:t>
            </a:r>
          </a:p>
          <a:p>
            <a:pPr lvl="1"/>
            <a:r>
              <a:rPr lang="en-US" sz="2000" dirty="0">
                <a:latin typeface="Arial" panose="020B0604020202020204" pitchFamily="34" charset="0"/>
                <a:cs typeface="Arial" panose="020B0604020202020204" pitchFamily="34" charset="0"/>
              </a:rPr>
              <a:t>Can benefit from Vocational Rehabilitation Services in terms of a competitive integrated employment outcome. </a:t>
            </a:r>
          </a:p>
        </p:txBody>
      </p:sp>
    </p:spTree>
    <p:extLst>
      <p:ext uri="{BB962C8B-B14F-4D97-AF65-F5344CB8AC3E}">
        <p14:creationId xmlns:p14="http://schemas.microsoft.com/office/powerpoint/2010/main" val="3923683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AF64F3-EE0A-DE4D-FA57-F8E6E0109D8F}"/>
              </a:ext>
            </a:extLst>
          </p:cNvPr>
          <p:cNvSpPr>
            <a:spLocks noGrp="1"/>
          </p:cNvSpPr>
          <p:nvPr>
            <p:ph type="sldNum" sz="quarter" idx="12"/>
          </p:nvPr>
        </p:nvSpPr>
        <p:spPr>
          <a:xfrm>
            <a:off x="9092210" y="6314981"/>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74BE43-9AAD-40E5-B13E-C9A46A52A9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CD39087C-35EF-E62D-07A6-DFCD9BAA8694}"/>
              </a:ext>
              <a:ext uri="{C183D7F6-B498-43B3-948B-1728B52AA6E4}">
                <adec:decorative xmlns:adec="http://schemas.microsoft.com/office/drawing/2017/decorative" val="1"/>
              </a:ext>
            </a:extLst>
          </p:cNvPr>
          <p:cNvCxnSpPr>
            <a:cxnSpLocks/>
          </p:cNvCxnSpPr>
          <p:nvPr/>
        </p:nvCxnSpPr>
        <p:spPr>
          <a:xfrm>
            <a:off x="1094591" y="6680106"/>
            <a:ext cx="10639516" cy="718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3D35F1BE-6674-7BFA-1645-C28955806DAF}"/>
              </a:ext>
            </a:extLst>
          </p:cNvPr>
          <p:cNvSpPr txBox="1">
            <a:spLocks noGrp="1"/>
          </p:cNvSpPr>
          <p:nvPr>
            <p:ph type="title" idx="4294967295"/>
          </p:nvPr>
        </p:nvSpPr>
        <p:spPr>
          <a:xfrm>
            <a:off x="465779" y="690802"/>
            <a:ext cx="8734313"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Potentially Eligible Student (PTS) Process </a:t>
            </a:r>
          </a:p>
        </p:txBody>
      </p:sp>
      <p:pic>
        <p:nvPicPr>
          <p:cNvPr id="3" name="Picture 2" descr="Blue GVRA Logo with Star">
            <a:extLst>
              <a:ext uri="{FF2B5EF4-FFF2-40B4-BE49-F238E27FC236}">
                <a16:creationId xmlns:a16="http://schemas.microsoft.com/office/drawing/2014/main" id="{F434F84B-7E0F-43FD-D23A-B0449FDD090D}"/>
              </a:ext>
            </a:extLst>
          </p:cNvPr>
          <p:cNvPicPr>
            <a:picLocks noChangeAspect="1"/>
          </p:cNvPicPr>
          <p:nvPr/>
        </p:nvPicPr>
        <p:blipFill rotWithShape="1">
          <a:blip r:embed="rId3"/>
          <a:srcRect t="15076"/>
          <a:stretch/>
        </p:blipFill>
        <p:spPr>
          <a:xfrm>
            <a:off x="549196" y="6363531"/>
            <a:ext cx="451143" cy="409016"/>
          </a:xfrm>
          <a:prstGeom prst="rect">
            <a:avLst/>
          </a:prstGeom>
        </p:spPr>
      </p:pic>
      <p:sp>
        <p:nvSpPr>
          <p:cNvPr id="5" name="Text Placeholder 6">
            <a:extLst>
              <a:ext uri="{FF2B5EF4-FFF2-40B4-BE49-F238E27FC236}">
                <a16:creationId xmlns:a16="http://schemas.microsoft.com/office/drawing/2014/main" id="{176BD17E-B108-747A-D7CD-174C01EF6776}"/>
              </a:ext>
            </a:extLst>
          </p:cNvPr>
          <p:cNvSpPr txBox="1">
            <a:spLocks/>
          </p:cNvSpPr>
          <p:nvPr/>
        </p:nvSpPr>
        <p:spPr>
          <a:xfrm>
            <a:off x="465779" y="2120902"/>
            <a:ext cx="11260442" cy="48303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panose="020B0604020202020204" pitchFamily="34" charset="0"/>
                <a:cs typeface="Arial" panose="020B0604020202020204" pitchFamily="34" charset="0"/>
              </a:rPr>
              <a:t>GVRA Receives completed Parental Permission Form (PPF) and begins case</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GVRA Obtains a copy of the IEP/504/Disability Documentation and case is updated to reflect SWD able to receive Pre-ETS.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GVRA Begins coordinating with Pre-ETS approved Vendors/Providers and Providing direct Pre-ETS Services to students.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336883"/>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7996</TotalTime>
  <Words>2585</Words>
  <Application>Microsoft Office PowerPoint</Application>
  <PresentationFormat>Widescreen</PresentationFormat>
  <Paragraphs>271</Paragraphs>
  <Slides>24</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Abadi Extra Light</vt:lpstr>
      <vt:lpstr>Aptos</vt:lpstr>
      <vt:lpstr>Aptos Display</vt:lpstr>
      <vt:lpstr>Arial</vt:lpstr>
      <vt:lpstr>Calibri</vt:lpstr>
      <vt:lpstr>Corbel</vt:lpstr>
      <vt:lpstr>Wingdings</vt:lpstr>
      <vt:lpstr>Office Theme</vt:lpstr>
      <vt:lpstr>Banded</vt:lpstr>
      <vt:lpstr>Shannah Mabry – Pathways to Partnerships, Project Manager   Leigh Thrailkill – Pathways to Partnerships, Family Liaison  </vt:lpstr>
      <vt:lpstr>Big Dreams</vt:lpstr>
      <vt:lpstr>P2P Mission</vt:lpstr>
      <vt:lpstr>Georgia Vocational Rehabilitation Agency</vt:lpstr>
      <vt:lpstr>Georgia Vocational Rehabilitation Agency</vt:lpstr>
      <vt:lpstr>Presentation Objectives</vt:lpstr>
      <vt:lpstr>How to Access GVRA Services </vt:lpstr>
      <vt:lpstr>Who Qualifies</vt:lpstr>
      <vt:lpstr>Potentially Eligible Student (PTS) Process </vt:lpstr>
      <vt:lpstr>What are Pre-Employment Transition Services (Pre-ETS)</vt:lpstr>
      <vt:lpstr>These are the Five Pre-ETS:</vt:lpstr>
      <vt:lpstr>How many Pre-Employment Transition Services?</vt:lpstr>
      <vt:lpstr>Getting Ready for Opportunities in Work (GROW)</vt:lpstr>
      <vt:lpstr>VR Transition Services</vt:lpstr>
      <vt:lpstr>GVRA Client Process/Applying for VR Services </vt:lpstr>
      <vt:lpstr>Common Transition Services</vt:lpstr>
      <vt:lpstr>Transition to College Degree, Diploma, and Technical Certificate Programs</vt:lpstr>
      <vt:lpstr>Transition to Inclusive Post-Secondary Education</vt:lpstr>
      <vt:lpstr>VR Postsecondary Services &amp; Funding</vt:lpstr>
      <vt:lpstr>Bud McCall Post Secondary Vocational Rehabilitation Grant</vt:lpstr>
      <vt:lpstr>Transition to Employment Common Services</vt:lpstr>
      <vt:lpstr>Transition Services Usually Delivered by Approved Providers</vt:lpstr>
      <vt:lpstr>INTRODUCTION TO PATHFUL</vt:lpstr>
      <vt:lpstr>Pathways to Partnerships Family Learning Session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Fluck,Danielle</dc:creator>
  <cp:lastModifiedBy>Thrailkill, Leigh</cp:lastModifiedBy>
  <cp:revision>107</cp:revision>
  <cp:lastPrinted>2025-04-21T18:34:56Z</cp:lastPrinted>
  <dcterms:created xsi:type="dcterms:W3CDTF">2024-01-18T22:15:13Z</dcterms:created>
  <dcterms:modified xsi:type="dcterms:W3CDTF">2026-04-10T19:34:07Z</dcterms:modified>
</cp:coreProperties>
</file>