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sldIdLst>
    <p:sldId id="257" r:id="rId4"/>
    <p:sldId id="259" r:id="rId5"/>
    <p:sldId id="258" r:id="rId6"/>
    <p:sldId id="303" r:id="rId7"/>
    <p:sldId id="307" r:id="rId8"/>
    <p:sldId id="256" r:id="rId9"/>
    <p:sldId id="311" r:id="rId10"/>
    <p:sldId id="312" r:id="rId11"/>
    <p:sldId id="313" r:id="rId12"/>
    <p:sldId id="314" r:id="rId13"/>
    <p:sldId id="261" r:id="rId14"/>
    <p:sldId id="262" r:id="rId15"/>
    <p:sldId id="263" r:id="rId16"/>
    <p:sldId id="315" r:id="rId17"/>
    <p:sldId id="316" r:id="rId18"/>
    <p:sldId id="306" r:id="rId19"/>
    <p:sldId id="317" r:id="rId20"/>
    <p:sldId id="308" r:id="rId21"/>
    <p:sldId id="309" r:id="rId22"/>
    <p:sldId id="310" r:id="rId23"/>
    <p:sldId id="260" r:id="rId24"/>
    <p:sldId id="268" r:id="rId25"/>
    <p:sldId id="269" r:id="rId26"/>
    <p:sldId id="267" r:id="rId27"/>
    <p:sldId id="265" r:id="rId28"/>
    <p:sldId id="264" r:id="rId29"/>
    <p:sldId id="266" r:id="rId30"/>
    <p:sldId id="305" r:id="rId31"/>
    <p:sldId id="3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3FD"/>
    <a:srgbClr val="676EF9"/>
    <a:srgbClr val="7CE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36D5E-5585-4AA8-BE3A-894E35BB7512}" v="35" dt="2025-02-27T00:31:11.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0" autoAdjust="0"/>
    <p:restoredTop sz="94660"/>
  </p:normalViewPr>
  <p:slideViewPr>
    <p:cSldViewPr snapToGrid="0">
      <p:cViewPr varScale="1">
        <p:scale>
          <a:sx n="96" d="100"/>
          <a:sy n="96" d="100"/>
        </p:scale>
        <p:origin x="82" y="22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railkill, Leigh" userId="49cb7c6d-f0ec-402b-9005-f085bedd0958" providerId="ADAL" clId="{24F36D5E-5585-4AA8-BE3A-894E35BB7512}"/>
    <pc:docChg chg="undo custSel addSld delSld modSld sldOrd addMainMaster delMainMaster">
      <pc:chgData name="Thrailkill, Leigh" userId="49cb7c6d-f0ec-402b-9005-f085bedd0958" providerId="ADAL" clId="{24F36D5E-5585-4AA8-BE3A-894E35BB7512}" dt="2025-02-27T00:34:17.960" v="631" actId="14100"/>
      <pc:docMkLst>
        <pc:docMk/>
      </pc:docMkLst>
      <pc:sldChg chg="add del">
        <pc:chgData name="Thrailkill, Leigh" userId="49cb7c6d-f0ec-402b-9005-f085bedd0958" providerId="ADAL" clId="{24F36D5E-5585-4AA8-BE3A-894E35BB7512}" dt="2025-02-27T00:23:27.975" v="594"/>
        <pc:sldMkLst>
          <pc:docMk/>
          <pc:sldMk cId="0" sldId="256"/>
        </pc:sldMkLst>
      </pc:sldChg>
      <pc:sldChg chg="del">
        <pc:chgData name="Thrailkill, Leigh" userId="49cb7c6d-f0ec-402b-9005-f085bedd0958" providerId="ADAL" clId="{24F36D5E-5585-4AA8-BE3A-894E35BB7512}" dt="2025-02-18T13:46:34.235" v="1" actId="47"/>
        <pc:sldMkLst>
          <pc:docMk/>
          <pc:sldMk cId="1306618896" sldId="256"/>
        </pc:sldMkLst>
      </pc:sldChg>
      <pc:sldChg chg="del">
        <pc:chgData name="Thrailkill, Leigh" userId="49cb7c6d-f0ec-402b-9005-f085bedd0958" providerId="ADAL" clId="{24F36D5E-5585-4AA8-BE3A-894E35BB7512}" dt="2025-02-18T13:46:36.605" v="4" actId="47"/>
        <pc:sldMkLst>
          <pc:docMk/>
          <pc:sldMk cId="4173387716" sldId="260"/>
        </pc:sldMkLst>
      </pc:sldChg>
      <pc:sldChg chg="add del">
        <pc:chgData name="Thrailkill, Leigh" userId="49cb7c6d-f0ec-402b-9005-f085bedd0958" providerId="ADAL" clId="{24F36D5E-5585-4AA8-BE3A-894E35BB7512}" dt="2025-02-18T13:47:02.851" v="8" actId="47"/>
        <pc:sldMkLst>
          <pc:docMk/>
          <pc:sldMk cId="3155374239" sldId="262"/>
        </pc:sldMkLst>
      </pc:sldChg>
      <pc:sldChg chg="del">
        <pc:chgData name="Thrailkill, Leigh" userId="49cb7c6d-f0ec-402b-9005-f085bedd0958" providerId="ADAL" clId="{24F36D5E-5585-4AA8-BE3A-894E35BB7512}" dt="2025-02-18T13:46:35.269" v="2" actId="47"/>
        <pc:sldMkLst>
          <pc:docMk/>
          <pc:sldMk cId="876790562" sldId="263"/>
        </pc:sldMkLst>
      </pc:sldChg>
      <pc:sldChg chg="del">
        <pc:chgData name="Thrailkill, Leigh" userId="49cb7c6d-f0ec-402b-9005-f085bedd0958" providerId="ADAL" clId="{24F36D5E-5585-4AA8-BE3A-894E35BB7512}" dt="2025-02-18T13:46:35.987" v="3" actId="47"/>
        <pc:sldMkLst>
          <pc:docMk/>
          <pc:sldMk cId="391608029" sldId="264"/>
        </pc:sldMkLst>
      </pc:sldChg>
      <pc:sldChg chg="del">
        <pc:chgData name="Thrailkill, Leigh" userId="49cb7c6d-f0ec-402b-9005-f085bedd0958" providerId="ADAL" clId="{24F36D5E-5585-4AA8-BE3A-894E35BB7512}" dt="2025-02-18T13:46:37.277" v="5" actId="47"/>
        <pc:sldMkLst>
          <pc:docMk/>
          <pc:sldMk cId="13088634" sldId="265"/>
        </pc:sldMkLst>
      </pc:sldChg>
      <pc:sldChg chg="modSp mod">
        <pc:chgData name="Thrailkill, Leigh" userId="49cb7c6d-f0ec-402b-9005-f085bedd0958" providerId="ADAL" clId="{24F36D5E-5585-4AA8-BE3A-894E35BB7512}" dt="2025-02-27T00:34:17.960" v="631" actId="14100"/>
        <pc:sldMkLst>
          <pc:docMk/>
          <pc:sldMk cId="1600848913" sldId="265"/>
        </pc:sldMkLst>
        <pc:spChg chg="mod">
          <ac:chgData name="Thrailkill, Leigh" userId="49cb7c6d-f0ec-402b-9005-f085bedd0958" providerId="ADAL" clId="{24F36D5E-5585-4AA8-BE3A-894E35BB7512}" dt="2025-02-27T00:34:14.011" v="630" actId="20577"/>
          <ac:spMkLst>
            <pc:docMk/>
            <pc:sldMk cId="1600848913" sldId="265"/>
            <ac:spMk id="3" creationId="{81516856-E7BB-102A-845D-D270C0F17EF7}"/>
          </ac:spMkLst>
        </pc:spChg>
        <pc:picChg chg="mod">
          <ac:chgData name="Thrailkill, Leigh" userId="49cb7c6d-f0ec-402b-9005-f085bedd0958" providerId="ADAL" clId="{24F36D5E-5585-4AA8-BE3A-894E35BB7512}" dt="2025-02-27T00:34:08.106" v="624" actId="14100"/>
          <ac:picMkLst>
            <pc:docMk/>
            <pc:sldMk cId="1600848913" sldId="265"/>
            <ac:picMk id="6" creationId="{16C9524A-88CC-0C47-EB61-4B62DBAB17AB}"/>
          </ac:picMkLst>
        </pc:picChg>
        <pc:picChg chg="mod">
          <ac:chgData name="Thrailkill, Leigh" userId="49cb7c6d-f0ec-402b-9005-f085bedd0958" providerId="ADAL" clId="{24F36D5E-5585-4AA8-BE3A-894E35BB7512}" dt="2025-02-27T00:34:17.960" v="631" actId="14100"/>
          <ac:picMkLst>
            <pc:docMk/>
            <pc:sldMk cId="1600848913" sldId="265"/>
            <ac:picMk id="7" creationId="{3C2E16ED-A76C-A5BD-83A0-2AF8C01F593C}"/>
          </ac:picMkLst>
        </pc:picChg>
      </pc:sldChg>
      <pc:sldChg chg="addSp delSp modSp mod">
        <pc:chgData name="Thrailkill, Leigh" userId="49cb7c6d-f0ec-402b-9005-f085bedd0958" providerId="ADAL" clId="{24F36D5E-5585-4AA8-BE3A-894E35BB7512}" dt="2025-02-27T00:29:08.274" v="606" actId="1076"/>
        <pc:sldMkLst>
          <pc:docMk/>
          <pc:sldMk cId="208186070" sldId="266"/>
        </pc:sldMkLst>
        <pc:spChg chg="add mod">
          <ac:chgData name="Thrailkill, Leigh" userId="49cb7c6d-f0ec-402b-9005-f085bedd0958" providerId="ADAL" clId="{24F36D5E-5585-4AA8-BE3A-894E35BB7512}" dt="2025-02-27T00:28:28.713" v="602"/>
          <ac:spMkLst>
            <pc:docMk/>
            <pc:sldMk cId="208186070" sldId="266"/>
            <ac:spMk id="7" creationId="{AC12E9EE-A4F0-AAA0-1B4B-561C79D08C3C}"/>
          </ac:spMkLst>
        </pc:spChg>
        <pc:spChg chg="add mod">
          <ac:chgData name="Thrailkill, Leigh" userId="49cb7c6d-f0ec-402b-9005-f085bedd0958" providerId="ADAL" clId="{24F36D5E-5585-4AA8-BE3A-894E35BB7512}" dt="2025-02-27T00:28:40.534" v="604"/>
          <ac:spMkLst>
            <pc:docMk/>
            <pc:sldMk cId="208186070" sldId="266"/>
            <ac:spMk id="9" creationId="{624DC165-8D83-5F3B-F2E1-6143DCC33ED7}"/>
          </ac:spMkLst>
        </pc:spChg>
        <pc:picChg chg="add del mod">
          <ac:chgData name="Thrailkill, Leigh" userId="49cb7c6d-f0ec-402b-9005-f085bedd0958" providerId="ADAL" clId="{24F36D5E-5585-4AA8-BE3A-894E35BB7512}" dt="2025-02-27T00:28:15.555" v="600" actId="1076"/>
          <ac:picMkLst>
            <pc:docMk/>
            <pc:sldMk cId="208186070" sldId="266"/>
            <ac:picMk id="5" creationId="{6969C83E-3510-4433-9422-3A739D47DB34}"/>
          </ac:picMkLst>
        </pc:picChg>
        <pc:picChg chg="del">
          <ac:chgData name="Thrailkill, Leigh" userId="49cb7c6d-f0ec-402b-9005-f085bedd0958" providerId="ADAL" clId="{24F36D5E-5585-4AA8-BE3A-894E35BB7512}" dt="2025-02-27T00:27:44.516" v="597" actId="478"/>
          <ac:picMkLst>
            <pc:docMk/>
            <pc:sldMk cId="208186070" sldId="266"/>
            <ac:picMk id="6" creationId="{E2E6BE9C-2F3E-75A8-C7EB-356EAB4A6F41}"/>
          </ac:picMkLst>
        </pc:picChg>
        <pc:picChg chg="add mod">
          <ac:chgData name="Thrailkill, Leigh" userId="49cb7c6d-f0ec-402b-9005-f085bedd0958" providerId="ADAL" clId="{24F36D5E-5585-4AA8-BE3A-894E35BB7512}" dt="2025-02-27T00:28:25.160" v="601"/>
          <ac:picMkLst>
            <pc:docMk/>
            <pc:sldMk cId="208186070" sldId="266"/>
            <ac:picMk id="8" creationId="{91DBD070-46F8-8B2C-C724-9B9D7759B799}"/>
          </ac:picMkLst>
        </pc:picChg>
        <pc:picChg chg="add mod">
          <ac:chgData name="Thrailkill, Leigh" userId="49cb7c6d-f0ec-402b-9005-f085bedd0958" providerId="ADAL" clId="{24F36D5E-5585-4AA8-BE3A-894E35BB7512}" dt="2025-02-27T00:28:38.213" v="603"/>
          <ac:picMkLst>
            <pc:docMk/>
            <pc:sldMk cId="208186070" sldId="266"/>
            <ac:picMk id="10" creationId="{235A465D-F28B-F397-E10F-195B21666768}"/>
          </ac:picMkLst>
        </pc:picChg>
        <pc:picChg chg="add mod">
          <ac:chgData name="Thrailkill, Leigh" userId="49cb7c6d-f0ec-402b-9005-f085bedd0958" providerId="ADAL" clId="{24F36D5E-5585-4AA8-BE3A-894E35BB7512}" dt="2025-02-27T00:29:08.274" v="606" actId="1076"/>
          <ac:picMkLst>
            <pc:docMk/>
            <pc:sldMk cId="208186070" sldId="266"/>
            <ac:picMk id="11" creationId="{B5583BCE-8595-7C38-6171-51775257A3A5}"/>
          </ac:picMkLst>
        </pc:picChg>
      </pc:sldChg>
      <pc:sldChg chg="modSp mod">
        <pc:chgData name="Thrailkill, Leigh" userId="49cb7c6d-f0ec-402b-9005-f085bedd0958" providerId="ADAL" clId="{24F36D5E-5585-4AA8-BE3A-894E35BB7512}" dt="2025-02-27T00:33:41.824" v="622" actId="1076"/>
        <pc:sldMkLst>
          <pc:docMk/>
          <pc:sldMk cId="2873103366" sldId="267"/>
        </pc:sldMkLst>
        <pc:spChg chg="mod">
          <ac:chgData name="Thrailkill, Leigh" userId="49cb7c6d-f0ec-402b-9005-f085bedd0958" providerId="ADAL" clId="{24F36D5E-5585-4AA8-BE3A-894E35BB7512}" dt="2025-02-27T00:33:41.824" v="622" actId="1076"/>
          <ac:spMkLst>
            <pc:docMk/>
            <pc:sldMk cId="2873103366" sldId="267"/>
            <ac:spMk id="2" creationId="{CECD2860-1D9E-28FA-B8CF-6C610FC5B6A9}"/>
          </ac:spMkLst>
        </pc:spChg>
      </pc:sldChg>
      <pc:sldChg chg="modSp mod">
        <pc:chgData name="Thrailkill, Leigh" userId="49cb7c6d-f0ec-402b-9005-f085bedd0958" providerId="ADAL" clId="{24F36D5E-5585-4AA8-BE3A-894E35BB7512}" dt="2025-02-27T00:33:18.346" v="620" actId="1076"/>
        <pc:sldMkLst>
          <pc:docMk/>
          <pc:sldMk cId="3448954077" sldId="269"/>
        </pc:sldMkLst>
        <pc:spChg chg="mod">
          <ac:chgData name="Thrailkill, Leigh" userId="49cb7c6d-f0ec-402b-9005-f085bedd0958" providerId="ADAL" clId="{24F36D5E-5585-4AA8-BE3A-894E35BB7512}" dt="2025-02-27T00:32:58.834" v="618" actId="20577"/>
          <ac:spMkLst>
            <pc:docMk/>
            <pc:sldMk cId="3448954077" sldId="269"/>
            <ac:spMk id="5" creationId="{2CB37C52-8E27-F55C-735C-D6DDAA2E418D}"/>
          </ac:spMkLst>
        </pc:spChg>
        <pc:picChg chg="mod">
          <ac:chgData name="Thrailkill, Leigh" userId="49cb7c6d-f0ec-402b-9005-f085bedd0958" providerId="ADAL" clId="{24F36D5E-5585-4AA8-BE3A-894E35BB7512}" dt="2025-02-27T00:33:15.521" v="619" actId="1076"/>
          <ac:picMkLst>
            <pc:docMk/>
            <pc:sldMk cId="3448954077" sldId="269"/>
            <ac:picMk id="9" creationId="{BDB7FFE0-AE40-573F-C7BE-3034D53840E0}"/>
          </ac:picMkLst>
        </pc:picChg>
        <pc:picChg chg="mod">
          <ac:chgData name="Thrailkill, Leigh" userId="49cb7c6d-f0ec-402b-9005-f085bedd0958" providerId="ADAL" clId="{24F36D5E-5585-4AA8-BE3A-894E35BB7512}" dt="2025-02-27T00:33:18.346" v="620" actId="1076"/>
          <ac:picMkLst>
            <pc:docMk/>
            <pc:sldMk cId="3448954077" sldId="269"/>
            <ac:picMk id="11" creationId="{AC744906-9E4C-9A42-F312-E47C92341A95}"/>
          </ac:picMkLst>
        </pc:picChg>
      </pc:sldChg>
      <pc:sldChg chg="modSp add del mod">
        <pc:chgData name="Thrailkill, Leigh" userId="49cb7c6d-f0ec-402b-9005-f085bedd0958" providerId="ADAL" clId="{24F36D5E-5585-4AA8-BE3A-894E35BB7512}" dt="2025-02-19T16:43:54.578" v="448" actId="20577"/>
        <pc:sldMkLst>
          <pc:docMk/>
          <pc:sldMk cId="3970244133" sldId="303"/>
        </pc:sldMkLst>
        <pc:spChg chg="mod">
          <ac:chgData name="Thrailkill, Leigh" userId="49cb7c6d-f0ec-402b-9005-f085bedd0958" providerId="ADAL" clId="{24F36D5E-5585-4AA8-BE3A-894E35BB7512}" dt="2025-02-19T16:43:54.578" v="448" actId="20577"/>
          <ac:spMkLst>
            <pc:docMk/>
            <pc:sldMk cId="3970244133" sldId="303"/>
            <ac:spMk id="4" creationId="{656CDA01-5561-6DD7-CC89-47EC3BBAA21A}"/>
          </ac:spMkLst>
        </pc:spChg>
      </pc:sldChg>
      <pc:sldChg chg="addSp delSp modSp mod">
        <pc:chgData name="Thrailkill, Leigh" userId="49cb7c6d-f0ec-402b-9005-f085bedd0958" providerId="ADAL" clId="{24F36D5E-5585-4AA8-BE3A-894E35BB7512}" dt="2025-02-24T14:05:39.267" v="592" actId="1076"/>
        <pc:sldMkLst>
          <pc:docMk/>
          <pc:sldMk cId="3081501132" sldId="304"/>
        </pc:sldMkLst>
        <pc:picChg chg="add mod">
          <ac:chgData name="Thrailkill, Leigh" userId="49cb7c6d-f0ec-402b-9005-f085bedd0958" providerId="ADAL" clId="{24F36D5E-5585-4AA8-BE3A-894E35BB7512}" dt="2025-02-24T14:05:39.267" v="592" actId="1076"/>
          <ac:picMkLst>
            <pc:docMk/>
            <pc:sldMk cId="3081501132" sldId="304"/>
            <ac:picMk id="6" creationId="{11A7D9DA-4272-6D47-31A0-63832FB7F86D}"/>
          </ac:picMkLst>
        </pc:picChg>
      </pc:sldChg>
      <pc:sldChg chg="addSp delSp modSp mod modTransition modAnim">
        <pc:chgData name="Thrailkill, Leigh" userId="49cb7c6d-f0ec-402b-9005-f085bedd0958" providerId="ADAL" clId="{24F36D5E-5585-4AA8-BE3A-894E35BB7512}" dt="2025-02-19T16:54:11.960" v="585"/>
        <pc:sldMkLst>
          <pc:docMk/>
          <pc:sldMk cId="3254934915" sldId="305"/>
        </pc:sldMkLst>
        <pc:picChg chg="add mod">
          <ac:chgData name="Thrailkill, Leigh" userId="49cb7c6d-f0ec-402b-9005-f085bedd0958" providerId="ADAL" clId="{24F36D5E-5585-4AA8-BE3A-894E35BB7512}" dt="2025-02-18T13:58:16.123" v="374" actId="1076"/>
          <ac:picMkLst>
            <pc:docMk/>
            <pc:sldMk cId="3254934915" sldId="305"/>
            <ac:picMk id="4" creationId="{8B522312-505E-7E37-73A3-41E2DF0560E0}"/>
          </ac:picMkLst>
        </pc:picChg>
        <pc:picChg chg="add mod">
          <ac:chgData name="Thrailkill, Leigh" userId="49cb7c6d-f0ec-402b-9005-f085bedd0958" providerId="ADAL" clId="{24F36D5E-5585-4AA8-BE3A-894E35BB7512}" dt="2025-02-18T13:58:29.222" v="376" actId="1076"/>
          <ac:picMkLst>
            <pc:docMk/>
            <pc:sldMk cId="3254934915" sldId="305"/>
            <ac:picMk id="7" creationId="{26BF7123-CC3E-5836-7784-17929D9E43EB}"/>
          </ac:picMkLst>
        </pc:picChg>
      </pc:sldChg>
      <pc:sldChg chg="modSp new mod">
        <pc:chgData name="Thrailkill, Leigh" userId="49cb7c6d-f0ec-402b-9005-f085bedd0958" providerId="ADAL" clId="{24F36D5E-5585-4AA8-BE3A-894E35BB7512}" dt="2025-02-19T16:45:54.285" v="551" actId="27636"/>
        <pc:sldMkLst>
          <pc:docMk/>
          <pc:sldMk cId="3532281159" sldId="306"/>
        </pc:sldMkLst>
        <pc:spChg chg="mod">
          <ac:chgData name="Thrailkill, Leigh" userId="49cb7c6d-f0ec-402b-9005-f085bedd0958" providerId="ADAL" clId="{24F36D5E-5585-4AA8-BE3A-894E35BB7512}" dt="2025-02-19T16:44:04.254" v="461" actId="20577"/>
          <ac:spMkLst>
            <pc:docMk/>
            <pc:sldMk cId="3532281159" sldId="306"/>
            <ac:spMk id="2" creationId="{31882511-08EE-8EA5-03E3-662CFBF45581}"/>
          </ac:spMkLst>
        </pc:spChg>
        <pc:spChg chg="mod">
          <ac:chgData name="Thrailkill, Leigh" userId="49cb7c6d-f0ec-402b-9005-f085bedd0958" providerId="ADAL" clId="{24F36D5E-5585-4AA8-BE3A-894E35BB7512}" dt="2025-02-19T16:45:54.285" v="551" actId="27636"/>
          <ac:spMkLst>
            <pc:docMk/>
            <pc:sldMk cId="3532281159" sldId="306"/>
            <ac:spMk id="3" creationId="{C4E921D9-2A7C-AE5B-E2AD-B2CB8187E2ED}"/>
          </ac:spMkLst>
        </pc:spChg>
      </pc:sldChg>
      <pc:sldChg chg="modSp new mod ord">
        <pc:chgData name="Thrailkill, Leigh" userId="49cb7c6d-f0ec-402b-9005-f085bedd0958" providerId="ADAL" clId="{24F36D5E-5585-4AA8-BE3A-894E35BB7512}" dt="2025-02-27T00:24:33.385" v="596"/>
        <pc:sldMkLst>
          <pc:docMk/>
          <pc:sldMk cId="1075081850" sldId="307"/>
        </pc:sldMkLst>
        <pc:spChg chg="mod">
          <ac:chgData name="Thrailkill, Leigh" userId="49cb7c6d-f0ec-402b-9005-f085bedd0958" providerId="ADAL" clId="{24F36D5E-5585-4AA8-BE3A-894E35BB7512}" dt="2025-02-19T16:42:44.756" v="395" actId="20577"/>
          <ac:spMkLst>
            <pc:docMk/>
            <pc:sldMk cId="1075081850" sldId="307"/>
            <ac:spMk id="2" creationId="{A69CC81F-4BFB-5447-EF9D-CD99956A51CE}"/>
          </ac:spMkLst>
        </pc:spChg>
        <pc:spChg chg="mod">
          <ac:chgData name="Thrailkill, Leigh" userId="49cb7c6d-f0ec-402b-9005-f085bedd0958" providerId="ADAL" clId="{24F36D5E-5585-4AA8-BE3A-894E35BB7512}" dt="2025-02-19T16:51:54.732" v="582" actId="27636"/>
          <ac:spMkLst>
            <pc:docMk/>
            <pc:sldMk cId="1075081850" sldId="307"/>
            <ac:spMk id="3" creationId="{553CAAD9-8874-301D-6982-14065CD80087}"/>
          </ac:spMkLst>
        </pc:spChg>
      </pc:sldChg>
      <pc:sldMasterChg chg="add del addSldLayout delSldLayout">
        <pc:chgData name="Thrailkill, Leigh" userId="49cb7c6d-f0ec-402b-9005-f085bedd0958" providerId="ADAL" clId="{24F36D5E-5585-4AA8-BE3A-894E35BB7512}" dt="2025-02-18T13:47:02.851" v="8" actId="47"/>
        <pc:sldMasterMkLst>
          <pc:docMk/>
          <pc:sldMasterMk cId="1610711720" sldId="2147483672"/>
        </pc:sldMasterMkLst>
        <pc:sldLayoutChg chg="add del">
          <pc:chgData name="Thrailkill, Leigh" userId="49cb7c6d-f0ec-402b-9005-f085bedd0958" providerId="ADAL" clId="{24F36D5E-5585-4AA8-BE3A-894E35BB7512}" dt="2025-02-18T13:47:02.851" v="8" actId="47"/>
          <pc:sldLayoutMkLst>
            <pc:docMk/>
            <pc:sldMasterMk cId="1610711720" sldId="2147483672"/>
            <pc:sldLayoutMk cId="1393187926" sldId="2147483673"/>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1559025874" sldId="2147483674"/>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1657447378" sldId="2147483675"/>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2782223408" sldId="2147483676"/>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631624104" sldId="2147483677"/>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3490687901" sldId="2147483678"/>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1085387982" sldId="2147483679"/>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3648419192" sldId="2147483680"/>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4033125907" sldId="2147483681"/>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1329963104" sldId="2147483682"/>
          </pc:sldLayoutMkLst>
        </pc:sldLayoutChg>
        <pc:sldLayoutChg chg="add del">
          <pc:chgData name="Thrailkill, Leigh" userId="49cb7c6d-f0ec-402b-9005-f085bedd0958" providerId="ADAL" clId="{24F36D5E-5585-4AA8-BE3A-894E35BB7512}" dt="2025-02-18T13:47:02.851" v="8" actId="47"/>
          <pc:sldLayoutMkLst>
            <pc:docMk/>
            <pc:sldMasterMk cId="1610711720" sldId="2147483672"/>
            <pc:sldLayoutMk cId="1539848812" sldId="214748368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2D01434-2D06-4FA1-A280-8FACC774035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79431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27563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22D01434-2D06-4FA1-A280-8FACC7740359}" type="datetimeFigureOut">
              <a:rPr lang="en-US" smtClean="0"/>
              <a:t>2/26/2025</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6052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C039E3-D175-8D7F-E492-6C7FA7F9719C}"/>
              </a:ext>
            </a:extLst>
          </p:cNvPr>
          <p:cNvPicPr>
            <a:picLocks noChangeAspect="1"/>
          </p:cNvPicPr>
          <p:nvPr userDrawn="1"/>
        </p:nvPicPr>
        <p:blipFill>
          <a:blip r:embed="rId2"/>
          <a:stretch>
            <a:fillRect/>
          </a:stretch>
        </p:blipFill>
        <p:spPr>
          <a:xfrm>
            <a:off x="0" y="4"/>
            <a:ext cx="12192000" cy="6857999"/>
          </a:xfrm>
          <a:prstGeom prst="rect">
            <a:avLst/>
          </a:prstGeom>
        </p:spPr>
      </p:pic>
      <p:sp>
        <p:nvSpPr>
          <p:cNvPr id="2" name="Title 1"/>
          <p:cNvSpPr>
            <a:spLocks noGrp="1"/>
          </p:cNvSpPr>
          <p:nvPr>
            <p:ph type="ctrTitle" hasCustomPrompt="1"/>
          </p:nvPr>
        </p:nvSpPr>
        <p:spPr>
          <a:xfrm>
            <a:off x="79076" y="143652"/>
            <a:ext cx="10363200" cy="910656"/>
          </a:xfrm>
        </p:spPr>
        <p:txBody>
          <a:bodyPr anchor="t">
            <a:normAutofit/>
          </a:bodyPr>
          <a:lstStyle>
            <a:lvl1pPr algn="l">
              <a:defRPr sz="3000"/>
            </a:lvl1pPr>
          </a:lstStyle>
          <a:p>
            <a:r>
              <a:rPr lang="en-US" dirty="0"/>
              <a:t>Georgia Vocational Rehabilitation Agency</a:t>
            </a:r>
          </a:p>
        </p:txBody>
      </p:sp>
      <p:sp>
        <p:nvSpPr>
          <p:cNvPr id="3" name="Subtitle 2"/>
          <p:cNvSpPr>
            <a:spLocks noGrp="1"/>
          </p:cNvSpPr>
          <p:nvPr>
            <p:ph type="subTitle" idx="1"/>
          </p:nvPr>
        </p:nvSpPr>
        <p:spPr>
          <a:xfrm>
            <a:off x="100643" y="1113581"/>
            <a:ext cx="9144000" cy="1655762"/>
          </a:xfrm>
        </p:spPr>
        <p:txBody>
          <a:bodyPr>
            <a:noAutofit/>
          </a:bodyPr>
          <a:lstStyle>
            <a:lvl1pPr marL="0" indent="0" algn="l">
              <a:buNone/>
              <a:defRPr sz="16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dirty="0"/>
          </a:p>
        </p:txBody>
      </p:sp>
      <p:sp>
        <p:nvSpPr>
          <p:cNvPr id="4" name="Date Placeholder 3"/>
          <p:cNvSpPr>
            <a:spLocks noGrp="1"/>
          </p:cNvSpPr>
          <p:nvPr>
            <p:ph type="dt" sz="half" idx="10"/>
          </p:nvPr>
        </p:nvSpPr>
        <p:spPr/>
        <p:txBody>
          <a:bodyPr/>
          <a:lstStyle/>
          <a:p>
            <a:fld id="{3F8392C5-0619-46AD-A8C0-1AEE37B500AC}"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2984843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Georgia Vocational Rehabilitation Agency</a:t>
            </a:r>
            <a:br>
              <a:rPr lang="en-US" dirty="0"/>
            </a:br>
            <a:r>
              <a:rPr lang="en-US" dirty="0"/>
              <a:t>Topic</a:t>
            </a:r>
          </a:p>
        </p:txBody>
      </p:sp>
      <p:sp>
        <p:nvSpPr>
          <p:cNvPr id="3" name="Content Placeholder 2"/>
          <p:cNvSpPr>
            <a:spLocks noGrp="1"/>
          </p:cNvSpPr>
          <p:nvPr>
            <p:ph idx="1"/>
          </p:nvPr>
        </p:nvSpPr>
        <p:spPr>
          <a:xfrm>
            <a:off x="825500" y="1461032"/>
            <a:ext cx="10541000" cy="489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6C7CF7-C775-499B-89B9-622C14D06ABB}"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245223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4E10C8-E317-4456-971C-19F6464FEDC2}"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1014010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A344E9-4C1B-4FF8-AD6B-FF205422C7EB}" type="datetime1">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1923468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241B8A-FC3B-470F-A6B7-F40FE969BDA8}" type="datetime1">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409121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90062B-BB06-4A9F-8E09-1BC7BF001B98}" type="datetime1">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525749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2EAE0-DA75-4556-9FFA-CA8DE40F1E82}" type="datetime1">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374539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93460A-63EA-4487-87CC-B4204C28B8A0}" type="datetime1">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93146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080156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01138-D39B-447E-BA78-3C9E81B67DE9}" type="datetime1">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1281156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C15CAC-D2B8-43E9-A404-BA24D379731A}"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0AEFE-08C1-4B01-B2D7-7DE1603AF9DB}" type="slidenum">
              <a:rPr lang="en-US" smtClean="0"/>
              <a:t>‹#›</a:t>
            </a:fld>
            <a:endParaRPr lang="en-US"/>
          </a:p>
        </p:txBody>
      </p:sp>
    </p:spTree>
    <p:extLst>
      <p:ext uri="{BB962C8B-B14F-4D97-AF65-F5344CB8AC3E}">
        <p14:creationId xmlns:p14="http://schemas.microsoft.com/office/powerpoint/2010/main" val="3238000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152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21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3452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795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781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296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451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21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2D01434-2D06-4FA1-A280-8FACC7740359}" type="datetimeFigureOut">
              <a:rPr lang="en-US" smtClean="0"/>
              <a:t>2/26/2025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413713681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761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97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008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01434-2D06-4FA1-A280-8FACC774035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89394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01434-2D06-4FA1-A280-8FACC7740359}"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80584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01434-2D06-4FA1-A280-8FACC7740359}"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02317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01434-2D06-4FA1-A280-8FACC7740359}"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360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927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63191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2D01434-2D06-4FA1-A280-8FACC7740359}" type="datetimeFigureOut">
              <a:rPr lang="en-US" smtClean="0"/>
              <a:t>2/26/2025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22327006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1ECD17-6741-C5D0-9F7F-318B5C840ECA}"/>
              </a:ext>
            </a:extLst>
          </p:cNvPr>
          <p:cNvPicPr>
            <a:picLocks noChangeAspect="1"/>
          </p:cNvPicPr>
          <p:nvPr userDrawn="1"/>
        </p:nvPicPr>
        <p:blipFill>
          <a:blip r:embed="rId12"/>
          <a:stretch>
            <a:fillRect/>
          </a:stretch>
        </p:blipFill>
        <p:spPr>
          <a:xfrm>
            <a:off x="0" y="6059362"/>
            <a:ext cx="991701" cy="798645"/>
          </a:xfrm>
          <a:prstGeom prst="rect">
            <a:avLst/>
          </a:prstGeom>
        </p:spPr>
      </p:pic>
      <p:sp>
        <p:nvSpPr>
          <p:cNvPr id="2" name="Title Placeholder 1"/>
          <p:cNvSpPr>
            <a:spLocks noGrp="1"/>
          </p:cNvSpPr>
          <p:nvPr>
            <p:ph type="title"/>
          </p:nvPr>
        </p:nvSpPr>
        <p:spPr>
          <a:xfrm>
            <a:off x="850900" y="280495"/>
            <a:ext cx="10515600" cy="1015100"/>
          </a:xfrm>
          <a:prstGeom prst="rect">
            <a:avLst/>
          </a:prstGeom>
        </p:spPr>
        <p:txBody>
          <a:bodyPr vert="horz" lIns="91440" tIns="45720" rIns="91440" bIns="45720" rtlCol="0" anchor="t">
            <a:normAutofit/>
          </a:bodyPr>
          <a:lstStyle/>
          <a:p>
            <a:r>
              <a:rPr lang="en-US" dirty="0"/>
              <a:t>Georgia Vocational Rehabilitation Agency</a:t>
            </a:r>
            <a:br>
              <a:rPr lang="en-US" dirty="0"/>
            </a:br>
            <a:r>
              <a:rPr lang="en-US" dirty="0"/>
              <a:t>Topic</a:t>
            </a:r>
          </a:p>
        </p:txBody>
      </p:sp>
      <p:sp>
        <p:nvSpPr>
          <p:cNvPr id="3" name="Text Placeholder 2"/>
          <p:cNvSpPr>
            <a:spLocks noGrp="1"/>
          </p:cNvSpPr>
          <p:nvPr>
            <p:ph type="body" idx="1"/>
          </p:nvPr>
        </p:nvSpPr>
        <p:spPr>
          <a:xfrm>
            <a:off x="825500" y="1461033"/>
            <a:ext cx="10541000" cy="45983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22854-6F4C-47E4-BA61-CC2E5BA26D8C}" type="datetime1">
              <a:rPr lang="en-US" smtClean="0"/>
              <a:t>2/26/2025</a:t>
            </a:fld>
            <a:endParaRPr lang="en-US" dirty="0"/>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0AEFE-08C1-4B01-B2D7-7DE1603AF9DB}" type="slidenum">
              <a:rPr lang="en-US" smtClean="0"/>
              <a:t>‹#›</a:t>
            </a:fld>
            <a:endParaRPr lang="en-US" dirty="0"/>
          </a:p>
        </p:txBody>
      </p:sp>
      <p:pic>
        <p:nvPicPr>
          <p:cNvPr id="10" name="Picture 9">
            <a:extLst>
              <a:ext uri="{FF2B5EF4-FFF2-40B4-BE49-F238E27FC236}">
                <a16:creationId xmlns:a16="http://schemas.microsoft.com/office/drawing/2014/main" id="{5D83EF98-2679-64A7-3C68-612A2A9B1380}"/>
              </a:ext>
            </a:extLst>
          </p:cNvPr>
          <p:cNvPicPr>
            <a:picLocks noChangeAspect="1"/>
          </p:cNvPicPr>
          <p:nvPr userDrawn="1"/>
        </p:nvPicPr>
        <p:blipFill>
          <a:blip r:embed="rId13"/>
          <a:stretch>
            <a:fillRect/>
          </a:stretch>
        </p:blipFill>
        <p:spPr>
          <a:xfrm>
            <a:off x="1046604" y="6743042"/>
            <a:ext cx="10307197" cy="48772"/>
          </a:xfrm>
          <a:prstGeom prst="rect">
            <a:avLst/>
          </a:prstGeom>
        </p:spPr>
      </p:pic>
    </p:spTree>
    <p:extLst>
      <p:ext uri="{BB962C8B-B14F-4D97-AF65-F5344CB8AC3E}">
        <p14:creationId xmlns:p14="http://schemas.microsoft.com/office/powerpoint/2010/main" val="28812210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l" defTabSz="914377"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53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6874059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8.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image" Target="../media/image11.svg"/><Relationship Id="rId4" Type="http://schemas.openxmlformats.org/officeDocument/2006/relationships/image" Target="../media/image20.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Trish.lindsey@gvs.ga.gov" TargetMode="External"/><Relationship Id="rId2" Type="http://schemas.openxmlformats.org/officeDocument/2006/relationships/hyperlink" Target="mailto:Scott.Hendrix@gvs.ga.gov"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gvs.georgia.gov/events/2024-12-18/vr-right-me-virtual-prospective-client-orientation" TargetMode="External"/><Relationship Id="rId2" Type="http://schemas.openxmlformats.org/officeDocument/2006/relationships/hyperlink" Target="https://gvs.georgia.gov/transition-service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referral.gvs.ga.gov/" TargetMode="External"/><Relationship Id="rId2" Type="http://schemas.openxmlformats.org/officeDocument/2006/relationships/hyperlink" Target="https://gvs.georgia.gov/parental-permission-form" TargetMode="External"/><Relationship Id="rId1" Type="http://schemas.openxmlformats.org/officeDocument/2006/relationships/slideLayout" Target="../slideLayouts/slideLayout13.xml"/><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https://the-smiling-pony.deviantart.com/art/Question-marks-cutie-mark-261946101" TargetMode="External"/><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hyperlink" Target="https://pixabay.com/en/thank-you-letters-220427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E221-F03C-DAD7-712C-DE15D884A2CD}"/>
              </a:ext>
            </a:extLst>
          </p:cNvPr>
          <p:cNvSpPr>
            <a:spLocks noGrp="1"/>
          </p:cNvSpPr>
          <p:nvPr>
            <p:ph type="ctrTitle"/>
          </p:nvPr>
        </p:nvSpPr>
        <p:spPr>
          <a:xfrm>
            <a:off x="2875788" y="4505651"/>
            <a:ext cx="7488936" cy="1957203"/>
          </a:xfrm>
        </p:spPr>
        <p:txBody>
          <a:bodyPr anchor="t">
            <a:normAutofit/>
          </a:bodyPr>
          <a:lstStyle/>
          <a:p>
            <a:pPr algn="l"/>
            <a:r>
              <a:rPr lang="en-US" sz="1800" b="1" cap="none">
                <a:latin typeface="Abadi Extra Light" panose="020B0204020104020204" pitchFamily="34" charset="0"/>
              </a:rPr>
              <a:t>Shannah Mabry – Pathways to Partnerships, Project Manager</a:t>
            </a:r>
            <a:br>
              <a:rPr lang="en-US" sz="1800" b="1" cap="none">
                <a:latin typeface="Abadi Extra Light" panose="020B0204020104020204" pitchFamily="34" charset="0"/>
              </a:rPr>
            </a:br>
            <a:br>
              <a:rPr lang="en-US" sz="1800" b="1" cap="none">
                <a:latin typeface="Abadi Extra Light" panose="020B0204020104020204" pitchFamily="34" charset="0"/>
              </a:rPr>
            </a:br>
            <a:br>
              <a:rPr lang="en-US" sz="1800" b="1" cap="none">
                <a:latin typeface="Abadi Extra Light" panose="020B0204020104020204" pitchFamily="34" charset="0"/>
              </a:rPr>
            </a:br>
            <a:r>
              <a:rPr lang="en-US" sz="1800" b="1" cap="none">
                <a:latin typeface="Abadi Extra Light" panose="020B0204020104020204" pitchFamily="34" charset="0"/>
              </a:rPr>
              <a:t>Leigh Thrailkill – Pathways to Partnerships, Family Liaison</a:t>
            </a:r>
            <a:br>
              <a:rPr lang="en-US" sz="1800" cap="none">
                <a:latin typeface="Abadi Extra Light" panose="020B0204020104020204" pitchFamily="34" charset="0"/>
              </a:rPr>
            </a:br>
            <a:br>
              <a:rPr lang="en-US" sz="1800" cap="none">
                <a:latin typeface="Abadi Extra Light" panose="020B0204020104020204" pitchFamily="34" charset="0"/>
              </a:rPr>
            </a:br>
            <a:endParaRPr lang="en-US" sz="1800" cap="none">
              <a:latin typeface="Abadi Extra Light" panose="020B0204020104020204" pitchFamily="34" charset="0"/>
            </a:endParaRPr>
          </a:p>
        </p:txBody>
      </p:sp>
      <p:pic>
        <p:nvPicPr>
          <p:cNvPr id="1026" name="Picture 2" descr="A blue heart with text overlay&#10;&#10;Description automatically generated">
            <a:extLst>
              <a:ext uri="{FF2B5EF4-FFF2-40B4-BE49-F238E27FC236}">
                <a16:creationId xmlns:a16="http://schemas.microsoft.com/office/drawing/2014/main" id="{D7B0A014-67AC-2B3B-CED2-B2EB735C06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2716" y="2071135"/>
            <a:ext cx="1732769" cy="17327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489582A4-71DC-2EFA-6984-683FD561D7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Rectangle 6">
            <a:extLst>
              <a:ext uri="{FF2B5EF4-FFF2-40B4-BE49-F238E27FC236}">
                <a16:creationId xmlns:a16="http://schemas.microsoft.com/office/drawing/2014/main" id="{96F59802-15F5-F1B4-5196-08E79BF35B1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9" name="Picture 8">
            <a:extLst>
              <a:ext uri="{FF2B5EF4-FFF2-40B4-BE49-F238E27FC236}">
                <a16:creationId xmlns:a16="http://schemas.microsoft.com/office/drawing/2014/main" id="{97E927B7-4285-76C3-7775-3D24B6E5E06F}"/>
              </a:ext>
            </a:extLst>
          </p:cNvPr>
          <p:cNvPicPr>
            <a:picLocks noChangeAspect="1"/>
          </p:cNvPicPr>
          <p:nvPr/>
        </p:nvPicPr>
        <p:blipFill>
          <a:blip r:embed="rId3"/>
          <a:stretch>
            <a:fillRect/>
          </a:stretch>
        </p:blipFill>
        <p:spPr>
          <a:xfrm>
            <a:off x="11047882" y="5730640"/>
            <a:ext cx="944879" cy="944879"/>
          </a:xfrm>
          <a:prstGeom prst="rect">
            <a:avLst/>
          </a:prstGeom>
        </p:spPr>
      </p:pic>
      <p:sp>
        <p:nvSpPr>
          <p:cNvPr id="11" name="TextBox 10">
            <a:extLst>
              <a:ext uri="{FF2B5EF4-FFF2-40B4-BE49-F238E27FC236}">
                <a16:creationId xmlns:a16="http://schemas.microsoft.com/office/drawing/2014/main" id="{EB229727-36AD-739F-D21F-3C40BBD0D915}"/>
              </a:ext>
            </a:extLst>
          </p:cNvPr>
          <p:cNvSpPr txBox="1"/>
          <p:nvPr/>
        </p:nvSpPr>
        <p:spPr>
          <a:xfrm>
            <a:off x="988162" y="650103"/>
            <a:ext cx="100584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badi Extra Light" panose="020F0502020204030204" pitchFamily="34" charset="0"/>
                <a:ea typeface="+mn-ea"/>
                <a:cs typeface="+mn-cs"/>
              </a:rPr>
              <a:t>Pathways to Partnerships</a:t>
            </a:r>
            <a:endParaRPr kumimoji="0" lang="en-US" sz="5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421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Fade squiggly rainbow"/>
          <p:cNvSpPr/>
          <p:nvPr/>
        </p:nvSpPr>
        <p:spPr>
          <a:xfrm rot="-2433916" flipV="1">
            <a:off x="7173534" y="336599"/>
            <a:ext cx="6879485" cy="6216781"/>
          </a:xfrm>
          <a:custGeom>
            <a:avLst/>
            <a:gdLst/>
            <a:ahLst/>
            <a:cxnLst/>
            <a:rect l="l" t="t" r="r" b="b"/>
            <a:pathLst>
              <a:path w="10319227" h="9325172">
                <a:moveTo>
                  <a:pt x="0" y="9325172"/>
                </a:moveTo>
                <a:lnTo>
                  <a:pt x="10319227" y="9325172"/>
                </a:lnTo>
                <a:lnTo>
                  <a:pt x="10319227" y="0"/>
                </a:lnTo>
                <a:lnTo>
                  <a:pt x="0" y="0"/>
                </a:lnTo>
                <a:lnTo>
                  <a:pt x="0" y="9325172"/>
                </a:lnTo>
                <a:close/>
              </a:path>
            </a:pathLst>
          </a:custGeom>
          <a:blipFill>
            <a:blip r:embed="rId2">
              <a:alphaModFix amt="21999"/>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grpSp>
        <p:nvGrpSpPr>
          <p:cNvPr id="3" name="Group 3" descr="Beige rectangle at the top of the page with &quot;Possible Ways We Can Help&quot; written in blue."/>
          <p:cNvGrpSpPr/>
          <p:nvPr/>
        </p:nvGrpSpPr>
        <p:grpSpPr>
          <a:xfrm>
            <a:off x="1949744" y="196601"/>
            <a:ext cx="8292513" cy="931319"/>
            <a:chOff x="0" y="0"/>
            <a:chExt cx="4000328" cy="449270"/>
          </a:xfrm>
        </p:grpSpPr>
        <p:sp>
          <p:nvSpPr>
            <p:cNvPr id="4" name="Freeform 4"/>
            <p:cNvSpPr/>
            <p:nvPr/>
          </p:nvSpPr>
          <p:spPr>
            <a:xfrm>
              <a:off x="0" y="0"/>
              <a:ext cx="4000328" cy="449270"/>
            </a:xfrm>
            <a:custGeom>
              <a:avLst/>
              <a:gdLst/>
              <a:ahLst/>
              <a:cxnLst/>
              <a:rect l="l" t="t" r="r" b="b"/>
              <a:pathLst>
                <a:path w="4000328" h="449270">
                  <a:moveTo>
                    <a:pt x="0" y="0"/>
                  </a:moveTo>
                  <a:lnTo>
                    <a:pt x="4000328" y="0"/>
                  </a:lnTo>
                  <a:lnTo>
                    <a:pt x="4000328" y="449270"/>
                  </a:lnTo>
                  <a:lnTo>
                    <a:pt x="0" y="449270"/>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28575"/>
              <a:ext cx="4000328" cy="477845"/>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6" name="Freeform 6" descr="In blue writing it says, &quot;Planner&quot; in the center of a pink rectangle with rounded corners. Below the word planner are three bullet points saying, &quot;digital, physical and vision board,&quot; in blue."/>
          <p:cNvSpPr/>
          <p:nvPr/>
        </p:nvSpPr>
        <p:spPr>
          <a:xfrm>
            <a:off x="1382568" y="1421039"/>
            <a:ext cx="3494750" cy="1839112"/>
          </a:xfrm>
          <a:custGeom>
            <a:avLst/>
            <a:gdLst/>
            <a:ahLst/>
            <a:cxnLst/>
            <a:rect l="l" t="t" r="r" b="b"/>
            <a:pathLst>
              <a:path w="5242125" h="2758668">
                <a:moveTo>
                  <a:pt x="0" y="0"/>
                </a:moveTo>
                <a:lnTo>
                  <a:pt x="5242125" y="0"/>
                </a:lnTo>
                <a:lnTo>
                  <a:pt x="5242125" y="2758668"/>
                </a:lnTo>
                <a:lnTo>
                  <a:pt x="0" y="275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7" name="Group 7">
            <a:extLst>
              <a:ext uri="{C183D7F6-B498-43B3-948B-1728B52AA6E4}">
                <adec:decorative xmlns:adec="http://schemas.microsoft.com/office/drawing/2017/decorative" val="1"/>
              </a:ext>
            </a:extLst>
          </p:cNvPr>
          <p:cNvGrpSpPr/>
          <p:nvPr/>
        </p:nvGrpSpPr>
        <p:grpSpPr>
          <a:xfrm>
            <a:off x="759165" y="1687044"/>
            <a:ext cx="4927260" cy="1380101"/>
            <a:chOff x="0" y="0"/>
            <a:chExt cx="9854520" cy="2760202"/>
          </a:xfrm>
        </p:grpSpPr>
        <p:sp>
          <p:nvSpPr>
            <p:cNvPr id="8" name="Freeform 8"/>
            <p:cNvSpPr/>
            <p:nvPr/>
          </p:nvSpPr>
          <p:spPr>
            <a:xfrm>
              <a:off x="0" y="0"/>
              <a:ext cx="9854438" cy="2760218"/>
            </a:xfrm>
            <a:custGeom>
              <a:avLst/>
              <a:gdLst/>
              <a:ahLst/>
              <a:cxnLst/>
              <a:rect l="l" t="t" r="r" b="b"/>
              <a:pathLst>
                <a:path w="9854438" h="2760218">
                  <a:moveTo>
                    <a:pt x="0" y="459994"/>
                  </a:moveTo>
                  <a:cubicBezTo>
                    <a:pt x="0" y="205994"/>
                    <a:pt x="205994" y="0"/>
                    <a:pt x="459994" y="0"/>
                  </a:cubicBezTo>
                  <a:lnTo>
                    <a:pt x="9394444" y="0"/>
                  </a:lnTo>
                  <a:cubicBezTo>
                    <a:pt x="9648571" y="0"/>
                    <a:pt x="9854438" y="205994"/>
                    <a:pt x="9854438" y="459994"/>
                  </a:cubicBezTo>
                  <a:lnTo>
                    <a:pt x="9854438" y="2300097"/>
                  </a:lnTo>
                  <a:cubicBezTo>
                    <a:pt x="9854438" y="2554224"/>
                    <a:pt x="9648444" y="2760091"/>
                    <a:pt x="9394444" y="2760091"/>
                  </a:cubicBezTo>
                  <a:lnTo>
                    <a:pt x="459994" y="2760091"/>
                  </a:lnTo>
                  <a:cubicBezTo>
                    <a:pt x="205994" y="2760218"/>
                    <a:pt x="0" y="2554224"/>
                    <a:pt x="0" y="2300097"/>
                  </a:cubicBezTo>
                  <a:close/>
                </a:path>
              </a:pathLst>
            </a:custGeom>
            <a:solidFill>
              <a:srgbClr val="FF66C4"/>
            </a:solidFill>
          </p:spPr>
          <p:txBody>
            <a:bodyPr/>
            <a:lstStyle/>
            <a:p>
              <a:pPr defTabSz="609630"/>
              <a:endParaRPr lang="en-US" sz="1200">
                <a:solidFill>
                  <a:prstClr val="black"/>
                </a:solidFill>
                <a:latin typeface="Calibri"/>
              </a:endParaRPr>
            </a:p>
          </p:txBody>
        </p:sp>
      </p:grpSp>
      <p:grpSp>
        <p:nvGrpSpPr>
          <p:cNvPr id="9" name="Group 9">
            <a:extLst>
              <a:ext uri="{C183D7F6-B498-43B3-948B-1728B52AA6E4}">
                <adec:decorative xmlns:adec="http://schemas.microsoft.com/office/drawing/2017/decorative" val="1"/>
              </a:ext>
            </a:extLst>
          </p:cNvPr>
          <p:cNvGrpSpPr/>
          <p:nvPr/>
        </p:nvGrpSpPr>
        <p:grpSpPr>
          <a:xfrm>
            <a:off x="944866" y="3539745"/>
            <a:ext cx="4741559" cy="1426357"/>
            <a:chOff x="0" y="0"/>
            <a:chExt cx="9483118" cy="2852714"/>
          </a:xfrm>
        </p:grpSpPr>
        <p:sp>
          <p:nvSpPr>
            <p:cNvPr id="10" name="Freeform 10"/>
            <p:cNvSpPr/>
            <p:nvPr/>
          </p:nvSpPr>
          <p:spPr>
            <a:xfrm>
              <a:off x="0" y="0"/>
              <a:ext cx="9483090" cy="2852801"/>
            </a:xfrm>
            <a:custGeom>
              <a:avLst/>
              <a:gdLst/>
              <a:ahLst/>
              <a:cxnLst/>
              <a:rect l="l" t="t" r="r" b="b"/>
              <a:pathLst>
                <a:path w="9483090" h="2852801">
                  <a:moveTo>
                    <a:pt x="0" y="475488"/>
                  </a:moveTo>
                  <a:cubicBezTo>
                    <a:pt x="0" y="212852"/>
                    <a:pt x="212852" y="0"/>
                    <a:pt x="475488" y="0"/>
                  </a:cubicBezTo>
                  <a:lnTo>
                    <a:pt x="9007602" y="0"/>
                  </a:lnTo>
                  <a:cubicBezTo>
                    <a:pt x="9270238" y="0"/>
                    <a:pt x="9483090" y="212852"/>
                    <a:pt x="9483090" y="475488"/>
                  </a:cubicBezTo>
                  <a:lnTo>
                    <a:pt x="9483090" y="2377313"/>
                  </a:lnTo>
                  <a:cubicBezTo>
                    <a:pt x="9483090" y="2639949"/>
                    <a:pt x="9270238" y="2852801"/>
                    <a:pt x="9007602" y="2852801"/>
                  </a:cubicBezTo>
                  <a:lnTo>
                    <a:pt x="475488" y="2852801"/>
                  </a:lnTo>
                  <a:cubicBezTo>
                    <a:pt x="212852" y="2852674"/>
                    <a:pt x="0" y="2639822"/>
                    <a:pt x="0" y="2377313"/>
                  </a:cubicBezTo>
                  <a:close/>
                </a:path>
              </a:pathLst>
            </a:custGeom>
            <a:solidFill>
              <a:srgbClr val="9905FF">
                <a:alpha val="24706"/>
              </a:srgbClr>
            </a:solidFill>
          </p:spPr>
          <p:txBody>
            <a:bodyPr/>
            <a:lstStyle/>
            <a:p>
              <a:pPr defTabSz="609630"/>
              <a:endParaRPr lang="en-US" sz="1200">
                <a:solidFill>
                  <a:prstClr val="black"/>
                </a:solidFill>
                <a:latin typeface="Calibri"/>
              </a:endParaRPr>
            </a:p>
          </p:txBody>
        </p:sp>
      </p:grpSp>
      <p:sp>
        <p:nvSpPr>
          <p:cNvPr id="11" name="Freeform 11" descr="&quot;Advocacy and Outreach&quot; are written in white at the top of a light orange rectangle with rounded edges. Below it  are the words &quot;CILs, GVRA, and Teachers,&quot; in white."/>
          <p:cNvSpPr/>
          <p:nvPr/>
        </p:nvSpPr>
        <p:spPr>
          <a:xfrm>
            <a:off x="7015437" y="3218483"/>
            <a:ext cx="3754773" cy="1975949"/>
          </a:xfrm>
          <a:custGeom>
            <a:avLst/>
            <a:gdLst/>
            <a:ahLst/>
            <a:cxnLst/>
            <a:rect l="l" t="t" r="r" b="b"/>
            <a:pathLst>
              <a:path w="5632159" h="2963924">
                <a:moveTo>
                  <a:pt x="0" y="0"/>
                </a:moveTo>
                <a:lnTo>
                  <a:pt x="5632159" y="0"/>
                </a:lnTo>
                <a:lnTo>
                  <a:pt x="5632159" y="2963924"/>
                </a:lnTo>
                <a:lnTo>
                  <a:pt x="0" y="2963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12" name="Group 12" descr="Orange rectangle with rounded edges"/>
          <p:cNvGrpSpPr/>
          <p:nvPr/>
        </p:nvGrpSpPr>
        <p:grpSpPr>
          <a:xfrm>
            <a:off x="6574899" y="3444989"/>
            <a:ext cx="4927260" cy="1522935"/>
            <a:chOff x="0" y="0"/>
            <a:chExt cx="9854520" cy="3045870"/>
          </a:xfrm>
        </p:grpSpPr>
        <p:sp>
          <p:nvSpPr>
            <p:cNvPr id="13" name="Freeform 13"/>
            <p:cNvSpPr/>
            <p:nvPr/>
          </p:nvSpPr>
          <p:spPr>
            <a:xfrm>
              <a:off x="0" y="0"/>
              <a:ext cx="9854438" cy="3045841"/>
            </a:xfrm>
            <a:custGeom>
              <a:avLst/>
              <a:gdLst/>
              <a:ahLst/>
              <a:cxnLst/>
              <a:rect l="l" t="t" r="r" b="b"/>
              <a:pathLst>
                <a:path w="9854438" h="3045841">
                  <a:moveTo>
                    <a:pt x="0" y="507619"/>
                  </a:moveTo>
                  <a:cubicBezTo>
                    <a:pt x="0" y="227330"/>
                    <a:pt x="227330" y="0"/>
                    <a:pt x="507619" y="0"/>
                  </a:cubicBezTo>
                  <a:lnTo>
                    <a:pt x="9346819" y="0"/>
                  </a:lnTo>
                  <a:cubicBezTo>
                    <a:pt x="9627235" y="0"/>
                    <a:pt x="9854438" y="227330"/>
                    <a:pt x="9854438" y="507619"/>
                  </a:cubicBezTo>
                  <a:lnTo>
                    <a:pt x="9854438" y="2538222"/>
                  </a:lnTo>
                  <a:cubicBezTo>
                    <a:pt x="9854438" y="2818638"/>
                    <a:pt x="9627108" y="3045841"/>
                    <a:pt x="9346819" y="3045841"/>
                  </a:cubicBezTo>
                  <a:lnTo>
                    <a:pt x="507619" y="3045841"/>
                  </a:lnTo>
                  <a:cubicBezTo>
                    <a:pt x="227330" y="3045841"/>
                    <a:pt x="0" y="2818638"/>
                    <a:pt x="0" y="2538222"/>
                  </a:cubicBezTo>
                  <a:close/>
                </a:path>
              </a:pathLst>
            </a:custGeom>
            <a:solidFill>
              <a:srgbClr val="FCB336"/>
            </a:solidFill>
          </p:spPr>
          <p:txBody>
            <a:bodyPr/>
            <a:lstStyle/>
            <a:p>
              <a:pPr defTabSz="609630"/>
              <a:endParaRPr lang="en-US" sz="1200">
                <a:solidFill>
                  <a:prstClr val="black"/>
                </a:solidFill>
                <a:latin typeface="Calibri"/>
              </a:endParaRPr>
            </a:p>
          </p:txBody>
        </p:sp>
      </p:grpSp>
      <p:grpSp>
        <p:nvGrpSpPr>
          <p:cNvPr id="14" name="Group 14" descr="Light blue rectangle with rounded edges."/>
          <p:cNvGrpSpPr/>
          <p:nvPr/>
        </p:nvGrpSpPr>
        <p:grpSpPr>
          <a:xfrm>
            <a:off x="3632369" y="5245696"/>
            <a:ext cx="4927259" cy="1380101"/>
            <a:chOff x="0" y="0"/>
            <a:chExt cx="9854518" cy="2760202"/>
          </a:xfrm>
        </p:grpSpPr>
        <p:sp>
          <p:nvSpPr>
            <p:cNvPr id="15" name="Freeform 15"/>
            <p:cNvSpPr/>
            <p:nvPr/>
          </p:nvSpPr>
          <p:spPr>
            <a:xfrm>
              <a:off x="0" y="0"/>
              <a:ext cx="9854438" cy="2760218"/>
            </a:xfrm>
            <a:custGeom>
              <a:avLst/>
              <a:gdLst/>
              <a:ahLst/>
              <a:cxnLst/>
              <a:rect l="l" t="t" r="r" b="b"/>
              <a:pathLst>
                <a:path w="9854438" h="2760218">
                  <a:moveTo>
                    <a:pt x="0" y="459994"/>
                  </a:moveTo>
                  <a:cubicBezTo>
                    <a:pt x="0" y="205994"/>
                    <a:pt x="205994" y="0"/>
                    <a:pt x="459994" y="0"/>
                  </a:cubicBezTo>
                  <a:lnTo>
                    <a:pt x="9394444" y="0"/>
                  </a:lnTo>
                  <a:cubicBezTo>
                    <a:pt x="9648571" y="0"/>
                    <a:pt x="9854438" y="205994"/>
                    <a:pt x="9854438" y="459994"/>
                  </a:cubicBezTo>
                  <a:lnTo>
                    <a:pt x="9854438" y="2300097"/>
                  </a:lnTo>
                  <a:cubicBezTo>
                    <a:pt x="9854438" y="2554224"/>
                    <a:pt x="9648444" y="2760091"/>
                    <a:pt x="9394444" y="2760091"/>
                  </a:cubicBezTo>
                  <a:lnTo>
                    <a:pt x="459994" y="2760091"/>
                  </a:lnTo>
                  <a:cubicBezTo>
                    <a:pt x="205994" y="2760218"/>
                    <a:pt x="0" y="2554224"/>
                    <a:pt x="0" y="2300097"/>
                  </a:cubicBezTo>
                  <a:close/>
                </a:path>
              </a:pathLst>
            </a:custGeom>
            <a:solidFill>
              <a:srgbClr val="0053A0">
                <a:alpha val="24706"/>
              </a:srgbClr>
            </a:solidFill>
          </p:spPr>
          <p:txBody>
            <a:bodyPr/>
            <a:lstStyle/>
            <a:p>
              <a:pPr defTabSz="609630"/>
              <a:endParaRPr lang="en-US" sz="1200">
                <a:solidFill>
                  <a:prstClr val="black"/>
                </a:solidFill>
                <a:latin typeface="Calibri"/>
              </a:endParaRPr>
            </a:p>
          </p:txBody>
        </p:sp>
      </p:grpSp>
      <p:sp>
        <p:nvSpPr>
          <p:cNvPr id="16" name="TextBox 16"/>
          <p:cNvSpPr txBox="1">
            <a:spLocks noGrp="1"/>
          </p:cNvSpPr>
          <p:nvPr>
            <p:ph type="title" idx="4294967295"/>
          </p:nvPr>
        </p:nvSpPr>
        <p:spPr>
          <a:xfrm>
            <a:off x="1798407" y="303485"/>
            <a:ext cx="8595187" cy="6498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5360"/>
              </a:lnSpc>
              <a:spcBef>
                <a:spcPts val="0"/>
              </a:spcBef>
              <a:defRPr/>
            </a:pPr>
            <a:r>
              <a:rPr lang="en-US" sz="4466" dirty="0">
                <a:solidFill>
                  <a:srgbClr val="0053A0"/>
                </a:solidFill>
                <a:latin typeface="MADE TOMMY"/>
                <a:ea typeface="MADE TOMMY"/>
                <a:cs typeface="MADE TOMMY"/>
                <a:sym typeface="MADE TOMMY"/>
              </a:rPr>
              <a:t>Possible Ways We Can Help</a:t>
            </a:r>
          </a:p>
        </p:txBody>
      </p:sp>
      <p:sp>
        <p:nvSpPr>
          <p:cNvPr id="17" name="TextBox 17"/>
          <p:cNvSpPr txBox="1"/>
          <p:nvPr/>
        </p:nvSpPr>
        <p:spPr>
          <a:xfrm>
            <a:off x="1005826" y="1784969"/>
            <a:ext cx="4433938" cy="360612"/>
          </a:xfrm>
          <a:prstGeom prst="rect">
            <a:avLst/>
          </a:prstGeom>
        </p:spPr>
        <p:txBody>
          <a:bodyPr lIns="0" tIns="0" rIns="0" bIns="0" rtlCol="0" anchor="t">
            <a:spAutoFit/>
          </a:bodyPr>
          <a:lstStyle/>
          <a:p>
            <a:pPr algn="ctr" defTabSz="609630">
              <a:lnSpc>
                <a:spcPts val="2959"/>
              </a:lnSpc>
            </a:pPr>
            <a:r>
              <a:rPr lang="en-US" sz="2466" i="1">
                <a:solidFill>
                  <a:srgbClr val="0053A0"/>
                </a:solidFill>
                <a:latin typeface="MADE TOMMY"/>
                <a:ea typeface="MADE TOMMY"/>
                <a:cs typeface="MADE TOMMY"/>
                <a:sym typeface="MADE TOMMY"/>
              </a:rPr>
              <a:t>Planner</a:t>
            </a:r>
          </a:p>
        </p:txBody>
      </p:sp>
      <p:sp>
        <p:nvSpPr>
          <p:cNvPr id="18" name="TextBox 18"/>
          <p:cNvSpPr txBox="1"/>
          <p:nvPr/>
        </p:nvSpPr>
        <p:spPr>
          <a:xfrm>
            <a:off x="1078717" y="3884623"/>
            <a:ext cx="4473856" cy="720967"/>
          </a:xfrm>
          <a:prstGeom prst="rect">
            <a:avLst/>
          </a:prstGeom>
        </p:spPr>
        <p:txBody>
          <a:bodyPr lIns="0" tIns="0" rIns="0" bIns="0" rtlCol="0" anchor="t">
            <a:spAutoFit/>
          </a:bodyPr>
          <a:lstStyle/>
          <a:p>
            <a:pPr algn="ctr" defTabSz="609630">
              <a:lnSpc>
                <a:spcPts val="2880"/>
              </a:lnSpc>
            </a:pPr>
            <a:r>
              <a:rPr lang="en-US" sz="2400" i="1">
                <a:solidFill>
                  <a:srgbClr val="0053A0"/>
                </a:solidFill>
                <a:latin typeface="MADE TOMMY"/>
                <a:ea typeface="MADE TOMMY"/>
                <a:cs typeface="MADE TOMMY"/>
                <a:sym typeface="MADE TOMMY"/>
              </a:rPr>
              <a:t>Modeling</a:t>
            </a:r>
          </a:p>
          <a:p>
            <a:pPr algn="ctr" defTabSz="609630">
              <a:lnSpc>
                <a:spcPts val="2880"/>
              </a:lnSpc>
            </a:pPr>
            <a:r>
              <a:rPr lang="en-US" sz="2400" i="1">
                <a:solidFill>
                  <a:srgbClr val="0053A0"/>
                </a:solidFill>
                <a:latin typeface="MADE TOMMY"/>
                <a:ea typeface="MADE TOMMY"/>
                <a:cs typeface="MADE TOMMY"/>
                <a:sym typeface="MADE TOMMY"/>
              </a:rPr>
              <a:t>(What works for you?)</a:t>
            </a:r>
          </a:p>
        </p:txBody>
      </p:sp>
      <p:sp>
        <p:nvSpPr>
          <p:cNvPr id="19" name="TextBox 19"/>
          <p:cNvSpPr txBox="1"/>
          <p:nvPr/>
        </p:nvSpPr>
        <p:spPr>
          <a:xfrm>
            <a:off x="6781421" y="2153270"/>
            <a:ext cx="4514217" cy="349070"/>
          </a:xfrm>
          <a:prstGeom prst="rect">
            <a:avLst/>
          </a:prstGeom>
        </p:spPr>
        <p:txBody>
          <a:bodyPr lIns="0" tIns="0" rIns="0" bIns="0" rtlCol="0" anchor="t">
            <a:spAutoFit/>
          </a:bodyPr>
          <a:lstStyle/>
          <a:p>
            <a:pPr algn="ctr" defTabSz="609630">
              <a:lnSpc>
                <a:spcPts val="2880"/>
              </a:lnSpc>
            </a:pPr>
            <a:r>
              <a:rPr lang="en-US" sz="2400" i="1">
                <a:solidFill>
                  <a:srgbClr val="0053A0"/>
                </a:solidFill>
                <a:latin typeface="MADE TOMMY"/>
                <a:ea typeface="MADE TOMMY"/>
                <a:cs typeface="MADE TOMMY"/>
                <a:sym typeface="MADE TOMMY"/>
              </a:rPr>
              <a:t>Independent Living Skills</a:t>
            </a:r>
          </a:p>
        </p:txBody>
      </p:sp>
      <p:grpSp>
        <p:nvGrpSpPr>
          <p:cNvPr id="20" name="Group 20" descr="Light teal rectangle with rounded edges"/>
          <p:cNvGrpSpPr/>
          <p:nvPr/>
        </p:nvGrpSpPr>
        <p:grpSpPr>
          <a:xfrm>
            <a:off x="6574901" y="1650544"/>
            <a:ext cx="4927259" cy="1380101"/>
            <a:chOff x="0" y="0"/>
            <a:chExt cx="9854518" cy="2760202"/>
          </a:xfrm>
        </p:grpSpPr>
        <p:sp>
          <p:nvSpPr>
            <p:cNvPr id="21" name="Freeform 21"/>
            <p:cNvSpPr/>
            <p:nvPr/>
          </p:nvSpPr>
          <p:spPr>
            <a:xfrm>
              <a:off x="0" y="0"/>
              <a:ext cx="9854438" cy="2760218"/>
            </a:xfrm>
            <a:custGeom>
              <a:avLst/>
              <a:gdLst/>
              <a:ahLst/>
              <a:cxnLst/>
              <a:rect l="l" t="t" r="r" b="b"/>
              <a:pathLst>
                <a:path w="9854438" h="2760218">
                  <a:moveTo>
                    <a:pt x="0" y="459994"/>
                  </a:moveTo>
                  <a:cubicBezTo>
                    <a:pt x="0" y="205994"/>
                    <a:pt x="205994" y="0"/>
                    <a:pt x="459994" y="0"/>
                  </a:cubicBezTo>
                  <a:lnTo>
                    <a:pt x="9394444" y="0"/>
                  </a:lnTo>
                  <a:cubicBezTo>
                    <a:pt x="9648571" y="0"/>
                    <a:pt x="9854438" y="205994"/>
                    <a:pt x="9854438" y="459994"/>
                  </a:cubicBezTo>
                  <a:lnTo>
                    <a:pt x="9854438" y="2300097"/>
                  </a:lnTo>
                  <a:cubicBezTo>
                    <a:pt x="9854438" y="2554224"/>
                    <a:pt x="9648444" y="2760091"/>
                    <a:pt x="9394444" y="2760091"/>
                  </a:cubicBezTo>
                  <a:lnTo>
                    <a:pt x="459994" y="2760091"/>
                  </a:lnTo>
                  <a:cubicBezTo>
                    <a:pt x="205994" y="2760218"/>
                    <a:pt x="0" y="2554224"/>
                    <a:pt x="0" y="2300097"/>
                  </a:cubicBezTo>
                  <a:close/>
                </a:path>
              </a:pathLst>
            </a:custGeom>
            <a:solidFill>
              <a:srgbClr val="56CCA0">
                <a:alpha val="24706"/>
              </a:srgbClr>
            </a:solidFill>
          </p:spPr>
          <p:txBody>
            <a:bodyPr/>
            <a:lstStyle/>
            <a:p>
              <a:pPr defTabSz="609630"/>
              <a:endParaRPr lang="en-US" sz="1200">
                <a:solidFill>
                  <a:prstClr val="black"/>
                </a:solidFill>
                <a:latin typeface="Calibri"/>
              </a:endParaRPr>
            </a:p>
          </p:txBody>
        </p:sp>
      </p:grpSp>
      <p:sp>
        <p:nvSpPr>
          <p:cNvPr id="22" name="TextBox 22"/>
          <p:cNvSpPr txBox="1"/>
          <p:nvPr/>
        </p:nvSpPr>
        <p:spPr>
          <a:xfrm>
            <a:off x="6821561" y="3599537"/>
            <a:ext cx="4433938" cy="349070"/>
          </a:xfrm>
          <a:prstGeom prst="rect">
            <a:avLst/>
          </a:prstGeom>
        </p:spPr>
        <p:txBody>
          <a:bodyPr lIns="0" tIns="0" rIns="0" bIns="0" rtlCol="0" anchor="t">
            <a:spAutoFit/>
          </a:bodyPr>
          <a:lstStyle/>
          <a:p>
            <a:pPr algn="ctr" defTabSz="609630">
              <a:lnSpc>
                <a:spcPts val="2880"/>
              </a:lnSpc>
            </a:pPr>
            <a:r>
              <a:rPr lang="en-US" sz="2400" i="1">
                <a:solidFill>
                  <a:srgbClr val="FFFFFF"/>
                </a:solidFill>
                <a:latin typeface="MADE TOMMY"/>
                <a:ea typeface="MADE TOMMY"/>
                <a:cs typeface="MADE TOMMY"/>
                <a:sym typeface="MADE TOMMY"/>
              </a:rPr>
              <a:t>Advocacy and Outreach</a:t>
            </a:r>
          </a:p>
        </p:txBody>
      </p:sp>
      <p:sp>
        <p:nvSpPr>
          <p:cNvPr id="23" name="TextBox 23"/>
          <p:cNvSpPr txBox="1"/>
          <p:nvPr/>
        </p:nvSpPr>
        <p:spPr>
          <a:xfrm>
            <a:off x="3838888" y="5340482"/>
            <a:ext cx="4514217" cy="349070"/>
          </a:xfrm>
          <a:prstGeom prst="rect">
            <a:avLst/>
          </a:prstGeom>
        </p:spPr>
        <p:txBody>
          <a:bodyPr lIns="0" tIns="0" rIns="0" bIns="0" rtlCol="0" anchor="t">
            <a:spAutoFit/>
          </a:bodyPr>
          <a:lstStyle/>
          <a:p>
            <a:pPr algn="ctr" defTabSz="609630">
              <a:lnSpc>
                <a:spcPts val="2880"/>
              </a:lnSpc>
            </a:pPr>
            <a:r>
              <a:rPr lang="en-US" sz="2400" i="1">
                <a:solidFill>
                  <a:srgbClr val="FFFFFF"/>
                </a:solidFill>
                <a:latin typeface="MADE TOMMY"/>
                <a:ea typeface="MADE TOMMY"/>
                <a:cs typeface="MADE TOMMY"/>
                <a:sym typeface="MADE TOMMY"/>
              </a:rPr>
              <a:t>Peer Support</a:t>
            </a:r>
          </a:p>
        </p:txBody>
      </p:sp>
      <p:sp>
        <p:nvSpPr>
          <p:cNvPr id="24" name="Freeform 24" descr="Walton Options logo"/>
          <p:cNvSpPr/>
          <p:nvPr/>
        </p:nvSpPr>
        <p:spPr>
          <a:xfrm>
            <a:off x="9853760" y="5756262"/>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6"/>
            <a:stretch>
              <a:fillRect l="-50" r="-50"/>
            </a:stretch>
          </a:blipFill>
        </p:spPr>
        <p:txBody>
          <a:bodyPr/>
          <a:lstStyle/>
          <a:p>
            <a:pPr defTabSz="609630"/>
            <a:endParaRPr lang="en-US" sz="1200">
              <a:solidFill>
                <a:prstClr val="black"/>
              </a:solidFill>
              <a:latin typeface="Calibri"/>
            </a:endParaRPr>
          </a:p>
        </p:txBody>
      </p:sp>
      <p:sp>
        <p:nvSpPr>
          <p:cNvPr id="25" name="TextBox 25"/>
          <p:cNvSpPr txBox="1"/>
          <p:nvPr/>
        </p:nvSpPr>
        <p:spPr>
          <a:xfrm>
            <a:off x="1289718" y="2093521"/>
            <a:ext cx="1933078" cy="828432"/>
          </a:xfrm>
          <a:prstGeom prst="rect">
            <a:avLst/>
          </a:prstGeom>
        </p:spPr>
        <p:txBody>
          <a:bodyPr lIns="0" tIns="0" rIns="0" bIns="0" rtlCol="0" anchor="t">
            <a:spAutoFit/>
          </a:bodyPr>
          <a:lstStyle/>
          <a:p>
            <a:pPr marL="388643" lvl="1" indent="-194321" defTabSz="609630">
              <a:lnSpc>
                <a:spcPts val="2160"/>
              </a:lnSpc>
              <a:buFont typeface="Arial"/>
              <a:buChar char="•"/>
            </a:pPr>
            <a:r>
              <a:rPr lang="en-US" i="1">
                <a:solidFill>
                  <a:srgbClr val="0053A0"/>
                </a:solidFill>
                <a:latin typeface="MADE TOMMY"/>
                <a:ea typeface="MADE TOMMY"/>
                <a:cs typeface="MADE TOMMY"/>
                <a:sym typeface="MADE TOMMY"/>
              </a:rPr>
              <a:t>Digital</a:t>
            </a:r>
          </a:p>
          <a:p>
            <a:pPr marL="388643" lvl="1" indent="-194321" defTabSz="609630">
              <a:lnSpc>
                <a:spcPts val="2160"/>
              </a:lnSpc>
              <a:buFont typeface="Arial"/>
              <a:buChar char="•"/>
            </a:pPr>
            <a:r>
              <a:rPr lang="en-US" i="1">
                <a:solidFill>
                  <a:srgbClr val="0053A0"/>
                </a:solidFill>
                <a:latin typeface="MADE TOMMY"/>
                <a:ea typeface="MADE TOMMY"/>
                <a:cs typeface="MADE TOMMY"/>
                <a:sym typeface="MADE TOMMY"/>
              </a:rPr>
              <a:t>Physical</a:t>
            </a:r>
          </a:p>
          <a:p>
            <a:pPr marL="388643" lvl="1" indent="-194321" defTabSz="609630">
              <a:lnSpc>
                <a:spcPts val="2160"/>
              </a:lnSpc>
              <a:buFont typeface="Arial"/>
              <a:buChar char="•"/>
            </a:pPr>
            <a:r>
              <a:rPr lang="en-US" i="1">
                <a:solidFill>
                  <a:srgbClr val="0053A0"/>
                </a:solidFill>
                <a:latin typeface="MADE TOMMY"/>
                <a:ea typeface="MADE TOMMY"/>
                <a:cs typeface="MADE TOMMY"/>
                <a:sym typeface="MADE TOMMY"/>
              </a:rPr>
              <a:t>Vision Board</a:t>
            </a:r>
          </a:p>
        </p:txBody>
      </p:sp>
      <p:sp>
        <p:nvSpPr>
          <p:cNvPr id="26" name="TextBox 26"/>
          <p:cNvSpPr txBox="1"/>
          <p:nvPr/>
        </p:nvSpPr>
        <p:spPr>
          <a:xfrm>
            <a:off x="4140388" y="5660075"/>
            <a:ext cx="2598753" cy="828432"/>
          </a:xfrm>
          <a:prstGeom prst="rect">
            <a:avLst/>
          </a:prstGeom>
        </p:spPr>
        <p:txBody>
          <a:bodyPr lIns="0" tIns="0" rIns="0" bIns="0" rtlCol="0" anchor="t">
            <a:spAutoFit/>
          </a:bodyPr>
          <a:lstStyle/>
          <a:p>
            <a:pPr marL="388639" lvl="1" indent="-194320" defTabSz="609630">
              <a:lnSpc>
                <a:spcPts val="2160"/>
              </a:lnSpc>
              <a:buFont typeface="Arial"/>
              <a:buChar char="•"/>
            </a:pPr>
            <a:r>
              <a:rPr lang="en-US" i="1">
                <a:solidFill>
                  <a:srgbClr val="FFFFFF"/>
                </a:solidFill>
                <a:latin typeface="MADE TOMMY"/>
                <a:ea typeface="MADE TOMMY"/>
                <a:cs typeface="MADE TOMMY"/>
                <a:sym typeface="MADE TOMMY"/>
              </a:rPr>
              <a:t>Groups</a:t>
            </a:r>
          </a:p>
          <a:p>
            <a:pPr marL="388639" lvl="1" indent="-194320" defTabSz="609630">
              <a:lnSpc>
                <a:spcPts val="2160"/>
              </a:lnSpc>
              <a:buFont typeface="Arial"/>
              <a:buChar char="•"/>
            </a:pPr>
            <a:r>
              <a:rPr lang="en-US" i="1">
                <a:solidFill>
                  <a:srgbClr val="FFFFFF"/>
                </a:solidFill>
                <a:latin typeface="MADE TOMMY"/>
                <a:ea typeface="MADE TOMMY"/>
                <a:cs typeface="MADE TOMMY"/>
                <a:sym typeface="MADE TOMMY"/>
              </a:rPr>
              <a:t>Activities</a:t>
            </a:r>
          </a:p>
          <a:p>
            <a:pPr marL="388639" lvl="1" indent="-194320" defTabSz="609630">
              <a:lnSpc>
                <a:spcPts val="2160"/>
              </a:lnSpc>
              <a:buFont typeface="Arial"/>
              <a:buChar char="•"/>
            </a:pPr>
            <a:r>
              <a:rPr lang="en-US" i="1">
                <a:solidFill>
                  <a:srgbClr val="FFFFFF"/>
                </a:solidFill>
                <a:latin typeface="MADE TOMMY"/>
                <a:ea typeface="MADE TOMMY"/>
                <a:cs typeface="MADE TOMMY"/>
                <a:sym typeface="MADE TOMMY"/>
              </a:rPr>
              <a:t>Accommodations</a:t>
            </a:r>
          </a:p>
        </p:txBody>
      </p:sp>
      <p:sp>
        <p:nvSpPr>
          <p:cNvPr id="27" name="TextBox 27"/>
          <p:cNvSpPr txBox="1"/>
          <p:nvPr/>
        </p:nvSpPr>
        <p:spPr>
          <a:xfrm>
            <a:off x="6821560" y="3975177"/>
            <a:ext cx="4433938" cy="828432"/>
          </a:xfrm>
          <a:prstGeom prst="rect">
            <a:avLst/>
          </a:prstGeom>
        </p:spPr>
        <p:txBody>
          <a:bodyPr lIns="0" tIns="0" rIns="0" bIns="0" rtlCol="0" anchor="t">
            <a:spAutoFit/>
          </a:bodyPr>
          <a:lstStyle/>
          <a:p>
            <a:pPr marL="388643" lvl="1" indent="-194321" defTabSz="609630">
              <a:lnSpc>
                <a:spcPts val="2160"/>
              </a:lnSpc>
              <a:buFont typeface="Arial"/>
              <a:buChar char="•"/>
            </a:pPr>
            <a:r>
              <a:rPr lang="en-US" i="1">
                <a:solidFill>
                  <a:srgbClr val="FFFFFF"/>
                </a:solidFill>
                <a:latin typeface="MADE TOMMY"/>
                <a:ea typeface="MADE TOMMY"/>
                <a:cs typeface="MADE TOMMY"/>
                <a:sym typeface="MADE TOMMY"/>
              </a:rPr>
              <a:t>CILs</a:t>
            </a:r>
          </a:p>
          <a:p>
            <a:pPr marL="388643" lvl="1" indent="-194321" defTabSz="609630">
              <a:lnSpc>
                <a:spcPts val="2160"/>
              </a:lnSpc>
              <a:buFont typeface="Arial"/>
              <a:buChar char="•"/>
            </a:pPr>
            <a:r>
              <a:rPr lang="en-US" i="1">
                <a:solidFill>
                  <a:srgbClr val="FFFFFF"/>
                </a:solidFill>
                <a:latin typeface="MADE TOMMY"/>
                <a:ea typeface="MADE TOMMY"/>
                <a:cs typeface="MADE TOMMY"/>
                <a:sym typeface="MADE TOMMY"/>
              </a:rPr>
              <a:t>GVRA</a:t>
            </a:r>
          </a:p>
          <a:p>
            <a:pPr marL="388643" lvl="1" indent="-194321" defTabSz="609630">
              <a:lnSpc>
                <a:spcPts val="2160"/>
              </a:lnSpc>
              <a:buFont typeface="Arial"/>
              <a:buChar char="•"/>
            </a:pPr>
            <a:r>
              <a:rPr lang="en-US" i="1">
                <a:solidFill>
                  <a:srgbClr val="FFFFFF"/>
                </a:solidFill>
                <a:latin typeface="MADE TOMMY"/>
                <a:ea typeface="MADE TOMMY"/>
                <a:cs typeface="MADE TOMMY"/>
                <a:sym typeface="MADE TOMMY"/>
              </a:rPr>
              <a:t>Teachers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Faded squiggly rainbow"/>
          <p:cNvSpPr/>
          <p:nvPr/>
        </p:nvSpPr>
        <p:spPr>
          <a:xfrm rot="4044740">
            <a:off x="-4391618" y="-998065"/>
            <a:ext cx="8210747" cy="7419803"/>
          </a:xfrm>
          <a:custGeom>
            <a:avLst/>
            <a:gdLst/>
            <a:ahLst/>
            <a:cxnLst/>
            <a:rect l="l" t="t" r="r" b="b"/>
            <a:pathLst>
              <a:path w="12316121" h="11129705">
                <a:moveTo>
                  <a:pt x="0" y="0"/>
                </a:moveTo>
                <a:lnTo>
                  <a:pt x="12316121" y="0"/>
                </a:lnTo>
                <a:lnTo>
                  <a:pt x="12316121" y="11129705"/>
                </a:lnTo>
                <a:lnTo>
                  <a:pt x="0" y="11129705"/>
                </a:lnTo>
                <a:lnTo>
                  <a:pt x="0" y="0"/>
                </a:lnTo>
                <a:close/>
              </a:path>
            </a:pathLst>
          </a:custGeom>
          <a:blipFill>
            <a:blip r:embed="rId2">
              <a:alphaModFix amt="15000"/>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grpSp>
        <p:nvGrpSpPr>
          <p:cNvPr id="3" name="Group 3" descr="Beige rectangle at the top of the page with &quot;Information &amp; Referral&quot; written in blue."/>
          <p:cNvGrpSpPr/>
          <p:nvPr/>
        </p:nvGrpSpPr>
        <p:grpSpPr>
          <a:xfrm>
            <a:off x="1949744" y="337841"/>
            <a:ext cx="8292513" cy="884239"/>
            <a:chOff x="0" y="0"/>
            <a:chExt cx="4000328" cy="426559"/>
          </a:xfrm>
        </p:grpSpPr>
        <p:sp>
          <p:nvSpPr>
            <p:cNvPr id="4" name="Freeform 4"/>
            <p:cNvSpPr/>
            <p:nvPr/>
          </p:nvSpPr>
          <p:spPr>
            <a:xfrm>
              <a:off x="0" y="0"/>
              <a:ext cx="4000328" cy="426559"/>
            </a:xfrm>
            <a:custGeom>
              <a:avLst/>
              <a:gdLst/>
              <a:ahLst/>
              <a:cxnLst/>
              <a:rect l="l" t="t" r="r" b="b"/>
              <a:pathLst>
                <a:path w="4000328" h="426559">
                  <a:moveTo>
                    <a:pt x="0" y="0"/>
                  </a:moveTo>
                  <a:lnTo>
                    <a:pt x="4000328" y="0"/>
                  </a:lnTo>
                  <a:lnTo>
                    <a:pt x="4000328" y="426559"/>
                  </a:lnTo>
                  <a:lnTo>
                    <a:pt x="0" y="426559"/>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28575"/>
              <a:ext cx="4000328" cy="455134"/>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6" name="TextBox 6"/>
          <p:cNvSpPr txBox="1">
            <a:spLocks noGrp="1"/>
          </p:cNvSpPr>
          <p:nvPr>
            <p:ph type="title" idx="4294967295"/>
          </p:nvPr>
        </p:nvSpPr>
        <p:spPr>
          <a:xfrm>
            <a:off x="899160" y="472875"/>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0053A0"/>
                </a:solidFill>
                <a:latin typeface="MADE TOMMY"/>
                <a:ea typeface="MADE TOMMY"/>
                <a:cs typeface="MADE TOMMY"/>
                <a:sym typeface="MADE TOMMY"/>
              </a:rPr>
              <a:t>Information &amp; Referral</a:t>
            </a:r>
          </a:p>
        </p:txBody>
      </p:sp>
      <p:sp>
        <p:nvSpPr>
          <p:cNvPr id="7" name="TextBox 7"/>
          <p:cNvSpPr txBox="1"/>
          <p:nvPr/>
        </p:nvSpPr>
        <p:spPr>
          <a:xfrm>
            <a:off x="1515101" y="1448308"/>
            <a:ext cx="9161799" cy="4501232"/>
          </a:xfrm>
          <a:prstGeom prst="rect">
            <a:avLst/>
          </a:prstGeom>
        </p:spPr>
        <p:txBody>
          <a:bodyPr lIns="0" tIns="0" rIns="0" bIns="0" rtlCol="0" anchor="t">
            <a:spAutoFit/>
          </a:bodyPr>
          <a:lstStyle/>
          <a:p>
            <a:pPr marL="446427" lvl="1" indent="-223214" defTabSz="609630">
              <a:lnSpc>
                <a:spcPts val="2663"/>
              </a:lnSpc>
              <a:buFont typeface="Arial"/>
              <a:buChar char="•"/>
            </a:pPr>
            <a:r>
              <a:rPr lang="en-US" sz="2466">
                <a:solidFill>
                  <a:srgbClr val="2F5597"/>
                </a:solidFill>
                <a:latin typeface="MADE TOMMY"/>
                <a:ea typeface="MADE TOMMY"/>
                <a:cs typeface="MADE TOMMY"/>
                <a:sym typeface="MADE TOMMY"/>
              </a:rPr>
              <a:t>Of our all of our core services, Information and Referral is the most extensive and most utilized service. </a:t>
            </a:r>
          </a:p>
          <a:p>
            <a:pPr defTabSz="609630">
              <a:lnSpc>
                <a:spcPts val="2663"/>
              </a:lnSpc>
            </a:pPr>
            <a:endParaRPr lang="en-US" sz="2466">
              <a:solidFill>
                <a:srgbClr val="2F5597"/>
              </a:solidFill>
              <a:latin typeface="MADE TOMMY"/>
              <a:ea typeface="MADE TOMMY"/>
              <a:cs typeface="MADE TOMMY"/>
              <a:sym typeface="MADE TOMMY"/>
            </a:endParaRPr>
          </a:p>
          <a:p>
            <a:pPr marL="446427" lvl="1" indent="-223214" defTabSz="609630">
              <a:lnSpc>
                <a:spcPts val="2663"/>
              </a:lnSpc>
              <a:buFont typeface="Arial"/>
              <a:buChar char="•"/>
            </a:pPr>
            <a:r>
              <a:rPr lang="en-US" sz="2466">
                <a:solidFill>
                  <a:srgbClr val="2F5597"/>
                </a:solidFill>
                <a:latin typeface="MADE TOMMY"/>
                <a:ea typeface="MADE TOMMY"/>
                <a:cs typeface="MADE TOMMY"/>
                <a:sym typeface="MADE TOMMY"/>
              </a:rPr>
              <a:t>We provide our consumers with resources to help people live their lives independently in their own homes and communities. </a:t>
            </a:r>
          </a:p>
          <a:p>
            <a:pPr defTabSz="609630">
              <a:lnSpc>
                <a:spcPts val="2663"/>
              </a:lnSpc>
            </a:pPr>
            <a:endParaRPr lang="en-US" sz="2466">
              <a:solidFill>
                <a:srgbClr val="2F5597"/>
              </a:solidFill>
              <a:latin typeface="MADE TOMMY"/>
              <a:ea typeface="MADE TOMMY"/>
              <a:cs typeface="MADE TOMMY"/>
              <a:sym typeface="MADE TOMMY"/>
            </a:endParaRPr>
          </a:p>
          <a:p>
            <a:pPr marL="446427" lvl="1" indent="-223214" defTabSz="609630">
              <a:lnSpc>
                <a:spcPts val="2663"/>
              </a:lnSpc>
              <a:buFont typeface="Arial"/>
              <a:buChar char="•"/>
            </a:pPr>
            <a:r>
              <a:rPr lang="en-US" sz="2466">
                <a:solidFill>
                  <a:srgbClr val="2F5597"/>
                </a:solidFill>
                <a:latin typeface="MADE TOMMY"/>
                <a:ea typeface="MADE TOMMY"/>
                <a:cs typeface="MADE TOMMY"/>
                <a:sym typeface="MADE TOMMY"/>
              </a:rPr>
              <a:t>We have many community partners that we collaborate to provide extensive Information and Referral Services.</a:t>
            </a:r>
          </a:p>
          <a:p>
            <a:pPr defTabSz="609630">
              <a:lnSpc>
                <a:spcPts val="2663"/>
              </a:lnSpc>
            </a:pPr>
            <a:endParaRPr lang="en-US" sz="2466">
              <a:solidFill>
                <a:srgbClr val="2F5597"/>
              </a:solidFill>
              <a:latin typeface="MADE TOMMY"/>
              <a:ea typeface="MADE TOMMY"/>
              <a:cs typeface="MADE TOMMY"/>
              <a:sym typeface="MADE TOMMY"/>
            </a:endParaRPr>
          </a:p>
          <a:p>
            <a:pPr marL="446427" lvl="1" indent="-223214" defTabSz="609630">
              <a:lnSpc>
                <a:spcPts val="2663"/>
              </a:lnSpc>
              <a:buFont typeface="Arial"/>
              <a:buChar char="•"/>
            </a:pPr>
            <a:r>
              <a:rPr lang="en-US" sz="2466">
                <a:solidFill>
                  <a:srgbClr val="2F5597"/>
                </a:solidFill>
                <a:latin typeface="MADE TOMMY"/>
                <a:ea typeface="MADE TOMMY"/>
                <a:cs typeface="MADE TOMMY"/>
                <a:sym typeface="MADE TOMMY"/>
              </a:rPr>
              <a:t>Some of these resources include transportation, housing, finding a personal care attendant or emergency community supports (food, furnishings, disaster planning and preparedness).</a:t>
            </a:r>
          </a:p>
        </p:txBody>
      </p:sp>
      <p:sp>
        <p:nvSpPr>
          <p:cNvPr id="8" name="Freeform 8" descr="Walton Options logo"/>
          <p:cNvSpPr/>
          <p:nvPr/>
        </p:nvSpPr>
        <p:spPr>
          <a:xfrm>
            <a:off x="9878612" y="5757306"/>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4"/>
            <a:stretch>
              <a:fillRect l="-50" r="-50"/>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Beige rectangle at the top of the page with &quot;Peer Support&quot; written in blue."/>
          <p:cNvGrpSpPr/>
          <p:nvPr/>
        </p:nvGrpSpPr>
        <p:grpSpPr>
          <a:xfrm>
            <a:off x="2335957" y="187264"/>
            <a:ext cx="7598555" cy="997072"/>
            <a:chOff x="0" y="0"/>
            <a:chExt cx="3665561" cy="480990"/>
          </a:xfrm>
        </p:grpSpPr>
        <p:sp>
          <p:nvSpPr>
            <p:cNvPr id="3" name="Freeform 3"/>
            <p:cNvSpPr/>
            <p:nvPr/>
          </p:nvSpPr>
          <p:spPr>
            <a:xfrm>
              <a:off x="0" y="0"/>
              <a:ext cx="3665561" cy="480990"/>
            </a:xfrm>
            <a:custGeom>
              <a:avLst/>
              <a:gdLst/>
              <a:ahLst/>
              <a:cxnLst/>
              <a:rect l="l" t="t" r="r" b="b"/>
              <a:pathLst>
                <a:path w="3665561" h="480990">
                  <a:moveTo>
                    <a:pt x="0" y="0"/>
                  </a:moveTo>
                  <a:lnTo>
                    <a:pt x="3665561" y="0"/>
                  </a:lnTo>
                  <a:lnTo>
                    <a:pt x="3665561" y="480990"/>
                  </a:lnTo>
                  <a:lnTo>
                    <a:pt x="0" y="480990"/>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28575"/>
              <a:ext cx="3665561" cy="509565"/>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5" name="TextBox 5"/>
          <p:cNvSpPr txBox="1">
            <a:spLocks noGrp="1"/>
          </p:cNvSpPr>
          <p:nvPr>
            <p:ph type="title" idx="4294967295"/>
          </p:nvPr>
        </p:nvSpPr>
        <p:spPr>
          <a:xfrm>
            <a:off x="899160" y="378714"/>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0053A0"/>
                </a:solidFill>
                <a:latin typeface="MADE TOMMY"/>
                <a:ea typeface="MADE TOMMY"/>
                <a:cs typeface="MADE TOMMY"/>
                <a:sym typeface="MADE TOMMY"/>
              </a:rPr>
              <a:t>Peer Support</a:t>
            </a:r>
          </a:p>
        </p:txBody>
      </p:sp>
      <p:sp>
        <p:nvSpPr>
          <p:cNvPr id="6" name="TextBox 6"/>
          <p:cNvSpPr txBox="1"/>
          <p:nvPr/>
        </p:nvSpPr>
        <p:spPr>
          <a:xfrm>
            <a:off x="1369962" y="1443003"/>
            <a:ext cx="9452077" cy="3847207"/>
          </a:xfrm>
          <a:prstGeom prst="rect">
            <a:avLst/>
          </a:prstGeom>
        </p:spPr>
        <p:txBody>
          <a:bodyPr lIns="0" tIns="0" rIns="0" bIns="0" rtlCol="0" anchor="t">
            <a:spAutoFit/>
          </a:bodyPr>
          <a:lstStyle/>
          <a:p>
            <a:pPr marL="422298" lvl="1" indent="-211149" defTabSz="609630">
              <a:lnSpc>
                <a:spcPts val="2520"/>
              </a:lnSpc>
              <a:buFont typeface="Arial"/>
              <a:buChar char="•"/>
            </a:pPr>
            <a:r>
              <a:rPr lang="en-US" sz="2333" b="1">
                <a:solidFill>
                  <a:srgbClr val="2F5597"/>
                </a:solidFill>
                <a:latin typeface="MADE TOMMY"/>
                <a:ea typeface="MADE TOMMY"/>
                <a:cs typeface="MADE TOMMY"/>
                <a:sym typeface="MADE TOMMY"/>
              </a:rPr>
              <a:t>Peer Support </a:t>
            </a:r>
            <a:r>
              <a:rPr lang="en-US" sz="2333">
                <a:solidFill>
                  <a:srgbClr val="2F5597"/>
                </a:solidFill>
                <a:latin typeface="MADE TOMMY"/>
                <a:ea typeface="MADE TOMMY"/>
                <a:cs typeface="MADE TOMMY"/>
                <a:sym typeface="MADE TOMMY"/>
              </a:rPr>
              <a:t>values the expertise that comes from being a person with a disability and the realization that often times the only person that can really relate to what a person with a disability is going through is someone that has “been there, done that.”</a:t>
            </a:r>
          </a:p>
          <a:p>
            <a:pPr defTabSz="609630">
              <a:lnSpc>
                <a:spcPts val="2520"/>
              </a:lnSpc>
            </a:pPr>
            <a:endParaRPr lang="en-US" sz="2333">
              <a:solidFill>
                <a:srgbClr val="2F5597"/>
              </a:solidFill>
              <a:latin typeface="MADE TOMMY"/>
              <a:ea typeface="MADE TOMMY"/>
              <a:cs typeface="MADE TOMMY"/>
              <a:sym typeface="MADE TOMMY"/>
            </a:endParaRPr>
          </a:p>
          <a:p>
            <a:pPr marL="422298" lvl="1" indent="-211149" defTabSz="609630">
              <a:lnSpc>
                <a:spcPts val="2520"/>
              </a:lnSpc>
              <a:buFont typeface="Arial"/>
              <a:buChar char="•"/>
            </a:pPr>
            <a:r>
              <a:rPr lang="en-US" sz="2333" b="1">
                <a:solidFill>
                  <a:srgbClr val="2F5597"/>
                </a:solidFill>
                <a:latin typeface="MADE TOMMY"/>
                <a:ea typeface="MADE TOMMY"/>
                <a:cs typeface="MADE TOMMY"/>
                <a:sym typeface="MADE TOMMY"/>
              </a:rPr>
              <a:t>Peer Supporters </a:t>
            </a:r>
            <a:r>
              <a:rPr lang="en-US" sz="2333">
                <a:solidFill>
                  <a:srgbClr val="2F5597"/>
                </a:solidFill>
                <a:latin typeface="MADE TOMMY"/>
                <a:ea typeface="MADE TOMMY"/>
                <a:cs typeface="MADE TOMMY"/>
                <a:sym typeface="MADE TOMMY"/>
              </a:rPr>
              <a:t>at Walton Options are people with disabilities who mentor other people with disabilities by demonstrating and encouraging independence. They provide support as well as share their knowledge and experiences as persons with disabilities.</a:t>
            </a:r>
          </a:p>
          <a:p>
            <a:pPr defTabSz="609630">
              <a:lnSpc>
                <a:spcPts val="2520"/>
              </a:lnSpc>
            </a:pPr>
            <a:endParaRPr lang="en-US" sz="2333">
              <a:solidFill>
                <a:srgbClr val="2F5597"/>
              </a:solidFill>
              <a:latin typeface="MADE TOMMY"/>
              <a:ea typeface="MADE TOMMY"/>
              <a:cs typeface="MADE TOMMY"/>
              <a:sym typeface="MADE TOMMY"/>
            </a:endParaRPr>
          </a:p>
          <a:p>
            <a:pPr marL="422298" lvl="1" indent="-211149" defTabSz="609630">
              <a:lnSpc>
                <a:spcPts val="2520"/>
              </a:lnSpc>
              <a:buFont typeface="Arial"/>
              <a:buChar char="•"/>
            </a:pPr>
            <a:r>
              <a:rPr lang="en-US" sz="2333">
                <a:solidFill>
                  <a:srgbClr val="2F5597"/>
                </a:solidFill>
                <a:latin typeface="MADE TOMMY"/>
                <a:ea typeface="MADE TOMMY"/>
                <a:cs typeface="MADE TOMMY"/>
                <a:sym typeface="MADE TOMMY"/>
              </a:rPr>
              <a:t>We offer a variety of </a:t>
            </a:r>
            <a:r>
              <a:rPr lang="en-US" sz="2333" b="1">
                <a:solidFill>
                  <a:srgbClr val="2F5597"/>
                </a:solidFill>
                <a:latin typeface="MADE TOMMY"/>
                <a:ea typeface="MADE TOMMY"/>
                <a:cs typeface="MADE TOMMY"/>
                <a:sym typeface="MADE TOMMY"/>
              </a:rPr>
              <a:t>Peer Support Groups </a:t>
            </a:r>
            <a:r>
              <a:rPr lang="en-US" sz="2333">
                <a:solidFill>
                  <a:srgbClr val="2F5597"/>
                </a:solidFill>
                <a:latin typeface="MADE TOMMY"/>
                <a:ea typeface="MADE TOMMY"/>
                <a:cs typeface="MADE TOMMY"/>
                <a:sym typeface="MADE TOMMY"/>
              </a:rPr>
              <a:t>for persons of all ages with disabilities and their families.</a:t>
            </a:r>
          </a:p>
        </p:txBody>
      </p:sp>
      <p:sp>
        <p:nvSpPr>
          <p:cNvPr id="7" name="Freeform 7" descr="Walton Options logo"/>
          <p:cNvSpPr/>
          <p:nvPr/>
        </p:nvSpPr>
        <p:spPr>
          <a:xfrm>
            <a:off x="9878612" y="5757306"/>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2"/>
            <a:stretch>
              <a:fillRect l="-50" r="-50"/>
            </a:stretch>
          </a:blipFill>
        </p:spPr>
        <p:txBody>
          <a:bodyPr/>
          <a:lstStyle/>
          <a:p>
            <a:pPr defTabSz="609630"/>
            <a:endParaRPr lang="en-US" sz="1200">
              <a:solidFill>
                <a:prstClr val="black"/>
              </a:solidFill>
              <a:latin typeface="Calibri"/>
            </a:endParaRPr>
          </a:p>
        </p:txBody>
      </p:sp>
      <p:sp>
        <p:nvSpPr>
          <p:cNvPr id="8" name="Freeform 8" descr="Faded squiggly rainbow."/>
          <p:cNvSpPr/>
          <p:nvPr/>
        </p:nvSpPr>
        <p:spPr>
          <a:xfrm rot="4044740">
            <a:off x="-4403548" y="-637117"/>
            <a:ext cx="8210747" cy="7419803"/>
          </a:xfrm>
          <a:custGeom>
            <a:avLst/>
            <a:gdLst/>
            <a:ahLst/>
            <a:cxnLst/>
            <a:rect l="l" t="t" r="r" b="b"/>
            <a:pathLst>
              <a:path w="12316121" h="11129705">
                <a:moveTo>
                  <a:pt x="0" y="0"/>
                </a:moveTo>
                <a:lnTo>
                  <a:pt x="12316121" y="0"/>
                </a:lnTo>
                <a:lnTo>
                  <a:pt x="12316121" y="11129705"/>
                </a:lnTo>
                <a:lnTo>
                  <a:pt x="0" y="11129705"/>
                </a:lnTo>
                <a:lnTo>
                  <a:pt x="0" y="0"/>
                </a:lnTo>
                <a:close/>
              </a:path>
            </a:pathLst>
          </a:custGeom>
          <a:blipFill>
            <a:blip r:embed="rId3">
              <a:alphaModFix amt="15000"/>
              <a:extLst>
                <a:ext uri="{96DAC541-7B7A-43D3-8B79-37D633B846F1}">
                  <asvg:svgBlip xmlns:asvg="http://schemas.microsoft.com/office/drawing/2016/SVG/main" r:embed="rId4"/>
                </a:ext>
              </a:extLst>
            </a:blip>
            <a:stretch>
              <a:fillRect l="-32767" t="-29045"/>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Beige rectangle at the top of the page with &quot;Youth Services&quot; written in blue."/>
          <p:cNvGrpSpPr/>
          <p:nvPr/>
        </p:nvGrpSpPr>
        <p:grpSpPr>
          <a:xfrm>
            <a:off x="2462352" y="201088"/>
            <a:ext cx="7246121" cy="969425"/>
            <a:chOff x="0" y="0"/>
            <a:chExt cx="3495546" cy="467653"/>
          </a:xfrm>
        </p:grpSpPr>
        <p:sp>
          <p:nvSpPr>
            <p:cNvPr id="3" name="Freeform 3"/>
            <p:cNvSpPr/>
            <p:nvPr/>
          </p:nvSpPr>
          <p:spPr>
            <a:xfrm>
              <a:off x="0" y="0"/>
              <a:ext cx="3495546" cy="467653"/>
            </a:xfrm>
            <a:custGeom>
              <a:avLst/>
              <a:gdLst/>
              <a:ahLst/>
              <a:cxnLst/>
              <a:rect l="l" t="t" r="r" b="b"/>
              <a:pathLst>
                <a:path w="3495546" h="467653">
                  <a:moveTo>
                    <a:pt x="0" y="0"/>
                  </a:moveTo>
                  <a:lnTo>
                    <a:pt x="3495546" y="0"/>
                  </a:lnTo>
                  <a:lnTo>
                    <a:pt x="3495546" y="467653"/>
                  </a:lnTo>
                  <a:lnTo>
                    <a:pt x="0" y="467653"/>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28575"/>
              <a:ext cx="3495546" cy="496228"/>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5" name="TextBox 5"/>
          <p:cNvSpPr txBox="1">
            <a:spLocks noGrp="1"/>
          </p:cNvSpPr>
          <p:nvPr>
            <p:ph type="title" idx="4294967295"/>
          </p:nvPr>
        </p:nvSpPr>
        <p:spPr>
          <a:xfrm>
            <a:off x="899160" y="378714"/>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0053A0"/>
                </a:solidFill>
                <a:latin typeface="MADE TOMMY"/>
                <a:ea typeface="MADE TOMMY"/>
                <a:cs typeface="MADE TOMMY"/>
                <a:sym typeface="MADE TOMMY"/>
              </a:rPr>
              <a:t>Youth Services</a:t>
            </a:r>
          </a:p>
        </p:txBody>
      </p:sp>
      <p:sp>
        <p:nvSpPr>
          <p:cNvPr id="6" name="Freeform 6" descr="Be You! logo"/>
          <p:cNvSpPr/>
          <p:nvPr/>
        </p:nvSpPr>
        <p:spPr>
          <a:xfrm>
            <a:off x="685800" y="2757710"/>
            <a:ext cx="2225802" cy="797124"/>
          </a:xfrm>
          <a:custGeom>
            <a:avLst/>
            <a:gdLst/>
            <a:ahLst/>
            <a:cxnLst/>
            <a:rect l="l" t="t" r="r" b="b"/>
            <a:pathLst>
              <a:path w="3338703" h="1195686">
                <a:moveTo>
                  <a:pt x="0" y="0"/>
                </a:moveTo>
                <a:lnTo>
                  <a:pt x="3338703" y="0"/>
                </a:lnTo>
                <a:lnTo>
                  <a:pt x="3338703" y="1195686"/>
                </a:lnTo>
                <a:lnTo>
                  <a:pt x="0" y="119568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2911602" y="2955515"/>
            <a:ext cx="2751256" cy="398764"/>
          </a:xfrm>
          <a:prstGeom prst="rect">
            <a:avLst/>
          </a:prstGeom>
        </p:spPr>
        <p:txBody>
          <a:bodyPr lIns="0" tIns="0" rIns="0" bIns="0" rtlCol="0" anchor="t">
            <a:spAutoFit/>
          </a:bodyPr>
          <a:lstStyle/>
          <a:p>
            <a:pPr defTabSz="609630">
              <a:lnSpc>
                <a:spcPts val="3674"/>
              </a:lnSpc>
            </a:pPr>
            <a:r>
              <a:rPr lang="en-US" sz="1469" spc="97">
                <a:solidFill>
                  <a:srgbClr val="0053A0"/>
                </a:solidFill>
                <a:latin typeface="MADE TOMMY"/>
                <a:ea typeface="MADE TOMMY"/>
                <a:cs typeface="MADE TOMMY"/>
                <a:sym typeface="MADE TOMMY"/>
              </a:rPr>
              <a:t>  </a:t>
            </a:r>
            <a:r>
              <a:rPr lang="en-US" sz="1469" b="1" spc="97">
                <a:solidFill>
                  <a:srgbClr val="0053A0"/>
                </a:solidFill>
                <a:latin typeface="MADE TOMMY"/>
                <a:ea typeface="MADE TOMMY"/>
                <a:cs typeface="MADE TOMMY"/>
                <a:sym typeface="MADE TOMMY"/>
              </a:rPr>
              <a:t>Peer Support Group</a:t>
            </a:r>
          </a:p>
        </p:txBody>
      </p:sp>
      <p:sp>
        <p:nvSpPr>
          <p:cNvPr id="8" name="Freeform 8" descr="Oh Yeah! logo"/>
          <p:cNvSpPr/>
          <p:nvPr/>
        </p:nvSpPr>
        <p:spPr>
          <a:xfrm>
            <a:off x="685801" y="4137037"/>
            <a:ext cx="1909095" cy="1483491"/>
          </a:xfrm>
          <a:custGeom>
            <a:avLst/>
            <a:gdLst/>
            <a:ahLst/>
            <a:cxnLst/>
            <a:rect l="l" t="t" r="r" b="b"/>
            <a:pathLst>
              <a:path w="2863643" h="2225236">
                <a:moveTo>
                  <a:pt x="0" y="0"/>
                </a:moveTo>
                <a:lnTo>
                  <a:pt x="2863643" y="0"/>
                </a:lnTo>
                <a:lnTo>
                  <a:pt x="2863643" y="2225236"/>
                </a:lnTo>
                <a:lnTo>
                  <a:pt x="0" y="222523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462352" y="5081290"/>
            <a:ext cx="2750894" cy="258469"/>
          </a:xfrm>
          <a:prstGeom prst="rect">
            <a:avLst/>
          </a:prstGeom>
        </p:spPr>
        <p:txBody>
          <a:bodyPr lIns="0" tIns="0" rIns="0" bIns="0" rtlCol="0" anchor="t">
            <a:spAutoFit/>
          </a:bodyPr>
          <a:lstStyle/>
          <a:p>
            <a:pPr defTabSz="609630">
              <a:lnSpc>
                <a:spcPts val="2244"/>
              </a:lnSpc>
              <a:spcBef>
                <a:spcPct val="0"/>
              </a:spcBef>
            </a:pPr>
            <a:r>
              <a:rPr lang="en-US" sz="1603" b="1" spc="105">
                <a:solidFill>
                  <a:srgbClr val="0053A0"/>
                </a:solidFill>
                <a:latin typeface="MADE TOMMY"/>
                <a:ea typeface="MADE TOMMY"/>
                <a:cs typeface="MADE TOMMY"/>
                <a:sym typeface="MADE TOMMY"/>
              </a:rPr>
              <a:t> Occupational Horizons </a:t>
            </a:r>
          </a:p>
        </p:txBody>
      </p:sp>
      <p:sp>
        <p:nvSpPr>
          <p:cNvPr id="10" name="Freeform 10" descr="Green starburst"/>
          <p:cNvSpPr/>
          <p:nvPr/>
        </p:nvSpPr>
        <p:spPr>
          <a:xfrm>
            <a:off x="6160701" y="4317934"/>
            <a:ext cx="379296" cy="465654"/>
          </a:xfrm>
          <a:custGeom>
            <a:avLst/>
            <a:gdLst/>
            <a:ahLst/>
            <a:cxnLst/>
            <a:rect l="l" t="t" r="r" b="b"/>
            <a:pathLst>
              <a:path w="568944" h="698481">
                <a:moveTo>
                  <a:pt x="0" y="0"/>
                </a:moveTo>
                <a:lnTo>
                  <a:pt x="568944" y="0"/>
                </a:lnTo>
                <a:lnTo>
                  <a:pt x="568944" y="698481"/>
                </a:lnTo>
                <a:lnTo>
                  <a:pt x="0" y="6984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descr="Green Starburst"/>
          <p:cNvSpPr/>
          <p:nvPr/>
        </p:nvSpPr>
        <p:spPr>
          <a:xfrm>
            <a:off x="6085413" y="5151859"/>
            <a:ext cx="379296" cy="465654"/>
          </a:xfrm>
          <a:custGeom>
            <a:avLst/>
            <a:gdLst/>
            <a:ahLst/>
            <a:cxnLst/>
            <a:rect l="l" t="t" r="r" b="b"/>
            <a:pathLst>
              <a:path w="568944" h="698481">
                <a:moveTo>
                  <a:pt x="0" y="0"/>
                </a:moveTo>
                <a:lnTo>
                  <a:pt x="568944" y="0"/>
                </a:lnTo>
                <a:lnTo>
                  <a:pt x="568944" y="698480"/>
                </a:lnTo>
                <a:lnTo>
                  <a:pt x="0" y="6984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descr="Pathways to Partnership logo - blue heart"/>
          <p:cNvSpPr/>
          <p:nvPr/>
        </p:nvSpPr>
        <p:spPr>
          <a:xfrm>
            <a:off x="7005613" y="1660207"/>
            <a:ext cx="2406535" cy="2352127"/>
          </a:xfrm>
          <a:custGeom>
            <a:avLst/>
            <a:gdLst/>
            <a:ahLst/>
            <a:cxnLst/>
            <a:rect l="l" t="t" r="r" b="b"/>
            <a:pathLst>
              <a:path w="3609803" h="3528190">
                <a:moveTo>
                  <a:pt x="0" y="0"/>
                </a:moveTo>
                <a:lnTo>
                  <a:pt x="3609804" y="0"/>
                </a:lnTo>
                <a:lnTo>
                  <a:pt x="3609804" y="3528190"/>
                </a:lnTo>
                <a:lnTo>
                  <a:pt x="0" y="352819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6645503" y="4377953"/>
            <a:ext cx="3973343" cy="1538947"/>
          </a:xfrm>
          <a:prstGeom prst="rect">
            <a:avLst/>
          </a:prstGeom>
        </p:spPr>
        <p:txBody>
          <a:bodyPr lIns="0" tIns="0" rIns="0" bIns="0" rtlCol="0" anchor="t">
            <a:spAutoFit/>
          </a:bodyPr>
          <a:lstStyle/>
          <a:p>
            <a:pPr defTabSz="609630">
              <a:lnSpc>
                <a:spcPts val="3133"/>
              </a:lnSpc>
            </a:pPr>
            <a:r>
              <a:rPr lang="en-US" sz="1649" spc="137">
                <a:solidFill>
                  <a:srgbClr val="0053A0"/>
                </a:solidFill>
                <a:latin typeface="MADE TOMMY"/>
                <a:ea typeface="MADE TOMMY"/>
                <a:cs typeface="MADE TOMMY"/>
                <a:sym typeface="MADE TOMMY"/>
              </a:rPr>
              <a:t>Self-advocacy &amp; Disability Culture</a:t>
            </a:r>
          </a:p>
          <a:p>
            <a:pPr defTabSz="609630">
              <a:lnSpc>
                <a:spcPts val="3133"/>
              </a:lnSpc>
            </a:pPr>
            <a:endParaRPr lang="en-US" sz="1649" spc="137">
              <a:solidFill>
                <a:srgbClr val="0053A0"/>
              </a:solidFill>
              <a:latin typeface="MADE TOMMY"/>
              <a:ea typeface="MADE TOMMY"/>
              <a:cs typeface="MADE TOMMY"/>
              <a:sym typeface="MADE TOMMY"/>
            </a:endParaRPr>
          </a:p>
          <a:p>
            <a:pPr defTabSz="609630">
              <a:lnSpc>
                <a:spcPts val="3133"/>
              </a:lnSpc>
            </a:pPr>
            <a:r>
              <a:rPr lang="en-US" sz="1649" spc="137">
                <a:solidFill>
                  <a:srgbClr val="0053A0"/>
                </a:solidFill>
                <a:latin typeface="MADE TOMMY"/>
                <a:ea typeface="MADE TOMMY"/>
                <a:cs typeface="MADE TOMMY"/>
                <a:sym typeface="MADE TOMMY"/>
              </a:rPr>
              <a:t>Accessible gaming, adaptive sports and leisure</a:t>
            </a:r>
          </a:p>
        </p:txBody>
      </p:sp>
      <p:sp>
        <p:nvSpPr>
          <p:cNvPr id="14" name="TextBox 14"/>
          <p:cNvSpPr txBox="1"/>
          <p:nvPr/>
        </p:nvSpPr>
        <p:spPr>
          <a:xfrm>
            <a:off x="685800" y="1778560"/>
            <a:ext cx="6554437" cy="298159"/>
          </a:xfrm>
          <a:prstGeom prst="rect">
            <a:avLst/>
          </a:prstGeom>
        </p:spPr>
        <p:txBody>
          <a:bodyPr lIns="0" tIns="0" rIns="0" bIns="0" rtlCol="0" anchor="t">
            <a:spAutoFit/>
          </a:bodyPr>
          <a:lstStyle/>
          <a:p>
            <a:pPr defTabSz="609630">
              <a:lnSpc>
                <a:spcPts val="2452"/>
              </a:lnSpc>
            </a:pPr>
            <a:r>
              <a:rPr lang="en-US" sz="1977" b="1" spc="130">
                <a:solidFill>
                  <a:srgbClr val="7DC245"/>
                </a:solidFill>
                <a:latin typeface="Open Sans Light Bold"/>
                <a:ea typeface="Open Sans Light Bold"/>
                <a:cs typeface="Open Sans Light Bold"/>
                <a:sym typeface="Open Sans Light Bold"/>
              </a:rPr>
              <a:t>Our programs include: </a:t>
            </a:r>
          </a:p>
        </p:txBody>
      </p:sp>
      <p:sp>
        <p:nvSpPr>
          <p:cNvPr id="15" name="Freeform 15" descr="Faded squiggly rainbow"/>
          <p:cNvSpPr/>
          <p:nvPr/>
        </p:nvSpPr>
        <p:spPr>
          <a:xfrm rot="2978000">
            <a:off x="7757020" y="474403"/>
            <a:ext cx="6817605" cy="6160863"/>
          </a:xfrm>
          <a:custGeom>
            <a:avLst/>
            <a:gdLst/>
            <a:ahLst/>
            <a:cxnLst/>
            <a:rect l="l" t="t" r="r" b="b"/>
            <a:pathLst>
              <a:path w="10226408" h="9241295">
                <a:moveTo>
                  <a:pt x="0" y="0"/>
                </a:moveTo>
                <a:lnTo>
                  <a:pt x="10226408" y="0"/>
                </a:lnTo>
                <a:lnTo>
                  <a:pt x="10226408" y="9241294"/>
                </a:lnTo>
                <a:lnTo>
                  <a:pt x="0" y="9241294"/>
                </a:lnTo>
                <a:lnTo>
                  <a:pt x="0" y="0"/>
                </a:lnTo>
                <a:close/>
              </a:path>
            </a:pathLst>
          </a:custGeom>
          <a:blipFill>
            <a:blip r:embed="rId9">
              <a:alphaModFix amt="15000"/>
              <a:extLst>
                <a:ext uri="{96DAC541-7B7A-43D3-8B79-37D633B846F1}">
                  <asvg:svgBlip xmlns:asvg="http://schemas.microsoft.com/office/drawing/2016/SVG/main" r:embed="rId10"/>
                </a:ext>
              </a:extLst>
            </a:blip>
            <a:stretch>
              <a:fillRect l="-32767" t="-29045"/>
            </a:stretch>
          </a:blipFill>
        </p:spPr>
        <p:txBody>
          <a:bodyPr/>
          <a:lstStyle/>
          <a:p>
            <a:pPr defTabSz="609630"/>
            <a:endParaRPr lang="en-US" sz="1200">
              <a:solidFill>
                <a:prstClr val="black"/>
              </a:solidFill>
              <a:latin typeface="Calibri"/>
            </a:endParaRPr>
          </a:p>
        </p:txBody>
      </p:sp>
      <p:sp>
        <p:nvSpPr>
          <p:cNvPr id="16" name="Freeform 16" descr="Walton Options Logo"/>
          <p:cNvSpPr/>
          <p:nvPr/>
        </p:nvSpPr>
        <p:spPr>
          <a:xfrm>
            <a:off x="9906512" y="5766815"/>
            <a:ext cx="1965421" cy="831876"/>
          </a:xfrm>
          <a:custGeom>
            <a:avLst/>
            <a:gdLst/>
            <a:ahLst/>
            <a:cxnLst/>
            <a:rect l="l" t="t" r="r" b="b"/>
            <a:pathLst>
              <a:path w="2948131" h="1247814">
                <a:moveTo>
                  <a:pt x="0" y="0"/>
                </a:moveTo>
                <a:lnTo>
                  <a:pt x="2948132" y="0"/>
                </a:lnTo>
                <a:lnTo>
                  <a:pt x="2948132" y="1247814"/>
                </a:lnTo>
                <a:lnTo>
                  <a:pt x="0" y="1247814"/>
                </a:lnTo>
                <a:lnTo>
                  <a:pt x="0" y="0"/>
                </a:lnTo>
                <a:close/>
              </a:path>
            </a:pathLst>
          </a:custGeom>
          <a:blipFill>
            <a:blip r:embed="rId11"/>
            <a:stretch>
              <a:fillRect l="-50" r="-50"/>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Faded squiggly logo"/>
          <p:cNvSpPr/>
          <p:nvPr/>
        </p:nvSpPr>
        <p:spPr>
          <a:xfrm rot="8242780" flipH="1">
            <a:off x="7313597" y="265068"/>
            <a:ext cx="7002409" cy="6327865"/>
          </a:xfrm>
          <a:custGeom>
            <a:avLst/>
            <a:gdLst/>
            <a:ahLst/>
            <a:cxnLst/>
            <a:rect l="l" t="t" r="r" b="b"/>
            <a:pathLst>
              <a:path w="10503614" h="9491797">
                <a:moveTo>
                  <a:pt x="10503614" y="0"/>
                </a:moveTo>
                <a:lnTo>
                  <a:pt x="0" y="0"/>
                </a:lnTo>
                <a:lnTo>
                  <a:pt x="0" y="9491796"/>
                </a:lnTo>
                <a:lnTo>
                  <a:pt x="10503614" y="9491796"/>
                </a:lnTo>
                <a:lnTo>
                  <a:pt x="10503614" y="0"/>
                </a:lnTo>
                <a:close/>
              </a:path>
            </a:pathLst>
          </a:custGeom>
          <a:blipFill>
            <a:blip r:embed="rId2">
              <a:alphaModFix amt="15000"/>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sp>
        <p:nvSpPr>
          <p:cNvPr id="3" name="TextBox 3"/>
          <p:cNvSpPr txBox="1"/>
          <p:nvPr/>
        </p:nvSpPr>
        <p:spPr>
          <a:xfrm>
            <a:off x="685800" y="1694857"/>
            <a:ext cx="8588940" cy="5185650"/>
          </a:xfrm>
          <a:prstGeom prst="rect">
            <a:avLst/>
          </a:prstGeom>
        </p:spPr>
        <p:txBody>
          <a:bodyPr lIns="0" tIns="0" rIns="0" bIns="0" rtlCol="0" anchor="t">
            <a:spAutoFit/>
          </a:bodyPr>
          <a:lstStyle/>
          <a:p>
            <a:pPr marL="446427" lvl="1" indent="-223214" defTabSz="609630">
              <a:lnSpc>
                <a:spcPts val="3305"/>
              </a:lnSpc>
              <a:buFont typeface="Arial"/>
              <a:buChar char="•"/>
            </a:pPr>
            <a:r>
              <a:rPr lang="en-US" sz="2466">
                <a:solidFill>
                  <a:srgbClr val="2F5597"/>
                </a:solidFill>
                <a:latin typeface="MADE TOMMY"/>
                <a:ea typeface="MADE TOMMY"/>
                <a:cs typeface="MADE TOMMY"/>
                <a:sym typeface="MADE TOMMY"/>
              </a:rPr>
              <a:t>What works best for them to succeed?</a:t>
            </a:r>
          </a:p>
          <a:p>
            <a:pPr defTabSz="609630">
              <a:lnSpc>
                <a:spcPts val="2233"/>
              </a:lnSpc>
            </a:pPr>
            <a:endParaRPr lang="en-US" sz="2466">
              <a:solidFill>
                <a:srgbClr val="2F5597"/>
              </a:solidFill>
              <a:latin typeface="MADE TOMMY"/>
              <a:ea typeface="MADE TOMMY"/>
              <a:cs typeface="MADE TOMMY"/>
              <a:sym typeface="MADE TOMMY"/>
            </a:endParaRPr>
          </a:p>
          <a:p>
            <a:pPr marL="446427" lvl="1" indent="-223214" defTabSz="609630">
              <a:lnSpc>
                <a:spcPts val="3305"/>
              </a:lnSpc>
              <a:buFont typeface="Arial"/>
              <a:buChar char="•"/>
            </a:pPr>
            <a:r>
              <a:rPr lang="en-US" sz="2466">
                <a:solidFill>
                  <a:srgbClr val="70AD47"/>
                </a:solidFill>
                <a:latin typeface="MADE TOMMY"/>
                <a:ea typeface="MADE TOMMY"/>
                <a:cs typeface="MADE TOMMY"/>
                <a:sym typeface="MADE TOMMY"/>
              </a:rPr>
              <a:t>What makes problem solving easier?</a:t>
            </a:r>
          </a:p>
          <a:p>
            <a:pPr defTabSz="609630">
              <a:lnSpc>
                <a:spcPts val="2233"/>
              </a:lnSpc>
            </a:pPr>
            <a:endParaRPr lang="en-US" sz="2466">
              <a:solidFill>
                <a:srgbClr val="70AD47"/>
              </a:solidFill>
              <a:latin typeface="MADE TOMMY"/>
              <a:ea typeface="MADE TOMMY"/>
              <a:cs typeface="MADE TOMMY"/>
              <a:sym typeface="MADE TOMMY"/>
            </a:endParaRPr>
          </a:p>
          <a:p>
            <a:pPr marL="446427" lvl="1" indent="-223214" defTabSz="609630">
              <a:lnSpc>
                <a:spcPts val="3305"/>
              </a:lnSpc>
              <a:buFont typeface="Arial"/>
              <a:buChar char="•"/>
            </a:pPr>
            <a:r>
              <a:rPr lang="en-US" sz="2466">
                <a:solidFill>
                  <a:srgbClr val="0053A0"/>
                </a:solidFill>
                <a:latin typeface="MADE TOMMY"/>
                <a:ea typeface="MADE TOMMY"/>
                <a:cs typeface="MADE TOMMY"/>
                <a:sym typeface="MADE TOMMY"/>
              </a:rPr>
              <a:t>What resources do they need to succeed?</a:t>
            </a:r>
          </a:p>
          <a:p>
            <a:pPr defTabSz="609630">
              <a:lnSpc>
                <a:spcPts val="2233"/>
              </a:lnSpc>
            </a:pPr>
            <a:endParaRPr lang="en-US" sz="2466">
              <a:solidFill>
                <a:srgbClr val="0053A0"/>
              </a:solidFill>
              <a:latin typeface="MADE TOMMY"/>
              <a:ea typeface="MADE TOMMY"/>
              <a:cs typeface="MADE TOMMY"/>
              <a:sym typeface="MADE TOMMY"/>
            </a:endParaRPr>
          </a:p>
          <a:p>
            <a:pPr marL="446427" lvl="1" indent="-223214" defTabSz="609630">
              <a:lnSpc>
                <a:spcPts val="3305"/>
              </a:lnSpc>
              <a:buFont typeface="Arial"/>
              <a:buChar char="•"/>
            </a:pPr>
            <a:r>
              <a:rPr lang="en-US" sz="2466">
                <a:solidFill>
                  <a:srgbClr val="70AD47"/>
                </a:solidFill>
                <a:latin typeface="MADE TOMMY"/>
                <a:ea typeface="MADE TOMMY"/>
                <a:cs typeface="MADE TOMMY"/>
                <a:sym typeface="MADE TOMMY"/>
              </a:rPr>
              <a:t>Where can you find more resources?</a:t>
            </a:r>
          </a:p>
          <a:p>
            <a:pPr defTabSz="609630">
              <a:lnSpc>
                <a:spcPts val="2233"/>
              </a:lnSpc>
            </a:pPr>
            <a:endParaRPr lang="en-US" sz="2466">
              <a:solidFill>
                <a:srgbClr val="70AD47"/>
              </a:solidFill>
              <a:latin typeface="MADE TOMMY"/>
              <a:ea typeface="MADE TOMMY"/>
              <a:cs typeface="MADE TOMMY"/>
              <a:sym typeface="MADE TOMMY"/>
            </a:endParaRPr>
          </a:p>
          <a:p>
            <a:pPr marL="446427" lvl="1" indent="-223214" defTabSz="609630">
              <a:lnSpc>
                <a:spcPts val="3305"/>
              </a:lnSpc>
              <a:buFont typeface="Arial"/>
              <a:buChar char="•"/>
            </a:pPr>
            <a:r>
              <a:rPr lang="en-US" sz="2466">
                <a:solidFill>
                  <a:srgbClr val="0053A0"/>
                </a:solidFill>
                <a:latin typeface="MADE TOMMY"/>
                <a:ea typeface="MADE TOMMY"/>
                <a:cs typeface="MADE TOMMY"/>
                <a:sym typeface="MADE TOMMY"/>
              </a:rPr>
              <a:t>Who can help have these discussions?</a:t>
            </a:r>
          </a:p>
          <a:p>
            <a:pPr defTabSz="609630">
              <a:lnSpc>
                <a:spcPts val="2233"/>
              </a:lnSpc>
            </a:pPr>
            <a:endParaRPr lang="en-US" sz="2466">
              <a:solidFill>
                <a:srgbClr val="0053A0"/>
              </a:solidFill>
              <a:latin typeface="MADE TOMMY"/>
              <a:ea typeface="MADE TOMMY"/>
              <a:cs typeface="MADE TOMMY"/>
              <a:sym typeface="MADE TOMMY"/>
            </a:endParaRPr>
          </a:p>
          <a:p>
            <a:pPr marL="446427" lvl="1" indent="-223214" defTabSz="609630">
              <a:lnSpc>
                <a:spcPts val="3305"/>
              </a:lnSpc>
              <a:buFont typeface="Arial"/>
              <a:buChar char="•"/>
            </a:pPr>
            <a:r>
              <a:rPr lang="en-US" sz="2466">
                <a:solidFill>
                  <a:srgbClr val="7DC245"/>
                </a:solidFill>
                <a:latin typeface="MADE TOMMY"/>
                <a:ea typeface="MADE TOMMY"/>
                <a:cs typeface="MADE TOMMY"/>
                <a:sym typeface="MADE TOMMY"/>
              </a:rPr>
              <a:t>What good habits can we teach them?</a:t>
            </a:r>
          </a:p>
          <a:p>
            <a:pPr marL="446427" lvl="1" indent="-223214" defTabSz="609630">
              <a:lnSpc>
                <a:spcPts val="3305"/>
              </a:lnSpc>
            </a:pPr>
            <a:endParaRPr lang="en-US" sz="2466">
              <a:solidFill>
                <a:srgbClr val="7DC245"/>
              </a:solidFill>
              <a:latin typeface="MADE TOMMY"/>
              <a:ea typeface="MADE TOMMY"/>
              <a:cs typeface="MADE TOMMY"/>
              <a:sym typeface="MADE TOMMY"/>
            </a:endParaRPr>
          </a:p>
          <a:p>
            <a:pPr marL="446427" lvl="1" indent="-223214" defTabSz="609630">
              <a:lnSpc>
                <a:spcPts val="3305"/>
              </a:lnSpc>
            </a:pPr>
            <a:endParaRPr lang="en-US" sz="2466">
              <a:solidFill>
                <a:srgbClr val="7DC245"/>
              </a:solidFill>
              <a:latin typeface="MADE TOMMY"/>
              <a:ea typeface="MADE TOMMY"/>
              <a:cs typeface="MADE TOMMY"/>
              <a:sym typeface="MADE TOMMY"/>
            </a:endParaRPr>
          </a:p>
          <a:p>
            <a:pPr marL="446427" lvl="1" indent="-223214" defTabSz="609630">
              <a:lnSpc>
                <a:spcPts val="3305"/>
              </a:lnSpc>
            </a:pPr>
            <a:endParaRPr lang="en-US" sz="2466">
              <a:solidFill>
                <a:srgbClr val="7DC245"/>
              </a:solidFill>
              <a:latin typeface="MADE TOMMY"/>
              <a:ea typeface="MADE TOMMY"/>
              <a:cs typeface="MADE TOMMY"/>
              <a:sym typeface="MADE TOMMY"/>
            </a:endParaRPr>
          </a:p>
        </p:txBody>
      </p:sp>
      <p:sp>
        <p:nvSpPr>
          <p:cNvPr id="4" name="Freeform 4" descr="Walton Options logo"/>
          <p:cNvSpPr/>
          <p:nvPr/>
        </p:nvSpPr>
        <p:spPr>
          <a:xfrm>
            <a:off x="9832091" y="5756262"/>
            <a:ext cx="1965421" cy="831876"/>
          </a:xfrm>
          <a:custGeom>
            <a:avLst/>
            <a:gdLst/>
            <a:ahLst/>
            <a:cxnLst/>
            <a:rect l="l" t="t" r="r" b="b"/>
            <a:pathLst>
              <a:path w="2948131" h="1247814">
                <a:moveTo>
                  <a:pt x="0" y="0"/>
                </a:moveTo>
                <a:lnTo>
                  <a:pt x="2948132" y="0"/>
                </a:lnTo>
                <a:lnTo>
                  <a:pt x="2948132" y="1247814"/>
                </a:lnTo>
                <a:lnTo>
                  <a:pt x="0" y="1247814"/>
                </a:lnTo>
                <a:lnTo>
                  <a:pt x="0" y="0"/>
                </a:lnTo>
                <a:close/>
              </a:path>
            </a:pathLst>
          </a:custGeom>
          <a:blipFill>
            <a:blip r:embed="rId4"/>
            <a:stretch>
              <a:fillRect l="-50" r="-50"/>
            </a:stretch>
          </a:blipFill>
        </p:spPr>
        <p:txBody>
          <a:bodyPr/>
          <a:lstStyle/>
          <a:p>
            <a:pPr defTabSz="609630"/>
            <a:endParaRPr lang="en-US" sz="1200">
              <a:solidFill>
                <a:prstClr val="black"/>
              </a:solidFill>
              <a:latin typeface="Calibri"/>
            </a:endParaRPr>
          </a:p>
        </p:txBody>
      </p:sp>
      <p:grpSp>
        <p:nvGrpSpPr>
          <p:cNvPr id="5" name="Group 5" descr="Beige rectangle at the top of the page with &quot;Discussing Accommodations &amp; Disabilities&quot; written in blue."/>
          <p:cNvGrpSpPr/>
          <p:nvPr/>
        </p:nvGrpSpPr>
        <p:grpSpPr>
          <a:xfrm>
            <a:off x="1439709" y="243681"/>
            <a:ext cx="9312583" cy="884239"/>
            <a:chOff x="0" y="0"/>
            <a:chExt cx="4492412" cy="426559"/>
          </a:xfrm>
        </p:grpSpPr>
        <p:sp>
          <p:nvSpPr>
            <p:cNvPr id="6" name="Freeform 6"/>
            <p:cNvSpPr/>
            <p:nvPr/>
          </p:nvSpPr>
          <p:spPr>
            <a:xfrm>
              <a:off x="0" y="0"/>
              <a:ext cx="4492412" cy="426559"/>
            </a:xfrm>
            <a:custGeom>
              <a:avLst/>
              <a:gdLst/>
              <a:ahLst/>
              <a:cxnLst/>
              <a:rect l="l" t="t" r="r" b="b"/>
              <a:pathLst>
                <a:path w="4492412" h="426559">
                  <a:moveTo>
                    <a:pt x="0" y="0"/>
                  </a:moveTo>
                  <a:lnTo>
                    <a:pt x="4492412" y="0"/>
                  </a:lnTo>
                  <a:lnTo>
                    <a:pt x="4492412" y="426559"/>
                  </a:lnTo>
                  <a:lnTo>
                    <a:pt x="0" y="426559"/>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7" name="TextBox 7"/>
            <p:cNvSpPr txBox="1"/>
            <p:nvPr/>
          </p:nvSpPr>
          <p:spPr>
            <a:xfrm>
              <a:off x="0" y="-28575"/>
              <a:ext cx="4492412" cy="455134"/>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8" name="TextBox 8"/>
          <p:cNvSpPr txBox="1">
            <a:spLocks noGrp="1"/>
          </p:cNvSpPr>
          <p:nvPr>
            <p:ph type="title" idx="4294967295"/>
          </p:nvPr>
        </p:nvSpPr>
        <p:spPr>
          <a:xfrm>
            <a:off x="899160" y="445643"/>
            <a:ext cx="1039368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3888"/>
              </a:lnSpc>
              <a:spcBef>
                <a:spcPts val="0"/>
              </a:spcBef>
              <a:defRPr/>
            </a:pPr>
            <a:r>
              <a:rPr lang="en-US" sz="3600" dirty="0">
                <a:solidFill>
                  <a:srgbClr val="0053A0"/>
                </a:solidFill>
                <a:latin typeface="MADE TOMMY"/>
                <a:ea typeface="MADE TOMMY"/>
                <a:cs typeface="MADE TOMMY"/>
                <a:sym typeface="MADE TOMMY"/>
              </a:rPr>
              <a:t>Discussing Accommodations &amp; Disabilities</a:t>
            </a:r>
          </a:p>
        </p:txBody>
      </p:sp>
      <p:sp>
        <p:nvSpPr>
          <p:cNvPr id="9" name="TextBox 9"/>
          <p:cNvSpPr txBox="1"/>
          <p:nvPr/>
        </p:nvSpPr>
        <p:spPr>
          <a:xfrm rot="-415304">
            <a:off x="8143840" y="1783482"/>
            <a:ext cx="3330062" cy="846642"/>
          </a:xfrm>
          <a:prstGeom prst="rect">
            <a:avLst/>
          </a:prstGeom>
        </p:spPr>
        <p:txBody>
          <a:bodyPr lIns="0" tIns="0" rIns="0" bIns="0" rtlCol="0" anchor="t">
            <a:spAutoFit/>
          </a:bodyPr>
          <a:lstStyle/>
          <a:p>
            <a:pPr algn="ctr" defTabSz="609630">
              <a:lnSpc>
                <a:spcPts val="2275"/>
              </a:lnSpc>
            </a:pPr>
            <a:endParaRPr sz="1200">
              <a:solidFill>
                <a:prstClr val="black"/>
              </a:solidFill>
              <a:latin typeface="Calibri"/>
            </a:endParaRPr>
          </a:p>
          <a:p>
            <a:pPr algn="ctr" defTabSz="609630">
              <a:lnSpc>
                <a:spcPts val="2275"/>
              </a:lnSpc>
            </a:pPr>
            <a:r>
              <a:rPr lang="en-US" sz="1217" spc="80">
                <a:solidFill>
                  <a:srgbClr val="0053A0"/>
                </a:solidFill>
                <a:latin typeface="TAN Songbird"/>
                <a:ea typeface="TAN Songbird"/>
                <a:cs typeface="TAN Songbird"/>
                <a:sym typeface="TAN Songbird"/>
              </a:rPr>
              <a:t>If you have the desire to</a:t>
            </a:r>
            <a:r>
              <a:rPr lang="en-US" sz="1217" spc="80">
                <a:solidFill>
                  <a:srgbClr val="9905FF"/>
                </a:solidFill>
                <a:latin typeface="TAN Songbird"/>
                <a:ea typeface="TAN Songbird"/>
                <a:cs typeface="TAN Songbird"/>
                <a:sym typeface="TAN Songbird"/>
              </a:rPr>
              <a:t> </a:t>
            </a:r>
            <a:r>
              <a:rPr lang="en-US" sz="1217" spc="80">
                <a:solidFill>
                  <a:srgbClr val="7DC245"/>
                </a:solidFill>
                <a:latin typeface="TAN Songbird"/>
                <a:ea typeface="TAN Songbird"/>
                <a:cs typeface="TAN Songbird"/>
                <a:sym typeface="TAN Songbird"/>
              </a:rPr>
              <a:t>achieve</a:t>
            </a:r>
            <a:r>
              <a:rPr lang="en-US" sz="1217" spc="80">
                <a:solidFill>
                  <a:srgbClr val="0053A0"/>
                </a:solidFill>
                <a:latin typeface="TAN Songbird"/>
                <a:ea typeface="TAN Songbird"/>
                <a:cs typeface="TAN Songbird"/>
                <a:sym typeface="TAN Songbird"/>
              </a:rPr>
              <a:t>, you have the ability to gain </a:t>
            </a:r>
            <a:r>
              <a:rPr lang="en-US" sz="1217" spc="80">
                <a:solidFill>
                  <a:srgbClr val="7DC245"/>
                </a:solidFill>
                <a:latin typeface="TAN Songbird"/>
                <a:ea typeface="TAN Songbird"/>
                <a:cs typeface="TAN Songbird"/>
                <a:sym typeface="TAN Songbird"/>
              </a:rPr>
              <a:t>independence.</a:t>
            </a:r>
          </a:p>
        </p:txBody>
      </p:sp>
      <p:sp>
        <p:nvSpPr>
          <p:cNvPr id="10" name="Freeform 10" descr="Blue and green quote, &quot;If you have the desire to achieve, you have the ability to gain independence.&quot; inside a black rectagle with rounded edges."/>
          <p:cNvSpPr/>
          <p:nvPr/>
        </p:nvSpPr>
        <p:spPr>
          <a:xfrm rot="-423835">
            <a:off x="7925599" y="1456792"/>
            <a:ext cx="3776491" cy="1746627"/>
          </a:xfrm>
          <a:custGeom>
            <a:avLst/>
            <a:gdLst/>
            <a:ahLst/>
            <a:cxnLst/>
            <a:rect l="l" t="t" r="r" b="b"/>
            <a:pathLst>
              <a:path w="5664737" h="2619941">
                <a:moveTo>
                  <a:pt x="0" y="0"/>
                </a:moveTo>
                <a:lnTo>
                  <a:pt x="5664737" y="0"/>
                </a:lnTo>
                <a:lnTo>
                  <a:pt x="5664737" y="2619941"/>
                </a:lnTo>
                <a:lnTo>
                  <a:pt x="0" y="2619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Faded squiggly rainbow"/>
          <p:cNvSpPr/>
          <p:nvPr/>
        </p:nvSpPr>
        <p:spPr>
          <a:xfrm rot="-4321243" flipH="1">
            <a:off x="7180651" y="-154624"/>
            <a:ext cx="7931269" cy="7167247"/>
          </a:xfrm>
          <a:custGeom>
            <a:avLst/>
            <a:gdLst/>
            <a:ahLst/>
            <a:cxnLst/>
            <a:rect l="l" t="t" r="r" b="b"/>
            <a:pathLst>
              <a:path w="11896903" h="10750870">
                <a:moveTo>
                  <a:pt x="11896903" y="0"/>
                </a:moveTo>
                <a:lnTo>
                  <a:pt x="0" y="0"/>
                </a:lnTo>
                <a:lnTo>
                  <a:pt x="0" y="10750870"/>
                </a:lnTo>
                <a:lnTo>
                  <a:pt x="11896903" y="10750870"/>
                </a:lnTo>
                <a:lnTo>
                  <a:pt x="11896903" y="0"/>
                </a:lnTo>
                <a:close/>
              </a:path>
            </a:pathLst>
          </a:custGeom>
          <a:blipFill>
            <a:blip r:embed="rId2">
              <a:alphaModFix amt="15000"/>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sp>
        <p:nvSpPr>
          <p:cNvPr id="3" name="TextBox 3"/>
          <p:cNvSpPr txBox="1"/>
          <p:nvPr/>
        </p:nvSpPr>
        <p:spPr>
          <a:xfrm>
            <a:off x="878324" y="2379663"/>
            <a:ext cx="8364826" cy="3411190"/>
          </a:xfrm>
          <a:prstGeom prst="rect">
            <a:avLst/>
          </a:prstGeom>
        </p:spPr>
        <p:txBody>
          <a:bodyPr lIns="0" tIns="0" rIns="0" bIns="0" rtlCol="0" anchor="t">
            <a:spAutoFit/>
          </a:bodyPr>
          <a:lstStyle/>
          <a:p>
            <a:pPr marL="567752" lvl="1" indent="-283876" defTabSz="609630">
              <a:lnSpc>
                <a:spcPts val="3670"/>
              </a:lnSpc>
              <a:buFont typeface="Arial"/>
              <a:buChar char="•"/>
            </a:pPr>
            <a:r>
              <a:rPr lang="en-US" sz="3137" b="1">
                <a:solidFill>
                  <a:srgbClr val="2F5597"/>
                </a:solidFill>
                <a:latin typeface="MADE TOMMY"/>
                <a:ea typeface="MADE TOMMY"/>
                <a:cs typeface="MADE TOMMY"/>
                <a:sym typeface="MADE TOMMY"/>
              </a:rPr>
              <a:t>Georgia – Main Office</a:t>
            </a:r>
          </a:p>
          <a:p>
            <a:pPr marL="998903" lvl="2" indent="-332968" defTabSz="609630">
              <a:lnSpc>
                <a:spcPts val="3145"/>
              </a:lnSpc>
              <a:buFont typeface="Arial"/>
              <a:buChar char="⚬"/>
            </a:pPr>
            <a:r>
              <a:rPr lang="en-US" sz="2689">
                <a:solidFill>
                  <a:srgbClr val="000000"/>
                </a:solidFill>
                <a:latin typeface="MADE TOMMY"/>
                <a:ea typeface="MADE TOMMY"/>
                <a:cs typeface="MADE TOMMY"/>
                <a:sym typeface="MADE TOMMY"/>
              </a:rPr>
              <a:t>948 Walton Way, Augusta, GA 30901</a:t>
            </a:r>
          </a:p>
          <a:p>
            <a:pPr marL="998903" lvl="2" indent="-332968" defTabSz="609630">
              <a:lnSpc>
                <a:spcPts val="3145"/>
              </a:lnSpc>
              <a:buFont typeface="Arial"/>
              <a:buChar char="⚬"/>
            </a:pPr>
            <a:r>
              <a:rPr lang="en-US" sz="2689">
                <a:solidFill>
                  <a:srgbClr val="000000"/>
                </a:solidFill>
                <a:latin typeface="MADE TOMMY"/>
                <a:ea typeface="MADE TOMMY"/>
                <a:cs typeface="MADE TOMMY"/>
                <a:sym typeface="MADE TOMMY"/>
              </a:rPr>
              <a:t>706-724-6262</a:t>
            </a:r>
          </a:p>
          <a:p>
            <a:pPr marL="567752" lvl="1" indent="-283876" defTabSz="609630">
              <a:lnSpc>
                <a:spcPts val="3670"/>
              </a:lnSpc>
              <a:buFont typeface="Arial"/>
              <a:buChar char="•"/>
            </a:pPr>
            <a:r>
              <a:rPr lang="en-US" sz="3137" b="1">
                <a:solidFill>
                  <a:srgbClr val="2F5597"/>
                </a:solidFill>
                <a:latin typeface="MADE TOMMY"/>
                <a:ea typeface="MADE TOMMY"/>
                <a:cs typeface="MADE TOMMY"/>
                <a:sym typeface="MADE TOMMY"/>
              </a:rPr>
              <a:t>South Carolina</a:t>
            </a:r>
          </a:p>
          <a:p>
            <a:pPr marL="998903" lvl="2" indent="-332968" defTabSz="609630">
              <a:lnSpc>
                <a:spcPts val="3145"/>
              </a:lnSpc>
              <a:buFont typeface="Arial"/>
              <a:buChar char="⚬"/>
            </a:pPr>
            <a:r>
              <a:rPr lang="en-US" sz="2689">
                <a:solidFill>
                  <a:srgbClr val="000000"/>
                </a:solidFill>
                <a:latin typeface="MADE TOMMY"/>
                <a:ea typeface="MADE TOMMY"/>
                <a:cs typeface="MADE TOMMY"/>
                <a:sym typeface="MADE TOMMY"/>
              </a:rPr>
              <a:t>514 West Ave, North Augusta, SC 29841</a:t>
            </a:r>
          </a:p>
          <a:p>
            <a:pPr marL="998903" lvl="2" indent="-332968" defTabSz="609630">
              <a:lnSpc>
                <a:spcPts val="3145"/>
              </a:lnSpc>
              <a:buFont typeface="Arial"/>
              <a:buChar char="⚬"/>
            </a:pPr>
            <a:r>
              <a:rPr lang="en-US" sz="2689">
                <a:solidFill>
                  <a:srgbClr val="000000"/>
                </a:solidFill>
                <a:latin typeface="MADE TOMMY"/>
                <a:ea typeface="MADE TOMMY"/>
                <a:cs typeface="MADE TOMMY"/>
                <a:sym typeface="MADE TOMMY"/>
              </a:rPr>
              <a:t>803-279-9611</a:t>
            </a:r>
          </a:p>
          <a:p>
            <a:pPr marL="567752" lvl="1" indent="-283876" defTabSz="609630">
              <a:lnSpc>
                <a:spcPts val="3670"/>
              </a:lnSpc>
              <a:buFont typeface="Arial"/>
              <a:buChar char="•"/>
            </a:pPr>
            <a:r>
              <a:rPr lang="en-US" sz="3137" b="1">
                <a:solidFill>
                  <a:srgbClr val="2F5597"/>
                </a:solidFill>
                <a:latin typeface="MADE TOMMY"/>
                <a:ea typeface="MADE TOMMY"/>
                <a:cs typeface="MADE TOMMY"/>
                <a:sym typeface="MADE TOMMY"/>
              </a:rPr>
              <a:t>SC Low Country</a:t>
            </a:r>
          </a:p>
          <a:p>
            <a:pPr marL="998903" lvl="2" indent="-332968" defTabSz="609630">
              <a:lnSpc>
                <a:spcPts val="3145"/>
              </a:lnSpc>
              <a:buFont typeface="Arial"/>
              <a:buChar char="⚬"/>
            </a:pPr>
            <a:r>
              <a:rPr lang="en-US" sz="2689">
                <a:solidFill>
                  <a:srgbClr val="000000"/>
                </a:solidFill>
                <a:latin typeface="MADE TOMMY"/>
                <a:ea typeface="MADE TOMMY"/>
                <a:cs typeface="MADE TOMMY"/>
                <a:sym typeface="MADE TOMMY"/>
              </a:rPr>
              <a:t>843-538-1600</a:t>
            </a:r>
          </a:p>
        </p:txBody>
      </p:sp>
      <p:grpSp>
        <p:nvGrpSpPr>
          <p:cNvPr id="4" name="Group 4" descr="Beige rectangle at the top of the page with &quot;Get in Touch&quot; written in blue."/>
          <p:cNvGrpSpPr/>
          <p:nvPr/>
        </p:nvGrpSpPr>
        <p:grpSpPr>
          <a:xfrm>
            <a:off x="2696904" y="171571"/>
            <a:ext cx="6798193" cy="934298"/>
            <a:chOff x="0" y="0"/>
            <a:chExt cx="3279464" cy="450708"/>
          </a:xfrm>
        </p:grpSpPr>
        <p:sp>
          <p:nvSpPr>
            <p:cNvPr id="5" name="Freeform 5"/>
            <p:cNvSpPr/>
            <p:nvPr/>
          </p:nvSpPr>
          <p:spPr>
            <a:xfrm>
              <a:off x="0" y="0"/>
              <a:ext cx="3279464" cy="450708"/>
            </a:xfrm>
            <a:custGeom>
              <a:avLst/>
              <a:gdLst/>
              <a:ahLst/>
              <a:cxnLst/>
              <a:rect l="l" t="t" r="r" b="b"/>
              <a:pathLst>
                <a:path w="3279464" h="450708">
                  <a:moveTo>
                    <a:pt x="0" y="0"/>
                  </a:moveTo>
                  <a:lnTo>
                    <a:pt x="3279464" y="0"/>
                  </a:lnTo>
                  <a:lnTo>
                    <a:pt x="3279464" y="450708"/>
                  </a:lnTo>
                  <a:lnTo>
                    <a:pt x="0" y="450708"/>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28575"/>
              <a:ext cx="3279464" cy="479283"/>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7" name="TextBox 7"/>
          <p:cNvSpPr txBox="1">
            <a:spLocks noGrp="1"/>
          </p:cNvSpPr>
          <p:nvPr>
            <p:ph type="title" idx="4294967295"/>
          </p:nvPr>
        </p:nvSpPr>
        <p:spPr>
          <a:xfrm>
            <a:off x="4418972" y="331634"/>
            <a:ext cx="335405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defRPr/>
            </a:pPr>
            <a:r>
              <a:rPr lang="en-US" sz="4466" dirty="0">
                <a:solidFill>
                  <a:srgbClr val="0053A0"/>
                </a:solidFill>
                <a:latin typeface="MADE TOMMY"/>
                <a:ea typeface="MADE TOMMY"/>
                <a:cs typeface="MADE TOMMY"/>
                <a:sym typeface="MADE TOMMY"/>
              </a:rPr>
              <a:t>Get in Touch</a:t>
            </a:r>
          </a:p>
        </p:txBody>
      </p:sp>
      <p:sp>
        <p:nvSpPr>
          <p:cNvPr id="8" name="TextBox 8"/>
          <p:cNvSpPr txBox="1"/>
          <p:nvPr/>
        </p:nvSpPr>
        <p:spPr>
          <a:xfrm>
            <a:off x="2735818" y="1337322"/>
            <a:ext cx="6720364" cy="269304"/>
          </a:xfrm>
          <a:prstGeom prst="rect">
            <a:avLst/>
          </a:prstGeom>
        </p:spPr>
        <p:txBody>
          <a:bodyPr lIns="0" tIns="0" rIns="0" bIns="0" rtlCol="0" anchor="t">
            <a:spAutoFit/>
          </a:bodyPr>
          <a:lstStyle/>
          <a:p>
            <a:pPr defTabSz="609630">
              <a:lnSpc>
                <a:spcPts val="2088"/>
              </a:lnSpc>
              <a:spcBef>
                <a:spcPct val="0"/>
              </a:spcBef>
            </a:pPr>
            <a:r>
              <a:rPr lang="en-US" sz="1933" b="1">
                <a:solidFill>
                  <a:srgbClr val="7DC245"/>
                </a:solidFill>
                <a:latin typeface="MADE TOMMY"/>
                <a:ea typeface="MADE TOMMY"/>
                <a:cs typeface="MADE TOMMY"/>
                <a:sym typeface="MADE TOMMY"/>
              </a:rPr>
              <a:t>We’d love to hear from you! Call us for more information !</a:t>
            </a:r>
          </a:p>
        </p:txBody>
      </p:sp>
      <p:sp>
        <p:nvSpPr>
          <p:cNvPr id="9" name="Freeform 9" descr="Walton Options logo"/>
          <p:cNvSpPr/>
          <p:nvPr/>
        </p:nvSpPr>
        <p:spPr>
          <a:xfrm>
            <a:off x="9943352" y="5756262"/>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4"/>
            <a:stretch>
              <a:fillRect l="-50" r="-50"/>
            </a:stretch>
          </a:blipFill>
        </p:spPr>
        <p:txBody>
          <a:bodyPr/>
          <a:lstStyle/>
          <a:p>
            <a:pPr defTabSz="609630"/>
            <a:endParaRPr lang="en-US" sz="1200">
              <a:solidFill>
                <a:prstClr val="black"/>
              </a:solidFill>
              <a:latin typeface="Calibri"/>
            </a:endParaRPr>
          </a:p>
        </p:txBody>
      </p:sp>
      <p:grpSp>
        <p:nvGrpSpPr>
          <p:cNvPr id="10" name="Group 10" descr="Two boys in adaptive wheelchairs outside at a park smiling and giving the camera a thumbs up. There is a pink shadow behind the box."/>
          <p:cNvGrpSpPr/>
          <p:nvPr/>
        </p:nvGrpSpPr>
        <p:grpSpPr>
          <a:xfrm rot="514243">
            <a:off x="8846838" y="2254671"/>
            <a:ext cx="2864481" cy="2864481"/>
            <a:chOff x="0" y="0"/>
            <a:chExt cx="5728962" cy="5728962"/>
          </a:xfrm>
        </p:grpSpPr>
        <p:sp>
          <p:nvSpPr>
            <p:cNvPr id="11" name="Freeform 11"/>
            <p:cNvSpPr/>
            <p:nvPr/>
          </p:nvSpPr>
          <p:spPr>
            <a:xfrm rot="207399">
              <a:off x="158245" y="158245"/>
              <a:ext cx="5412472" cy="5412472"/>
            </a:xfrm>
            <a:custGeom>
              <a:avLst/>
              <a:gdLst/>
              <a:ahLst/>
              <a:cxnLst/>
              <a:rect l="l" t="t" r="r" b="b"/>
              <a:pathLst>
                <a:path w="5412472" h="5412472">
                  <a:moveTo>
                    <a:pt x="0" y="0"/>
                  </a:moveTo>
                  <a:lnTo>
                    <a:pt x="5412472" y="0"/>
                  </a:lnTo>
                  <a:lnTo>
                    <a:pt x="5412472" y="5412472"/>
                  </a:lnTo>
                  <a:lnTo>
                    <a:pt x="0" y="5412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37454">
              <a:off x="276902" y="249151"/>
              <a:ext cx="4793356" cy="4750163"/>
            </a:xfrm>
            <a:custGeom>
              <a:avLst/>
              <a:gdLst/>
              <a:ahLst/>
              <a:cxnLst/>
              <a:rect l="l" t="t" r="r" b="b"/>
              <a:pathLst>
                <a:path w="4793356" h="4750163">
                  <a:moveTo>
                    <a:pt x="0" y="0"/>
                  </a:moveTo>
                  <a:lnTo>
                    <a:pt x="4793356" y="0"/>
                  </a:lnTo>
                  <a:lnTo>
                    <a:pt x="4793356" y="4750163"/>
                  </a:lnTo>
                  <a:lnTo>
                    <a:pt x="0" y="4750163"/>
                  </a:lnTo>
                  <a:lnTo>
                    <a:pt x="0" y="0"/>
                  </a:lnTo>
                  <a:close/>
                </a:path>
              </a:pathLst>
            </a:custGeom>
            <a:blipFill>
              <a:blip r:embed="rId7"/>
              <a:stretch>
                <a:fillRect l="-16803" r="-15402"/>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2511-08EE-8EA5-03E3-662CFBF45581}"/>
              </a:ext>
            </a:extLst>
          </p:cNvPr>
          <p:cNvSpPr>
            <a:spLocks noGrp="1"/>
          </p:cNvSpPr>
          <p:nvPr>
            <p:ph type="ctrTitle"/>
          </p:nvPr>
        </p:nvSpPr>
        <p:spPr/>
        <p:txBody>
          <a:bodyPr/>
          <a:lstStyle/>
          <a:p>
            <a:r>
              <a:rPr lang="en-US" dirty="0"/>
              <a:t>Trish Lindsey</a:t>
            </a:r>
          </a:p>
        </p:txBody>
      </p:sp>
      <p:sp>
        <p:nvSpPr>
          <p:cNvPr id="3" name="Subtitle 2">
            <a:extLst>
              <a:ext uri="{FF2B5EF4-FFF2-40B4-BE49-F238E27FC236}">
                <a16:creationId xmlns:a16="http://schemas.microsoft.com/office/drawing/2014/main" id="{C4E921D9-2A7C-AE5B-E2AD-B2CB8187E2ED}"/>
              </a:ext>
            </a:extLst>
          </p:cNvPr>
          <p:cNvSpPr>
            <a:spLocks noGrp="1"/>
          </p:cNvSpPr>
          <p:nvPr>
            <p:ph type="subTitle" idx="1"/>
          </p:nvPr>
        </p:nvSpPr>
        <p:spPr>
          <a:xfrm>
            <a:off x="1248355" y="4226838"/>
            <a:ext cx="9796007" cy="1309255"/>
          </a:xfrm>
        </p:spPr>
        <p:txBody>
          <a:bodyPr>
            <a:normAutofit fontScale="92500"/>
          </a:bodyPr>
          <a:lstStyle/>
          <a:p>
            <a:r>
              <a:rPr lang="en-US" sz="4000" dirty="0"/>
              <a:t>Rehabilitation Counselor</a:t>
            </a:r>
          </a:p>
          <a:p>
            <a:r>
              <a:rPr lang="en-US" sz="4000" dirty="0"/>
              <a:t>Georgia Vocational Rehabilitation Agency (GVRA)</a:t>
            </a:r>
          </a:p>
        </p:txBody>
      </p:sp>
    </p:spTree>
    <p:extLst>
      <p:ext uri="{BB962C8B-B14F-4D97-AF65-F5344CB8AC3E}">
        <p14:creationId xmlns:p14="http://schemas.microsoft.com/office/powerpoint/2010/main" val="353228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225D-544F-C901-92F1-D5BF7F489DB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64D5481-24B2-DD24-A1A3-965E3BED8A1A}"/>
              </a:ext>
            </a:extLst>
          </p:cNvPr>
          <p:cNvSpPr>
            <a:spLocks noGrp="1"/>
          </p:cNvSpPr>
          <p:nvPr>
            <p:ph type="subTitle" idx="1"/>
          </p:nvPr>
        </p:nvSpPr>
        <p:spPr>
          <a:xfrm>
            <a:off x="1599482" y="1113581"/>
            <a:ext cx="6858000" cy="2552645"/>
          </a:xfrm>
        </p:spPr>
        <p:txBody>
          <a:bodyPr/>
          <a:lstStyle/>
          <a:p>
            <a:r>
              <a:rPr lang="en-US" sz="1400" dirty="0"/>
              <a:t>February 27, 2025</a:t>
            </a:r>
          </a:p>
          <a:p>
            <a:pPr>
              <a:lnSpc>
                <a:spcPct val="107000"/>
              </a:lnSpc>
              <a:spcAft>
                <a:spcPts val="800"/>
              </a:spcAft>
            </a:pPr>
            <a:r>
              <a:rPr lang="en-US" sz="1800" dirty="0">
                <a:solidFill>
                  <a:srgbClr val="000000"/>
                </a:solidFill>
                <a:latin typeface="Congenial Black" panose="02000503040000020004" pitchFamily="2" charset="0"/>
                <a:ea typeface="Congenial Black" panose="02000503040000020004" pitchFamily="2" charset="0"/>
                <a:cs typeface="Congenial Black" panose="02000503040000020004" pitchFamily="2" charset="0"/>
              </a:rPr>
              <a:t>Family Learning Session</a:t>
            </a:r>
            <a:endParaRPr lang="en-US" sz="1800" dirty="0">
              <a:latin typeface="Calibri" panose="020F0502020204030204" pitchFamily="34" charset="0"/>
              <a:ea typeface="Calibri" panose="020F0502020204030204" pitchFamily="34" charset="0"/>
            </a:endParaRPr>
          </a:p>
          <a:p>
            <a:r>
              <a:rPr lang="en-US" sz="1400" dirty="0"/>
              <a:t>Scott Hendrix, District Manager</a:t>
            </a:r>
          </a:p>
          <a:p>
            <a:r>
              <a:rPr lang="en-US" sz="1400" dirty="0">
                <a:hlinkClick r:id="rId2"/>
              </a:rPr>
              <a:t>Scott.Hendrix@gvs.ga.gov</a:t>
            </a:r>
            <a:r>
              <a:rPr lang="en-US" sz="1400" dirty="0"/>
              <a:t>  </a:t>
            </a:r>
          </a:p>
          <a:p>
            <a:endParaRPr lang="en-US" sz="1400" dirty="0"/>
          </a:p>
          <a:p>
            <a:r>
              <a:rPr lang="en-US" sz="1400" dirty="0"/>
              <a:t>Trish Lindsey, Transition Counselor</a:t>
            </a:r>
          </a:p>
          <a:p>
            <a:r>
              <a:rPr lang="en-US" sz="1400" dirty="0">
                <a:hlinkClick r:id="rId3"/>
              </a:rPr>
              <a:t>Trish.lindsey@gvs.ga.gov</a:t>
            </a:r>
            <a:r>
              <a:rPr lang="en-US" sz="1400" dirty="0"/>
              <a:t> </a:t>
            </a:r>
          </a:p>
          <a:p>
            <a:endParaRPr lang="en-US" dirty="0"/>
          </a:p>
        </p:txBody>
      </p:sp>
    </p:spTree>
    <p:extLst>
      <p:ext uri="{BB962C8B-B14F-4D97-AF65-F5344CB8AC3E}">
        <p14:creationId xmlns:p14="http://schemas.microsoft.com/office/powerpoint/2010/main" val="173694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88F2-235C-A11F-00A5-7F288D5360EF}"/>
              </a:ext>
            </a:extLst>
          </p:cNvPr>
          <p:cNvSpPr>
            <a:spLocks noGrp="1"/>
          </p:cNvSpPr>
          <p:nvPr>
            <p:ph type="title"/>
          </p:nvPr>
        </p:nvSpPr>
        <p:spPr/>
        <p:txBody>
          <a:bodyPr>
            <a:normAutofit/>
          </a:bodyPr>
          <a:lstStyle/>
          <a:p>
            <a:pPr algn="ctr"/>
            <a:r>
              <a:rPr lang="en-US" sz="4400" dirty="0"/>
              <a:t>GVRA Resources</a:t>
            </a:r>
          </a:p>
        </p:txBody>
      </p:sp>
      <p:sp>
        <p:nvSpPr>
          <p:cNvPr id="3" name="Content Placeholder 2">
            <a:extLst>
              <a:ext uri="{FF2B5EF4-FFF2-40B4-BE49-F238E27FC236}">
                <a16:creationId xmlns:a16="http://schemas.microsoft.com/office/drawing/2014/main" id="{F1F96E61-1A44-1DEF-6CE3-6A27B53827FB}"/>
              </a:ext>
            </a:extLst>
          </p:cNvPr>
          <p:cNvSpPr>
            <a:spLocks noGrp="1"/>
          </p:cNvSpPr>
          <p:nvPr>
            <p:ph idx="1"/>
          </p:nvPr>
        </p:nvSpPr>
        <p:spPr/>
        <p:txBody>
          <a:bodyPr vert="horz" lIns="91440" tIns="45720" rIns="91440" bIns="45720" rtlCol="0" anchor="t">
            <a:normAutofit/>
          </a:bodyPr>
          <a:lstStyle/>
          <a:p>
            <a:pPr marL="227965" indent="-227965"/>
            <a:r>
              <a:rPr lang="en-US" sz="2400" dirty="0"/>
              <a:t>We feel like we have something to offer every student with a disability, once they are signed up with our organization.</a:t>
            </a:r>
            <a:endParaRPr lang="en-US" sz="2400"/>
          </a:p>
          <a:p>
            <a:pPr marL="227965" indent="-227965"/>
            <a:r>
              <a:rPr lang="en-US" sz="2400" dirty="0">
                <a:cs typeface="Arial" panose="020B0604020202020204"/>
              </a:rPr>
              <a:t>Form a partnership with the schools and families and prepare students to become job ready.</a:t>
            </a:r>
          </a:p>
          <a:p>
            <a:pPr marL="227965" indent="-227965"/>
            <a:r>
              <a:rPr lang="en-US" sz="2400" dirty="0">
                <a:cs typeface="Arial" panose="020B0604020202020204"/>
              </a:rPr>
              <a:t>Transition Forum: </a:t>
            </a:r>
            <a:r>
              <a:rPr lang="en-US" sz="2400" dirty="0">
                <a:ea typeface="+mn-lt"/>
                <a:cs typeface="+mn-lt"/>
                <a:hlinkClick r:id="rId2"/>
              </a:rPr>
              <a:t>https://gvs.georgia.gov/transition-services</a:t>
            </a:r>
            <a:r>
              <a:rPr lang="en-US" sz="2400" dirty="0">
                <a:ea typeface="+mn-lt"/>
                <a:cs typeface="+mn-lt"/>
              </a:rPr>
              <a:t> </a:t>
            </a:r>
            <a:endParaRPr lang="en-US" dirty="0">
              <a:solidFill>
                <a:srgbClr val="38424B"/>
              </a:solidFill>
              <a:latin typeface="Arial"/>
              <a:cs typeface="Arial" panose="020B0604020202020204"/>
            </a:endParaRPr>
          </a:p>
          <a:p>
            <a:pPr marL="227965" indent="-227965"/>
            <a:r>
              <a:rPr lang="en-US" sz="2400" dirty="0">
                <a:cs typeface="Arial"/>
              </a:rPr>
              <a:t>Is VR Right for Me: </a:t>
            </a:r>
            <a:r>
              <a:rPr lang="en-US" sz="2400" dirty="0">
                <a:ea typeface="+mn-lt"/>
                <a:cs typeface="+mn-lt"/>
                <a:hlinkClick r:id="rId3"/>
              </a:rPr>
              <a:t>https://gvs.georgia.gov/events/2024-12-18/vr-right-me-virtual-prospective-client-orientation</a:t>
            </a:r>
            <a:r>
              <a:rPr lang="en-US" sz="2400" dirty="0">
                <a:ea typeface="+mn-lt"/>
                <a:cs typeface="+mn-lt"/>
              </a:rPr>
              <a:t> </a:t>
            </a:r>
          </a:p>
          <a:p>
            <a:pPr marL="227965" indent="-227965"/>
            <a:endParaRPr lang="en-US" sz="2400" dirty="0">
              <a:cs typeface="Arial"/>
            </a:endParaRPr>
          </a:p>
          <a:p>
            <a:pPr marL="227965" indent="-227965"/>
            <a:endParaRPr lang="en-US" sz="4000" dirty="0">
              <a:cs typeface="Arial" panose="020B0604020202020204"/>
            </a:endParaRPr>
          </a:p>
          <a:p>
            <a:pPr marL="685165" lvl="1" indent="-227965"/>
            <a:endParaRPr lang="en-US" sz="4000" dirty="0">
              <a:cs typeface="Arial" panose="020B0604020202020204"/>
            </a:endParaRPr>
          </a:p>
        </p:txBody>
      </p:sp>
      <p:sp>
        <p:nvSpPr>
          <p:cNvPr id="4" name="Slide Number Placeholder 3">
            <a:extLst>
              <a:ext uri="{FF2B5EF4-FFF2-40B4-BE49-F238E27FC236}">
                <a16:creationId xmlns:a16="http://schemas.microsoft.com/office/drawing/2014/main" id="{1656CD84-5A70-EDA7-F8FF-76C7BB47ED36}"/>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18</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1184064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AD73-DB3D-64EF-8060-93F647CC51B1}"/>
              </a:ext>
            </a:extLst>
          </p:cNvPr>
          <p:cNvSpPr>
            <a:spLocks noGrp="1"/>
          </p:cNvSpPr>
          <p:nvPr>
            <p:ph type="title"/>
          </p:nvPr>
        </p:nvSpPr>
        <p:spPr/>
        <p:txBody>
          <a:bodyPr/>
          <a:lstStyle/>
          <a:p>
            <a:pPr algn="ctr"/>
            <a:r>
              <a:rPr lang="en-US" dirty="0"/>
              <a:t>Pre-Employment Transition Services</a:t>
            </a:r>
            <a:br>
              <a:rPr lang="en-US" dirty="0"/>
            </a:br>
            <a:r>
              <a:rPr lang="en-US" dirty="0"/>
              <a:t>(Pre-</a:t>
            </a:r>
            <a:r>
              <a:rPr lang="en-US" dirty="0" err="1"/>
              <a:t>Ets</a:t>
            </a:r>
            <a:r>
              <a:rPr lang="en-US" dirty="0"/>
              <a:t>)</a:t>
            </a:r>
          </a:p>
        </p:txBody>
      </p:sp>
      <p:sp>
        <p:nvSpPr>
          <p:cNvPr id="3" name="Content Placeholder 2">
            <a:extLst>
              <a:ext uri="{FF2B5EF4-FFF2-40B4-BE49-F238E27FC236}">
                <a16:creationId xmlns:a16="http://schemas.microsoft.com/office/drawing/2014/main" id="{2D6D2D9C-DF77-9642-1F8F-80DFAD55D173}"/>
              </a:ext>
            </a:extLst>
          </p:cNvPr>
          <p:cNvSpPr>
            <a:spLocks noGrp="1"/>
          </p:cNvSpPr>
          <p:nvPr>
            <p:ph idx="1"/>
          </p:nvPr>
        </p:nvSpPr>
        <p:spPr/>
        <p:txBody>
          <a:bodyPr vert="horz" lIns="91440" tIns="45720" rIns="91440" bIns="45720" rtlCol="0" anchor="t">
            <a:normAutofit/>
          </a:bodyPr>
          <a:lstStyle/>
          <a:p>
            <a:pPr marL="227965" indent="-227965"/>
            <a:r>
              <a:rPr lang="en-US" sz="2800" dirty="0"/>
              <a:t>Our providers will deliver lessons over 5 areas that are important for transition:</a:t>
            </a:r>
            <a:endParaRPr lang="en-US" dirty="0"/>
          </a:p>
          <a:p>
            <a:pPr marL="685165" lvl="1" indent="-227965"/>
            <a:r>
              <a:rPr lang="en-US" sz="2800" dirty="0"/>
              <a:t>Job Exploration </a:t>
            </a:r>
            <a:endParaRPr lang="en-US" sz="2800" dirty="0">
              <a:cs typeface="Arial"/>
            </a:endParaRPr>
          </a:p>
          <a:p>
            <a:pPr marL="685165" lvl="1" indent="-227965"/>
            <a:r>
              <a:rPr lang="en-US" sz="2800" dirty="0"/>
              <a:t>Work Readiness Skills</a:t>
            </a:r>
            <a:endParaRPr lang="en-US" sz="2800" dirty="0">
              <a:cs typeface="Arial" panose="020B0604020202020204"/>
            </a:endParaRPr>
          </a:p>
          <a:p>
            <a:pPr marL="685165" lvl="1" indent="-227965"/>
            <a:r>
              <a:rPr lang="en-US" sz="2800" dirty="0"/>
              <a:t>Self-Advocacy</a:t>
            </a:r>
            <a:endParaRPr lang="en-US" sz="2800" dirty="0">
              <a:cs typeface="Arial" panose="020B0604020202020204"/>
            </a:endParaRPr>
          </a:p>
          <a:p>
            <a:pPr marL="685165" lvl="1" indent="-227965"/>
            <a:r>
              <a:rPr lang="en-US" sz="2800" dirty="0"/>
              <a:t>Counseling on Post-Secondary</a:t>
            </a:r>
            <a:endParaRPr lang="en-US" sz="2800" dirty="0">
              <a:cs typeface="Arial" panose="020B0604020202020204"/>
            </a:endParaRPr>
          </a:p>
          <a:p>
            <a:pPr marL="685165" lvl="1" indent="-227965"/>
            <a:r>
              <a:rPr lang="en-US" sz="2800" dirty="0"/>
              <a:t>Work-Based Learning</a:t>
            </a:r>
            <a:endParaRPr lang="en-US" sz="2800" dirty="0">
              <a:cs typeface="Arial" panose="020B0604020202020204"/>
            </a:endParaRPr>
          </a:p>
          <a:p>
            <a:pPr marL="457200" lvl="1" indent="0">
              <a:buNone/>
            </a:pPr>
            <a:endParaRPr lang="en-US" sz="2800" dirty="0">
              <a:cs typeface="Arial" panose="020B0604020202020204"/>
            </a:endParaRPr>
          </a:p>
        </p:txBody>
      </p:sp>
      <p:sp>
        <p:nvSpPr>
          <p:cNvPr id="4" name="Slide Number Placeholder 3">
            <a:extLst>
              <a:ext uri="{FF2B5EF4-FFF2-40B4-BE49-F238E27FC236}">
                <a16:creationId xmlns:a16="http://schemas.microsoft.com/office/drawing/2014/main" id="{0BCE4B86-6FFD-4273-395A-4FAE7CBD61EE}"/>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19</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2423132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lue hexagons with black text&#10;&#10;Description automatically generated">
            <a:extLst>
              <a:ext uri="{FF2B5EF4-FFF2-40B4-BE49-F238E27FC236}">
                <a16:creationId xmlns:a16="http://schemas.microsoft.com/office/drawing/2014/main" id="{F91AB7ED-B786-68FE-3927-619CA2588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839" y="2345268"/>
            <a:ext cx="5882322" cy="3638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blue heart with text overlay&#10;&#10;Description automatically generated">
            <a:extLst>
              <a:ext uri="{FF2B5EF4-FFF2-40B4-BE49-F238E27FC236}">
                <a16:creationId xmlns:a16="http://schemas.microsoft.com/office/drawing/2014/main" id="{076A99E2-6403-B406-94D1-F197AA6CE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8" y="255397"/>
            <a:ext cx="1500251" cy="15002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A3BD365-0426-56CE-73D9-F394B5610816}"/>
              </a:ext>
            </a:extLst>
          </p:cNvPr>
          <p:cNvSpPr>
            <a:spLocks noGrp="1"/>
          </p:cNvSpPr>
          <p:nvPr>
            <p:ph type="title"/>
          </p:nvPr>
        </p:nvSpPr>
        <p:spPr>
          <a:xfrm>
            <a:off x="3352799" y="796925"/>
            <a:ext cx="5765801" cy="1325563"/>
          </a:xfrm>
        </p:spPr>
        <p:txBody>
          <a:bodyPr>
            <a:normAutofit/>
          </a:bodyPr>
          <a:lstStyle/>
          <a:p>
            <a:pPr algn="ctr"/>
            <a:r>
              <a:rPr lang="en-US" sz="5400" b="1" i="0" u="none" strike="noStrike">
                <a:solidFill>
                  <a:srgbClr val="0E5269"/>
                </a:solidFill>
                <a:effectLst/>
                <a:latin typeface="Arial" panose="020B0604020202020204" pitchFamily="34" charset="0"/>
              </a:rPr>
              <a:t>Big Dreams</a:t>
            </a:r>
            <a:endParaRPr lang="en-US" sz="5400"/>
          </a:p>
        </p:txBody>
      </p:sp>
      <p:pic>
        <p:nvPicPr>
          <p:cNvPr id="1026" name="Picture 2" descr="A white text on a black background&#10;&#10;Description automatically generated">
            <a:extLst>
              <a:ext uri="{FF2B5EF4-FFF2-40B4-BE49-F238E27FC236}">
                <a16:creationId xmlns:a16="http://schemas.microsoft.com/office/drawing/2014/main" id="{9148991F-2712-95F7-DAF1-83CE6C792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1430" y="7162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C8F3-4DCB-99FD-ADE8-11D215640FE8}"/>
              </a:ext>
            </a:extLst>
          </p:cNvPr>
          <p:cNvSpPr>
            <a:spLocks noGrp="1"/>
          </p:cNvSpPr>
          <p:nvPr>
            <p:ph type="title"/>
          </p:nvPr>
        </p:nvSpPr>
        <p:spPr/>
        <p:txBody>
          <a:bodyPr>
            <a:normAutofit/>
          </a:bodyPr>
          <a:lstStyle/>
          <a:p>
            <a:pPr algn="ctr"/>
            <a:r>
              <a:rPr lang="en-US" sz="6000" dirty="0" err="1"/>
              <a:t>Pathful</a:t>
            </a:r>
            <a:endParaRPr lang="en-US" sz="6000" dirty="0"/>
          </a:p>
        </p:txBody>
      </p:sp>
      <p:sp>
        <p:nvSpPr>
          <p:cNvPr id="3" name="Content Placeholder 2">
            <a:extLst>
              <a:ext uri="{FF2B5EF4-FFF2-40B4-BE49-F238E27FC236}">
                <a16:creationId xmlns:a16="http://schemas.microsoft.com/office/drawing/2014/main" id="{07BB471F-1951-E098-12F3-069FA2075F2F}"/>
              </a:ext>
            </a:extLst>
          </p:cNvPr>
          <p:cNvSpPr>
            <a:spLocks noGrp="1"/>
          </p:cNvSpPr>
          <p:nvPr>
            <p:ph idx="1"/>
          </p:nvPr>
        </p:nvSpPr>
        <p:spPr/>
        <p:txBody>
          <a:bodyPr/>
          <a:lstStyle/>
          <a:p>
            <a:r>
              <a:rPr lang="en-US" dirty="0"/>
              <a:t>Our agency will provide a license for all of the PTS/VR cases in your school.</a:t>
            </a:r>
          </a:p>
        </p:txBody>
      </p:sp>
      <p:sp>
        <p:nvSpPr>
          <p:cNvPr id="4" name="Slide Number Placeholder 3">
            <a:extLst>
              <a:ext uri="{FF2B5EF4-FFF2-40B4-BE49-F238E27FC236}">
                <a16:creationId xmlns:a16="http://schemas.microsoft.com/office/drawing/2014/main" id="{35282975-C55E-95DC-2783-BB42C1570554}"/>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20</a:t>
            </a:fld>
            <a:endParaRPr lang="en-US">
              <a:solidFill>
                <a:prstClr val="black">
                  <a:tint val="75000"/>
                </a:prstClr>
              </a:solidFill>
              <a:latin typeface="Arial" panose="020B0604020202020204"/>
            </a:endParaRPr>
          </a:p>
        </p:txBody>
      </p:sp>
      <p:pic>
        <p:nvPicPr>
          <p:cNvPr id="5" name="Picture 4">
            <a:extLst>
              <a:ext uri="{FF2B5EF4-FFF2-40B4-BE49-F238E27FC236}">
                <a16:creationId xmlns:a16="http://schemas.microsoft.com/office/drawing/2014/main" id="{248265D5-9F1B-34BA-16C7-4F4A7A483927}"/>
              </a:ext>
            </a:extLst>
          </p:cNvPr>
          <p:cNvPicPr>
            <a:picLocks noChangeAspect="1"/>
          </p:cNvPicPr>
          <p:nvPr/>
        </p:nvPicPr>
        <p:blipFill>
          <a:blip r:embed="rId2"/>
          <a:stretch>
            <a:fillRect/>
          </a:stretch>
        </p:blipFill>
        <p:spPr>
          <a:xfrm>
            <a:off x="1976986" y="2339868"/>
            <a:ext cx="8259096" cy="2715527"/>
          </a:xfrm>
          <a:prstGeom prst="rect">
            <a:avLst/>
          </a:prstGeom>
        </p:spPr>
      </p:pic>
    </p:spTree>
    <p:extLst>
      <p:ext uri="{BB962C8B-B14F-4D97-AF65-F5344CB8AC3E}">
        <p14:creationId xmlns:p14="http://schemas.microsoft.com/office/powerpoint/2010/main" val="408987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8B34-3A78-999D-66B1-31E22DCFF924}"/>
              </a:ext>
            </a:extLst>
          </p:cNvPr>
          <p:cNvSpPr>
            <a:spLocks noGrp="1"/>
          </p:cNvSpPr>
          <p:nvPr>
            <p:ph type="title"/>
          </p:nvPr>
        </p:nvSpPr>
        <p:spPr/>
        <p:txBody>
          <a:bodyPr>
            <a:normAutofit/>
          </a:bodyPr>
          <a:lstStyle/>
          <a:p>
            <a:pPr algn="ctr"/>
            <a:r>
              <a:rPr lang="en-US" sz="3200" dirty="0"/>
              <a:t>Business, Industry and Post Secondary School Tours</a:t>
            </a:r>
          </a:p>
        </p:txBody>
      </p:sp>
      <p:sp>
        <p:nvSpPr>
          <p:cNvPr id="3" name="Content Placeholder 2">
            <a:extLst>
              <a:ext uri="{FF2B5EF4-FFF2-40B4-BE49-F238E27FC236}">
                <a16:creationId xmlns:a16="http://schemas.microsoft.com/office/drawing/2014/main" id="{ECB7AF89-C50F-FEF4-8266-4875271B3A4F}"/>
              </a:ext>
            </a:extLst>
          </p:cNvPr>
          <p:cNvSpPr>
            <a:spLocks noGrp="1"/>
          </p:cNvSpPr>
          <p:nvPr>
            <p:ph idx="1"/>
          </p:nvPr>
        </p:nvSpPr>
        <p:spPr/>
        <p:txBody>
          <a:bodyPr vert="horz" lIns="91440" tIns="45720" rIns="91440" bIns="45720" rtlCol="0" anchor="t">
            <a:normAutofit/>
          </a:bodyPr>
          <a:lstStyle/>
          <a:p>
            <a:pPr marL="227965" indent="-227965"/>
            <a:r>
              <a:rPr lang="en-US" dirty="0"/>
              <a:t>Our Providers will conduct business, industry, and Post-Secondary tours  at no cost to the school.</a:t>
            </a:r>
          </a:p>
          <a:p>
            <a:pPr marL="227965" indent="-227965"/>
            <a:r>
              <a:rPr lang="en-US" dirty="0">
                <a:ea typeface="+mn-lt"/>
                <a:cs typeface="+mn-lt"/>
              </a:rPr>
              <a:t>This will give  students the opportunity to visit a post-secondary institution and gain more clarification for their future education, and to discover employment opportunities and develop interests for potential employment opportunities after high school.</a:t>
            </a:r>
          </a:p>
          <a:p>
            <a:pPr marL="227965" indent="-227965"/>
            <a:endParaRPr lang="en-US" dirty="0">
              <a:cs typeface="Arial"/>
            </a:endParaRPr>
          </a:p>
          <a:p>
            <a:pPr marL="227965" indent="-227965"/>
            <a:endParaRPr lang="en-US" dirty="0">
              <a:cs typeface="Arial"/>
            </a:endParaRPr>
          </a:p>
          <a:p>
            <a:pPr marL="227965" indent="-227965"/>
            <a:endParaRPr lang="en-US" dirty="0">
              <a:cs typeface="Arial"/>
            </a:endParaRPr>
          </a:p>
          <a:p>
            <a:pPr marL="227965" indent="-227965"/>
            <a:endParaRPr lang="en-US" dirty="0">
              <a:cs typeface="Arial"/>
            </a:endParaRPr>
          </a:p>
          <a:p>
            <a:pPr marL="227965" indent="-227965"/>
            <a:endParaRPr lang="en-US" dirty="0">
              <a:cs typeface="Arial"/>
            </a:endParaRPr>
          </a:p>
        </p:txBody>
      </p:sp>
      <p:sp>
        <p:nvSpPr>
          <p:cNvPr id="4" name="Slide Number Placeholder 3">
            <a:extLst>
              <a:ext uri="{FF2B5EF4-FFF2-40B4-BE49-F238E27FC236}">
                <a16:creationId xmlns:a16="http://schemas.microsoft.com/office/drawing/2014/main" id="{4C1C2802-49DD-6FA8-6FB7-29DE15BF8FBF}"/>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21</a:t>
            </a:fld>
            <a:endParaRPr lang="en-US">
              <a:solidFill>
                <a:prstClr val="black">
                  <a:tint val="75000"/>
                </a:prstClr>
              </a:solidFill>
              <a:latin typeface="Arial" panose="020B0604020202020204"/>
            </a:endParaRPr>
          </a:p>
        </p:txBody>
      </p:sp>
      <p:pic>
        <p:nvPicPr>
          <p:cNvPr id="6" name="Picture 5">
            <a:extLst>
              <a:ext uri="{FF2B5EF4-FFF2-40B4-BE49-F238E27FC236}">
                <a16:creationId xmlns:a16="http://schemas.microsoft.com/office/drawing/2014/main" id="{BC9682B4-88A3-85CA-078F-9EF9263F7EE3}"/>
              </a:ext>
            </a:extLst>
          </p:cNvPr>
          <p:cNvPicPr>
            <a:picLocks noChangeAspect="1"/>
          </p:cNvPicPr>
          <p:nvPr/>
        </p:nvPicPr>
        <p:blipFill>
          <a:blip r:embed="rId2"/>
          <a:stretch>
            <a:fillRect/>
          </a:stretch>
        </p:blipFill>
        <p:spPr>
          <a:xfrm>
            <a:off x="1919367" y="2696848"/>
            <a:ext cx="3781266" cy="2939144"/>
          </a:xfrm>
          <a:prstGeom prst="rect">
            <a:avLst/>
          </a:prstGeom>
        </p:spPr>
      </p:pic>
      <p:pic>
        <p:nvPicPr>
          <p:cNvPr id="10" name="Picture 9">
            <a:extLst>
              <a:ext uri="{FF2B5EF4-FFF2-40B4-BE49-F238E27FC236}">
                <a16:creationId xmlns:a16="http://schemas.microsoft.com/office/drawing/2014/main" id="{ACBE0340-497D-C279-FA12-3531DD1E7071}"/>
              </a:ext>
            </a:extLst>
          </p:cNvPr>
          <p:cNvPicPr>
            <a:picLocks noChangeAspect="1"/>
          </p:cNvPicPr>
          <p:nvPr/>
        </p:nvPicPr>
        <p:blipFill>
          <a:blip r:embed="rId3"/>
          <a:stretch>
            <a:fillRect/>
          </a:stretch>
        </p:blipFill>
        <p:spPr>
          <a:xfrm>
            <a:off x="6096001" y="3021037"/>
            <a:ext cx="2007093" cy="1986820"/>
          </a:xfrm>
          <a:prstGeom prst="rect">
            <a:avLst/>
          </a:prstGeom>
        </p:spPr>
      </p:pic>
      <p:pic>
        <p:nvPicPr>
          <p:cNvPr id="11" name="Picture 10">
            <a:extLst>
              <a:ext uri="{FF2B5EF4-FFF2-40B4-BE49-F238E27FC236}">
                <a16:creationId xmlns:a16="http://schemas.microsoft.com/office/drawing/2014/main" id="{E8265496-9C2A-2CB7-E272-EE2EBCB0E182}"/>
              </a:ext>
            </a:extLst>
          </p:cNvPr>
          <p:cNvPicPr>
            <a:picLocks noChangeAspect="1"/>
          </p:cNvPicPr>
          <p:nvPr/>
        </p:nvPicPr>
        <p:blipFill>
          <a:blip r:embed="rId4"/>
          <a:stretch>
            <a:fillRect/>
          </a:stretch>
        </p:blipFill>
        <p:spPr>
          <a:xfrm>
            <a:off x="4183648" y="5662307"/>
            <a:ext cx="3571875" cy="695325"/>
          </a:xfrm>
          <a:prstGeom prst="rect">
            <a:avLst/>
          </a:prstGeom>
        </p:spPr>
      </p:pic>
      <p:pic>
        <p:nvPicPr>
          <p:cNvPr id="14" name="Picture 13">
            <a:extLst>
              <a:ext uri="{FF2B5EF4-FFF2-40B4-BE49-F238E27FC236}">
                <a16:creationId xmlns:a16="http://schemas.microsoft.com/office/drawing/2014/main" id="{E25C2DC7-C6DA-1C89-EE9B-F049D7510E22}"/>
              </a:ext>
            </a:extLst>
          </p:cNvPr>
          <p:cNvPicPr>
            <a:picLocks noChangeAspect="1"/>
          </p:cNvPicPr>
          <p:nvPr/>
        </p:nvPicPr>
        <p:blipFill>
          <a:blip r:embed="rId5"/>
          <a:stretch>
            <a:fillRect/>
          </a:stretch>
        </p:blipFill>
        <p:spPr>
          <a:xfrm>
            <a:off x="7560305" y="4591313"/>
            <a:ext cx="2686314" cy="1783852"/>
          </a:xfrm>
          <a:prstGeom prst="rect">
            <a:avLst/>
          </a:prstGeom>
        </p:spPr>
      </p:pic>
    </p:spTree>
    <p:extLst>
      <p:ext uri="{BB962C8B-B14F-4D97-AF65-F5344CB8AC3E}">
        <p14:creationId xmlns:p14="http://schemas.microsoft.com/office/powerpoint/2010/main" val="21452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56A19-604B-B768-F18A-0A7F3BD1663F}"/>
              </a:ext>
            </a:extLst>
          </p:cNvPr>
          <p:cNvSpPr>
            <a:spLocks noGrp="1"/>
          </p:cNvSpPr>
          <p:nvPr>
            <p:ph type="title"/>
          </p:nvPr>
        </p:nvSpPr>
        <p:spPr/>
        <p:txBody>
          <a:bodyPr>
            <a:normAutofit fontScale="90000"/>
          </a:bodyPr>
          <a:lstStyle/>
          <a:p>
            <a:r>
              <a:rPr lang="en-US" dirty="0"/>
              <a:t>GROW- Getting Ready for Opportunities in </a:t>
            </a:r>
            <a:br>
              <a:rPr lang="en-US" dirty="0"/>
            </a:br>
            <a:r>
              <a:rPr lang="en-US" dirty="0"/>
              <a:t>work</a:t>
            </a:r>
          </a:p>
        </p:txBody>
      </p:sp>
      <p:pic>
        <p:nvPicPr>
          <p:cNvPr id="7" name="Content Placeholder 6" descr="Diagram, text&#10;&#10;Description automatically generated">
            <a:extLst>
              <a:ext uri="{FF2B5EF4-FFF2-40B4-BE49-F238E27FC236}">
                <a16:creationId xmlns:a16="http://schemas.microsoft.com/office/drawing/2014/main" id="{C353BE87-E036-8128-FC36-9526856AE0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3926" y="987426"/>
            <a:ext cx="3764875" cy="4873625"/>
          </a:xfrm>
        </p:spPr>
      </p:pic>
      <p:sp>
        <p:nvSpPr>
          <p:cNvPr id="4" name="Text Placeholder 3">
            <a:extLst>
              <a:ext uri="{FF2B5EF4-FFF2-40B4-BE49-F238E27FC236}">
                <a16:creationId xmlns:a16="http://schemas.microsoft.com/office/drawing/2014/main" id="{038191B4-3950-9273-EE1B-B6A73D81D93C}"/>
              </a:ext>
            </a:extLst>
          </p:cNvPr>
          <p:cNvSpPr>
            <a:spLocks noGrp="1"/>
          </p:cNvSpPr>
          <p:nvPr>
            <p:ph type="body" sz="half" idx="2"/>
          </p:nvPr>
        </p:nvSpPr>
        <p:spPr/>
        <p:txBody>
          <a:bodyPr vert="horz" lIns="91440" tIns="45720" rIns="91440" bIns="45720" rtlCol="0" anchor="t">
            <a:normAutofit/>
          </a:bodyPr>
          <a:lstStyle/>
          <a:p>
            <a:pPr marL="285750" indent="-285750">
              <a:buChar char="•"/>
            </a:pPr>
            <a:r>
              <a:rPr lang="en-US" dirty="0"/>
              <a:t>Several Providers lead, plan, and execute these events</a:t>
            </a:r>
            <a:endParaRPr lang="en-US"/>
          </a:p>
          <a:p>
            <a:endParaRPr lang="en-US" dirty="0"/>
          </a:p>
          <a:p>
            <a:pPr marL="285750" indent="-285750">
              <a:buChar char="•"/>
            </a:pPr>
            <a:r>
              <a:rPr lang="en-US" dirty="0"/>
              <a:t>Multi-Day Seminars that focus on different aspects of transition needs.</a:t>
            </a:r>
            <a:endParaRPr lang="en-US" dirty="0">
              <a:cs typeface="Arial" panose="020B0604020202020204"/>
            </a:endParaRPr>
          </a:p>
          <a:p>
            <a:endParaRPr lang="en-US" dirty="0"/>
          </a:p>
        </p:txBody>
      </p:sp>
      <p:sp>
        <p:nvSpPr>
          <p:cNvPr id="5" name="Slide Number Placeholder 4">
            <a:extLst>
              <a:ext uri="{FF2B5EF4-FFF2-40B4-BE49-F238E27FC236}">
                <a16:creationId xmlns:a16="http://schemas.microsoft.com/office/drawing/2014/main" id="{33814AA1-1C67-ADCF-F631-4DC61650B279}"/>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22</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122859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F840-E132-FF51-1CD3-90D3245AC65B}"/>
              </a:ext>
            </a:extLst>
          </p:cNvPr>
          <p:cNvSpPr>
            <a:spLocks noGrp="1"/>
          </p:cNvSpPr>
          <p:nvPr>
            <p:ph type="title"/>
          </p:nvPr>
        </p:nvSpPr>
        <p:spPr/>
        <p:txBody>
          <a:bodyPr>
            <a:normAutofit/>
          </a:bodyPr>
          <a:lstStyle/>
          <a:p>
            <a:pPr algn="ctr"/>
            <a:r>
              <a:rPr lang="en-US" sz="4800" dirty="0"/>
              <a:t>Leadership Conferences</a:t>
            </a:r>
          </a:p>
        </p:txBody>
      </p:sp>
      <p:sp>
        <p:nvSpPr>
          <p:cNvPr id="3" name="Text Placeholder 2">
            <a:extLst>
              <a:ext uri="{FF2B5EF4-FFF2-40B4-BE49-F238E27FC236}">
                <a16:creationId xmlns:a16="http://schemas.microsoft.com/office/drawing/2014/main" id="{AC7593CD-020B-041F-17C6-23C84453FDC4}"/>
              </a:ext>
            </a:extLst>
          </p:cNvPr>
          <p:cNvSpPr>
            <a:spLocks noGrp="1"/>
          </p:cNvSpPr>
          <p:nvPr>
            <p:ph type="body" idx="1"/>
          </p:nvPr>
        </p:nvSpPr>
        <p:spPr/>
        <p:txBody>
          <a:bodyPr/>
          <a:lstStyle/>
          <a:p>
            <a:r>
              <a:rPr lang="en-US" dirty="0"/>
              <a:t>Georgia CTI In Columbus</a:t>
            </a:r>
          </a:p>
        </p:txBody>
      </p:sp>
      <p:pic>
        <p:nvPicPr>
          <p:cNvPr id="9" name="Content Placeholder 8" descr="A group of people posing for a photo&#10;&#10;Description automatically generated">
            <a:extLst>
              <a:ext uri="{FF2B5EF4-FFF2-40B4-BE49-F238E27FC236}">
                <a16:creationId xmlns:a16="http://schemas.microsoft.com/office/drawing/2014/main" id="{BDB7FFE0-AE40-573F-C7BE-3034D53840E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3399" y="2846491"/>
            <a:ext cx="3868737" cy="2901552"/>
          </a:xfrm>
        </p:spPr>
      </p:pic>
      <p:sp>
        <p:nvSpPr>
          <p:cNvPr id="5" name="Text Placeholder 4">
            <a:extLst>
              <a:ext uri="{FF2B5EF4-FFF2-40B4-BE49-F238E27FC236}">
                <a16:creationId xmlns:a16="http://schemas.microsoft.com/office/drawing/2014/main" id="{2CB37C52-8E27-F55C-735C-D6DDAA2E418D}"/>
              </a:ext>
            </a:extLst>
          </p:cNvPr>
          <p:cNvSpPr>
            <a:spLocks noGrp="1"/>
          </p:cNvSpPr>
          <p:nvPr>
            <p:ph type="body" sz="quarter" idx="3"/>
          </p:nvPr>
        </p:nvSpPr>
        <p:spPr>
          <a:xfrm>
            <a:off x="6313335" y="1681163"/>
            <a:ext cx="4802587" cy="823912"/>
          </a:xfrm>
        </p:spPr>
        <p:txBody>
          <a:bodyPr>
            <a:normAutofit/>
          </a:bodyPr>
          <a:lstStyle/>
          <a:p>
            <a:r>
              <a:rPr lang="en-US" sz="1200" dirty="0"/>
              <a:t>A two day event filled with learning and social activities. 17 high schools had students attend the event.</a:t>
            </a:r>
          </a:p>
        </p:txBody>
      </p:sp>
      <p:pic>
        <p:nvPicPr>
          <p:cNvPr id="11" name="Content Placeholder 10" descr="A picture containing text&#10;&#10;Description automatically generated">
            <a:extLst>
              <a:ext uri="{FF2B5EF4-FFF2-40B4-BE49-F238E27FC236}">
                <a16:creationId xmlns:a16="http://schemas.microsoft.com/office/drawing/2014/main" id="{AC744906-9E4C-9A42-F312-E47C92341A9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6728304" y="2743551"/>
            <a:ext cx="3400359" cy="3107432"/>
          </a:xfrm>
        </p:spPr>
      </p:pic>
      <p:sp>
        <p:nvSpPr>
          <p:cNvPr id="7" name="Slide Number Placeholder 6">
            <a:extLst>
              <a:ext uri="{FF2B5EF4-FFF2-40B4-BE49-F238E27FC236}">
                <a16:creationId xmlns:a16="http://schemas.microsoft.com/office/drawing/2014/main" id="{46CADEA6-F689-2D89-85E8-9AD5A0E74125}"/>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23</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3448954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2860-1D9E-28FA-B8CF-6C610FC5B6A9}"/>
              </a:ext>
            </a:extLst>
          </p:cNvPr>
          <p:cNvSpPr>
            <a:spLocks noGrp="1"/>
          </p:cNvSpPr>
          <p:nvPr>
            <p:ph type="title"/>
          </p:nvPr>
        </p:nvSpPr>
        <p:spPr>
          <a:xfrm>
            <a:off x="842176" y="337930"/>
            <a:ext cx="3949961" cy="1600200"/>
          </a:xfrm>
        </p:spPr>
        <p:txBody>
          <a:bodyPr vert="horz" lIns="91440" tIns="45720" rIns="91440" bIns="45720" rtlCol="0" anchor="b">
            <a:normAutofit/>
          </a:bodyPr>
          <a:lstStyle/>
          <a:p>
            <a:pPr defTabSz="914400"/>
            <a:r>
              <a:rPr lang="en-US" sz="3600" dirty="0"/>
              <a:t>Manufacturing Institutes</a:t>
            </a:r>
          </a:p>
        </p:txBody>
      </p:sp>
      <p:pic>
        <p:nvPicPr>
          <p:cNvPr id="6" name="Content Placeholder 5" descr="A group of people working on a project&#10;&#10;Description automatically generated with low confidence">
            <a:extLst>
              <a:ext uri="{FF2B5EF4-FFF2-40B4-BE49-F238E27FC236}">
                <a16:creationId xmlns:a16="http://schemas.microsoft.com/office/drawing/2014/main" id="{3FA2D750-D29E-FFF1-0C6F-15FE75D5E2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969337" y="1709552"/>
            <a:ext cx="5071601" cy="415625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 Placeholder 2">
            <a:extLst>
              <a:ext uri="{FF2B5EF4-FFF2-40B4-BE49-F238E27FC236}">
                <a16:creationId xmlns:a16="http://schemas.microsoft.com/office/drawing/2014/main" id="{97348F57-CB71-01D7-FC8E-3BA9612434D0}"/>
              </a:ext>
            </a:extLst>
          </p:cNvPr>
          <p:cNvSpPr>
            <a:spLocks noGrp="1"/>
          </p:cNvSpPr>
          <p:nvPr>
            <p:ph type="body" sz="half" idx="2"/>
          </p:nvPr>
        </p:nvSpPr>
        <p:spPr/>
        <p:txBody>
          <a:bodyPr vert="horz" lIns="91440" tIns="45720" rIns="91440" bIns="45720" rtlCol="0" anchor="t">
            <a:noAutofit/>
          </a:bodyPr>
          <a:lstStyle/>
          <a:p>
            <a:pPr defTabSz="914400">
              <a:buFont typeface="Arial" panose="020B0604020202020204" pitchFamily="34" charset="0"/>
              <a:buChar char="•"/>
            </a:pPr>
            <a:r>
              <a:rPr lang="en-US" sz="1400" dirty="0">
                <a:ea typeface="+mn-lt"/>
                <a:cs typeface="+mn-lt"/>
              </a:rPr>
              <a:t>Students will receive 3 industry recognized certificates upon successful completion of the training.</a:t>
            </a:r>
          </a:p>
          <a:p>
            <a:pPr defTabSz="914400">
              <a:buFont typeface="Arial" panose="020B0604020202020204" pitchFamily="34" charset="0"/>
              <a:buChar char="•"/>
            </a:pPr>
            <a:r>
              <a:rPr lang="en-US" sz="1400" dirty="0">
                <a:ea typeface="+mn-lt"/>
                <a:cs typeface="+mn-lt"/>
              </a:rPr>
              <a:t>Certified Trainer will provide training on:</a:t>
            </a:r>
            <a:endParaRPr lang="en-US" sz="1400">
              <a:cs typeface="Arial"/>
            </a:endParaRPr>
          </a:p>
          <a:p>
            <a:pPr marL="456565" lvl="1" defTabSz="914400">
              <a:buFont typeface="Arial" panose="020B0604020202020204" pitchFamily="34" charset="0"/>
              <a:buChar char="•"/>
            </a:pPr>
            <a:r>
              <a:rPr lang="en-US" dirty="0">
                <a:ea typeface="+mn-lt"/>
                <a:cs typeface="+mn-lt"/>
              </a:rPr>
              <a:t>OSHA 10 – certification</a:t>
            </a:r>
            <a:endParaRPr lang="en-US">
              <a:cs typeface="Arial"/>
            </a:endParaRPr>
          </a:p>
          <a:p>
            <a:pPr marL="456565" lvl="1" defTabSz="914400">
              <a:buFont typeface="Arial" panose="020B0604020202020204" pitchFamily="34" charset="0"/>
              <a:buChar char="•"/>
            </a:pPr>
            <a:r>
              <a:rPr lang="en-US" dirty="0">
                <a:ea typeface="+mn-lt"/>
                <a:cs typeface="+mn-lt"/>
              </a:rPr>
              <a:t>Lean Six Sigma White Belt Training – certification</a:t>
            </a:r>
            <a:endParaRPr lang="en-US">
              <a:cs typeface="Arial"/>
            </a:endParaRPr>
          </a:p>
          <a:p>
            <a:pPr marL="456565" lvl="1" defTabSz="914400">
              <a:buFont typeface="Arial" panose="020B0604020202020204" pitchFamily="34" charset="0"/>
              <a:buChar char="•"/>
            </a:pPr>
            <a:r>
              <a:rPr lang="en-US" dirty="0">
                <a:ea typeface="+mn-lt"/>
                <a:cs typeface="+mn-lt"/>
              </a:rPr>
              <a:t>Hands Only CPR/AED – certification</a:t>
            </a:r>
            <a:endParaRPr lang="en-US">
              <a:cs typeface="Arial"/>
            </a:endParaRPr>
          </a:p>
          <a:p>
            <a:pPr defTabSz="914400">
              <a:buFont typeface="Arial" panose="020B0604020202020204" pitchFamily="34" charset="0"/>
              <a:buChar char="•"/>
            </a:pPr>
            <a:r>
              <a:rPr lang="en-US" sz="1400" dirty="0">
                <a:ea typeface="+mn-lt"/>
                <a:cs typeface="+mn-lt"/>
              </a:rPr>
              <a:t>Completion of a Lean Hands-On Simulator Project</a:t>
            </a:r>
            <a:endParaRPr lang="en-US" sz="1400">
              <a:cs typeface="Arial"/>
            </a:endParaRPr>
          </a:p>
          <a:p>
            <a:pPr defTabSz="914400">
              <a:buFont typeface="Arial" panose="020B0604020202020204" pitchFamily="34" charset="0"/>
              <a:buChar char="•"/>
            </a:pPr>
            <a:r>
              <a:rPr lang="en-US" sz="1400" dirty="0">
                <a:ea typeface="+mn-lt"/>
                <a:cs typeface="+mn-lt"/>
              </a:rPr>
              <a:t>An engaged manufacturing partner for job expectations presentation</a:t>
            </a:r>
            <a:endParaRPr lang="en-US" sz="1400" dirty="0"/>
          </a:p>
          <a:p>
            <a:pPr defTabSz="914400"/>
            <a:endParaRPr lang="en-US" sz="1900" dirty="0">
              <a:cs typeface="Arial"/>
            </a:endParaRPr>
          </a:p>
          <a:p>
            <a:pPr defTabSz="914400"/>
            <a:endParaRPr lang="en-US" sz="1900" dirty="0">
              <a:cs typeface="Arial"/>
            </a:endParaRPr>
          </a:p>
        </p:txBody>
      </p:sp>
      <p:sp>
        <p:nvSpPr>
          <p:cNvPr id="4" name="Slide Number Placeholder 3">
            <a:extLst>
              <a:ext uri="{FF2B5EF4-FFF2-40B4-BE49-F238E27FC236}">
                <a16:creationId xmlns:a16="http://schemas.microsoft.com/office/drawing/2014/main" id="{29C13716-225E-5A6B-CF29-9D2C74E30106}"/>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F2B0AEFE-08C1-4B01-B2D7-7DE1603AF9DB}" type="slidenum">
              <a:rPr lang="en-US">
                <a:solidFill>
                  <a:srgbClr val="FFFFFF"/>
                </a:solidFill>
                <a:latin typeface="Calibri" panose="020F0502020204030204"/>
              </a:rPr>
              <a:pPr>
                <a:spcAft>
                  <a:spcPts val="600"/>
                </a:spcAft>
                <a:defRPr/>
              </a:pPr>
              <a:t>24</a:t>
            </a:fld>
            <a:endParaRPr lang="en-US">
              <a:solidFill>
                <a:srgbClr val="FFFFFF"/>
              </a:solidFill>
              <a:latin typeface="Calibri" panose="020F0502020204030204"/>
            </a:endParaRPr>
          </a:p>
        </p:txBody>
      </p:sp>
    </p:spTree>
    <p:extLst>
      <p:ext uri="{BB962C8B-B14F-4D97-AF65-F5344CB8AC3E}">
        <p14:creationId xmlns:p14="http://schemas.microsoft.com/office/powerpoint/2010/main" val="2873103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DCAE-F599-5A39-382A-88DE7ED8C042}"/>
              </a:ext>
            </a:extLst>
          </p:cNvPr>
          <p:cNvSpPr>
            <a:spLocks noGrp="1"/>
          </p:cNvSpPr>
          <p:nvPr>
            <p:ph type="title"/>
          </p:nvPr>
        </p:nvSpPr>
        <p:spPr/>
        <p:txBody>
          <a:bodyPr/>
          <a:lstStyle/>
          <a:p>
            <a:pPr algn="ctr"/>
            <a:r>
              <a:rPr lang="en-US" dirty="0"/>
              <a:t>Post Secondary Options</a:t>
            </a:r>
          </a:p>
        </p:txBody>
      </p:sp>
      <p:sp>
        <p:nvSpPr>
          <p:cNvPr id="3" name="Content Placeholder 2">
            <a:extLst>
              <a:ext uri="{FF2B5EF4-FFF2-40B4-BE49-F238E27FC236}">
                <a16:creationId xmlns:a16="http://schemas.microsoft.com/office/drawing/2014/main" id="{81516856-E7BB-102A-845D-D270C0F17EF7}"/>
              </a:ext>
            </a:extLst>
          </p:cNvPr>
          <p:cNvSpPr>
            <a:spLocks noGrp="1"/>
          </p:cNvSpPr>
          <p:nvPr>
            <p:ph idx="1"/>
          </p:nvPr>
        </p:nvSpPr>
        <p:spPr/>
        <p:txBody>
          <a:bodyPr vert="horz" lIns="91440" tIns="45720" rIns="91440" bIns="45720" rtlCol="0" anchor="t">
            <a:normAutofit/>
          </a:bodyPr>
          <a:lstStyle/>
          <a:p>
            <a:pPr marL="0" indent="0">
              <a:buNone/>
            </a:pPr>
            <a:r>
              <a:rPr lang="en-US" sz="2000" dirty="0"/>
              <a:t>      Roosevelt Warm Springs Technical School and Cave Spring Center</a:t>
            </a:r>
          </a:p>
          <a:p>
            <a:pPr marL="0" indent="0">
              <a:buNone/>
            </a:pPr>
            <a:endParaRPr lang="en-US" sz="2000" dirty="0">
              <a:cs typeface="Arial"/>
            </a:endParaRPr>
          </a:p>
        </p:txBody>
      </p:sp>
      <p:sp>
        <p:nvSpPr>
          <p:cNvPr id="4" name="Slide Number Placeholder 3">
            <a:extLst>
              <a:ext uri="{FF2B5EF4-FFF2-40B4-BE49-F238E27FC236}">
                <a16:creationId xmlns:a16="http://schemas.microsoft.com/office/drawing/2014/main" id="{338E500F-DEE9-DCD5-82F5-53B7E8DC05D3}"/>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25</a:t>
            </a:fld>
            <a:endParaRPr lang="en-US">
              <a:solidFill>
                <a:prstClr val="black">
                  <a:tint val="75000"/>
                </a:prstClr>
              </a:solidFill>
              <a:latin typeface="Arial" panose="020B0604020202020204"/>
            </a:endParaRPr>
          </a:p>
        </p:txBody>
      </p:sp>
      <p:pic>
        <p:nvPicPr>
          <p:cNvPr id="6" name="Picture 5">
            <a:extLst>
              <a:ext uri="{FF2B5EF4-FFF2-40B4-BE49-F238E27FC236}">
                <a16:creationId xmlns:a16="http://schemas.microsoft.com/office/drawing/2014/main" id="{16C9524A-88CC-0C47-EB61-4B62DBAB17AB}"/>
              </a:ext>
            </a:extLst>
          </p:cNvPr>
          <p:cNvPicPr>
            <a:picLocks noChangeAspect="1"/>
          </p:cNvPicPr>
          <p:nvPr/>
        </p:nvPicPr>
        <p:blipFill>
          <a:blip r:embed="rId2"/>
          <a:stretch>
            <a:fillRect/>
          </a:stretch>
        </p:blipFill>
        <p:spPr>
          <a:xfrm>
            <a:off x="825500" y="1992636"/>
            <a:ext cx="5296814" cy="2787100"/>
          </a:xfrm>
          <a:prstGeom prst="rect">
            <a:avLst/>
          </a:prstGeom>
        </p:spPr>
      </p:pic>
      <p:pic>
        <p:nvPicPr>
          <p:cNvPr id="7" name="Picture 6">
            <a:extLst>
              <a:ext uri="{FF2B5EF4-FFF2-40B4-BE49-F238E27FC236}">
                <a16:creationId xmlns:a16="http://schemas.microsoft.com/office/drawing/2014/main" id="{3C2E16ED-A76C-A5BD-83A0-2AF8C01F593C}"/>
              </a:ext>
            </a:extLst>
          </p:cNvPr>
          <p:cNvPicPr>
            <a:picLocks noChangeAspect="1"/>
          </p:cNvPicPr>
          <p:nvPr/>
        </p:nvPicPr>
        <p:blipFill>
          <a:blip r:embed="rId3"/>
          <a:stretch>
            <a:fillRect/>
          </a:stretch>
        </p:blipFill>
        <p:spPr>
          <a:xfrm>
            <a:off x="6111780" y="3753968"/>
            <a:ext cx="4471406" cy="2976824"/>
          </a:xfrm>
          <a:prstGeom prst="rect">
            <a:avLst/>
          </a:prstGeom>
        </p:spPr>
      </p:pic>
    </p:spTree>
    <p:extLst>
      <p:ext uri="{BB962C8B-B14F-4D97-AF65-F5344CB8AC3E}">
        <p14:creationId xmlns:p14="http://schemas.microsoft.com/office/powerpoint/2010/main" val="1600848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54B50-B279-7E62-1119-DC1398823CF7}"/>
              </a:ext>
            </a:extLst>
          </p:cNvPr>
          <p:cNvSpPr>
            <a:spLocks noGrp="1"/>
          </p:cNvSpPr>
          <p:nvPr>
            <p:ph type="title"/>
          </p:nvPr>
        </p:nvSpPr>
        <p:spPr/>
        <p:txBody>
          <a:bodyPr>
            <a:normAutofit/>
          </a:bodyPr>
          <a:lstStyle/>
          <a:p>
            <a:pPr algn="ctr"/>
            <a:r>
              <a:rPr lang="en-US" sz="3200" dirty="0"/>
              <a:t>Bud McCall Grant</a:t>
            </a:r>
          </a:p>
        </p:txBody>
      </p:sp>
      <p:sp>
        <p:nvSpPr>
          <p:cNvPr id="3" name="Content Placeholder 2">
            <a:extLst>
              <a:ext uri="{FF2B5EF4-FFF2-40B4-BE49-F238E27FC236}">
                <a16:creationId xmlns:a16="http://schemas.microsoft.com/office/drawing/2014/main" id="{43E639BB-FE8E-E193-791C-3D4AD80DF84C}"/>
              </a:ext>
            </a:extLst>
          </p:cNvPr>
          <p:cNvSpPr>
            <a:spLocks noGrp="1"/>
          </p:cNvSpPr>
          <p:nvPr>
            <p:ph idx="1"/>
          </p:nvPr>
        </p:nvSpPr>
        <p:spPr/>
        <p:txBody>
          <a:bodyPr/>
          <a:lstStyle/>
          <a:p>
            <a:r>
              <a:rPr lang="en-US" dirty="0"/>
              <a:t>Available to any student that is a Vocational Rehabilitation Client</a:t>
            </a:r>
          </a:p>
          <a:p>
            <a:pPr lvl="1"/>
            <a:r>
              <a:rPr lang="en-US" dirty="0"/>
              <a:t>Will pay up to 17,000 for tuition, housing, meals and maintenance</a:t>
            </a:r>
          </a:p>
          <a:p>
            <a:pPr lvl="1"/>
            <a:r>
              <a:rPr lang="en-US" dirty="0"/>
              <a:t>Will only pay the difference for example</a:t>
            </a:r>
          </a:p>
          <a:p>
            <a:pPr lvl="2"/>
            <a:r>
              <a:rPr lang="en-US" dirty="0"/>
              <a:t>If a student receives Pell Grant that covers tuition, then we will not pay tuition</a:t>
            </a:r>
          </a:p>
          <a:p>
            <a:pPr lvl="2"/>
            <a:r>
              <a:rPr lang="en-US" dirty="0"/>
              <a:t>If a student receives enough financial aid to cover everything</a:t>
            </a:r>
          </a:p>
        </p:txBody>
      </p:sp>
      <p:sp>
        <p:nvSpPr>
          <p:cNvPr id="4" name="Slide Number Placeholder 3">
            <a:extLst>
              <a:ext uri="{FF2B5EF4-FFF2-40B4-BE49-F238E27FC236}">
                <a16:creationId xmlns:a16="http://schemas.microsoft.com/office/drawing/2014/main" id="{37C832A9-DD05-412E-4A01-EB335D6CB3FC}"/>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26</a:t>
            </a:fld>
            <a:endParaRPr lang="en-US">
              <a:solidFill>
                <a:prstClr val="black">
                  <a:tint val="75000"/>
                </a:prstClr>
              </a:solidFill>
              <a:latin typeface="Arial" panose="020B0604020202020204"/>
            </a:endParaRPr>
          </a:p>
        </p:txBody>
      </p:sp>
      <p:pic>
        <p:nvPicPr>
          <p:cNvPr id="6" name="Picture 5" descr="Graduation caps in the sky">
            <a:extLst>
              <a:ext uri="{FF2B5EF4-FFF2-40B4-BE49-F238E27FC236}">
                <a16:creationId xmlns:a16="http://schemas.microsoft.com/office/drawing/2014/main" id="{A16A8095-07CC-2C56-EC50-9F6203D2064F}"/>
              </a:ext>
            </a:extLst>
          </p:cNvPr>
          <p:cNvPicPr>
            <a:picLocks noChangeAspect="1"/>
          </p:cNvPicPr>
          <p:nvPr/>
        </p:nvPicPr>
        <p:blipFill>
          <a:blip r:embed="rId2"/>
          <a:stretch>
            <a:fillRect/>
          </a:stretch>
        </p:blipFill>
        <p:spPr>
          <a:xfrm>
            <a:off x="3815267" y="3429002"/>
            <a:ext cx="4097946" cy="2728453"/>
          </a:xfrm>
          <a:prstGeom prst="rect">
            <a:avLst/>
          </a:prstGeom>
        </p:spPr>
      </p:pic>
    </p:spTree>
    <p:extLst>
      <p:ext uri="{BB962C8B-B14F-4D97-AF65-F5344CB8AC3E}">
        <p14:creationId xmlns:p14="http://schemas.microsoft.com/office/powerpoint/2010/main" val="3728704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4270-DE8A-A5E1-F44A-57655B6EC2F4}"/>
              </a:ext>
            </a:extLst>
          </p:cNvPr>
          <p:cNvSpPr>
            <a:spLocks noGrp="1"/>
          </p:cNvSpPr>
          <p:nvPr>
            <p:ph type="title"/>
          </p:nvPr>
        </p:nvSpPr>
        <p:spPr/>
        <p:txBody>
          <a:bodyPr/>
          <a:lstStyle/>
          <a:p>
            <a:pPr algn="ctr"/>
            <a:r>
              <a:rPr lang="en-US" dirty="0"/>
              <a:t>Process to become a GVRA client</a:t>
            </a:r>
            <a:br>
              <a:rPr lang="en-US" dirty="0"/>
            </a:br>
            <a:r>
              <a:rPr lang="en-US" dirty="0"/>
              <a:t>PTS or Vocational Rehabilitation (VR)</a:t>
            </a:r>
          </a:p>
        </p:txBody>
      </p:sp>
      <p:sp>
        <p:nvSpPr>
          <p:cNvPr id="3" name="Content Placeholder 2">
            <a:extLst>
              <a:ext uri="{FF2B5EF4-FFF2-40B4-BE49-F238E27FC236}">
                <a16:creationId xmlns:a16="http://schemas.microsoft.com/office/drawing/2014/main" id="{186BA5A8-75CF-CE74-2139-FBC0DE36AACE}"/>
              </a:ext>
            </a:extLst>
          </p:cNvPr>
          <p:cNvSpPr>
            <a:spLocks noGrp="1"/>
          </p:cNvSpPr>
          <p:nvPr>
            <p:ph idx="1"/>
          </p:nvPr>
        </p:nvSpPr>
        <p:spPr/>
        <p:txBody>
          <a:bodyPr vert="horz" lIns="91440" tIns="45720" rIns="91440" bIns="45720" rtlCol="0" anchor="t">
            <a:normAutofit/>
          </a:bodyPr>
          <a:lstStyle/>
          <a:p>
            <a:pPr marL="227965" indent="-227965" algn="ctr"/>
            <a:endParaRPr lang="en-US" dirty="0"/>
          </a:p>
          <a:p>
            <a:pPr marL="227965" indent="-227965" algn="ctr"/>
            <a:endParaRPr lang="en-US" dirty="0"/>
          </a:p>
          <a:p>
            <a:pPr marL="227965" indent="-227965" algn="ctr"/>
            <a:endParaRPr lang="en-US" dirty="0">
              <a:cs typeface="Arial"/>
            </a:endParaRPr>
          </a:p>
          <a:p>
            <a:pPr marL="227965" indent="-227965" algn="ctr"/>
            <a:r>
              <a:rPr lang="en-US" sz="2800" u="sng" dirty="0"/>
              <a:t>PTS</a:t>
            </a:r>
            <a:r>
              <a:rPr lang="en-US" sz="2800" dirty="0"/>
              <a:t>     Parent Permission form and a copy of the IEP. (</a:t>
            </a:r>
            <a:r>
              <a:rPr lang="en-US" sz="2800" dirty="0">
                <a:ea typeface="+mn-lt"/>
                <a:cs typeface="+mn-lt"/>
                <a:hlinkClick r:id="rId2"/>
              </a:rPr>
              <a:t>https://gvs.georgia.gov/parental-permission-form</a:t>
            </a:r>
            <a:r>
              <a:rPr lang="en-US" sz="2800" dirty="0">
                <a:ea typeface="+mn-lt"/>
                <a:cs typeface="+mn-lt"/>
              </a:rPr>
              <a:t>)</a:t>
            </a:r>
          </a:p>
          <a:p>
            <a:pPr marL="0" indent="0" algn="ctr">
              <a:buNone/>
            </a:pPr>
            <a:endParaRPr lang="en-US" sz="2800" dirty="0">
              <a:cs typeface="Arial" panose="020B0604020202020204"/>
            </a:endParaRPr>
          </a:p>
          <a:p>
            <a:pPr marL="227965" indent="-227965" algn="ctr"/>
            <a:r>
              <a:rPr lang="en-US" sz="2800" u="sng" dirty="0"/>
              <a:t>VR</a:t>
            </a:r>
            <a:r>
              <a:rPr lang="en-US" sz="2800" dirty="0"/>
              <a:t>      an application will need to be submitted through the online portal (</a:t>
            </a:r>
            <a:r>
              <a:rPr lang="en-US" sz="2800" dirty="0">
                <a:ea typeface="+mn-lt"/>
                <a:cs typeface="+mn-lt"/>
                <a:hlinkClick r:id="rId3"/>
              </a:rPr>
              <a:t>https://referral.gvs.ga.gov/</a:t>
            </a:r>
            <a:r>
              <a:rPr lang="en-US" sz="2800" dirty="0">
                <a:ea typeface="+mn-lt"/>
                <a:cs typeface="+mn-lt"/>
              </a:rPr>
              <a:t>)</a:t>
            </a:r>
          </a:p>
          <a:p>
            <a:pPr marL="227965" indent="-227965"/>
            <a:endParaRPr lang="en-US" dirty="0">
              <a:cs typeface="Arial"/>
            </a:endParaRPr>
          </a:p>
          <a:p>
            <a:pPr marL="0" indent="0">
              <a:buNone/>
            </a:pPr>
            <a:endParaRPr lang="en-US" dirty="0">
              <a:cs typeface="Arial"/>
            </a:endParaRPr>
          </a:p>
        </p:txBody>
      </p:sp>
      <p:sp>
        <p:nvSpPr>
          <p:cNvPr id="4" name="Slide Number Placeholder 3">
            <a:extLst>
              <a:ext uri="{FF2B5EF4-FFF2-40B4-BE49-F238E27FC236}">
                <a16:creationId xmlns:a16="http://schemas.microsoft.com/office/drawing/2014/main" id="{92F307FD-83EE-40D4-D5E1-40F4A53E2CA3}"/>
              </a:ext>
            </a:extLst>
          </p:cNvPr>
          <p:cNvSpPr>
            <a:spLocks noGrp="1"/>
          </p:cNvSpPr>
          <p:nvPr>
            <p:ph type="sldNum" sz="quarter" idx="12"/>
          </p:nvPr>
        </p:nvSpPr>
        <p:spPr/>
        <p:txBody>
          <a:bodyPr/>
          <a:lstStyle/>
          <a:p>
            <a:pPr defTabSz="457200"/>
            <a:fld id="{F2B0AEFE-08C1-4B01-B2D7-7DE1603AF9DB}" type="slidenum">
              <a:rPr lang="en-US">
                <a:solidFill>
                  <a:prstClr val="black">
                    <a:tint val="75000"/>
                  </a:prstClr>
                </a:solidFill>
                <a:latin typeface="Arial" panose="020B0604020202020204"/>
              </a:rPr>
              <a:pPr defTabSz="457200"/>
              <a:t>27</a:t>
            </a:fld>
            <a:endParaRPr lang="en-US">
              <a:solidFill>
                <a:prstClr val="black">
                  <a:tint val="75000"/>
                </a:prstClr>
              </a:solidFill>
              <a:latin typeface="Arial" panose="020B0604020202020204"/>
            </a:endParaRPr>
          </a:p>
        </p:txBody>
      </p:sp>
      <p:pic>
        <p:nvPicPr>
          <p:cNvPr id="5" name="Graphic 4" descr="Arrow Right with solid fill">
            <a:extLst>
              <a:ext uri="{FF2B5EF4-FFF2-40B4-BE49-F238E27FC236}">
                <a16:creationId xmlns:a16="http://schemas.microsoft.com/office/drawing/2014/main" id="{6969C83E-3510-4433-9422-3A739D47DB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2182" y="2532590"/>
            <a:ext cx="398534" cy="398534"/>
          </a:xfrm>
          <a:prstGeom prst="rect">
            <a:avLst/>
          </a:prstGeom>
        </p:spPr>
      </p:pic>
      <p:pic>
        <p:nvPicPr>
          <p:cNvPr id="11" name="Graphic 10" descr="Arrow Right with solid fill">
            <a:extLst>
              <a:ext uri="{FF2B5EF4-FFF2-40B4-BE49-F238E27FC236}">
                <a16:creationId xmlns:a16="http://schemas.microsoft.com/office/drawing/2014/main" id="{B5583BCE-8595-7C38-6171-51775257A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4289" y="3957825"/>
            <a:ext cx="398534" cy="398534"/>
          </a:xfrm>
          <a:prstGeom prst="rect">
            <a:avLst/>
          </a:prstGeom>
        </p:spPr>
      </p:pic>
    </p:spTree>
    <p:extLst>
      <p:ext uri="{BB962C8B-B14F-4D97-AF65-F5344CB8AC3E}">
        <p14:creationId xmlns:p14="http://schemas.microsoft.com/office/powerpoint/2010/main" val="208186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84F4E6-B3B1-40B7-A8C4-2D1683E6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7F229EE-9393-C34D-7120-FD74413D3141}"/>
              </a:ext>
            </a:extLst>
          </p:cNvPr>
          <p:cNvSpPr>
            <a:spLocks noGrp="1"/>
          </p:cNvSpPr>
          <p:nvPr>
            <p:ph type="ctrTitle"/>
          </p:nvPr>
        </p:nvSpPr>
        <p:spPr>
          <a:xfrm>
            <a:off x="365759" y="2166364"/>
            <a:ext cx="11471565" cy="1739347"/>
          </a:xfrm>
        </p:spPr>
        <p:txBody>
          <a:bodyPr>
            <a:normAutofit/>
          </a:bodyPr>
          <a:lstStyle/>
          <a:p>
            <a:r>
              <a:rPr lang="en-US" dirty="0">
                <a:solidFill>
                  <a:schemeClr val="tx1"/>
                </a:solidFill>
              </a:rPr>
              <a:t>Any Questions?</a:t>
            </a:r>
          </a:p>
        </p:txBody>
      </p:sp>
      <p:sp>
        <p:nvSpPr>
          <p:cNvPr id="12" name="Rectangle 11">
            <a:extLst>
              <a:ext uri="{FF2B5EF4-FFF2-40B4-BE49-F238E27FC236}">
                <a16:creationId xmlns:a16="http://schemas.microsoft.com/office/drawing/2014/main" id="{67B81D4B-A7B2-4B11-A131-E1B85DFE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pic>
        <p:nvPicPr>
          <p:cNvPr id="4" name="Picture 3" descr="Icon">
            <a:extLst>
              <a:ext uri="{FF2B5EF4-FFF2-40B4-BE49-F238E27FC236}">
                <a16:creationId xmlns:a16="http://schemas.microsoft.com/office/drawing/2014/main" id="{8B522312-505E-7E37-73A3-41E2DF0560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25888" y="357808"/>
            <a:ext cx="2167457" cy="2147228"/>
          </a:xfrm>
          <a:prstGeom prst="rect">
            <a:avLst/>
          </a:prstGeom>
        </p:spPr>
      </p:pic>
      <p:pic>
        <p:nvPicPr>
          <p:cNvPr id="7" name="Picture 6" descr="Icon">
            <a:extLst>
              <a:ext uri="{FF2B5EF4-FFF2-40B4-BE49-F238E27FC236}">
                <a16:creationId xmlns:a16="http://schemas.microsoft.com/office/drawing/2014/main" id="{26BF7123-CC3E-5836-7784-17929D9E43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25887" y="4446104"/>
            <a:ext cx="2167457" cy="2147228"/>
          </a:xfrm>
          <a:prstGeom prst="rect">
            <a:avLst/>
          </a:prstGeom>
        </p:spPr>
      </p:pic>
    </p:spTree>
    <p:extLst>
      <p:ext uri="{BB962C8B-B14F-4D97-AF65-F5344CB8AC3E}">
        <p14:creationId xmlns:p14="http://schemas.microsoft.com/office/powerpoint/2010/main" val="3254934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4C7-E5B4-4BF4-30EB-37F07FE7FE89}"/>
              </a:ext>
            </a:extLst>
          </p:cNvPr>
          <p:cNvSpPr>
            <a:spLocks noGrp="1"/>
          </p:cNvSpPr>
          <p:nvPr>
            <p:ph type="title"/>
          </p:nvPr>
        </p:nvSpPr>
        <p:spPr>
          <a:xfrm>
            <a:off x="2702560" y="365125"/>
            <a:ext cx="8651240" cy="1325563"/>
          </a:xfrm>
        </p:spPr>
        <p:txBody>
          <a:bodyPr>
            <a:normAutofit/>
          </a:bodyPr>
          <a:lstStyle/>
          <a:p>
            <a:r>
              <a:rPr lang="en-US">
                <a:latin typeface="Abadi Extra Light" panose="020F0502020204030204" pitchFamily="34" charset="0"/>
              </a:rPr>
              <a:t>Pathways to Partnerships</a:t>
            </a:r>
            <a:br>
              <a:rPr lang="en-US"/>
            </a:br>
            <a:r>
              <a:rPr lang="en-US"/>
              <a:t>Family Learning Session Survey</a:t>
            </a:r>
          </a:p>
        </p:txBody>
      </p:sp>
      <p:pic>
        <p:nvPicPr>
          <p:cNvPr id="3" name="Picture 2" descr="A blue heart with text overlay&#10;&#10;Description automatically generated">
            <a:extLst>
              <a:ext uri="{FF2B5EF4-FFF2-40B4-BE49-F238E27FC236}">
                <a16:creationId xmlns:a16="http://schemas.microsoft.com/office/drawing/2014/main" id="{9507B2B3-57F4-04EF-985E-DC41F87876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781" y="298315"/>
            <a:ext cx="1472845" cy="14728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00EB2A-CC05-C082-4326-30145D28F675}"/>
              </a:ext>
            </a:extLst>
          </p:cNvPr>
          <p:cNvSpPr/>
          <p:nvPr/>
        </p:nvSpPr>
        <p:spPr>
          <a:xfrm>
            <a:off x="468406" y="2073434"/>
            <a:ext cx="4104212" cy="4524315"/>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3200">
                <a:ln/>
                <a:solidFill>
                  <a:schemeClr val="bg1"/>
                </a:solidFill>
              </a:rPr>
              <a:t>We</a:t>
            </a:r>
            <a:r>
              <a:rPr lang="en-US" sz="3200">
                <a:ln/>
                <a:solidFill>
                  <a:schemeClr val="bg1"/>
                </a:solidFill>
                <a:ea typeface="+mn-lt"/>
                <a:cs typeface="+mn-lt"/>
              </a:rPr>
              <a:t> value your feedback and would appreciate it if you could take a few moments to complete this survey. Your responses will help improve our learning sessions.</a:t>
            </a:r>
            <a:endParaRPr lang="en-US" sz="3200" b="1">
              <a:ln/>
              <a:solidFill>
                <a:schemeClr val="bg1"/>
              </a:solidFill>
            </a:endParaRPr>
          </a:p>
        </p:txBody>
      </p:sp>
      <p:sp>
        <p:nvSpPr>
          <p:cNvPr id="7" name="TextBox 6">
            <a:extLst>
              <a:ext uri="{FF2B5EF4-FFF2-40B4-BE49-F238E27FC236}">
                <a16:creationId xmlns:a16="http://schemas.microsoft.com/office/drawing/2014/main" id="{A59FA215-FCEC-2EBC-8158-2A82BAA4E72F}"/>
              </a:ext>
            </a:extLst>
          </p:cNvPr>
          <p:cNvSpPr txBox="1"/>
          <p:nvPr/>
        </p:nvSpPr>
        <p:spPr>
          <a:xfrm>
            <a:off x="5140037" y="5931723"/>
            <a:ext cx="67709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The contents of this publication were developed under a grant number H421E230027 from the Department of Education. However, those contents do not necessarily represent the policy of the Department of Education, and you should not assume endorsement by the Federal Government. (Authority: 20 U.S.C. §§ 1221e-3 and 3474)</a:t>
            </a:r>
            <a:endParaRPr lang="en-US"/>
          </a:p>
        </p:txBody>
      </p:sp>
      <p:pic>
        <p:nvPicPr>
          <p:cNvPr id="9" name="Picture 8" descr="Text&#10;&#10;Description automatically generated">
            <a:extLst>
              <a:ext uri="{FF2B5EF4-FFF2-40B4-BE49-F238E27FC236}">
                <a16:creationId xmlns:a16="http://schemas.microsoft.com/office/drawing/2014/main" id="{A3D3F270-6A62-B1BD-5BC9-7E518B9AF9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31614" y="2093257"/>
            <a:ext cx="3838466" cy="3838466"/>
          </a:xfrm>
          <a:prstGeom prst="rect">
            <a:avLst/>
          </a:prstGeom>
        </p:spPr>
      </p:pic>
      <p:pic>
        <p:nvPicPr>
          <p:cNvPr id="6" name="Picture 5" descr="Qr code&#10;&#10;AI-generated content may be incorrect.">
            <a:extLst>
              <a:ext uri="{FF2B5EF4-FFF2-40B4-BE49-F238E27FC236}">
                <a16:creationId xmlns:a16="http://schemas.microsoft.com/office/drawing/2014/main" id="{11A7D9DA-4272-6D47-31A0-63832FB7F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736" y="2735610"/>
            <a:ext cx="2625605" cy="2625605"/>
          </a:xfrm>
          <a:prstGeom prst="rect">
            <a:avLst/>
          </a:prstGeom>
        </p:spPr>
      </p:pic>
    </p:spTree>
    <p:extLst>
      <p:ext uri="{BB962C8B-B14F-4D97-AF65-F5344CB8AC3E}">
        <p14:creationId xmlns:p14="http://schemas.microsoft.com/office/powerpoint/2010/main" val="308150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9E8662-6B23-E61D-3C65-CFBD385B53CA}"/>
              </a:ext>
            </a:extLst>
          </p:cNvPr>
          <p:cNvSpPr txBox="1"/>
          <p:nvPr/>
        </p:nvSpPr>
        <p:spPr>
          <a:xfrm>
            <a:off x="1024128" y="2120200"/>
            <a:ext cx="10338816" cy="1569660"/>
          </a:xfrm>
          <a:prstGeom prst="rect">
            <a:avLst/>
          </a:prstGeom>
          <a:noFill/>
        </p:spPr>
        <p:txBody>
          <a:bodyPr wrap="square">
            <a:spAutoFit/>
          </a:bodyPr>
          <a:lstStyle/>
          <a:p>
            <a:pPr algn="ctr"/>
            <a:r>
              <a:rPr lang="en-US" sz="2400" b="1" i="0" u="none" strike="noStrike">
                <a:solidFill>
                  <a:srgbClr val="000000"/>
                </a:solidFill>
                <a:effectLst/>
                <a:latin typeface="Arial" panose="020B0604020202020204" pitchFamily="34" charset="0"/>
              </a:rPr>
              <a:t>P2P Mission: </a:t>
            </a:r>
            <a:r>
              <a:rPr lang="en-US" sz="2400" b="0" i="0" u="none" strike="noStrike">
                <a:solidFill>
                  <a:srgbClr val="000000"/>
                </a:solidFill>
                <a:effectLst/>
                <a:latin typeface="Arial" panose="020B0604020202020204" pitchFamily="34" charset="0"/>
              </a:rPr>
              <a:t>To improve training and preparation of children and youth with disabilities in Georgia to eventually obtain and maintain competitive integrated employment in conjunction and coordination with other state, local, and private entities.</a:t>
            </a:r>
            <a:r>
              <a:rPr lang="en-US" sz="2400" b="0" i="0">
                <a:solidFill>
                  <a:srgbClr val="000000"/>
                </a:solidFill>
                <a:effectLst/>
                <a:latin typeface="Arial" panose="020B0604020202020204" pitchFamily="34" charset="0"/>
              </a:rPr>
              <a:t>​</a:t>
            </a:r>
            <a:endParaRPr lang="en-US" sz="2400"/>
          </a:p>
        </p:txBody>
      </p:sp>
      <p:pic>
        <p:nvPicPr>
          <p:cNvPr id="6" name="Picture 4">
            <a:extLst>
              <a:ext uri="{FF2B5EF4-FFF2-40B4-BE49-F238E27FC236}">
                <a16:creationId xmlns:a16="http://schemas.microsoft.com/office/drawing/2014/main" id="{B2B25090-E8D6-50C9-384C-91A2024BE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306" y="4014642"/>
            <a:ext cx="4419067" cy="24196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blue heart with text overlay&#10;&#10;Description automatically generated">
            <a:extLst>
              <a:ext uri="{FF2B5EF4-FFF2-40B4-BE49-F238E27FC236}">
                <a16:creationId xmlns:a16="http://schemas.microsoft.com/office/drawing/2014/main" id="{D953E2E2-EEDE-AEA6-7EE9-05A978CE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290" y="215292"/>
            <a:ext cx="1500251" cy="15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8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50AA-9452-50AC-1A02-1DD244FC1ADC}"/>
              </a:ext>
            </a:extLst>
          </p:cNvPr>
          <p:cNvSpPr>
            <a:spLocks noGrp="1"/>
          </p:cNvSpPr>
          <p:nvPr>
            <p:ph type="title"/>
          </p:nvPr>
        </p:nvSpPr>
        <p:spPr/>
        <p:txBody>
          <a:bodyPr>
            <a:normAutofit fontScale="90000"/>
          </a:bodyPr>
          <a:lstStyle/>
          <a:p>
            <a:pPr algn="ctr"/>
            <a:br>
              <a:rPr lang="en-US" b="1" dirty="0">
                <a:latin typeface="Abadi Extra Light" panose="020B0204020104020204" pitchFamily="34" charset="0"/>
              </a:rPr>
            </a:br>
            <a:br>
              <a:rPr lang="en-US" b="1" dirty="0">
                <a:latin typeface="Abadi Extra Light" panose="020B0204020104020204" pitchFamily="34" charset="0"/>
              </a:rPr>
            </a:br>
            <a:r>
              <a:rPr lang="en-US" sz="4400" b="1" dirty="0">
                <a:latin typeface="Abadi Extra Light" panose="020B0204020104020204" pitchFamily="34" charset="0"/>
              </a:rPr>
              <a:t>Family Learning Session  </a:t>
            </a:r>
            <a:br>
              <a:rPr lang="en-US" b="1" dirty="0">
                <a:latin typeface="Abadi Extra Light" panose="020B0204020104020204" pitchFamily="34" charset="0"/>
              </a:rPr>
            </a:br>
            <a:br>
              <a:rPr lang="en-US" b="1" dirty="0">
                <a:latin typeface="Abadi Extra Light" panose="020B0204020104020204" pitchFamily="34" charset="0"/>
              </a:rPr>
            </a:br>
            <a:endParaRPr lang="en-US" dirty="0"/>
          </a:p>
        </p:txBody>
      </p:sp>
      <p:sp>
        <p:nvSpPr>
          <p:cNvPr id="4" name="TextBox 3">
            <a:extLst>
              <a:ext uri="{FF2B5EF4-FFF2-40B4-BE49-F238E27FC236}">
                <a16:creationId xmlns:a16="http://schemas.microsoft.com/office/drawing/2014/main" id="{656CDA01-5561-6DD7-CC89-47EC3BBAA21A}"/>
              </a:ext>
            </a:extLst>
          </p:cNvPr>
          <p:cNvSpPr txBox="1"/>
          <p:nvPr/>
        </p:nvSpPr>
        <p:spPr>
          <a:xfrm>
            <a:off x="397565" y="2048262"/>
            <a:ext cx="11378317" cy="5078313"/>
          </a:xfrm>
          <a:prstGeom prst="rect">
            <a:avLst/>
          </a:prstGeom>
          <a:noFill/>
        </p:spPr>
        <p:txBody>
          <a:bodyPr wrap="square">
            <a:spAutoFit/>
          </a:bodyPr>
          <a:lstStyle/>
          <a:p>
            <a:pPr algn="ctr"/>
            <a:endParaRPr lang="en-US" sz="4000" b="1" dirty="0">
              <a:latin typeface="Abadi Extra Light" panose="020B0204020104020204" pitchFamily="34" charset="0"/>
            </a:endParaRPr>
          </a:p>
          <a:p>
            <a:pPr algn="ctr"/>
            <a:r>
              <a:rPr lang="en-US" sz="4000" b="1" dirty="0">
                <a:latin typeface="Abadi Extra Light" panose="020B0204020104020204" pitchFamily="34" charset="0"/>
              </a:rPr>
              <a:t>How can I help my child set goals and work toward reaching their dreams and how can my child set goals and receive peer support?</a:t>
            </a:r>
          </a:p>
          <a:p>
            <a:pPr algn="ctr"/>
            <a:endParaRPr lang="en-US" sz="4000" b="1" dirty="0">
              <a:latin typeface="Abadi Extra Light" panose="020B0204020104020204" pitchFamily="34" charset="0"/>
            </a:endParaRPr>
          </a:p>
          <a:p>
            <a:pPr algn="ctr"/>
            <a:endParaRPr lang="en-US" sz="4000" b="1" dirty="0">
              <a:latin typeface="Abadi Extra Light" panose="020B0204020104020204" pitchFamily="34" charset="0"/>
            </a:endParaRPr>
          </a:p>
          <a:p>
            <a:pPr algn="ctr"/>
            <a:r>
              <a:rPr lang="en-US" sz="4400" dirty="0">
                <a:latin typeface="Abadi Extra Light" panose="020B0204020104020204" pitchFamily="34" charset="0"/>
              </a:rPr>
              <a:t> </a:t>
            </a:r>
            <a:br>
              <a:rPr lang="en-US" sz="4000" b="1" dirty="0">
                <a:latin typeface="Abadi Extra Light" panose="020B0204020104020204" pitchFamily="34" charset="0"/>
              </a:rPr>
            </a:br>
            <a:r>
              <a:rPr lang="en-US" sz="4000" dirty="0">
                <a:latin typeface="Abadi Extra Light" panose="020B0204020104020204" pitchFamily="34" charset="0"/>
              </a:rPr>
              <a:t> </a:t>
            </a:r>
            <a:endParaRPr lang="en-US" sz="4000" b="1" dirty="0">
              <a:latin typeface="Abadi Extra Light" panose="020B0204020104020204" pitchFamily="34" charset="0"/>
            </a:endParaRPr>
          </a:p>
        </p:txBody>
      </p:sp>
    </p:spTree>
    <p:extLst>
      <p:ext uri="{BB962C8B-B14F-4D97-AF65-F5344CB8AC3E}">
        <p14:creationId xmlns:p14="http://schemas.microsoft.com/office/powerpoint/2010/main" val="397024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C81F-4BFB-5447-EF9D-CD99956A51CE}"/>
              </a:ext>
            </a:extLst>
          </p:cNvPr>
          <p:cNvSpPr>
            <a:spLocks noGrp="1"/>
          </p:cNvSpPr>
          <p:nvPr>
            <p:ph type="ctrTitle"/>
          </p:nvPr>
        </p:nvSpPr>
        <p:spPr/>
        <p:txBody>
          <a:bodyPr/>
          <a:lstStyle/>
          <a:p>
            <a:r>
              <a:rPr lang="en-US" dirty="0"/>
              <a:t>Makenzie Morrison</a:t>
            </a:r>
          </a:p>
        </p:txBody>
      </p:sp>
      <p:sp>
        <p:nvSpPr>
          <p:cNvPr id="3" name="Subtitle 2">
            <a:extLst>
              <a:ext uri="{FF2B5EF4-FFF2-40B4-BE49-F238E27FC236}">
                <a16:creationId xmlns:a16="http://schemas.microsoft.com/office/drawing/2014/main" id="{553CAAD9-8874-301D-6982-14065CD80087}"/>
              </a:ext>
            </a:extLst>
          </p:cNvPr>
          <p:cNvSpPr>
            <a:spLocks noGrp="1"/>
          </p:cNvSpPr>
          <p:nvPr>
            <p:ph type="subTitle" idx="1"/>
          </p:nvPr>
        </p:nvSpPr>
        <p:spPr>
          <a:xfrm>
            <a:off x="895847" y="4282497"/>
            <a:ext cx="10400306" cy="1309255"/>
          </a:xfrm>
        </p:spPr>
        <p:txBody>
          <a:bodyPr>
            <a:normAutofit lnSpcReduction="10000"/>
          </a:bodyPr>
          <a:lstStyle/>
          <a:p>
            <a:r>
              <a:rPr lang="en-US" sz="4000" dirty="0"/>
              <a:t>Youth Transition Coordinator</a:t>
            </a:r>
          </a:p>
          <a:p>
            <a:r>
              <a:rPr lang="en-US" sz="4000" dirty="0"/>
              <a:t>Walton Options, Center for Independent Living</a:t>
            </a:r>
          </a:p>
        </p:txBody>
      </p:sp>
    </p:spTree>
    <p:extLst>
      <p:ext uri="{BB962C8B-B14F-4D97-AF65-F5344CB8AC3E}">
        <p14:creationId xmlns:p14="http://schemas.microsoft.com/office/powerpoint/2010/main" val="1075081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Beige rectangle at the top of the page where the name &quot;Makenzie Morrison&quot; is written in purple."/>
          <p:cNvGrpSpPr/>
          <p:nvPr/>
        </p:nvGrpSpPr>
        <p:grpSpPr>
          <a:xfrm>
            <a:off x="2593173" y="243681"/>
            <a:ext cx="6958575" cy="947013"/>
            <a:chOff x="0" y="0"/>
            <a:chExt cx="3356833" cy="456841"/>
          </a:xfrm>
        </p:grpSpPr>
        <p:sp>
          <p:nvSpPr>
            <p:cNvPr id="3" name="Freeform 3"/>
            <p:cNvSpPr/>
            <p:nvPr/>
          </p:nvSpPr>
          <p:spPr>
            <a:xfrm>
              <a:off x="0" y="0"/>
              <a:ext cx="3356833" cy="456841"/>
            </a:xfrm>
            <a:custGeom>
              <a:avLst/>
              <a:gdLst/>
              <a:ahLst/>
              <a:cxnLst/>
              <a:rect l="l" t="t" r="r" b="b"/>
              <a:pathLst>
                <a:path w="3356833" h="456841">
                  <a:moveTo>
                    <a:pt x="0" y="0"/>
                  </a:moveTo>
                  <a:lnTo>
                    <a:pt x="3356833" y="0"/>
                  </a:lnTo>
                  <a:lnTo>
                    <a:pt x="3356833" y="456841"/>
                  </a:lnTo>
                  <a:lnTo>
                    <a:pt x="0" y="456841"/>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28575"/>
              <a:ext cx="3356833" cy="485416"/>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5" name="TextBox 5"/>
          <p:cNvSpPr txBox="1">
            <a:spLocks noGrp="1"/>
          </p:cNvSpPr>
          <p:nvPr>
            <p:ph type="title" idx="4294967295"/>
          </p:nvPr>
        </p:nvSpPr>
        <p:spPr>
          <a:xfrm>
            <a:off x="899160" y="378714"/>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9905FF"/>
                </a:solidFill>
                <a:latin typeface="MADE TOMMY"/>
                <a:ea typeface="MADE TOMMY"/>
                <a:cs typeface="MADE TOMMY"/>
                <a:sym typeface="MADE TOMMY"/>
              </a:rPr>
              <a:t>Makenzie Morrison</a:t>
            </a:r>
          </a:p>
        </p:txBody>
      </p:sp>
      <p:sp>
        <p:nvSpPr>
          <p:cNvPr id="6" name="TextBox 6"/>
          <p:cNvSpPr txBox="1"/>
          <p:nvPr/>
        </p:nvSpPr>
        <p:spPr>
          <a:xfrm>
            <a:off x="2208736" y="1842290"/>
            <a:ext cx="8652587" cy="4268733"/>
          </a:xfrm>
          <a:prstGeom prst="rect">
            <a:avLst/>
          </a:prstGeom>
        </p:spPr>
        <p:txBody>
          <a:bodyPr lIns="0" tIns="0" rIns="0" bIns="0" rtlCol="0" anchor="t">
            <a:spAutoFit/>
          </a:bodyPr>
          <a:lstStyle/>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P2P Instructor </a:t>
            </a:r>
          </a:p>
          <a:p>
            <a:pPr defTabSz="609630">
              <a:lnSpc>
                <a:spcPts val="3107"/>
              </a:lnSpc>
            </a:pPr>
            <a:endParaRPr lang="en-US" sz="2466">
              <a:solidFill>
                <a:srgbClr val="2F5597"/>
              </a:solidFill>
              <a:latin typeface="MADE TOMMY"/>
              <a:ea typeface="MADE TOMMY"/>
              <a:cs typeface="MADE TOMMY"/>
              <a:sym typeface="MADE TOMMY"/>
            </a:endParaRPr>
          </a:p>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Instructing for about 9 years</a:t>
            </a:r>
          </a:p>
          <a:p>
            <a:pPr marL="950009" lvl="2" indent="-316670" defTabSz="609630">
              <a:lnSpc>
                <a:spcPts val="2772"/>
              </a:lnSpc>
              <a:buFont typeface="Arial"/>
              <a:buChar char="⚬"/>
            </a:pPr>
            <a:r>
              <a:rPr lang="en-US" sz="2200">
                <a:solidFill>
                  <a:srgbClr val="70AD47"/>
                </a:solidFill>
                <a:latin typeface="MADE TOMMY"/>
                <a:ea typeface="MADE TOMMY"/>
                <a:cs typeface="MADE TOMMY"/>
                <a:sym typeface="MADE TOMMY"/>
              </a:rPr>
              <a:t>Las Vegas, NV - Grades 4th -12th</a:t>
            </a:r>
          </a:p>
          <a:p>
            <a:pPr marL="950009" lvl="2" indent="-316670" defTabSz="609630">
              <a:lnSpc>
                <a:spcPts val="2772"/>
              </a:lnSpc>
              <a:buFont typeface="Arial"/>
              <a:buChar char="⚬"/>
            </a:pPr>
            <a:r>
              <a:rPr lang="en-US" sz="2200">
                <a:solidFill>
                  <a:srgbClr val="70AD47"/>
                </a:solidFill>
                <a:latin typeface="MADE TOMMY"/>
                <a:ea typeface="MADE TOMMY"/>
                <a:cs typeface="MADE TOMMY"/>
                <a:sym typeface="MADE TOMMY"/>
              </a:rPr>
              <a:t>Augusta, GA - Sylvan Learning Center</a:t>
            </a:r>
          </a:p>
          <a:p>
            <a:pPr defTabSz="609630">
              <a:lnSpc>
                <a:spcPts val="3107"/>
              </a:lnSpc>
            </a:pPr>
            <a:endParaRPr lang="en-US" sz="2200">
              <a:solidFill>
                <a:srgbClr val="70AD47"/>
              </a:solidFill>
              <a:latin typeface="MADE TOMMY"/>
              <a:ea typeface="MADE TOMMY"/>
              <a:cs typeface="MADE TOMMY"/>
              <a:sym typeface="MADE TOMMY"/>
            </a:endParaRPr>
          </a:p>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Subjects: ELA, Test Taking and Study Skills, Pre-ETS</a:t>
            </a:r>
          </a:p>
          <a:p>
            <a:pPr defTabSz="609630">
              <a:lnSpc>
                <a:spcPts val="3107"/>
              </a:lnSpc>
            </a:pPr>
            <a:endParaRPr lang="en-US" sz="2466">
              <a:solidFill>
                <a:srgbClr val="2F5597"/>
              </a:solidFill>
              <a:latin typeface="MADE TOMMY"/>
              <a:ea typeface="MADE TOMMY"/>
              <a:cs typeface="MADE TOMMY"/>
              <a:sym typeface="MADE TOMMY"/>
            </a:endParaRPr>
          </a:p>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Hobbies: Spending time with Lana (my cat), writing, art, trivia and spending time with family and friends</a:t>
            </a:r>
          </a:p>
          <a:p>
            <a:pPr marL="446427" lvl="1" indent="-223214" defTabSz="609630">
              <a:lnSpc>
                <a:spcPts val="3107"/>
              </a:lnSpc>
            </a:pPr>
            <a:endParaRPr lang="en-US" sz="2466">
              <a:solidFill>
                <a:srgbClr val="2F5597"/>
              </a:solidFill>
              <a:latin typeface="MADE TOMMY"/>
              <a:ea typeface="MADE TOMMY"/>
              <a:cs typeface="MADE TOMMY"/>
              <a:sym typeface="MADE TOMMY"/>
            </a:endParaRPr>
          </a:p>
        </p:txBody>
      </p:sp>
      <p:sp>
        <p:nvSpPr>
          <p:cNvPr id="7" name="Freeform 7" descr="Faded squiggly rainbow"/>
          <p:cNvSpPr/>
          <p:nvPr/>
        </p:nvSpPr>
        <p:spPr>
          <a:xfrm rot="3852707">
            <a:off x="-3652524" y="-550660"/>
            <a:ext cx="7992947" cy="7222983"/>
          </a:xfrm>
          <a:custGeom>
            <a:avLst/>
            <a:gdLst/>
            <a:ahLst/>
            <a:cxnLst/>
            <a:rect l="l" t="t" r="r" b="b"/>
            <a:pathLst>
              <a:path w="11989420" h="10834475">
                <a:moveTo>
                  <a:pt x="0" y="0"/>
                </a:moveTo>
                <a:lnTo>
                  <a:pt x="11989420" y="0"/>
                </a:lnTo>
                <a:lnTo>
                  <a:pt x="11989420" y="10834475"/>
                </a:lnTo>
                <a:lnTo>
                  <a:pt x="0" y="10834475"/>
                </a:lnTo>
                <a:lnTo>
                  <a:pt x="0" y="0"/>
                </a:lnTo>
                <a:close/>
              </a:path>
            </a:pathLst>
          </a:custGeom>
          <a:blipFill>
            <a:blip r:embed="rId2">
              <a:alphaModFix amt="21999"/>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sp>
        <p:nvSpPr>
          <p:cNvPr id="8" name="Freeform 8" descr="Walton Options logo"/>
          <p:cNvSpPr/>
          <p:nvPr/>
        </p:nvSpPr>
        <p:spPr>
          <a:xfrm>
            <a:off x="9878612" y="5757306"/>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4"/>
            <a:stretch>
              <a:fillRect l="-50" r="-50"/>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Beige rectangle at the top of the page with &quot;About Walton Options&quot; written in blue."/>
          <p:cNvGrpSpPr/>
          <p:nvPr/>
        </p:nvGrpSpPr>
        <p:grpSpPr>
          <a:xfrm>
            <a:off x="2593173" y="243681"/>
            <a:ext cx="6958575" cy="947013"/>
            <a:chOff x="0" y="0"/>
            <a:chExt cx="3356833" cy="456841"/>
          </a:xfrm>
        </p:grpSpPr>
        <p:sp>
          <p:nvSpPr>
            <p:cNvPr id="3" name="Freeform 3"/>
            <p:cNvSpPr/>
            <p:nvPr/>
          </p:nvSpPr>
          <p:spPr>
            <a:xfrm>
              <a:off x="0" y="0"/>
              <a:ext cx="3356833" cy="456841"/>
            </a:xfrm>
            <a:custGeom>
              <a:avLst/>
              <a:gdLst/>
              <a:ahLst/>
              <a:cxnLst/>
              <a:rect l="l" t="t" r="r" b="b"/>
              <a:pathLst>
                <a:path w="3356833" h="456841">
                  <a:moveTo>
                    <a:pt x="0" y="0"/>
                  </a:moveTo>
                  <a:lnTo>
                    <a:pt x="3356833" y="0"/>
                  </a:lnTo>
                  <a:lnTo>
                    <a:pt x="3356833" y="456841"/>
                  </a:lnTo>
                  <a:lnTo>
                    <a:pt x="0" y="456841"/>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28575"/>
              <a:ext cx="3356833" cy="485416"/>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5" name="TextBox 5"/>
          <p:cNvSpPr txBox="1">
            <a:spLocks noGrp="1"/>
          </p:cNvSpPr>
          <p:nvPr>
            <p:ph type="title" idx="4294967295"/>
          </p:nvPr>
        </p:nvSpPr>
        <p:spPr>
          <a:xfrm>
            <a:off x="899160" y="410101"/>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0053A0"/>
                </a:solidFill>
                <a:latin typeface="MADE TOMMY"/>
                <a:ea typeface="MADE TOMMY"/>
                <a:cs typeface="MADE TOMMY"/>
                <a:sym typeface="MADE TOMMY"/>
              </a:rPr>
              <a:t>About Walton Options</a:t>
            </a:r>
          </a:p>
        </p:txBody>
      </p:sp>
      <p:sp>
        <p:nvSpPr>
          <p:cNvPr id="6" name="TextBox 6"/>
          <p:cNvSpPr txBox="1"/>
          <p:nvPr/>
        </p:nvSpPr>
        <p:spPr>
          <a:xfrm>
            <a:off x="2208736" y="1842290"/>
            <a:ext cx="8652587" cy="3948132"/>
          </a:xfrm>
          <a:prstGeom prst="rect">
            <a:avLst/>
          </a:prstGeom>
        </p:spPr>
        <p:txBody>
          <a:bodyPr lIns="0" tIns="0" rIns="0" bIns="0" rtlCol="0" anchor="t">
            <a:spAutoFit/>
          </a:bodyPr>
          <a:lstStyle/>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Walton Options for Independent Living is a private, non-profit, non residential Center for Independent Living (CIL). </a:t>
            </a:r>
          </a:p>
          <a:p>
            <a:pPr defTabSz="609630">
              <a:lnSpc>
                <a:spcPts val="3107"/>
              </a:lnSpc>
            </a:pPr>
            <a:endParaRPr lang="en-US" sz="2466">
              <a:solidFill>
                <a:srgbClr val="2F5597"/>
              </a:solidFill>
              <a:latin typeface="MADE TOMMY"/>
              <a:ea typeface="MADE TOMMY"/>
              <a:cs typeface="MADE TOMMY"/>
              <a:sym typeface="MADE TOMMY"/>
            </a:endParaRPr>
          </a:p>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Established in 1994, Walton Options provides services and resources to help people with all types of disabilities live independently within the community.</a:t>
            </a:r>
          </a:p>
          <a:p>
            <a:pPr defTabSz="609630">
              <a:lnSpc>
                <a:spcPts val="3107"/>
              </a:lnSpc>
            </a:pPr>
            <a:endParaRPr lang="en-US" sz="2466">
              <a:solidFill>
                <a:srgbClr val="2F5597"/>
              </a:solidFill>
              <a:latin typeface="MADE TOMMY"/>
              <a:ea typeface="MADE TOMMY"/>
              <a:cs typeface="MADE TOMMY"/>
              <a:sym typeface="MADE TOMMY"/>
            </a:endParaRPr>
          </a:p>
          <a:p>
            <a:pPr marL="446427" lvl="1" indent="-223214" defTabSz="609630">
              <a:lnSpc>
                <a:spcPts val="3107"/>
              </a:lnSpc>
              <a:buFont typeface="Arial"/>
              <a:buChar char="•"/>
            </a:pPr>
            <a:r>
              <a:rPr lang="en-US" sz="2466">
                <a:solidFill>
                  <a:srgbClr val="2F5597"/>
                </a:solidFill>
                <a:latin typeface="MADE TOMMY"/>
                <a:ea typeface="MADE TOMMY"/>
                <a:cs typeface="MADE TOMMY"/>
                <a:sym typeface="MADE TOMMY"/>
              </a:rPr>
              <a:t>We are consumer controlled – 51% of employees and Board of Director Members have a disability.</a:t>
            </a:r>
          </a:p>
          <a:p>
            <a:pPr marL="446427" lvl="1" indent="-223214" defTabSz="609630">
              <a:lnSpc>
                <a:spcPts val="3107"/>
              </a:lnSpc>
            </a:pPr>
            <a:endParaRPr lang="en-US" sz="2466">
              <a:solidFill>
                <a:srgbClr val="2F5597"/>
              </a:solidFill>
              <a:latin typeface="MADE TOMMY"/>
              <a:ea typeface="MADE TOMMY"/>
              <a:cs typeface="MADE TOMMY"/>
              <a:sym typeface="MADE TOMMY"/>
            </a:endParaRPr>
          </a:p>
        </p:txBody>
      </p:sp>
      <p:sp>
        <p:nvSpPr>
          <p:cNvPr id="7" name="Freeform 7" descr="Faded squiggly rainbow."/>
          <p:cNvSpPr/>
          <p:nvPr/>
        </p:nvSpPr>
        <p:spPr>
          <a:xfrm rot="3852707">
            <a:off x="-3652524" y="-550660"/>
            <a:ext cx="7992947" cy="7222983"/>
          </a:xfrm>
          <a:custGeom>
            <a:avLst/>
            <a:gdLst/>
            <a:ahLst/>
            <a:cxnLst/>
            <a:rect l="l" t="t" r="r" b="b"/>
            <a:pathLst>
              <a:path w="11989420" h="10834475">
                <a:moveTo>
                  <a:pt x="0" y="0"/>
                </a:moveTo>
                <a:lnTo>
                  <a:pt x="11989420" y="0"/>
                </a:lnTo>
                <a:lnTo>
                  <a:pt x="11989420" y="10834475"/>
                </a:lnTo>
                <a:lnTo>
                  <a:pt x="0" y="10834475"/>
                </a:lnTo>
                <a:lnTo>
                  <a:pt x="0" y="0"/>
                </a:lnTo>
                <a:close/>
              </a:path>
            </a:pathLst>
          </a:custGeom>
          <a:blipFill>
            <a:blip r:embed="rId2">
              <a:alphaModFix amt="21999"/>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sp>
        <p:nvSpPr>
          <p:cNvPr id="8" name="Freeform 8" descr="Walton Options Logo"/>
          <p:cNvSpPr/>
          <p:nvPr/>
        </p:nvSpPr>
        <p:spPr>
          <a:xfrm>
            <a:off x="9878612" y="5757306"/>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4"/>
            <a:stretch>
              <a:fillRect l="-50" r="-50"/>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Beige rectangle at the top of the page with &quot;Our Mission&quot; written in blue."/>
          <p:cNvGrpSpPr/>
          <p:nvPr/>
        </p:nvGrpSpPr>
        <p:grpSpPr>
          <a:xfrm>
            <a:off x="2797187" y="243681"/>
            <a:ext cx="6268065" cy="884239"/>
            <a:chOff x="0" y="0"/>
            <a:chExt cx="3023730" cy="426559"/>
          </a:xfrm>
        </p:grpSpPr>
        <p:sp>
          <p:nvSpPr>
            <p:cNvPr id="3" name="Freeform 3"/>
            <p:cNvSpPr/>
            <p:nvPr/>
          </p:nvSpPr>
          <p:spPr>
            <a:xfrm>
              <a:off x="0" y="0"/>
              <a:ext cx="3023730" cy="426559"/>
            </a:xfrm>
            <a:custGeom>
              <a:avLst/>
              <a:gdLst/>
              <a:ahLst/>
              <a:cxnLst/>
              <a:rect l="l" t="t" r="r" b="b"/>
              <a:pathLst>
                <a:path w="3023730" h="426559">
                  <a:moveTo>
                    <a:pt x="0" y="0"/>
                  </a:moveTo>
                  <a:lnTo>
                    <a:pt x="3023730" y="0"/>
                  </a:lnTo>
                  <a:lnTo>
                    <a:pt x="3023730" y="426559"/>
                  </a:lnTo>
                  <a:lnTo>
                    <a:pt x="0" y="426559"/>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28575"/>
              <a:ext cx="3023730" cy="455134"/>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5" name="TextBox 5"/>
          <p:cNvSpPr txBox="1">
            <a:spLocks noGrp="1"/>
          </p:cNvSpPr>
          <p:nvPr>
            <p:ph type="title" idx="4294967295"/>
          </p:nvPr>
        </p:nvSpPr>
        <p:spPr>
          <a:xfrm>
            <a:off x="899160" y="378714"/>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0053A0"/>
                </a:solidFill>
                <a:latin typeface="MADE TOMMY"/>
                <a:ea typeface="MADE TOMMY"/>
                <a:cs typeface="MADE TOMMY"/>
                <a:sym typeface="MADE TOMMY"/>
              </a:rPr>
              <a:t>Our Mission</a:t>
            </a:r>
          </a:p>
        </p:txBody>
      </p:sp>
      <p:sp>
        <p:nvSpPr>
          <p:cNvPr id="6" name="TextBox 6"/>
          <p:cNvSpPr txBox="1"/>
          <p:nvPr/>
        </p:nvSpPr>
        <p:spPr>
          <a:xfrm>
            <a:off x="1836689" y="2097603"/>
            <a:ext cx="7228563" cy="3077766"/>
          </a:xfrm>
          <a:prstGeom prst="rect">
            <a:avLst/>
          </a:prstGeom>
        </p:spPr>
        <p:txBody>
          <a:bodyPr lIns="0" tIns="0" rIns="0" bIns="0" rtlCol="0" anchor="t">
            <a:spAutoFit/>
          </a:bodyPr>
          <a:lstStyle/>
          <a:p>
            <a:pPr marL="409826" lvl="1" indent="-204914" defTabSz="609630">
              <a:lnSpc>
                <a:spcPts val="2445"/>
              </a:lnSpc>
              <a:buFont typeface="Arial"/>
              <a:buChar char="•"/>
            </a:pPr>
            <a:r>
              <a:rPr lang="en-US" sz="2264">
                <a:solidFill>
                  <a:srgbClr val="2F5597"/>
                </a:solidFill>
                <a:latin typeface="MADE TOMMY"/>
                <a:ea typeface="MADE TOMMY"/>
                <a:cs typeface="MADE TOMMY"/>
                <a:sym typeface="MADE TOMMY"/>
              </a:rPr>
              <a:t>We believe all persons including those with disabilities, should be able to participate in their community. At Walton Options, we promote equality, inclusion and independence through </a:t>
            </a:r>
            <a:r>
              <a:rPr lang="en-US" sz="2264" b="1">
                <a:solidFill>
                  <a:srgbClr val="2F5597"/>
                </a:solidFill>
                <a:latin typeface="MADE TOMMY"/>
                <a:ea typeface="MADE TOMMY"/>
                <a:cs typeface="MADE TOMMY"/>
                <a:sym typeface="MADE TOMMY"/>
              </a:rPr>
              <a:t>Personal Choice</a:t>
            </a:r>
            <a:r>
              <a:rPr lang="en-US" sz="2264">
                <a:solidFill>
                  <a:srgbClr val="2F5597"/>
                </a:solidFill>
                <a:latin typeface="MADE TOMMY"/>
                <a:ea typeface="MADE TOMMY"/>
                <a:cs typeface="MADE TOMMY"/>
                <a:sym typeface="MADE TOMMY"/>
              </a:rPr>
              <a:t>, </a:t>
            </a:r>
            <a:r>
              <a:rPr lang="en-US" sz="2264" b="1">
                <a:solidFill>
                  <a:srgbClr val="2F5597"/>
                </a:solidFill>
                <a:latin typeface="MADE TOMMY"/>
                <a:ea typeface="MADE TOMMY"/>
                <a:cs typeface="MADE TOMMY"/>
                <a:sym typeface="MADE TOMMY"/>
              </a:rPr>
              <a:t>Personal Responsibility</a:t>
            </a:r>
            <a:r>
              <a:rPr lang="en-US" sz="2264">
                <a:solidFill>
                  <a:srgbClr val="2F5597"/>
                </a:solidFill>
                <a:latin typeface="MADE TOMMY"/>
                <a:ea typeface="MADE TOMMY"/>
                <a:cs typeface="MADE TOMMY"/>
                <a:sym typeface="MADE TOMMY"/>
              </a:rPr>
              <a:t>, </a:t>
            </a:r>
            <a:r>
              <a:rPr lang="en-US" sz="2264" b="1">
                <a:solidFill>
                  <a:srgbClr val="2F5597"/>
                </a:solidFill>
                <a:latin typeface="MADE TOMMY"/>
                <a:ea typeface="MADE TOMMY"/>
                <a:cs typeface="MADE TOMMY"/>
                <a:sym typeface="MADE TOMMY"/>
              </a:rPr>
              <a:t>Community Access</a:t>
            </a:r>
            <a:r>
              <a:rPr lang="en-US" sz="2264">
                <a:solidFill>
                  <a:srgbClr val="2F5597"/>
                </a:solidFill>
                <a:latin typeface="MADE TOMMY"/>
                <a:ea typeface="MADE TOMMY"/>
                <a:cs typeface="MADE TOMMY"/>
                <a:sym typeface="MADE TOMMY"/>
              </a:rPr>
              <a:t>, </a:t>
            </a:r>
            <a:r>
              <a:rPr lang="en-US" sz="2264" b="1">
                <a:solidFill>
                  <a:srgbClr val="2F5597"/>
                </a:solidFill>
                <a:latin typeface="MADE TOMMY"/>
                <a:ea typeface="MADE TOMMY"/>
                <a:cs typeface="MADE TOMMY"/>
                <a:sym typeface="MADE TOMMY"/>
              </a:rPr>
              <a:t>Education</a:t>
            </a:r>
            <a:r>
              <a:rPr lang="en-US" sz="2264">
                <a:solidFill>
                  <a:srgbClr val="2F5597"/>
                </a:solidFill>
                <a:latin typeface="MADE TOMMY"/>
                <a:ea typeface="MADE TOMMY"/>
                <a:cs typeface="MADE TOMMY"/>
                <a:sym typeface="MADE TOMMY"/>
              </a:rPr>
              <a:t> and </a:t>
            </a:r>
            <a:r>
              <a:rPr lang="en-US" sz="2264" b="1">
                <a:solidFill>
                  <a:srgbClr val="2F5597"/>
                </a:solidFill>
                <a:latin typeface="MADE TOMMY"/>
                <a:ea typeface="MADE TOMMY"/>
                <a:cs typeface="MADE TOMMY"/>
                <a:sym typeface="MADE TOMMY"/>
              </a:rPr>
              <a:t>Employment</a:t>
            </a:r>
            <a:r>
              <a:rPr lang="en-US" sz="2264">
                <a:solidFill>
                  <a:srgbClr val="2F5597"/>
                </a:solidFill>
                <a:latin typeface="MADE TOMMY"/>
                <a:ea typeface="MADE TOMMY"/>
                <a:cs typeface="MADE TOMMY"/>
                <a:sym typeface="MADE TOMMY"/>
              </a:rPr>
              <a:t>.</a:t>
            </a:r>
          </a:p>
          <a:p>
            <a:pPr marL="409826" lvl="1" indent="-204914" defTabSz="609630">
              <a:lnSpc>
                <a:spcPts val="2445"/>
              </a:lnSpc>
            </a:pPr>
            <a:endParaRPr lang="en-US" sz="2264">
              <a:solidFill>
                <a:srgbClr val="2F5597"/>
              </a:solidFill>
              <a:latin typeface="MADE TOMMY"/>
              <a:ea typeface="MADE TOMMY"/>
              <a:cs typeface="MADE TOMMY"/>
              <a:sym typeface="MADE TOMMY"/>
            </a:endParaRPr>
          </a:p>
          <a:p>
            <a:pPr marL="409826" lvl="1" indent="-204914" defTabSz="609630">
              <a:lnSpc>
                <a:spcPts val="2445"/>
              </a:lnSpc>
              <a:buFont typeface="Arial"/>
              <a:buChar char="•"/>
            </a:pPr>
            <a:r>
              <a:rPr lang="en-US" sz="2264">
                <a:solidFill>
                  <a:srgbClr val="2F5597"/>
                </a:solidFill>
                <a:latin typeface="MADE TOMMY"/>
                <a:ea typeface="MADE TOMMY"/>
                <a:cs typeface="MADE TOMMY"/>
                <a:sym typeface="MADE TOMMY"/>
              </a:rPr>
              <a:t>Our goal is to help each person find and utilize the necessary, available resources on their personal journey to independence.</a:t>
            </a:r>
          </a:p>
        </p:txBody>
      </p:sp>
      <p:sp>
        <p:nvSpPr>
          <p:cNvPr id="7" name="Freeform 7" descr="Walton Options Logo in blue"/>
          <p:cNvSpPr/>
          <p:nvPr/>
        </p:nvSpPr>
        <p:spPr>
          <a:xfrm>
            <a:off x="9878612" y="5757306"/>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2"/>
            <a:stretch>
              <a:fillRect l="-50" r="-50"/>
            </a:stretch>
          </a:blipFill>
        </p:spPr>
        <p:txBody>
          <a:bodyPr/>
          <a:lstStyle/>
          <a:p>
            <a:pPr defTabSz="609630"/>
            <a:endParaRPr lang="en-US" sz="1200">
              <a:solidFill>
                <a:prstClr val="black"/>
              </a:solidFill>
              <a:latin typeface="Calibri"/>
            </a:endParaRPr>
          </a:p>
        </p:txBody>
      </p:sp>
      <p:sp>
        <p:nvSpPr>
          <p:cNvPr id="8" name="Freeform 8" descr="Faded squiggly rainbow"/>
          <p:cNvSpPr/>
          <p:nvPr/>
        </p:nvSpPr>
        <p:spPr>
          <a:xfrm rot="-2932968" flipV="1">
            <a:off x="-3182343" y="919289"/>
            <a:ext cx="6364687" cy="5751575"/>
          </a:xfrm>
          <a:custGeom>
            <a:avLst/>
            <a:gdLst/>
            <a:ahLst/>
            <a:cxnLst/>
            <a:rect l="l" t="t" r="r" b="b"/>
            <a:pathLst>
              <a:path w="9547031" h="8627362">
                <a:moveTo>
                  <a:pt x="0" y="8627362"/>
                </a:moveTo>
                <a:lnTo>
                  <a:pt x="9547030" y="8627362"/>
                </a:lnTo>
                <a:lnTo>
                  <a:pt x="9547030" y="0"/>
                </a:lnTo>
                <a:lnTo>
                  <a:pt x="0" y="0"/>
                </a:lnTo>
                <a:lnTo>
                  <a:pt x="0" y="8627362"/>
                </a:lnTo>
                <a:close/>
              </a:path>
            </a:pathLst>
          </a:custGeom>
          <a:blipFill>
            <a:blip r:embed="rId3">
              <a:alphaModFix amt="21999"/>
              <a:extLst>
                <a:ext uri="{96DAC541-7B7A-43D3-8B79-37D633B846F1}">
                  <asvg:svgBlip xmlns:asvg="http://schemas.microsoft.com/office/drawing/2016/SVG/main" r:embed="rId4"/>
                </a:ext>
              </a:extLst>
            </a:blip>
            <a:stretch>
              <a:fillRect l="-32767" t="-29045"/>
            </a:stretch>
          </a:blipFill>
        </p:spPr>
        <p:txBody>
          <a:bodyPr/>
          <a:lstStyle/>
          <a:p>
            <a:pPr defTabSz="609630"/>
            <a:endParaRPr lang="en-US" sz="1200">
              <a:solidFill>
                <a:prstClr val="black"/>
              </a:solidFill>
              <a:latin typeface="Calibri"/>
            </a:endParaRPr>
          </a:p>
        </p:txBody>
      </p:sp>
      <p:grpSp>
        <p:nvGrpSpPr>
          <p:cNvPr id="9" name="Group 9" descr="Square photo of students with Walton Option Pre-ETS completion certificates  standing along a wall in a classroom with two posters with colorful writing behind them. There is also a pink shadow along the edge of the box."/>
          <p:cNvGrpSpPr/>
          <p:nvPr/>
        </p:nvGrpSpPr>
        <p:grpSpPr>
          <a:xfrm rot="-498232">
            <a:off x="8759195" y="1696127"/>
            <a:ext cx="2891215" cy="2891215"/>
            <a:chOff x="0" y="0"/>
            <a:chExt cx="5782431" cy="5782431"/>
          </a:xfrm>
        </p:grpSpPr>
        <p:sp>
          <p:nvSpPr>
            <p:cNvPr id="10" name="Freeform 10"/>
            <p:cNvSpPr/>
            <p:nvPr/>
          </p:nvSpPr>
          <p:spPr>
            <a:xfrm rot="207399">
              <a:off x="159722" y="159722"/>
              <a:ext cx="5462986" cy="5462986"/>
            </a:xfrm>
            <a:custGeom>
              <a:avLst/>
              <a:gdLst/>
              <a:ahLst/>
              <a:cxnLst/>
              <a:rect l="l" t="t" r="r" b="b"/>
              <a:pathLst>
                <a:path w="5462986" h="5462986">
                  <a:moveTo>
                    <a:pt x="0" y="0"/>
                  </a:moveTo>
                  <a:lnTo>
                    <a:pt x="5462987" y="0"/>
                  </a:lnTo>
                  <a:lnTo>
                    <a:pt x="5462987" y="5462987"/>
                  </a:lnTo>
                  <a:lnTo>
                    <a:pt x="0" y="54629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04704">
              <a:off x="302627" y="278098"/>
              <a:ext cx="4778288" cy="4771295"/>
            </a:xfrm>
            <a:custGeom>
              <a:avLst/>
              <a:gdLst/>
              <a:ahLst/>
              <a:cxnLst/>
              <a:rect l="l" t="t" r="r" b="b"/>
              <a:pathLst>
                <a:path w="4778288" h="4771295">
                  <a:moveTo>
                    <a:pt x="0" y="0"/>
                  </a:moveTo>
                  <a:lnTo>
                    <a:pt x="4778288" y="0"/>
                  </a:lnTo>
                  <a:lnTo>
                    <a:pt x="4778288" y="4771296"/>
                  </a:lnTo>
                  <a:lnTo>
                    <a:pt x="0" y="4771296"/>
                  </a:lnTo>
                  <a:lnTo>
                    <a:pt x="0" y="0"/>
                  </a:lnTo>
                  <a:close/>
                </a:path>
              </a:pathLst>
            </a:custGeom>
            <a:blipFill>
              <a:blip r:embed="rId7"/>
              <a:stretch>
                <a:fillRect l="-18855" t="-6606" r="-23078"/>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Faded squiggly rainbow"/>
          <p:cNvSpPr/>
          <p:nvPr/>
        </p:nvSpPr>
        <p:spPr>
          <a:xfrm rot="3760188">
            <a:off x="6755949" y="-88377"/>
            <a:ext cx="8210747" cy="7419803"/>
          </a:xfrm>
          <a:custGeom>
            <a:avLst/>
            <a:gdLst/>
            <a:ahLst/>
            <a:cxnLst/>
            <a:rect l="l" t="t" r="r" b="b"/>
            <a:pathLst>
              <a:path w="12316121" h="11129705">
                <a:moveTo>
                  <a:pt x="0" y="0"/>
                </a:moveTo>
                <a:lnTo>
                  <a:pt x="12316121" y="0"/>
                </a:lnTo>
                <a:lnTo>
                  <a:pt x="12316121" y="11129705"/>
                </a:lnTo>
                <a:lnTo>
                  <a:pt x="0" y="11129705"/>
                </a:lnTo>
                <a:lnTo>
                  <a:pt x="0" y="0"/>
                </a:lnTo>
                <a:close/>
              </a:path>
            </a:pathLst>
          </a:custGeom>
          <a:blipFill>
            <a:blip r:embed="rId2">
              <a:alphaModFix amt="15000"/>
              <a:extLst>
                <a:ext uri="{96DAC541-7B7A-43D3-8B79-37D633B846F1}">
                  <asvg:svgBlip xmlns:asvg="http://schemas.microsoft.com/office/drawing/2016/SVG/main" r:embed="rId3"/>
                </a:ext>
              </a:extLst>
            </a:blip>
            <a:stretch>
              <a:fillRect l="-32767" t="-29045"/>
            </a:stretch>
          </a:blipFill>
        </p:spPr>
        <p:txBody>
          <a:bodyPr/>
          <a:lstStyle/>
          <a:p>
            <a:pPr defTabSz="609630"/>
            <a:endParaRPr lang="en-US" sz="1200">
              <a:solidFill>
                <a:prstClr val="black"/>
              </a:solidFill>
              <a:latin typeface="Calibri"/>
            </a:endParaRPr>
          </a:p>
        </p:txBody>
      </p:sp>
      <p:grpSp>
        <p:nvGrpSpPr>
          <p:cNvPr id="3" name="Group 3" descr="Beige rectangle at the top of the page with &quot;S.M.A.R.T. Goals&quot; written in blue."/>
          <p:cNvGrpSpPr/>
          <p:nvPr/>
        </p:nvGrpSpPr>
        <p:grpSpPr>
          <a:xfrm>
            <a:off x="2201046" y="201088"/>
            <a:ext cx="7789908" cy="969425"/>
            <a:chOff x="0" y="0"/>
            <a:chExt cx="3757870" cy="467653"/>
          </a:xfrm>
        </p:grpSpPr>
        <p:sp>
          <p:nvSpPr>
            <p:cNvPr id="4" name="Freeform 4"/>
            <p:cNvSpPr/>
            <p:nvPr/>
          </p:nvSpPr>
          <p:spPr>
            <a:xfrm>
              <a:off x="0" y="0"/>
              <a:ext cx="3757870" cy="467653"/>
            </a:xfrm>
            <a:custGeom>
              <a:avLst/>
              <a:gdLst/>
              <a:ahLst/>
              <a:cxnLst/>
              <a:rect l="l" t="t" r="r" b="b"/>
              <a:pathLst>
                <a:path w="3757870" h="467653">
                  <a:moveTo>
                    <a:pt x="0" y="0"/>
                  </a:moveTo>
                  <a:lnTo>
                    <a:pt x="3757870" y="0"/>
                  </a:lnTo>
                  <a:lnTo>
                    <a:pt x="3757870" y="467653"/>
                  </a:lnTo>
                  <a:lnTo>
                    <a:pt x="0" y="467653"/>
                  </a:lnTo>
                  <a:close/>
                </a:path>
              </a:pathLst>
            </a:custGeom>
            <a:solidFill>
              <a:srgbClr val="FFF1E7"/>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28575"/>
              <a:ext cx="3757870" cy="496228"/>
            </a:xfrm>
            <a:prstGeom prst="rect">
              <a:avLst/>
            </a:prstGeom>
          </p:spPr>
          <p:txBody>
            <a:bodyPr lIns="34637" tIns="34637" rIns="34637" bIns="34637" rtlCol="0" anchor="ctr"/>
            <a:lstStyle/>
            <a:p>
              <a:pPr algn="ctr" defTabSz="609630">
                <a:lnSpc>
                  <a:spcPts val="1431"/>
                </a:lnSpc>
              </a:pPr>
              <a:endParaRPr sz="1200">
                <a:solidFill>
                  <a:prstClr val="black"/>
                </a:solidFill>
                <a:latin typeface="Calibri"/>
              </a:endParaRPr>
            </a:p>
          </p:txBody>
        </p:sp>
      </p:grpSp>
      <p:sp>
        <p:nvSpPr>
          <p:cNvPr id="6" name="TextBox 6"/>
          <p:cNvSpPr txBox="1">
            <a:spLocks noGrp="1"/>
          </p:cNvSpPr>
          <p:nvPr>
            <p:ph type="title" idx="4294967295"/>
          </p:nvPr>
        </p:nvSpPr>
        <p:spPr>
          <a:xfrm>
            <a:off x="899160" y="378714"/>
            <a:ext cx="103936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24"/>
              </a:lnSpc>
              <a:spcBef>
                <a:spcPts val="0"/>
              </a:spcBef>
              <a:defRPr/>
            </a:pPr>
            <a:r>
              <a:rPr lang="en-US" sz="4466" dirty="0">
                <a:solidFill>
                  <a:srgbClr val="0053A0"/>
                </a:solidFill>
                <a:latin typeface="MADE TOMMY"/>
                <a:ea typeface="MADE TOMMY"/>
                <a:cs typeface="MADE TOMMY"/>
                <a:sym typeface="MADE TOMMY"/>
              </a:rPr>
              <a:t>S.M.A.R.T. Goals</a:t>
            </a:r>
          </a:p>
        </p:txBody>
      </p:sp>
      <p:sp>
        <p:nvSpPr>
          <p:cNvPr id="7" name="Freeform 7" descr="Walton Options Logo"/>
          <p:cNvSpPr/>
          <p:nvPr/>
        </p:nvSpPr>
        <p:spPr>
          <a:xfrm>
            <a:off x="9878612" y="5757306"/>
            <a:ext cx="1965421" cy="831876"/>
          </a:xfrm>
          <a:custGeom>
            <a:avLst/>
            <a:gdLst/>
            <a:ahLst/>
            <a:cxnLst/>
            <a:rect l="l" t="t" r="r" b="b"/>
            <a:pathLst>
              <a:path w="2948131" h="1247814">
                <a:moveTo>
                  <a:pt x="0" y="0"/>
                </a:moveTo>
                <a:lnTo>
                  <a:pt x="2948131" y="0"/>
                </a:lnTo>
                <a:lnTo>
                  <a:pt x="2948131" y="1247814"/>
                </a:lnTo>
                <a:lnTo>
                  <a:pt x="0" y="1247814"/>
                </a:lnTo>
                <a:lnTo>
                  <a:pt x="0" y="0"/>
                </a:lnTo>
                <a:close/>
              </a:path>
            </a:pathLst>
          </a:custGeom>
          <a:blipFill>
            <a:blip r:embed="rId4"/>
            <a:stretch>
              <a:fillRect l="-50" r="-50"/>
            </a:stretch>
          </a:blipFill>
        </p:spPr>
        <p:txBody>
          <a:bodyPr/>
          <a:lstStyle/>
          <a:p>
            <a:pPr defTabSz="609630"/>
            <a:endParaRPr lang="en-US" sz="1200">
              <a:solidFill>
                <a:prstClr val="black"/>
              </a:solidFill>
              <a:latin typeface="Calibri"/>
            </a:endParaRPr>
          </a:p>
        </p:txBody>
      </p:sp>
      <p:sp>
        <p:nvSpPr>
          <p:cNvPr id="8" name="TextBox 8"/>
          <p:cNvSpPr txBox="1"/>
          <p:nvPr/>
        </p:nvSpPr>
        <p:spPr>
          <a:xfrm>
            <a:off x="685800" y="1765543"/>
            <a:ext cx="8588940" cy="4646208"/>
          </a:xfrm>
          <a:prstGeom prst="rect">
            <a:avLst/>
          </a:prstGeom>
        </p:spPr>
        <p:txBody>
          <a:bodyPr lIns="0" tIns="0" rIns="0" bIns="0" rtlCol="0" anchor="t">
            <a:spAutoFit/>
          </a:bodyPr>
          <a:lstStyle/>
          <a:p>
            <a:pPr defTabSz="609630">
              <a:lnSpc>
                <a:spcPts val="3305"/>
              </a:lnSpc>
            </a:pPr>
            <a:r>
              <a:rPr lang="en-US" sz="2466">
                <a:solidFill>
                  <a:srgbClr val="2F5597"/>
                </a:solidFill>
                <a:latin typeface="MADE TOMMY"/>
                <a:ea typeface="MADE TOMMY"/>
                <a:cs typeface="MADE TOMMY"/>
                <a:sym typeface="MADE TOMMY"/>
              </a:rPr>
              <a:t>S = Specific (clear &amp; exact details)</a:t>
            </a:r>
          </a:p>
          <a:p>
            <a:pPr marL="361970" lvl="1" indent="-180985" defTabSz="609630">
              <a:lnSpc>
                <a:spcPts val="2680"/>
              </a:lnSpc>
              <a:buFont typeface="Arial"/>
              <a:buChar char="•"/>
            </a:pPr>
            <a:r>
              <a:rPr lang="en-US" sz="2000">
                <a:solidFill>
                  <a:srgbClr val="2F5597"/>
                </a:solidFill>
                <a:latin typeface="MADE TOMMY"/>
                <a:ea typeface="MADE TOMMY"/>
                <a:cs typeface="MADE TOMMY"/>
                <a:sym typeface="MADE TOMMY"/>
              </a:rPr>
              <a:t>Personal, school, future career, etc.</a:t>
            </a:r>
          </a:p>
          <a:p>
            <a:pPr defTabSz="609630">
              <a:lnSpc>
                <a:spcPts val="3305"/>
              </a:lnSpc>
            </a:pPr>
            <a:r>
              <a:rPr lang="en-US" sz="2466">
                <a:solidFill>
                  <a:srgbClr val="70AD47"/>
                </a:solidFill>
                <a:latin typeface="MADE TOMMY"/>
                <a:ea typeface="MADE TOMMY"/>
                <a:cs typeface="MADE TOMMY"/>
                <a:sym typeface="MADE TOMMY"/>
              </a:rPr>
              <a:t>M = Measurable (trackable progress)</a:t>
            </a:r>
          </a:p>
          <a:p>
            <a:pPr marL="361970" lvl="1" indent="-180985" defTabSz="609630">
              <a:lnSpc>
                <a:spcPts val="2680"/>
              </a:lnSpc>
              <a:buFont typeface="Arial"/>
              <a:buChar char="•"/>
            </a:pPr>
            <a:r>
              <a:rPr lang="en-US" sz="2000">
                <a:solidFill>
                  <a:srgbClr val="70AD47"/>
                </a:solidFill>
                <a:latin typeface="MADE TOMMY"/>
                <a:ea typeface="MADE TOMMY"/>
                <a:cs typeface="MADE TOMMY"/>
                <a:sym typeface="MADE TOMMY"/>
              </a:rPr>
              <a:t>Improvement, time, academically, personally, etc.</a:t>
            </a:r>
          </a:p>
          <a:p>
            <a:pPr defTabSz="609630">
              <a:lnSpc>
                <a:spcPts val="3305"/>
              </a:lnSpc>
            </a:pPr>
            <a:r>
              <a:rPr lang="en-US" sz="2466">
                <a:solidFill>
                  <a:srgbClr val="9905FF"/>
                </a:solidFill>
                <a:latin typeface="MADE TOMMY"/>
                <a:ea typeface="MADE TOMMY"/>
                <a:cs typeface="MADE TOMMY"/>
                <a:sym typeface="MADE TOMMY"/>
              </a:rPr>
              <a:t>A = Achievable (steps they can do)</a:t>
            </a:r>
          </a:p>
          <a:p>
            <a:pPr marL="361970" lvl="1" indent="-180985" defTabSz="609630">
              <a:lnSpc>
                <a:spcPts val="2680"/>
              </a:lnSpc>
              <a:buFont typeface="Arial"/>
              <a:buChar char="•"/>
            </a:pPr>
            <a:r>
              <a:rPr lang="en-US" sz="2000">
                <a:solidFill>
                  <a:srgbClr val="9905FF"/>
                </a:solidFill>
                <a:latin typeface="MADE TOMMY"/>
                <a:ea typeface="MADE TOMMY"/>
                <a:cs typeface="MADE TOMMY"/>
                <a:sym typeface="MADE TOMMY"/>
              </a:rPr>
              <a:t>Organizers, accommodations, long vs short term, etc.</a:t>
            </a:r>
          </a:p>
          <a:p>
            <a:pPr defTabSz="609630">
              <a:lnSpc>
                <a:spcPts val="3305"/>
              </a:lnSpc>
            </a:pPr>
            <a:r>
              <a:rPr lang="en-US" sz="2466">
                <a:solidFill>
                  <a:srgbClr val="FF66C4"/>
                </a:solidFill>
                <a:latin typeface="MADE TOMMY"/>
                <a:ea typeface="MADE TOMMY"/>
                <a:cs typeface="MADE TOMMY"/>
                <a:sym typeface="MADE TOMMY"/>
              </a:rPr>
              <a:t>R = Relevant (Helpful now or in the future?)</a:t>
            </a:r>
          </a:p>
          <a:p>
            <a:pPr marL="361970" lvl="1" indent="-180985" defTabSz="609630">
              <a:lnSpc>
                <a:spcPts val="2680"/>
              </a:lnSpc>
              <a:buFont typeface="Arial"/>
              <a:buChar char="•"/>
            </a:pPr>
            <a:r>
              <a:rPr lang="en-US" sz="2000">
                <a:solidFill>
                  <a:srgbClr val="FF66C4"/>
                </a:solidFill>
                <a:latin typeface="MADE TOMMY"/>
                <a:ea typeface="MADE TOMMY"/>
                <a:cs typeface="MADE TOMMY"/>
                <a:sym typeface="MADE TOMMY"/>
              </a:rPr>
              <a:t>Importance, personal, professional, etc.</a:t>
            </a:r>
          </a:p>
          <a:p>
            <a:pPr defTabSz="609630">
              <a:lnSpc>
                <a:spcPts val="3305"/>
              </a:lnSpc>
            </a:pPr>
            <a:r>
              <a:rPr lang="en-US" sz="2466">
                <a:solidFill>
                  <a:srgbClr val="56CCA0"/>
                </a:solidFill>
                <a:latin typeface="MADE TOMMY"/>
                <a:ea typeface="MADE TOMMY"/>
                <a:cs typeface="MADE TOMMY"/>
                <a:sym typeface="MADE TOMMY"/>
              </a:rPr>
              <a:t>T = Time-Bound (set deadline)</a:t>
            </a:r>
          </a:p>
          <a:p>
            <a:pPr marL="361970" lvl="1" indent="-180985" defTabSz="609630">
              <a:lnSpc>
                <a:spcPts val="2680"/>
              </a:lnSpc>
              <a:buFont typeface="Arial"/>
              <a:buChar char="•"/>
            </a:pPr>
            <a:r>
              <a:rPr lang="en-US" sz="2000">
                <a:solidFill>
                  <a:srgbClr val="56CCA0"/>
                </a:solidFill>
                <a:latin typeface="MADE TOMMY"/>
                <a:ea typeface="MADE TOMMY"/>
                <a:cs typeface="MADE TOMMY"/>
                <a:sym typeface="MADE TOMMY"/>
              </a:rPr>
              <a:t>Week, quarter, semester, end of the year, etc.</a:t>
            </a:r>
          </a:p>
          <a:p>
            <a:pPr marL="446427" lvl="1" indent="-223214" defTabSz="609630">
              <a:lnSpc>
                <a:spcPts val="3305"/>
              </a:lnSpc>
            </a:pPr>
            <a:endParaRPr lang="en-US" sz="2000">
              <a:solidFill>
                <a:srgbClr val="56CCA0"/>
              </a:solidFill>
              <a:latin typeface="MADE TOMMY"/>
              <a:ea typeface="MADE TOMMY"/>
              <a:cs typeface="MADE TOMMY"/>
              <a:sym typeface="MADE TOMMY"/>
            </a:endParaRPr>
          </a:p>
          <a:p>
            <a:pPr marL="446427" lvl="1" indent="-223214" defTabSz="609630">
              <a:lnSpc>
                <a:spcPts val="3305"/>
              </a:lnSpc>
            </a:pPr>
            <a:endParaRPr lang="en-US" sz="2000">
              <a:solidFill>
                <a:srgbClr val="56CCA0"/>
              </a:solidFill>
              <a:latin typeface="MADE TOMMY"/>
              <a:ea typeface="MADE TOMMY"/>
              <a:cs typeface="MADE TOMMY"/>
              <a:sym typeface="MADE TOMMY"/>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VRA PowerPoint Slide Template" id="{FA489BFB-F1D1-4295-B50E-74F8BFC4E4B0}" vid="{4B542EA8-0438-411A-A70B-F93196FBF31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1213</TotalTime>
  <Words>1351</Words>
  <Application>Microsoft Office PowerPoint</Application>
  <PresentationFormat>Widescreen</PresentationFormat>
  <Paragraphs>181</Paragraphs>
  <Slides>29</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Abadi Extra Light</vt:lpstr>
      <vt:lpstr>Arial</vt:lpstr>
      <vt:lpstr>Calibri</vt:lpstr>
      <vt:lpstr>Congenial Black</vt:lpstr>
      <vt:lpstr>Corbel</vt:lpstr>
      <vt:lpstr>MADE TOMMY</vt:lpstr>
      <vt:lpstr>Open Sans Light Bold</vt:lpstr>
      <vt:lpstr>TAN Songbird</vt:lpstr>
      <vt:lpstr>Wingdings</vt:lpstr>
      <vt:lpstr>Banded</vt:lpstr>
      <vt:lpstr>Office Theme</vt:lpstr>
      <vt:lpstr>1_Office Theme</vt:lpstr>
      <vt:lpstr>Shannah Mabry – Pathways to Partnerships, Project Manager   Leigh Thrailkill – Pathways to Partnerships, Family Liaison  </vt:lpstr>
      <vt:lpstr>Big Dreams</vt:lpstr>
      <vt:lpstr>PowerPoint Presentation</vt:lpstr>
      <vt:lpstr>  Family Learning Session    </vt:lpstr>
      <vt:lpstr>Makenzie Morrison</vt:lpstr>
      <vt:lpstr>Makenzie Morrison</vt:lpstr>
      <vt:lpstr>About Walton Options</vt:lpstr>
      <vt:lpstr>Our Mission</vt:lpstr>
      <vt:lpstr>S.M.A.R.T. Goals</vt:lpstr>
      <vt:lpstr>Possible Ways We Can Help</vt:lpstr>
      <vt:lpstr>Information &amp; Referral</vt:lpstr>
      <vt:lpstr>Peer Support</vt:lpstr>
      <vt:lpstr>Youth Services</vt:lpstr>
      <vt:lpstr>Discussing Accommodations &amp; Disabilities</vt:lpstr>
      <vt:lpstr>Get in Touch</vt:lpstr>
      <vt:lpstr>Trish Lindsey</vt:lpstr>
      <vt:lpstr>PowerPoint Presentation</vt:lpstr>
      <vt:lpstr>GVRA Resources</vt:lpstr>
      <vt:lpstr>Pre-Employment Transition Services (Pre-Ets)</vt:lpstr>
      <vt:lpstr>Pathful</vt:lpstr>
      <vt:lpstr>Business, Industry and Post Secondary School Tours</vt:lpstr>
      <vt:lpstr>GROW- Getting Ready for Opportunities in  work</vt:lpstr>
      <vt:lpstr>Leadership Conferences</vt:lpstr>
      <vt:lpstr>Manufacturing Institutes</vt:lpstr>
      <vt:lpstr>Post Secondary Options</vt:lpstr>
      <vt:lpstr>Bud McCall Grant</vt:lpstr>
      <vt:lpstr>Process to become a GVRA client PTS or Vocational Rehabilitation (VR)</vt:lpstr>
      <vt:lpstr>Any Questions?</vt:lpstr>
      <vt:lpstr>Pathways to Partnerships Family Learning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Thrailkill, Leigh</dc:creator>
  <cp:lastModifiedBy>Thrailkill, Leigh</cp:lastModifiedBy>
  <cp:revision>3</cp:revision>
  <dcterms:created xsi:type="dcterms:W3CDTF">2024-12-13T11:52:18Z</dcterms:created>
  <dcterms:modified xsi:type="dcterms:W3CDTF">2025-02-27T00:34:24Z</dcterms:modified>
</cp:coreProperties>
</file>