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2" r:id="rId2"/>
    <p:sldMasterId id="2147483734" r:id="rId3"/>
  </p:sldMasterIdLst>
  <p:notesMasterIdLst>
    <p:notesMasterId r:id="rId29"/>
  </p:notesMasterIdLst>
  <p:sldIdLst>
    <p:sldId id="256" r:id="rId4"/>
    <p:sldId id="257" r:id="rId5"/>
    <p:sldId id="258" r:id="rId6"/>
    <p:sldId id="303" r:id="rId7"/>
    <p:sldId id="260" r:id="rId8"/>
    <p:sldId id="261" r:id="rId9"/>
    <p:sldId id="286" r:id="rId10"/>
    <p:sldId id="289" r:id="rId11"/>
    <p:sldId id="297" r:id="rId12"/>
    <p:sldId id="290" r:id="rId13"/>
    <p:sldId id="291" r:id="rId14"/>
    <p:sldId id="298" r:id="rId15"/>
    <p:sldId id="266" r:id="rId16"/>
    <p:sldId id="299" r:id="rId17"/>
    <p:sldId id="268" r:id="rId18"/>
    <p:sldId id="267" r:id="rId19"/>
    <p:sldId id="300" r:id="rId20"/>
    <p:sldId id="301" r:id="rId21"/>
    <p:sldId id="302" r:id="rId22"/>
    <p:sldId id="262" r:id="rId23"/>
    <p:sldId id="269" r:id="rId24"/>
    <p:sldId id="263" r:id="rId25"/>
    <p:sldId id="264" r:id="rId26"/>
    <p:sldId id="265" r:id="rId27"/>
    <p:sldId id="25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45F3E6-DDBF-ED7E-0A45-A616C19B6FFC}" v="1" dt="2024-12-12T17:28:14.591"/>
    <p1510:client id="{A8F8C8DE-CC51-E946-C267-A4306EB781E5}" v="23" dt="2024-12-12T17:27:03.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railkill, Leigh" userId="S::leigh.thrailkill@gvs.ga.gov::49cb7c6d-f0ec-402b-9005-f085bedd0958" providerId="AD" clId="Web-{A8F8C8DE-CC51-E946-C267-A4306EB781E5}"/>
    <pc:docChg chg="modSld">
      <pc:chgData name="Thrailkill, Leigh" userId="S::leigh.thrailkill@gvs.ga.gov::49cb7c6d-f0ec-402b-9005-f085bedd0958" providerId="AD" clId="Web-{A8F8C8DE-CC51-E946-C267-A4306EB781E5}" dt="2024-12-12T17:27:03.869" v="17" actId="1076"/>
      <pc:docMkLst>
        <pc:docMk/>
      </pc:docMkLst>
      <pc:sldChg chg="addSp modSp">
        <pc:chgData name="Thrailkill, Leigh" userId="S::leigh.thrailkill@gvs.ga.gov::49cb7c6d-f0ec-402b-9005-f085bedd0958" providerId="AD" clId="Web-{A8F8C8DE-CC51-E946-C267-A4306EB781E5}" dt="2024-12-12T17:27:03.869" v="17" actId="1076"/>
        <pc:sldMkLst>
          <pc:docMk/>
          <pc:sldMk cId="3081501132" sldId="259"/>
        </pc:sldMkLst>
        <pc:spChg chg="add mod">
          <ac:chgData name="Thrailkill, Leigh" userId="S::leigh.thrailkill@gvs.ga.gov::49cb7c6d-f0ec-402b-9005-f085bedd0958" providerId="AD" clId="Web-{A8F8C8DE-CC51-E946-C267-A4306EB781E5}" dt="2024-12-12T17:26:58.244" v="15" actId="20577"/>
          <ac:spMkLst>
            <pc:docMk/>
            <pc:sldMk cId="3081501132" sldId="259"/>
            <ac:spMk id="7" creationId="{E5013F11-16A0-BEC3-E1E4-51DC06E0A915}"/>
          </ac:spMkLst>
        </pc:spChg>
        <pc:picChg chg="mod">
          <ac:chgData name="Thrailkill, Leigh" userId="S::leigh.thrailkill@gvs.ga.gov::49cb7c6d-f0ec-402b-9005-f085bedd0958" providerId="AD" clId="Web-{A8F8C8DE-CC51-E946-C267-A4306EB781E5}" dt="2024-12-12T17:27:03.869" v="17" actId="1076"/>
          <ac:picMkLst>
            <pc:docMk/>
            <pc:sldMk cId="3081501132" sldId="259"/>
            <ac:picMk id="5" creationId="{633E6E14-A768-6D75-BD1C-6EF0D395BA8F}"/>
          </ac:picMkLst>
        </pc:picChg>
        <pc:picChg chg="mod">
          <ac:chgData name="Thrailkill, Leigh" userId="S::leigh.thrailkill@gvs.ga.gov::49cb7c6d-f0ec-402b-9005-f085bedd0958" providerId="AD" clId="Web-{A8F8C8DE-CC51-E946-C267-A4306EB781E5}" dt="2024-12-12T17:27:02.010" v="16" actId="1076"/>
          <ac:picMkLst>
            <pc:docMk/>
            <pc:sldMk cId="3081501132" sldId="259"/>
            <ac:picMk id="6" creationId="{CD979F20-B004-F251-E255-AAF236905180}"/>
          </ac:picMkLst>
        </pc:picChg>
      </pc:sldChg>
    </pc:docChg>
  </pc:docChgLst>
  <pc:docChgLst>
    <pc:chgData name="Thrailkill, Leigh" userId="S::leigh.thrailkill@gvs.ga.gov::49cb7c6d-f0ec-402b-9005-f085bedd0958" providerId="AD" clId="Web-{7845F3E6-DDBF-ED7E-0A45-A616C19B6FFC}"/>
    <pc:docChg chg="modSld">
      <pc:chgData name="Thrailkill, Leigh" userId="S::leigh.thrailkill@gvs.ga.gov::49cb7c6d-f0ec-402b-9005-f085bedd0958" providerId="AD" clId="Web-{7845F3E6-DDBF-ED7E-0A45-A616C19B6FFC}" dt="2024-12-12T17:28:14.591" v="0" actId="1076"/>
      <pc:docMkLst>
        <pc:docMk/>
      </pc:docMkLst>
      <pc:sldChg chg="modSp">
        <pc:chgData name="Thrailkill, Leigh" userId="S::leigh.thrailkill@gvs.ga.gov::49cb7c6d-f0ec-402b-9005-f085bedd0958" providerId="AD" clId="Web-{7845F3E6-DDBF-ED7E-0A45-A616C19B6FFC}" dt="2024-12-12T17:28:14.591" v="0" actId="1076"/>
        <pc:sldMkLst>
          <pc:docMk/>
          <pc:sldMk cId="3081501132" sldId="259"/>
        </pc:sldMkLst>
        <pc:spChg chg="mod">
          <ac:chgData name="Thrailkill, Leigh" userId="S::leigh.thrailkill@gvs.ga.gov::49cb7c6d-f0ec-402b-9005-f085bedd0958" providerId="AD" clId="Web-{7845F3E6-DDBF-ED7E-0A45-A616C19B6FFC}" dt="2024-12-12T17:28:14.591" v="0" actId="1076"/>
          <ac:spMkLst>
            <pc:docMk/>
            <pc:sldMk cId="3081501132" sldId="259"/>
            <ac:spMk id="7" creationId="{E5013F11-16A0-BEC3-E1E4-51DC06E0A9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ABDA7-AE74-4D02-A225-3A8482245773}"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8A947-291A-4D58-A491-14DAC4ECDD80}" type="slidenum">
              <a:rPr lang="en-US" smtClean="0"/>
              <a:t>‹#›</a:t>
            </a:fld>
            <a:endParaRPr lang="en-US"/>
          </a:p>
        </p:txBody>
      </p:sp>
    </p:spTree>
    <p:extLst>
      <p:ext uri="{BB962C8B-B14F-4D97-AF65-F5344CB8AC3E}">
        <p14:creationId xmlns:p14="http://schemas.microsoft.com/office/powerpoint/2010/main" val="325503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4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4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79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5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8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44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ACD20-6428-4916-BDD8-2C422BC830C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2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12192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3" y="232913"/>
            <a:ext cx="7096933" cy="3830130"/>
          </a:xfrm>
        </p:spPr>
        <p:txBody>
          <a:bodyPr anchor="b">
            <a:noAutofit/>
          </a:bodyPr>
          <a:lstStyle>
            <a:lvl1pPr algn="l">
              <a:defRPr sz="6000" b="1">
                <a:latin typeface="+mj-lt"/>
              </a:defRPr>
            </a:lvl1pPr>
          </a:lstStyle>
          <a:p>
            <a:r>
              <a:rPr lang="en-US"/>
              <a:t>Click to add title</a:t>
            </a:r>
          </a:p>
        </p:txBody>
      </p:sp>
    </p:spTree>
    <p:extLst>
      <p:ext uri="{BB962C8B-B14F-4D97-AF65-F5344CB8AC3E}">
        <p14:creationId xmlns:p14="http://schemas.microsoft.com/office/powerpoint/2010/main" val="71209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mart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457200"/>
            <a:ext cx="9692640" cy="1371600"/>
          </a:xfrm>
        </p:spPr>
        <p:txBody>
          <a:bodyPr anchor="b">
            <a:noAutofit/>
          </a:bodyPr>
          <a:lstStyle>
            <a:lvl1pPr>
              <a:defRPr sz="4200" b="1">
                <a:latin typeface="+mj-lt"/>
              </a:defRPr>
            </a:lvl1pPr>
          </a:lstStyle>
          <a:p>
            <a:r>
              <a:rPr lang="en-US"/>
              <a:t>Click to add title</a:t>
            </a:r>
          </a:p>
        </p:txBody>
      </p:sp>
      <p:sp>
        <p:nvSpPr>
          <p:cNvPr id="4" name="Content Placeholder 2">
            <a:extLst>
              <a:ext uri="{FF2B5EF4-FFF2-40B4-BE49-F238E27FC236}">
                <a16:creationId xmlns:a16="http://schemas.microsoft.com/office/drawing/2014/main" id="{C45E425B-455F-127B-1647-045FD094F15D}"/>
              </a:ext>
            </a:extLst>
          </p:cNvPr>
          <p:cNvSpPr>
            <a:spLocks noGrp="1"/>
          </p:cNvSpPr>
          <p:nvPr>
            <p:ph idx="10" hasCustomPrompt="1"/>
          </p:nvPr>
        </p:nvSpPr>
        <p:spPr>
          <a:xfrm>
            <a:off x="1167493" y="2087561"/>
            <a:ext cx="2693306" cy="3890543"/>
          </a:xfrm>
        </p:spPr>
        <p:txBody>
          <a:bodyPr>
            <a:noAutofit/>
          </a:bodyPr>
          <a:lstStyle>
            <a:lvl1pPr marL="0" indent="0">
              <a:buNone/>
              <a:defRPr sz="2000">
                <a:latin typeface="+mn-lt"/>
              </a:defRPr>
            </a:lvl1pPr>
            <a:lvl2pPr marL="457200" indent="0">
              <a:buNone/>
              <a:defRPr sz="2000">
                <a:latin typeface="+mn-lt"/>
              </a:defRPr>
            </a:lvl2pPr>
            <a:lvl3pPr marL="914400" indent="0">
              <a:buNone/>
              <a:defRPr sz="2000">
                <a:latin typeface="+mn-lt"/>
              </a:defRPr>
            </a:lvl3pPr>
            <a:lvl4pPr marL="1371600" indent="0">
              <a:buNone/>
              <a:defRPr sz="2000">
                <a:latin typeface="+mn-lt"/>
              </a:defRPr>
            </a:lvl4pPr>
            <a:lvl5pPr marL="1828800" indent="0">
              <a:buNone/>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4216400" y="2087563"/>
            <a:ext cx="6730274" cy="389054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24107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and Image 2">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F46B00-4AE8-52A2-6926-FC2F5DD1FAD4}"/>
              </a:ext>
              <a:ext uri="{C183D7F6-B498-43B3-948B-1728B52AA6E4}">
                <adec:decorative xmlns:adec="http://schemas.microsoft.com/office/drawing/2017/decorative" val="1"/>
              </a:ext>
            </a:extLst>
          </p:cNvPr>
          <p:cNvGrpSpPr/>
          <p:nvPr userDrawn="1"/>
        </p:nvGrpSpPr>
        <p:grpSpPr>
          <a:xfrm>
            <a:off x="-2364" y="0"/>
            <a:ext cx="12194364" cy="6858000"/>
            <a:chOff x="-2364" y="0"/>
            <a:chExt cx="12194364"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549489" y="457199"/>
            <a:ext cx="5943599" cy="1920240"/>
          </a:xfrm>
        </p:spPr>
        <p:txBody>
          <a:bodyPr anchor="b">
            <a:noAutofit/>
          </a:bodyPr>
          <a:lstStyle>
            <a:lvl1pPr>
              <a:defRPr sz="4200" b="1">
                <a:latin typeface="+mj-lt"/>
              </a:defRPr>
            </a:lvl1pPr>
          </a:lstStyle>
          <a:p>
            <a:r>
              <a:rPr lang="en-US"/>
              <a:t>Click to add title</a:t>
            </a:r>
          </a:p>
        </p:txBody>
      </p:sp>
      <p:sp>
        <p:nvSpPr>
          <p:cNvPr id="15" name="Content Placeholder 2">
            <a:extLst>
              <a:ext uri="{FF2B5EF4-FFF2-40B4-BE49-F238E27FC236}">
                <a16:creationId xmlns:a16="http://schemas.microsoft.com/office/drawing/2014/main" id="{6BBDFA0C-B372-969D-6C8A-F664A4BF8D41}"/>
              </a:ext>
            </a:extLst>
          </p:cNvPr>
          <p:cNvSpPr>
            <a:spLocks noGrp="1" noChangeAspect="1"/>
          </p:cNvSpPr>
          <p:nvPr>
            <p:ph idx="17" hasCustomPrompt="1"/>
          </p:nvPr>
        </p:nvSpPr>
        <p:spPr>
          <a:xfrm>
            <a:off x="823108" y="640080"/>
            <a:ext cx="4297680" cy="4297680"/>
          </a:xfrm>
          <a:prstGeom prst="ellipse">
            <a:avLst/>
          </a:prstGeom>
          <a:solidFill>
            <a:schemeClr val="accent2"/>
          </a:solidFill>
        </p:spPr>
        <p:txBody>
          <a:bodyPr anchor="ctr" anchorCtr="0">
            <a:noAutofit/>
          </a:bodyPr>
          <a:lstStyle>
            <a:lvl1pPr marL="0" indent="0" algn="ctr">
              <a:buFont typeface="Arial" panose="020B0604020202020204" pitchFamily="34" charset="0"/>
              <a:buNone/>
              <a:defRPr sz="2000">
                <a:latin typeface="+mn-lt"/>
              </a:defRPr>
            </a:lvl1pPr>
            <a:lvl2pPr marL="347663" indent="0" algn="ctr">
              <a:buFont typeface="Arial" panose="020B0604020202020204" pitchFamily="34" charset="0"/>
              <a:buNone/>
              <a:defRPr sz="2000">
                <a:latin typeface="+mn-lt"/>
              </a:defRPr>
            </a:lvl2pPr>
            <a:lvl3pPr marL="685800" indent="0" algn="ctr">
              <a:buFont typeface="Arial" panose="020B0604020202020204" pitchFamily="34" charset="0"/>
              <a:buNone/>
              <a:defRPr sz="2000">
                <a:latin typeface="+mn-lt"/>
              </a:defRPr>
            </a:lvl3pPr>
            <a:lvl4pPr marL="914400" indent="0" algn="ctr">
              <a:buFont typeface="Arial" panose="020B0604020202020204" pitchFamily="34" charset="0"/>
              <a:buNone/>
              <a:defRPr sz="2000">
                <a:latin typeface="+mn-lt"/>
              </a:defRPr>
            </a:lvl4pPr>
            <a:lvl5pPr marL="1143000" indent="0" algn="ctr">
              <a:buFont typeface="Arial" panose="020B0604020202020204" pitchFamily="34" charset="0"/>
              <a:buNone/>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
        <p:nvSpPr>
          <p:cNvPr id="3" name="Content Placeholder 2">
            <a:extLst>
              <a:ext uri="{FF2B5EF4-FFF2-40B4-BE49-F238E27FC236}">
                <a16:creationId xmlns:a16="http://schemas.microsoft.com/office/drawing/2014/main" id="{99A8D2CC-EE75-85FA-1577-88C0BEC7B10C}"/>
              </a:ext>
            </a:extLst>
          </p:cNvPr>
          <p:cNvSpPr>
            <a:spLocks noGrp="1"/>
          </p:cNvSpPr>
          <p:nvPr>
            <p:ph idx="15" hasCustomPrompt="1"/>
          </p:nvPr>
        </p:nvSpPr>
        <p:spPr>
          <a:xfrm>
            <a:off x="5549490" y="2706369"/>
            <a:ext cx="5943600" cy="3383279"/>
          </a:xfrm>
        </p:spPr>
        <p:txBody>
          <a:bodyPr>
            <a:normAutofit/>
          </a:bodyPr>
          <a:lstStyle>
            <a:lvl1pPr marL="283464" indent="-283464">
              <a:spcBef>
                <a:spcPts val="1000"/>
              </a:spcBef>
              <a:buFont typeface="Arial" panose="020B0604020202020204" pitchFamily="34" charset="0"/>
              <a:buChar char="•"/>
              <a:defRPr sz="2000">
                <a:solidFill>
                  <a:schemeClr val="tx1"/>
                </a:solidFill>
                <a:latin typeface="+mn-lt"/>
              </a:defRPr>
            </a:lvl1pPr>
            <a:lvl2pPr marL="566928" indent="-283464">
              <a:spcBef>
                <a:spcPts val="1000"/>
              </a:spcBef>
              <a:buFont typeface="Arial" panose="020B0604020202020204" pitchFamily="34" charset="0"/>
              <a:buChar char="•"/>
              <a:defRPr sz="2000">
                <a:solidFill>
                  <a:schemeClr val="tx1"/>
                </a:solidFill>
                <a:latin typeface="+mn-lt"/>
              </a:defRPr>
            </a:lvl2pPr>
            <a:lvl3pPr marL="850392" indent="-283464">
              <a:spcBef>
                <a:spcPts val="1000"/>
              </a:spcBef>
              <a:buFont typeface="Arial" panose="020B0604020202020204" pitchFamily="34" charset="0"/>
              <a:buChar char="•"/>
              <a:defRPr sz="2000">
                <a:solidFill>
                  <a:schemeClr val="tx1"/>
                </a:solidFill>
                <a:latin typeface="+mn-lt"/>
              </a:defRPr>
            </a:lvl3pPr>
            <a:lvl4pPr marL="1133856" indent="-283464">
              <a:spcBef>
                <a:spcPts val="1000"/>
              </a:spcBef>
              <a:buFont typeface="Arial" panose="020B0604020202020204" pitchFamily="34" charset="0"/>
              <a:buChar char="•"/>
              <a:defRPr sz="2000">
                <a:solidFill>
                  <a:schemeClr val="tx1"/>
                </a:solidFill>
                <a:latin typeface="+mn-lt"/>
              </a:defRPr>
            </a:lvl4pPr>
            <a:lvl5pPr marL="1463040" indent="-283464">
              <a:spcBef>
                <a:spcPts val="1000"/>
              </a:spcBef>
              <a:buFont typeface="Arial" panose="020B0604020202020204" pitchFamily="34" charset="0"/>
              <a:buChar char="•"/>
              <a:defRPr sz="2000">
                <a:solidFill>
                  <a:schemeClr val="tx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185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779183" cy="1570038"/>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84832"/>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402912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12192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252549"/>
            <a:ext cx="6220278" cy="3262811"/>
          </a:xfrm>
        </p:spPr>
        <p:txBody>
          <a:bodyPr anchor="b">
            <a:noAutofit/>
          </a:bodyPr>
          <a:lstStyle>
            <a:lvl1pPr algn="l">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3" y="3685939"/>
            <a:ext cx="6220277" cy="2919512"/>
          </a:xfrm>
        </p:spPr>
        <p:txBody>
          <a:bodyPr anchor="t" anchorCtr="0">
            <a:norm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add text</a:t>
            </a:r>
          </a:p>
        </p:txBody>
      </p:sp>
    </p:spTree>
    <p:extLst>
      <p:ext uri="{BB962C8B-B14F-4D97-AF65-F5344CB8AC3E}">
        <p14:creationId xmlns:p14="http://schemas.microsoft.com/office/powerpoint/2010/main" val="198098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3959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201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639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63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5394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873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58864" y="102021"/>
            <a:ext cx="9779183" cy="174441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58865" y="2017467"/>
            <a:ext cx="9779182" cy="3366815"/>
          </a:xfrm>
        </p:spPr>
        <p:txBody>
          <a:bodyPr>
            <a:norm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303859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4110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11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19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708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306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2D01434-2D06-4FA1-A280-8FACC7740359}"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3142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070196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2D01434-2D06-4FA1-A280-8FACC7740359}" type="datetimeFigureOut">
              <a:rPr lang="en-US" smtClean="0"/>
              <a:t>12/12/2024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70602930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01434-2D06-4FA1-A280-8FACC7740359}"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742728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01434-2D06-4FA1-A280-8FACC7740359}"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23576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71600"/>
            <a:ext cx="5486400" cy="4114800"/>
          </a:xfrm>
        </p:spPr>
        <p:txBody>
          <a:bodyPr anchor="ctr" anchorCtr="0">
            <a:noAutofit/>
          </a:bodyPr>
          <a:lstStyle>
            <a:lvl1pPr>
              <a:defRPr sz="6000" b="1">
                <a:latin typeface="+mj-lt"/>
              </a:defRPr>
            </a:lvl1pPr>
          </a:lstStyle>
          <a:p>
            <a:r>
              <a:rPr lang="en-US"/>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7183438" y="1168400"/>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449309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01434-2D06-4FA1-A280-8FACC7740359}"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78781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01434-2D06-4FA1-A280-8FACC7740359}"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26472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131455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085246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01965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22D01434-2D06-4FA1-A280-8FACC7740359}" type="datetimeFigureOut">
              <a:rPr lang="en-US" smtClean="0"/>
              <a:t>12/12/2024</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17650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Picture Placeholder 14">
            <a:extLst>
              <a:ext uri="{FF2B5EF4-FFF2-40B4-BE49-F238E27FC236}">
                <a16:creationId xmlns:a16="http://schemas.microsoft.com/office/drawing/2014/main" id="{64033732-ADA1-C540-7276-3FF5CDEF2C5E}"/>
              </a:ext>
            </a:extLst>
          </p:cNvPr>
          <p:cNvSpPr>
            <a:spLocks noGrp="1"/>
          </p:cNvSpPr>
          <p:nvPr>
            <p:ph type="pic" sz="quarter" idx="10"/>
          </p:nvPr>
        </p:nvSpPr>
        <p:spPr>
          <a:xfrm>
            <a:off x="904238" y="1157224"/>
            <a:ext cx="4500562" cy="452120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84229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12208822"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085"/>
            <a:ext cx="9779183" cy="1600835"/>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1166087" y="2652713"/>
            <a:ext cx="9780587" cy="3436936"/>
          </a:xfrm>
        </p:spPr>
        <p:txBody>
          <a:bodyPr>
            <a:normAutofit/>
          </a:bodyPr>
          <a:lstStyle>
            <a:lvl1pPr marL="342900" indent="-283464">
              <a:spcBef>
                <a:spcPts val="1000"/>
              </a:spcBef>
              <a:buFont typeface="Arial" panose="020B0604020202020204" pitchFamily="34" charset="0"/>
              <a:buChar char="•"/>
              <a:defRPr sz="2000">
                <a:solidFill>
                  <a:schemeClr val="bg1"/>
                </a:solidFill>
                <a:latin typeface="+mn-lt"/>
              </a:defRPr>
            </a:lvl1pPr>
            <a:lvl2pPr marL="566928" indent="-283464">
              <a:spcBef>
                <a:spcPts val="1000"/>
              </a:spcBef>
              <a:buFont typeface="Arial" panose="020B0604020202020204" pitchFamily="34" charset="0"/>
              <a:buChar char="•"/>
              <a:defRPr sz="2000">
                <a:solidFill>
                  <a:schemeClr val="bg1"/>
                </a:solidFill>
                <a:latin typeface="+mn-lt"/>
              </a:defRPr>
            </a:lvl2pPr>
            <a:lvl3pPr marL="850392" indent="-283464">
              <a:spcBef>
                <a:spcPts val="1000"/>
              </a:spcBef>
              <a:buFont typeface="Arial" panose="020B0604020202020204" pitchFamily="34" charset="0"/>
              <a:buChar char="•"/>
              <a:defRPr sz="2000">
                <a:solidFill>
                  <a:schemeClr val="bg1"/>
                </a:solidFill>
                <a:latin typeface="+mn-lt"/>
              </a:defRPr>
            </a:lvl3pPr>
            <a:lvl4pPr marL="1097280" indent="-283464">
              <a:spcBef>
                <a:spcPts val="1000"/>
              </a:spcBef>
              <a:buFont typeface="Arial" panose="020B0604020202020204" pitchFamily="34" charset="0"/>
              <a:buChar char="•"/>
              <a:defRPr sz="2000">
                <a:solidFill>
                  <a:schemeClr val="bg1"/>
                </a:solidFill>
                <a:latin typeface="+mn-lt"/>
              </a:defRPr>
            </a:lvl4pPr>
            <a:lvl5pPr marL="1371600"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295591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12192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167494" y="177553"/>
            <a:ext cx="6245912" cy="3269447"/>
          </a:xfrm>
        </p:spPr>
        <p:txBody>
          <a:bodyPr bIns="0" anchor="b">
            <a:noAutofit/>
          </a:bodyPr>
          <a:lstStyle>
            <a:lvl1pPr algn="l">
              <a:defRPr sz="6000" b="1">
                <a:solidFill>
                  <a:schemeClr val="bg1"/>
                </a:solidFill>
                <a:latin typeface="+mj-lt"/>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1167494" y="3492896"/>
            <a:ext cx="6245912" cy="912850"/>
          </a:xfrm>
        </p:spPr>
        <p:txBody>
          <a:bodyPr anchor="ctr" anchorCtr="0">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64157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12191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136526"/>
            <a:ext cx="9601200" cy="1653371"/>
          </a:xfrm>
        </p:spPr>
        <p:txBody>
          <a:bodyPr anchor="b">
            <a:noAutofit/>
          </a:bodyPr>
          <a:lstStyle>
            <a:lvl1pPr>
              <a:defRPr sz="4200" b="1">
                <a:latin typeface="+mj-lt"/>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1167493"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latin typeface="+mn-lt"/>
              </a:defRPr>
            </a:lvl1pPr>
            <a:lvl2pPr marL="283464" indent="-283464">
              <a:spcBef>
                <a:spcPts val="1000"/>
              </a:spcBef>
              <a:buFont typeface="Arial" panose="020B0604020202020204" pitchFamily="34" charset="0"/>
              <a:buChar char="•"/>
              <a:defRPr sz="2000">
                <a:latin typeface="+mn-lt"/>
              </a:defRPr>
            </a:lvl2pPr>
            <a:lvl3pPr marL="566928" indent="-283464">
              <a:spcBef>
                <a:spcPts val="1000"/>
              </a:spcBef>
              <a:buFont typeface="Arial" panose="020B0604020202020204" pitchFamily="34" charset="0"/>
              <a:buChar char="•"/>
              <a:defRPr sz="2000">
                <a:latin typeface="+mn-lt"/>
              </a:defRPr>
            </a:lvl3pPr>
            <a:lvl4pPr marL="850392" indent="-283464">
              <a:spcBef>
                <a:spcPts val="1000"/>
              </a:spcBef>
              <a:buFont typeface="Arial" panose="020B0604020202020204" pitchFamily="34" charset="0"/>
              <a:buChar char="•"/>
              <a:defRPr sz="2000">
                <a:latin typeface="+mn-lt"/>
              </a:defRPr>
            </a:lvl4pPr>
            <a:lvl5pPr marL="1133856" indent="-283464">
              <a:spcBef>
                <a:spcPts val="1000"/>
              </a:spcBef>
              <a:buFont typeface="Arial" panose="020B0604020202020204" pitchFamily="34" charset="0"/>
              <a:buChar char="•"/>
              <a:defRPr sz="20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05645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1"/>
            <a:ext cx="12191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1167492" y="69008"/>
            <a:ext cx="9779183" cy="1706563"/>
          </a:xfrm>
        </p:spPr>
        <p:txBody>
          <a:bodyPr anchor="b">
            <a:noAutofit/>
          </a:bodyPr>
          <a:lstStyle>
            <a:lvl1pPr>
              <a:defRPr sz="4200" b="1">
                <a:solidFill>
                  <a:schemeClr val="bg1"/>
                </a:solidFill>
                <a:latin typeface="+mj-lt"/>
              </a:defRPr>
            </a:lvl1pPr>
          </a:lstStyle>
          <a:p>
            <a:r>
              <a:rPr lang="en-US"/>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1167493" y="2023984"/>
            <a:ext cx="4663440" cy="3332832"/>
          </a:xfrm>
        </p:spPr>
        <p:txBody>
          <a:bodyPr>
            <a:normAutofit/>
          </a:bodyPr>
          <a:lstStyle>
            <a:lvl1pPr marL="530352" indent="-530352">
              <a:spcBef>
                <a:spcPts val="1000"/>
              </a:spcBef>
              <a:buFont typeface="+mj-lt"/>
              <a:buAutoNum type="arabicPeriod"/>
              <a:defRPr sz="2000">
                <a:solidFill>
                  <a:schemeClr val="bg1"/>
                </a:solidFill>
                <a:latin typeface="+mn-lt"/>
              </a:defRPr>
            </a:lvl1pPr>
            <a:lvl2pPr marL="1097280" indent="-530352">
              <a:spcBef>
                <a:spcPts val="1000"/>
              </a:spcBef>
              <a:buFont typeface="+mj-lt"/>
              <a:buAutoNum type="alphaLcPeriod"/>
              <a:defRPr sz="2000">
                <a:solidFill>
                  <a:schemeClr val="bg1"/>
                </a:solidFill>
                <a:latin typeface="+mn-lt"/>
              </a:defRPr>
            </a:lvl2pPr>
            <a:lvl3pPr marL="1645920" indent="-530352">
              <a:spcBef>
                <a:spcPts val="1000"/>
              </a:spcBef>
              <a:buFont typeface="+mj-lt"/>
              <a:buAutoNum type="arabicParenR"/>
              <a:defRPr sz="2000">
                <a:solidFill>
                  <a:schemeClr val="bg1"/>
                </a:solidFill>
                <a:latin typeface="+mn-lt"/>
              </a:defRPr>
            </a:lvl3pPr>
            <a:lvl4pPr marL="1920240" indent="-530352">
              <a:spcBef>
                <a:spcPts val="1000"/>
              </a:spcBef>
              <a:buFont typeface="+mj-lt"/>
              <a:buAutoNum type="alphaLcParenR"/>
              <a:defRPr sz="2000">
                <a:solidFill>
                  <a:schemeClr val="bg1"/>
                </a:solidFill>
                <a:latin typeface="+mn-lt"/>
              </a:defRPr>
            </a:lvl4pPr>
            <a:lvl5pPr marL="2560320" indent="-514350">
              <a:spcBef>
                <a:spcPts val="1000"/>
              </a:spcBef>
              <a:buFont typeface="+mj-lt"/>
              <a:buAutoNum type="romanLcPeriod"/>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6283235" y="2023984"/>
            <a:ext cx="4663440" cy="3332832"/>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r>
              <a:rPr lang="en-US"/>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92519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and Image 1">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0"/>
            <a:ext cx="12208822" cy="6858002"/>
            <a:chOff x="0" y="0"/>
            <a:chExt cx="12208822" cy="6858002"/>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1167492" y="457200"/>
            <a:ext cx="10643508" cy="1371600"/>
          </a:xfrm>
        </p:spPr>
        <p:txBody>
          <a:bodyPr anchor="b">
            <a:noAutofit/>
          </a:bodyPr>
          <a:lstStyle>
            <a:lvl1pPr>
              <a:defRPr sz="4200" b="1">
                <a:latin typeface="+mj-lt"/>
              </a:defRPr>
            </a:lvl1pPr>
          </a:lstStyle>
          <a:p>
            <a:r>
              <a:rPr lang="en-US"/>
              <a:t>Click to add title</a:t>
            </a:r>
          </a:p>
        </p:txBody>
      </p:sp>
      <p:sp>
        <p:nvSpPr>
          <p:cNvPr id="10" name="Content Placeholder 2">
            <a:extLst>
              <a:ext uri="{FF2B5EF4-FFF2-40B4-BE49-F238E27FC236}">
                <a16:creationId xmlns:a16="http://schemas.microsoft.com/office/drawing/2014/main" id="{B07A1CF7-9B3B-E43E-830E-DAB65B608249}"/>
              </a:ext>
            </a:extLst>
          </p:cNvPr>
          <p:cNvSpPr>
            <a:spLocks noGrp="1"/>
          </p:cNvSpPr>
          <p:nvPr>
            <p:ph idx="15" hasCustomPrompt="1"/>
          </p:nvPr>
        </p:nvSpPr>
        <p:spPr>
          <a:xfrm>
            <a:off x="1166088" y="2652713"/>
            <a:ext cx="5394959" cy="3436936"/>
          </a:xfrm>
        </p:spPr>
        <p:txBody>
          <a:bodyPr>
            <a:normAutofit/>
          </a:bodyPr>
          <a:lstStyle>
            <a:lvl1pPr marL="0" indent="0">
              <a:spcBef>
                <a:spcPts val="1000"/>
              </a:spcBef>
              <a:buFont typeface="Arial" panose="020B0604020202020204" pitchFamily="34" charset="0"/>
              <a:buNone/>
              <a:defRPr sz="2000">
                <a:solidFill>
                  <a:schemeClr val="bg1"/>
                </a:solidFill>
                <a:latin typeface="+mn-lt"/>
              </a:defRPr>
            </a:lvl1pPr>
            <a:lvl2pPr marL="283464" indent="-283464">
              <a:spcBef>
                <a:spcPts val="1000"/>
              </a:spcBef>
              <a:buFont typeface="Arial" panose="020B0604020202020204" pitchFamily="34" charset="0"/>
              <a:buChar char="•"/>
              <a:defRPr sz="2000">
                <a:solidFill>
                  <a:schemeClr val="bg1"/>
                </a:solidFill>
                <a:latin typeface="+mn-lt"/>
              </a:defRPr>
            </a:lvl2pPr>
            <a:lvl3pPr marL="566928" indent="-283464">
              <a:spcBef>
                <a:spcPts val="1000"/>
              </a:spcBef>
              <a:buFont typeface="Arial" panose="020B0604020202020204" pitchFamily="34" charset="0"/>
              <a:buChar char="•"/>
              <a:defRPr sz="2000">
                <a:solidFill>
                  <a:schemeClr val="bg1"/>
                </a:solidFill>
                <a:latin typeface="+mn-lt"/>
              </a:defRPr>
            </a:lvl3pPr>
            <a:lvl4pPr marL="850392" indent="-283464">
              <a:spcBef>
                <a:spcPts val="1000"/>
              </a:spcBef>
              <a:buFont typeface="Arial" panose="020B0604020202020204" pitchFamily="34" charset="0"/>
              <a:buChar char="•"/>
              <a:defRPr sz="2000">
                <a:solidFill>
                  <a:schemeClr val="bg1"/>
                </a:solidFill>
                <a:latin typeface="+mn-lt"/>
              </a:defRPr>
            </a:lvl4pPr>
            <a:lvl5pPr marL="1133856" indent="-283464">
              <a:spcBef>
                <a:spcPts val="1000"/>
              </a:spcBef>
              <a:buFont typeface="Arial" panose="020B0604020202020204" pitchFamily="34" charset="0"/>
              <a:buChar char="•"/>
              <a:defRPr sz="20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Picture Placeholder 14">
            <a:extLst>
              <a:ext uri="{FF2B5EF4-FFF2-40B4-BE49-F238E27FC236}">
                <a16:creationId xmlns:a16="http://schemas.microsoft.com/office/drawing/2014/main" id="{D976D8D6-3BDC-1908-3425-FEE3EEF51A26}"/>
              </a:ext>
            </a:extLst>
          </p:cNvPr>
          <p:cNvSpPr>
            <a:spLocks noGrp="1"/>
          </p:cNvSpPr>
          <p:nvPr>
            <p:ph type="pic" sz="quarter" idx="14"/>
          </p:nvPr>
        </p:nvSpPr>
        <p:spPr>
          <a:xfrm>
            <a:off x="7317920" y="1447800"/>
            <a:ext cx="4214010" cy="4214010"/>
          </a:xfrm>
          <a:prstGeom prst="ellipse">
            <a:avLst/>
          </a:prstGeom>
          <a:solidFill>
            <a:schemeClr val="accent2"/>
          </a:solidFill>
        </p:spPr>
        <p:txBody>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40581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7386245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626438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2D01434-2D06-4FA1-A280-8FACC7740359}" type="datetimeFigureOut">
              <a:rPr lang="en-US" smtClean="0"/>
              <a:t>12/12/2024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723081101"/>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sv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9.svg"/><Relationship Id="rId7" Type="http://schemas.openxmlformats.org/officeDocument/2006/relationships/image" Target="../media/image45.jpe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9.svg"/><Relationship Id="rId7" Type="http://schemas.openxmlformats.org/officeDocument/2006/relationships/image" Target="../media/image52.jpe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0.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8.jpe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jpeg"/><Relationship Id="rId1" Type="http://schemas.openxmlformats.org/officeDocument/2006/relationships/slideLayout" Target="../slideLayouts/slideLayout20.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gif"/></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30.xml"/><Relationship Id="rId5" Type="http://schemas.openxmlformats.org/officeDocument/2006/relationships/image" Target="../media/image77.png"/><Relationship Id="rId4" Type="http://schemas.openxmlformats.org/officeDocument/2006/relationships/hyperlink" Target="https://pythagoreionip.blogspot.com/2014/1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referral.gvs.ga.gov/"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E221-F03C-DAD7-712C-DE15D884A2CD}"/>
              </a:ext>
            </a:extLst>
          </p:cNvPr>
          <p:cNvSpPr>
            <a:spLocks noGrp="1"/>
          </p:cNvSpPr>
          <p:nvPr>
            <p:ph type="ctrTitle"/>
          </p:nvPr>
        </p:nvSpPr>
        <p:spPr>
          <a:xfrm>
            <a:off x="2875788" y="4505651"/>
            <a:ext cx="7488936" cy="1957203"/>
          </a:xfrm>
        </p:spPr>
        <p:txBody>
          <a:bodyPr anchor="t">
            <a:normAutofit/>
          </a:bodyPr>
          <a:lstStyle/>
          <a:p>
            <a:pPr algn="l"/>
            <a:r>
              <a:rPr lang="en-US" sz="1800" b="1" cap="none">
                <a:latin typeface="Abadi Extra Light" panose="020B0204020104020204" pitchFamily="34" charset="0"/>
              </a:rPr>
              <a:t>Shannah Mabry – Pathways to Partnerships, Project Manager</a:t>
            </a:r>
            <a:br>
              <a:rPr lang="en-US" sz="1800" b="1" cap="none">
                <a:latin typeface="Abadi Extra Light" panose="020B0204020104020204" pitchFamily="34" charset="0"/>
              </a:rPr>
            </a:br>
            <a:br>
              <a:rPr lang="en-US" sz="1800" b="1" cap="none">
                <a:latin typeface="Abadi Extra Light" panose="020B0204020104020204" pitchFamily="34" charset="0"/>
              </a:rPr>
            </a:br>
            <a:br>
              <a:rPr lang="en-US" sz="1800" b="1" cap="none">
                <a:latin typeface="Abadi Extra Light" panose="020B0204020104020204" pitchFamily="34" charset="0"/>
              </a:rPr>
            </a:br>
            <a:r>
              <a:rPr lang="en-US" sz="1800" b="1" cap="none">
                <a:latin typeface="Abadi Extra Light" panose="020B0204020104020204" pitchFamily="34" charset="0"/>
              </a:rPr>
              <a:t>Leigh Thrailkill – Pathways to Partnerships, Family Liaison</a:t>
            </a:r>
            <a:br>
              <a:rPr lang="en-US" sz="1800" cap="none">
                <a:latin typeface="Abadi Extra Light" panose="020B0204020104020204" pitchFamily="34" charset="0"/>
              </a:rPr>
            </a:br>
            <a:br>
              <a:rPr lang="en-US" sz="1800" cap="none">
                <a:latin typeface="Abadi Extra Light" panose="020B0204020104020204" pitchFamily="34" charset="0"/>
              </a:rPr>
            </a:br>
            <a:endParaRPr lang="en-US" sz="1800" cap="none">
              <a:latin typeface="Abadi Extra Light" panose="020B0204020104020204" pitchFamily="34" charset="0"/>
            </a:endParaRPr>
          </a:p>
        </p:txBody>
      </p:sp>
      <p:pic>
        <p:nvPicPr>
          <p:cNvPr id="1026" name="Picture 2" descr="A blue heart with text overlay&#10;&#10;Description automatically generated">
            <a:extLst>
              <a:ext uri="{FF2B5EF4-FFF2-40B4-BE49-F238E27FC236}">
                <a16:creationId xmlns:a16="http://schemas.microsoft.com/office/drawing/2014/main" id="{D7B0A014-67AC-2B3B-CED2-B2EB735C06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12716" y="2071135"/>
            <a:ext cx="1732769" cy="17327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489582A4-71DC-2EFA-6984-683FD561D7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a:extLst>
              <a:ext uri="{FF2B5EF4-FFF2-40B4-BE49-F238E27FC236}">
                <a16:creationId xmlns:a16="http://schemas.microsoft.com/office/drawing/2014/main" id="{96F59802-15F5-F1B4-5196-08E79BF35B1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97E927B7-4285-76C3-7775-3D24B6E5E06F}"/>
              </a:ext>
            </a:extLst>
          </p:cNvPr>
          <p:cNvPicPr>
            <a:picLocks noChangeAspect="1"/>
          </p:cNvPicPr>
          <p:nvPr/>
        </p:nvPicPr>
        <p:blipFill>
          <a:blip r:embed="rId3"/>
          <a:stretch>
            <a:fillRect/>
          </a:stretch>
        </p:blipFill>
        <p:spPr>
          <a:xfrm>
            <a:off x="11047882" y="5730640"/>
            <a:ext cx="944879" cy="944879"/>
          </a:xfrm>
          <a:prstGeom prst="rect">
            <a:avLst/>
          </a:prstGeom>
        </p:spPr>
      </p:pic>
      <p:sp>
        <p:nvSpPr>
          <p:cNvPr id="11" name="TextBox 10">
            <a:extLst>
              <a:ext uri="{FF2B5EF4-FFF2-40B4-BE49-F238E27FC236}">
                <a16:creationId xmlns:a16="http://schemas.microsoft.com/office/drawing/2014/main" id="{EB229727-36AD-739F-D21F-3C40BBD0D915}"/>
              </a:ext>
            </a:extLst>
          </p:cNvPr>
          <p:cNvSpPr txBox="1"/>
          <p:nvPr/>
        </p:nvSpPr>
        <p:spPr>
          <a:xfrm>
            <a:off x="988162" y="650103"/>
            <a:ext cx="10058400" cy="923330"/>
          </a:xfrm>
          <a:prstGeom prst="rect">
            <a:avLst/>
          </a:prstGeom>
          <a:noFill/>
        </p:spPr>
        <p:txBody>
          <a:bodyPr wrap="square">
            <a:spAutoFit/>
          </a:bodyPr>
          <a:lstStyle/>
          <a:p>
            <a:pPr algn="ctr"/>
            <a:r>
              <a:rPr lang="en-US" sz="5400">
                <a:latin typeface="Abadi Extra Light" panose="020F0502020204030204" pitchFamily="34" charset="0"/>
              </a:rPr>
              <a:t>Pathways to Partnerships</a:t>
            </a:r>
            <a:endParaRPr lang="en-US" sz="5400"/>
          </a:p>
        </p:txBody>
      </p:sp>
    </p:spTree>
    <p:extLst>
      <p:ext uri="{BB962C8B-B14F-4D97-AF65-F5344CB8AC3E}">
        <p14:creationId xmlns:p14="http://schemas.microsoft.com/office/powerpoint/2010/main" val="16421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9E134-98AA-3ECE-E40A-180C85ACD7D5}"/>
              </a:ext>
            </a:extLst>
          </p:cNvPr>
          <p:cNvSpPr>
            <a:spLocks noGrp="1"/>
          </p:cNvSpPr>
          <p:nvPr>
            <p:ph type="title"/>
          </p:nvPr>
        </p:nvSpPr>
        <p:spPr>
          <a:xfrm>
            <a:off x="1167492" y="136526"/>
            <a:ext cx="9601200" cy="1653371"/>
          </a:xfrm>
        </p:spPr>
        <p:txBody>
          <a:bodyPr/>
          <a:lstStyle/>
          <a:p>
            <a:r>
              <a:rPr lang="en-US"/>
              <a:t>Some of the services that you could possibly qualify for are: </a:t>
            </a:r>
          </a:p>
        </p:txBody>
      </p:sp>
      <p:sp>
        <p:nvSpPr>
          <p:cNvPr id="3" name="Content Placeholder 2">
            <a:extLst>
              <a:ext uri="{FF2B5EF4-FFF2-40B4-BE49-F238E27FC236}">
                <a16:creationId xmlns:a16="http://schemas.microsoft.com/office/drawing/2014/main" id="{D1455C0B-19FB-954B-532A-0A68CAC4E0E4}"/>
              </a:ext>
            </a:extLst>
          </p:cNvPr>
          <p:cNvSpPr>
            <a:spLocks noGrp="1"/>
          </p:cNvSpPr>
          <p:nvPr>
            <p:ph idx="1"/>
          </p:nvPr>
        </p:nvSpPr>
        <p:spPr>
          <a:xfrm>
            <a:off x="1167493" y="2023984"/>
            <a:ext cx="4663440" cy="3332832"/>
          </a:xfrm>
        </p:spPr>
        <p:txBody>
          <a:bodyPr vert="horz" lIns="91440" tIns="45720" rIns="91440" bIns="45720" rtlCol="0" anchor="t">
            <a:normAutofit fontScale="77500" lnSpcReduction="20000"/>
          </a:bodyPr>
          <a:lstStyle/>
          <a:p>
            <a:pPr marL="342900" indent="-342900">
              <a:buChar char="•"/>
            </a:pPr>
            <a:r>
              <a:rPr lang="en-US"/>
              <a:t>Community Work Adjustment</a:t>
            </a:r>
          </a:p>
          <a:p>
            <a:pPr marL="283210" lvl="1" indent="-283210"/>
            <a:r>
              <a:rPr lang="en-US"/>
              <a:t>Counseling and Guidance</a:t>
            </a:r>
          </a:p>
          <a:p>
            <a:pPr marL="283210" lvl="1" indent="-283210"/>
            <a:r>
              <a:rPr lang="en-US"/>
              <a:t>Help with Self-Employment</a:t>
            </a:r>
          </a:p>
          <a:p>
            <a:pPr marL="283210" lvl="1" indent="-283210"/>
            <a:r>
              <a:rPr lang="en-US"/>
              <a:t>Job Opportunities</a:t>
            </a:r>
          </a:p>
          <a:p>
            <a:pPr marL="283210" lvl="1" indent="-283210"/>
            <a:r>
              <a:rPr lang="en-US"/>
              <a:t>Supported Employment</a:t>
            </a:r>
          </a:p>
          <a:p>
            <a:pPr marL="283210" lvl="1" indent="-283210"/>
            <a:r>
              <a:rPr lang="en-US"/>
              <a:t>Job Coaching</a:t>
            </a:r>
          </a:p>
          <a:p>
            <a:pPr marL="283210" lvl="1" indent="-283210"/>
            <a:r>
              <a:rPr lang="en-US"/>
              <a:t>Job Placement</a:t>
            </a:r>
          </a:p>
          <a:p>
            <a:pPr marL="283210" lvl="1" indent="-283210"/>
            <a:r>
              <a:rPr lang="en-US"/>
              <a:t>On Job Training</a:t>
            </a:r>
          </a:p>
          <a:p>
            <a:pPr marL="283210" lvl="1" indent="-283210"/>
            <a:r>
              <a:rPr lang="en-US"/>
              <a:t>Physical/Mental Restoration</a:t>
            </a:r>
          </a:p>
          <a:p>
            <a:pPr marL="283210" lvl="1" indent="-283210"/>
            <a:r>
              <a:rPr lang="en-US"/>
              <a:t>Speech, PT, and OT</a:t>
            </a:r>
          </a:p>
          <a:p>
            <a:pPr marL="283210" lvl="1" indent="-283210"/>
            <a:r>
              <a:rPr lang="en-US"/>
              <a:t>Cognitive Rehabilitation</a:t>
            </a:r>
          </a:p>
        </p:txBody>
      </p:sp>
      <p:sp>
        <p:nvSpPr>
          <p:cNvPr id="5" name="Content Placeholder 4">
            <a:extLst>
              <a:ext uri="{FF2B5EF4-FFF2-40B4-BE49-F238E27FC236}">
                <a16:creationId xmlns:a16="http://schemas.microsoft.com/office/drawing/2014/main" id="{42AA36C5-1CB9-B8B2-C255-16F28ABF2325}"/>
              </a:ext>
            </a:extLst>
          </p:cNvPr>
          <p:cNvSpPr>
            <a:spLocks noGrp="1"/>
          </p:cNvSpPr>
          <p:nvPr>
            <p:ph idx="10"/>
          </p:nvPr>
        </p:nvSpPr>
        <p:spPr>
          <a:xfrm>
            <a:off x="4366830" y="2025144"/>
            <a:ext cx="2941885" cy="3323425"/>
          </a:xfrm>
        </p:spPr>
        <p:txBody>
          <a:bodyPr vert="horz" lIns="91440" tIns="45720" rIns="91440" bIns="45720" rtlCol="0" anchor="t">
            <a:normAutofit/>
          </a:bodyPr>
          <a:lstStyle/>
          <a:p>
            <a:pPr marL="342900" indent="-342900">
              <a:buFont typeface="Arial,Sans-Serif"/>
              <a:buChar char="•"/>
            </a:pPr>
            <a:r>
              <a:rPr lang="en-US" sz="1600"/>
              <a:t>Bud Mcall Grant</a:t>
            </a:r>
          </a:p>
          <a:p>
            <a:pPr marL="342900" indent="-342900">
              <a:buFont typeface="Arial,Sans-Serif"/>
              <a:buChar char="•"/>
            </a:pPr>
            <a:r>
              <a:rPr lang="en-US" sz="1600"/>
              <a:t>Post Graduate Training</a:t>
            </a:r>
          </a:p>
          <a:p>
            <a:pPr marL="342900" indent="-342900">
              <a:buFont typeface="Arial,Sans-Serif"/>
              <a:buChar char="•"/>
            </a:pPr>
            <a:r>
              <a:rPr lang="en-US" sz="1600"/>
              <a:t>Supportive Services</a:t>
            </a:r>
          </a:p>
          <a:p>
            <a:pPr marL="342900" indent="-342900">
              <a:buFont typeface="Arial,Sans-Serif"/>
              <a:buChar char="•"/>
            </a:pPr>
            <a:r>
              <a:rPr lang="en-US" sz="1600"/>
              <a:t>Assistive Work Technology</a:t>
            </a:r>
          </a:p>
          <a:p>
            <a:pPr marL="342900" indent="-342900">
              <a:buFont typeface="Arial,Sans-Serif"/>
              <a:buChar char="•"/>
            </a:pPr>
            <a:r>
              <a:rPr lang="en-US" sz="1600"/>
              <a:t>Glasses or contacts</a:t>
            </a:r>
          </a:p>
          <a:p>
            <a:pPr marL="342900" indent="-342900">
              <a:buFont typeface="Arial,Sans-Serif"/>
              <a:buChar char="•"/>
            </a:pPr>
            <a:r>
              <a:rPr lang="en-US" sz="1600"/>
              <a:t>Hearing aids</a:t>
            </a:r>
          </a:p>
          <a:p>
            <a:pPr marL="342900" indent="-342900">
              <a:buFont typeface="Arial,Sans-Serif"/>
              <a:buChar char="•"/>
            </a:pPr>
            <a:r>
              <a:rPr lang="en-US" sz="1600"/>
              <a:t>Maintenance</a:t>
            </a:r>
          </a:p>
          <a:p>
            <a:pPr marL="342900" indent="-342900">
              <a:buFont typeface="Arial,Sans-Serif"/>
              <a:buChar char="•"/>
            </a:pPr>
            <a:r>
              <a:rPr lang="en-US" sz="1600"/>
              <a:t>Permit or license</a:t>
            </a:r>
          </a:p>
          <a:p>
            <a:pPr marL="342900" indent="-342900">
              <a:buFont typeface="Arial,Sans-Serif"/>
              <a:buChar char="•"/>
            </a:pPr>
            <a:r>
              <a:rPr lang="en-US" sz="1600"/>
              <a:t>Personal Care Attendant</a:t>
            </a:r>
          </a:p>
        </p:txBody>
      </p:sp>
      <p:sp>
        <p:nvSpPr>
          <p:cNvPr id="7" name="Content Placeholder 4">
            <a:extLst>
              <a:ext uri="{FF2B5EF4-FFF2-40B4-BE49-F238E27FC236}">
                <a16:creationId xmlns:a16="http://schemas.microsoft.com/office/drawing/2014/main" id="{8D3DAEB2-F6E0-AA5C-4334-5248A8B51CD7}"/>
              </a:ext>
            </a:extLst>
          </p:cNvPr>
          <p:cNvSpPr txBox="1">
            <a:spLocks/>
          </p:cNvSpPr>
          <p:nvPr/>
        </p:nvSpPr>
        <p:spPr>
          <a:xfrm>
            <a:off x="7313230" y="2027026"/>
            <a:ext cx="2941885" cy="332342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83464"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566928"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3pPr>
            <a:lvl4pPr marL="850392"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133856" indent="-283464"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Tenorite"/>
                <a:ea typeface="+mn-ea"/>
                <a:cs typeface="+mn-cs"/>
              </a:rPr>
              <a:t>Residence/Vehicle Modification</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Tenorite"/>
                <a:ea typeface="+mn-ea"/>
                <a:cs typeface="+mn-cs"/>
              </a:rPr>
              <a:t>Tools and equipment</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Tenorite"/>
                <a:ea typeface="+mn-ea"/>
                <a:cs typeface="+mn-cs"/>
              </a:rPr>
              <a:t>Worksite accommodations</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Tenorite"/>
                <a:ea typeface="+mn-ea"/>
                <a:cs typeface="+mn-cs"/>
              </a:rPr>
              <a:t>Transportation</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Tenorite"/>
                <a:ea typeface="+mn-ea"/>
                <a:cs typeface="+mn-cs"/>
              </a:rPr>
              <a:t>Computer/Smart Devices</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endParaRPr kumimoji="0" lang="en-US" sz="1600" b="0" i="0" u="none" strike="noStrike" kern="1200" cap="none" spc="0" normalizeH="0" baseline="0" noProof="0">
              <a:ln>
                <a:noFill/>
              </a:ln>
              <a:solidFill>
                <a:srgbClr val="000000"/>
              </a:solidFill>
              <a:effectLst/>
              <a:uLnTx/>
              <a:uFillTx/>
              <a:latin typeface="Tenorite"/>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endParaRPr kumimoji="0" lang="en-US" sz="1600" b="0" i="0" u="none" strike="noStrike" kern="1200" cap="none" spc="0" normalizeH="0" baseline="0" noProof="0">
              <a:ln>
                <a:noFill/>
              </a:ln>
              <a:solidFill>
                <a:srgbClr val="000000"/>
              </a:solidFill>
              <a:effectLst/>
              <a:uLnTx/>
              <a:uFillTx/>
              <a:latin typeface="Tenorite"/>
              <a:ea typeface="+mn-ea"/>
              <a:cs typeface="+mn-cs"/>
            </a:endParaRPr>
          </a:p>
        </p:txBody>
      </p:sp>
    </p:spTree>
    <p:extLst>
      <p:ext uri="{BB962C8B-B14F-4D97-AF65-F5344CB8AC3E}">
        <p14:creationId xmlns:p14="http://schemas.microsoft.com/office/powerpoint/2010/main" val="126593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CFB73D-B7C9-A177-04F3-E48E841A875E}"/>
              </a:ext>
            </a:extLst>
          </p:cNvPr>
          <p:cNvSpPr>
            <a:spLocks noGrp="1"/>
          </p:cNvSpPr>
          <p:nvPr>
            <p:ph type="title"/>
          </p:nvPr>
        </p:nvSpPr>
        <p:spPr>
          <a:xfrm>
            <a:off x="1167492" y="69008"/>
            <a:ext cx="9779183" cy="1706563"/>
          </a:xfrm>
        </p:spPr>
        <p:txBody>
          <a:bodyPr/>
          <a:lstStyle/>
          <a:p>
            <a:r>
              <a:rPr lang="en-US"/>
              <a:t>Let's Talk About a Few</a:t>
            </a:r>
          </a:p>
        </p:txBody>
      </p:sp>
      <p:sp>
        <p:nvSpPr>
          <p:cNvPr id="4" name="Content Placeholder 3">
            <a:extLst>
              <a:ext uri="{FF2B5EF4-FFF2-40B4-BE49-F238E27FC236}">
                <a16:creationId xmlns:a16="http://schemas.microsoft.com/office/drawing/2014/main" id="{DBA34351-9D9C-8C32-5CC0-3F19A1CAC037}"/>
              </a:ext>
            </a:extLst>
          </p:cNvPr>
          <p:cNvSpPr>
            <a:spLocks noGrp="1"/>
          </p:cNvSpPr>
          <p:nvPr>
            <p:ph idx="12"/>
          </p:nvPr>
        </p:nvSpPr>
        <p:spPr>
          <a:xfrm>
            <a:off x="1166813" y="2024063"/>
            <a:ext cx="4664075" cy="3332162"/>
          </a:xfrm>
        </p:spPr>
        <p:txBody>
          <a:bodyPr vert="horz" lIns="91440" tIns="45720" rIns="91440" bIns="45720" rtlCol="0" anchor="t">
            <a:normAutofit/>
          </a:bodyPr>
          <a:lstStyle/>
          <a:p>
            <a:pPr marL="0" indent="0">
              <a:buNone/>
            </a:pPr>
            <a:r>
              <a:rPr lang="en-US" sz="3200" b="1" u="sng"/>
              <a:t>Bud McCall Grant</a:t>
            </a:r>
          </a:p>
          <a:p>
            <a:pPr marL="530225" indent="-530225">
              <a:buNone/>
            </a:pPr>
            <a:r>
              <a:rPr lang="en-US" sz="1200">
                <a:latin typeface="Montserrat"/>
              </a:rPr>
              <a:t>Undergraduate students who meet the requirements are eligible for the grant for up to five (5) years. If a student receives financial aid or support such as the Pell Grant, state grants, scholarships, or other funding, the Bud McCall Grant will be paid only after that aid has been applied. </a:t>
            </a:r>
            <a:endParaRPr lang="en-US"/>
          </a:p>
          <a:p>
            <a:pPr marL="530225" indent="-530225"/>
            <a:r>
              <a:rPr lang="en-US" sz="1200">
                <a:latin typeface="Montserrat"/>
              </a:rPr>
              <a:t>Tuition: up to $7,395 per year</a:t>
            </a:r>
            <a:endParaRPr lang="en-US"/>
          </a:p>
          <a:p>
            <a:pPr marL="530225" indent="-530225"/>
            <a:r>
              <a:rPr lang="en-US" sz="1200">
                <a:latin typeface="Montserrat"/>
              </a:rPr>
              <a:t>Maintenance (room, board, and meals): up to $9,430 per year </a:t>
            </a:r>
            <a:endParaRPr lang="en-US"/>
          </a:p>
          <a:p>
            <a:pPr marL="530225" indent="-530225"/>
            <a:r>
              <a:rPr lang="en-US" sz="1200">
                <a:latin typeface="Montserrat"/>
              </a:rPr>
              <a:t>Books: up to $900 per year</a:t>
            </a:r>
            <a:endParaRPr lang="en-US"/>
          </a:p>
        </p:txBody>
      </p:sp>
      <p:pic>
        <p:nvPicPr>
          <p:cNvPr id="7" name="Content Placeholder 6">
            <a:extLst>
              <a:ext uri="{FF2B5EF4-FFF2-40B4-BE49-F238E27FC236}">
                <a16:creationId xmlns:a16="http://schemas.microsoft.com/office/drawing/2014/main" id="{0D859735-97BC-DDF5-3B67-61AB314FB8C2}"/>
              </a:ext>
            </a:extLst>
          </p:cNvPr>
          <p:cNvPicPr>
            <a:picLocks noGrp="1" noChangeAspect="1"/>
          </p:cNvPicPr>
          <p:nvPr>
            <p:ph idx="11"/>
          </p:nvPr>
        </p:nvPicPr>
        <p:blipFill>
          <a:blip r:embed="rId3"/>
          <a:stretch>
            <a:fillRect/>
          </a:stretch>
        </p:blipFill>
        <p:spPr>
          <a:xfrm>
            <a:off x="6060844" y="3688754"/>
            <a:ext cx="5315185" cy="2552700"/>
          </a:xfrm>
        </p:spPr>
      </p:pic>
      <p:pic>
        <p:nvPicPr>
          <p:cNvPr id="8" name="Picture 7" descr="Student at a graduation ceremony">
            <a:extLst>
              <a:ext uri="{FF2B5EF4-FFF2-40B4-BE49-F238E27FC236}">
                <a16:creationId xmlns:a16="http://schemas.microsoft.com/office/drawing/2014/main" id="{4893CE40-E25E-AC71-3218-DB18DF399A05}"/>
              </a:ext>
            </a:extLst>
          </p:cNvPr>
          <p:cNvPicPr>
            <a:picLocks noChangeAspect="1"/>
          </p:cNvPicPr>
          <p:nvPr/>
        </p:nvPicPr>
        <p:blipFill>
          <a:blip r:embed="rId4"/>
          <a:stretch>
            <a:fillRect/>
          </a:stretch>
        </p:blipFill>
        <p:spPr>
          <a:xfrm>
            <a:off x="7253111" y="1026390"/>
            <a:ext cx="3264371" cy="2180553"/>
          </a:xfrm>
          <a:prstGeom prst="rect">
            <a:avLst/>
          </a:prstGeom>
        </p:spPr>
      </p:pic>
    </p:spTree>
    <p:extLst>
      <p:ext uri="{BB962C8B-B14F-4D97-AF65-F5344CB8AC3E}">
        <p14:creationId xmlns:p14="http://schemas.microsoft.com/office/powerpoint/2010/main" val="265210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4165600" y="0"/>
            <a:ext cx="8026400" cy="6858000"/>
            <a:chOff x="0" y="0"/>
            <a:chExt cx="14839567" cy="13716000"/>
          </a:xfrm>
        </p:grpSpPr>
        <p:pic>
          <p:nvPicPr>
            <p:cNvPr id="3" name="Picture 3"/>
            <p:cNvPicPr>
              <a:picLocks noChangeAspect="1"/>
            </p:cNvPicPr>
            <p:nvPr/>
          </p:nvPicPr>
          <p:blipFill>
            <a:blip r:embed="rId2"/>
            <a:srcRect l="16880" r="16880"/>
            <a:stretch>
              <a:fillRect/>
            </a:stretch>
          </p:blipFill>
          <p:spPr>
            <a:xfrm>
              <a:off x="0" y="0"/>
              <a:ext cx="14839567" cy="13716000"/>
            </a:xfrm>
            <a:prstGeom prst="rect">
              <a:avLst/>
            </a:prstGeom>
          </p:spPr>
        </p:pic>
      </p:grpSp>
      <p:sp>
        <p:nvSpPr>
          <p:cNvPr id="4" name="Freeform 4"/>
          <p:cNvSpPr/>
          <p:nvPr/>
        </p:nvSpPr>
        <p:spPr>
          <a:xfrm rot="-5400000">
            <a:off x="11199805" y="703384"/>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AutoShape 5"/>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a:off x="459373" y="2605128"/>
            <a:ext cx="1507363" cy="0"/>
          </a:xfrm>
          <a:prstGeom prst="line">
            <a:avLst/>
          </a:prstGeom>
          <a:ln w="1047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AutoShape 9"/>
          <p:cNvSpPr/>
          <p:nvPr/>
        </p:nvSpPr>
        <p:spPr>
          <a:xfrm>
            <a:off x="-188280" y="6064250"/>
            <a:ext cx="12568561" cy="0"/>
          </a:xfrm>
          <a:prstGeom prst="line">
            <a:avLst/>
          </a:prstGeom>
          <a:ln w="28575"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TextBox 10"/>
          <p:cNvSpPr txBox="1"/>
          <p:nvPr/>
        </p:nvSpPr>
        <p:spPr>
          <a:xfrm>
            <a:off x="304801" y="694830"/>
            <a:ext cx="10718799" cy="1641475"/>
          </a:xfrm>
          <a:prstGeom prst="rect">
            <a:avLst/>
          </a:prstGeom>
        </p:spPr>
        <p:txBody>
          <a:bodyPr wrap="square" lIns="0" tIns="0" rIns="0" bIns="0" rtlCol="0" anchor="t">
            <a:spAutoFit/>
          </a:bodyPr>
          <a:lstStyle/>
          <a:p>
            <a:pPr defTabSz="609630">
              <a:lnSpc>
                <a:spcPts val="6425"/>
              </a:lnSpc>
            </a:pPr>
            <a:r>
              <a:rPr lang="en-US" sz="6984">
                <a:solidFill>
                  <a:srgbClr val="FFFFFF"/>
                </a:solidFill>
                <a:latin typeface="Montserrat Extra-Bold"/>
              </a:rPr>
              <a:t>Roosevelt </a:t>
            </a:r>
          </a:p>
          <a:p>
            <a:pPr defTabSz="609630">
              <a:lnSpc>
                <a:spcPts val="6425"/>
              </a:lnSpc>
            </a:pPr>
            <a:r>
              <a:rPr lang="en-US" sz="6984">
                <a:solidFill>
                  <a:srgbClr val="FFFFFF"/>
                </a:solidFill>
                <a:latin typeface="Montserrat Extra-Bold"/>
              </a:rPr>
              <a:t>Warm Springs  </a:t>
            </a:r>
          </a:p>
        </p:txBody>
      </p:sp>
      <p:pic>
        <p:nvPicPr>
          <p:cNvPr id="12" name="Picture 11" descr="A black and white logo with a star&#10;&#10;Description automatically generated">
            <a:extLst>
              <a:ext uri="{FF2B5EF4-FFF2-40B4-BE49-F238E27FC236}">
                <a16:creationId xmlns:a16="http://schemas.microsoft.com/office/drawing/2014/main" id="{0CA6A494-9AB8-12A6-648C-D031F8AD9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859" y="3429001"/>
            <a:ext cx="1905603" cy="2131267"/>
          </a:xfrm>
          <a:prstGeom prst="rect">
            <a:avLst/>
          </a:prstGeom>
        </p:spPr>
      </p:pic>
      <p:sp>
        <p:nvSpPr>
          <p:cNvPr id="13" name="TextBox 10">
            <a:extLst>
              <a:ext uri="{FF2B5EF4-FFF2-40B4-BE49-F238E27FC236}">
                <a16:creationId xmlns:a16="http://schemas.microsoft.com/office/drawing/2014/main" id="{4D723AFC-1128-66FC-1C8A-8F01ECD271CF}"/>
              </a:ext>
            </a:extLst>
          </p:cNvPr>
          <p:cNvSpPr txBox="1"/>
          <p:nvPr/>
        </p:nvSpPr>
        <p:spPr>
          <a:xfrm>
            <a:off x="8178800" y="6052498"/>
            <a:ext cx="9372597" cy="744114"/>
          </a:xfrm>
          <a:prstGeom prst="rect">
            <a:avLst/>
          </a:prstGeom>
        </p:spPr>
        <p:txBody>
          <a:bodyPr wrap="square" lIns="0" tIns="0" rIns="0" bIns="0" rtlCol="0" anchor="t">
            <a:spAutoFit/>
          </a:bodyPr>
          <a:lstStyle/>
          <a:p>
            <a:pPr defTabSz="609630">
              <a:lnSpc>
                <a:spcPts val="6425"/>
              </a:lnSpc>
            </a:pPr>
            <a:r>
              <a:rPr lang="en-US" sz="4400">
                <a:solidFill>
                  <a:srgbClr val="FFFFFF"/>
                </a:solidFill>
                <a:latin typeface="Montserrat Extra-Bold"/>
              </a:rPr>
              <a:t>#RWS-2.0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3608" y="8333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AutoShape 3"/>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a:off x="16933" y="2941628"/>
            <a:ext cx="12192000" cy="4097225"/>
          </a:xfrm>
          <a:prstGeom prst="rect">
            <a:avLst/>
          </a:prstGeom>
          <a:solidFill>
            <a:srgbClr val="19598D"/>
          </a:solidFill>
        </p:spPr>
        <p:txBody>
          <a:bodyPr/>
          <a:lstStyle/>
          <a:p>
            <a:pPr algn="ctr" defTabSz="609630">
              <a:lnSpc>
                <a:spcPts val="2467"/>
              </a:lnSpc>
              <a:spcBef>
                <a:spcPct val="0"/>
              </a:spcBef>
            </a:pPr>
            <a:r>
              <a:rPr lang="en-US" sz="1200">
                <a:solidFill>
                  <a:srgbClr val="4F81BD">
                    <a:lumMod val="75000"/>
                  </a:srgbClr>
                </a:solidFill>
                <a:latin typeface="Montserrat Extra-Bold"/>
              </a:rPr>
              <a:t>Low Voltage Wiring</a:t>
            </a:r>
          </a:p>
        </p:txBody>
      </p:sp>
      <p:sp>
        <p:nvSpPr>
          <p:cNvPr id="6" name="TextBox 4">
            <a:extLst>
              <a:ext uri="{FF2B5EF4-FFF2-40B4-BE49-F238E27FC236}">
                <a16:creationId xmlns:a16="http://schemas.microsoft.com/office/drawing/2014/main" id="{8E47265E-DB24-28FD-369A-37D83DE2E992}"/>
              </a:ext>
            </a:extLst>
          </p:cNvPr>
          <p:cNvSpPr txBox="1"/>
          <p:nvPr/>
        </p:nvSpPr>
        <p:spPr>
          <a:xfrm>
            <a:off x="348653" y="252314"/>
            <a:ext cx="11463703" cy="938719"/>
          </a:xfrm>
          <a:prstGeom prst="rect">
            <a:avLst/>
          </a:prstGeom>
        </p:spPr>
        <p:txBody>
          <a:bodyPr wrap="square" lIns="0" tIns="0" rIns="0" bIns="0" rtlCol="0" anchor="t">
            <a:spAutoFit/>
          </a:bodyPr>
          <a:lstStyle/>
          <a:p>
            <a:pPr algn="ctr" defTabSz="609630">
              <a:lnSpc>
                <a:spcPts val="7220"/>
              </a:lnSpc>
              <a:spcBef>
                <a:spcPct val="0"/>
              </a:spcBef>
            </a:pPr>
            <a:r>
              <a:rPr lang="en-US" sz="6400">
                <a:solidFill>
                  <a:srgbClr val="4F81BD">
                    <a:lumMod val="75000"/>
                  </a:srgbClr>
                </a:solidFill>
                <a:effectLst>
                  <a:outerShdw blurRad="38100" dist="38100" dir="2700000" algn="tl">
                    <a:srgbClr val="000000">
                      <a:alpha val="43137"/>
                    </a:srgbClr>
                  </a:outerShdw>
                </a:effectLst>
                <a:latin typeface="Organic"/>
              </a:rPr>
              <a:t>Current PATHWAY Offerings</a:t>
            </a:r>
          </a:p>
        </p:txBody>
      </p:sp>
      <p:sp>
        <p:nvSpPr>
          <p:cNvPr id="5" name="Freeform 5">
            <a:extLst>
              <a:ext uri="{FF2B5EF4-FFF2-40B4-BE49-F238E27FC236}">
                <a16:creationId xmlns:a16="http://schemas.microsoft.com/office/drawing/2014/main" id="{F14C13A7-7D64-EE07-9844-72C7FD214668}"/>
              </a:ext>
            </a:extLst>
          </p:cNvPr>
          <p:cNvSpPr/>
          <p:nvPr/>
        </p:nvSpPr>
        <p:spPr>
          <a:xfrm>
            <a:off x="179907" y="1597851"/>
            <a:ext cx="2743200" cy="2267085"/>
          </a:xfrm>
          <a:custGeom>
            <a:avLst/>
            <a:gdLst/>
            <a:ahLst/>
            <a:cxnLst/>
            <a:rect l="l" t="t" r="r" b="b"/>
            <a:pathLst>
              <a:path w="4099421" h="3075464">
                <a:moveTo>
                  <a:pt x="0" y="0"/>
                </a:moveTo>
                <a:lnTo>
                  <a:pt x="4099421" y="0"/>
                </a:lnTo>
                <a:lnTo>
                  <a:pt x="4099421" y="3075464"/>
                </a:lnTo>
                <a:lnTo>
                  <a:pt x="0" y="3075464"/>
                </a:lnTo>
                <a:lnTo>
                  <a:pt x="0" y="0"/>
                </a:lnTo>
                <a:close/>
              </a:path>
            </a:pathLst>
          </a:custGeom>
          <a:blipFill>
            <a:blip r:embed="rId5"/>
            <a:stretch>
              <a:fillRect/>
            </a:stretch>
          </a:blipFill>
          <a:ln w="12700">
            <a:solidFill>
              <a:schemeClr val="accent1">
                <a:lumMod val="75000"/>
              </a:schemeClr>
            </a:solidFill>
          </a:ln>
        </p:spPr>
        <p:txBody>
          <a:bodyPr/>
          <a:lstStyle/>
          <a:p>
            <a:pPr defTabSz="609630"/>
            <a:endParaRPr lang="en-US" sz="1200">
              <a:solidFill>
                <a:prstClr val="black"/>
              </a:solidFill>
              <a:latin typeface="Calibri"/>
            </a:endParaRPr>
          </a:p>
        </p:txBody>
      </p:sp>
      <p:sp>
        <p:nvSpPr>
          <p:cNvPr id="7" name="TextBox 15">
            <a:extLst>
              <a:ext uri="{FF2B5EF4-FFF2-40B4-BE49-F238E27FC236}">
                <a16:creationId xmlns:a16="http://schemas.microsoft.com/office/drawing/2014/main" id="{21CA48C4-DFC2-2293-4AF0-478B1B335BA0}"/>
              </a:ext>
            </a:extLst>
          </p:cNvPr>
          <p:cNvSpPr txBox="1"/>
          <p:nvPr/>
        </p:nvSpPr>
        <p:spPr>
          <a:xfrm>
            <a:off x="-180997" y="951930"/>
            <a:ext cx="3486069" cy="615618"/>
          </a:xfrm>
          <a:prstGeom prst="rect">
            <a:avLst/>
          </a:prstGeom>
        </p:spPr>
        <p:txBody>
          <a:bodyPr wrap="square" lIns="0" tIns="0" rIns="0" bIns="0" rtlCol="0" anchor="t">
            <a:spAutoFit/>
          </a:bodyPr>
          <a:lstStyle/>
          <a:p>
            <a:pPr algn="ctr" defTabSz="609630">
              <a:lnSpc>
                <a:spcPts val="2467"/>
              </a:lnSpc>
              <a:spcBef>
                <a:spcPct val="0"/>
              </a:spcBef>
            </a:pPr>
            <a:r>
              <a:rPr lang="en-US" sz="1867">
                <a:solidFill>
                  <a:srgbClr val="4F81BD">
                    <a:lumMod val="75000"/>
                  </a:srgbClr>
                </a:solidFill>
                <a:effectLst>
                  <a:outerShdw blurRad="38100" dist="38100" dir="2700000" algn="tl">
                    <a:srgbClr val="000000">
                      <a:alpha val="43137"/>
                    </a:srgbClr>
                  </a:outerShdw>
                </a:effectLst>
                <a:latin typeface="Montserrat Extra-Bold"/>
              </a:rPr>
              <a:t>Light Electrical/</a:t>
            </a:r>
          </a:p>
          <a:p>
            <a:pPr algn="ctr" defTabSz="609630">
              <a:lnSpc>
                <a:spcPts val="2467"/>
              </a:lnSpc>
              <a:spcBef>
                <a:spcPct val="0"/>
              </a:spcBef>
            </a:pPr>
            <a:r>
              <a:rPr lang="en-US" sz="1867">
                <a:solidFill>
                  <a:srgbClr val="4F81BD">
                    <a:lumMod val="75000"/>
                  </a:srgbClr>
                </a:solidFill>
                <a:effectLst>
                  <a:outerShdw blurRad="38100" dist="38100" dir="2700000" algn="tl">
                    <a:srgbClr val="000000">
                      <a:alpha val="43137"/>
                    </a:srgbClr>
                  </a:outerShdw>
                </a:effectLst>
                <a:latin typeface="Montserrat Extra-Bold"/>
              </a:rPr>
              <a:t>Carpentry</a:t>
            </a:r>
          </a:p>
        </p:txBody>
      </p:sp>
      <p:sp>
        <p:nvSpPr>
          <p:cNvPr id="8" name="Freeform 8">
            <a:extLst>
              <a:ext uri="{FF2B5EF4-FFF2-40B4-BE49-F238E27FC236}">
                <a16:creationId xmlns:a16="http://schemas.microsoft.com/office/drawing/2014/main" id="{C3383E14-050A-B618-D0DA-19341EDAB8D9}"/>
              </a:ext>
            </a:extLst>
          </p:cNvPr>
          <p:cNvSpPr/>
          <p:nvPr/>
        </p:nvSpPr>
        <p:spPr>
          <a:xfrm>
            <a:off x="179907" y="4644130"/>
            <a:ext cx="2764264" cy="2205898"/>
          </a:xfrm>
          <a:custGeom>
            <a:avLst/>
            <a:gdLst/>
            <a:ahLst/>
            <a:cxnLst/>
            <a:rect l="l" t="t" r="r" b="b"/>
            <a:pathLst>
              <a:path w="4411796" h="3308847">
                <a:moveTo>
                  <a:pt x="0" y="0"/>
                </a:moveTo>
                <a:lnTo>
                  <a:pt x="4411796" y="0"/>
                </a:lnTo>
                <a:lnTo>
                  <a:pt x="4411796" y="3308847"/>
                </a:lnTo>
                <a:lnTo>
                  <a:pt x="0" y="3308847"/>
                </a:lnTo>
                <a:lnTo>
                  <a:pt x="0" y="0"/>
                </a:lnTo>
                <a:close/>
              </a:path>
            </a:pathLst>
          </a:custGeom>
          <a:blipFill>
            <a:blip r:embed="rId6"/>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EFABAF0F-00DD-2750-6CE4-62F64FF5A292}"/>
              </a:ext>
            </a:extLst>
          </p:cNvPr>
          <p:cNvSpPr txBox="1"/>
          <p:nvPr/>
        </p:nvSpPr>
        <p:spPr>
          <a:xfrm>
            <a:off x="-429746" y="3949024"/>
            <a:ext cx="3983567" cy="692305"/>
          </a:xfrm>
          <a:prstGeom prst="rect">
            <a:avLst/>
          </a:prstGeom>
          <a:noFill/>
        </p:spPr>
        <p:txBody>
          <a:bodyPr wrap="square">
            <a:spAutoFit/>
          </a:bodyPr>
          <a:lstStyle/>
          <a:p>
            <a:pPr algn="ctr" defTabSz="609630">
              <a:lnSpc>
                <a:spcPts val="2467"/>
              </a:lnSpc>
              <a:spcBef>
                <a:spcPct val="0"/>
              </a:spcBef>
            </a:pPr>
            <a:r>
              <a:rPr lang="en-US" sz="1867">
                <a:solidFill>
                  <a:prstClr val="white"/>
                </a:solidFill>
                <a:effectLst>
                  <a:outerShdw blurRad="38100" dist="38100" dir="2700000" algn="tl">
                    <a:srgbClr val="000000">
                      <a:alpha val="43137"/>
                    </a:srgbClr>
                  </a:outerShdw>
                </a:effectLst>
                <a:latin typeface="Montserrat Extra-Bold"/>
              </a:rPr>
              <a:t>Certified Nursing Asst. </a:t>
            </a:r>
          </a:p>
          <a:p>
            <a:pPr algn="ctr" defTabSz="609630">
              <a:lnSpc>
                <a:spcPts val="2467"/>
              </a:lnSpc>
              <a:spcBef>
                <a:spcPct val="0"/>
              </a:spcBef>
            </a:pPr>
            <a:r>
              <a:rPr lang="en-US" sz="1333">
                <a:solidFill>
                  <a:prstClr val="white"/>
                </a:solidFill>
                <a:effectLst>
                  <a:outerShdw blurRad="38100" dist="38100" dir="2700000" algn="tl">
                    <a:srgbClr val="000000">
                      <a:alpha val="43137"/>
                    </a:srgbClr>
                  </a:outerShdw>
                </a:effectLst>
                <a:latin typeface="Montserrat Extra-Bold"/>
              </a:rPr>
              <a:t>(C.N.A)</a:t>
            </a:r>
          </a:p>
        </p:txBody>
      </p:sp>
      <p:sp>
        <p:nvSpPr>
          <p:cNvPr id="11" name="Freeform 12">
            <a:extLst>
              <a:ext uri="{FF2B5EF4-FFF2-40B4-BE49-F238E27FC236}">
                <a16:creationId xmlns:a16="http://schemas.microsoft.com/office/drawing/2014/main" id="{9C096F4E-CD0E-30E0-8A1B-9C5DA1C3BCF1}"/>
              </a:ext>
            </a:extLst>
          </p:cNvPr>
          <p:cNvSpPr/>
          <p:nvPr/>
        </p:nvSpPr>
        <p:spPr>
          <a:xfrm>
            <a:off x="3157060" y="4496308"/>
            <a:ext cx="2946522" cy="2353325"/>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7"/>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E90FDB92-BAF9-BE07-D027-598B3812B58C}"/>
              </a:ext>
            </a:extLst>
          </p:cNvPr>
          <p:cNvSpPr txBox="1"/>
          <p:nvPr/>
        </p:nvSpPr>
        <p:spPr>
          <a:xfrm>
            <a:off x="2688722" y="4047136"/>
            <a:ext cx="3983567" cy="387350"/>
          </a:xfrm>
          <a:prstGeom prst="rect">
            <a:avLst/>
          </a:prstGeom>
          <a:noFill/>
        </p:spPr>
        <p:txBody>
          <a:bodyPr wrap="square">
            <a:spAutoFit/>
          </a:bodyPr>
          <a:lstStyle/>
          <a:p>
            <a:pPr algn="ctr" defTabSz="609630">
              <a:lnSpc>
                <a:spcPts val="2467"/>
              </a:lnSpc>
              <a:spcBef>
                <a:spcPct val="0"/>
              </a:spcBef>
            </a:pPr>
            <a:r>
              <a:rPr lang="en-US" sz="1867">
                <a:solidFill>
                  <a:prstClr val="white"/>
                </a:solidFill>
                <a:effectLst>
                  <a:outerShdw blurRad="38100" dist="38100" dir="2700000" algn="tl">
                    <a:srgbClr val="000000">
                      <a:alpha val="43137"/>
                    </a:srgbClr>
                  </a:outerShdw>
                </a:effectLst>
                <a:latin typeface="Montserrat Extra-Bold"/>
              </a:rPr>
              <a:t>Auto Detailing</a:t>
            </a:r>
          </a:p>
        </p:txBody>
      </p:sp>
      <p:sp>
        <p:nvSpPr>
          <p:cNvPr id="13" name="Freeform 9">
            <a:extLst>
              <a:ext uri="{FF2B5EF4-FFF2-40B4-BE49-F238E27FC236}">
                <a16:creationId xmlns:a16="http://schemas.microsoft.com/office/drawing/2014/main" id="{67CDDB05-35A1-D7C9-47F2-036C0EDCCB88}"/>
              </a:ext>
            </a:extLst>
          </p:cNvPr>
          <p:cNvSpPr/>
          <p:nvPr/>
        </p:nvSpPr>
        <p:spPr>
          <a:xfrm>
            <a:off x="3149477" y="1587760"/>
            <a:ext cx="2946522" cy="2277176"/>
          </a:xfrm>
          <a:custGeom>
            <a:avLst/>
            <a:gdLst/>
            <a:ahLst/>
            <a:cxnLst/>
            <a:rect l="l" t="t" r="r" b="b"/>
            <a:pathLst>
              <a:path w="4149205" h="3112813">
                <a:moveTo>
                  <a:pt x="0" y="0"/>
                </a:moveTo>
                <a:lnTo>
                  <a:pt x="4149205" y="0"/>
                </a:lnTo>
                <a:lnTo>
                  <a:pt x="4149205" y="3112812"/>
                </a:lnTo>
                <a:lnTo>
                  <a:pt x="0" y="3112812"/>
                </a:lnTo>
                <a:lnTo>
                  <a:pt x="0" y="0"/>
                </a:lnTo>
                <a:close/>
              </a:path>
            </a:pathLst>
          </a:custGeom>
          <a:blipFill>
            <a:blip r:embed="rId8"/>
            <a:stretch>
              <a:fillRect/>
            </a:stretch>
          </a:blipFill>
          <a:ln w="12700">
            <a:solidFill>
              <a:schemeClr val="accent1">
                <a:lumMod val="75000"/>
              </a:schemeClr>
            </a:solidFill>
          </a:ln>
        </p:spPr>
        <p:txBody>
          <a:bodyPr/>
          <a:lstStyle/>
          <a:p>
            <a:pPr defTabSz="609630"/>
            <a:endParaRPr lang="en-US" sz="1200">
              <a:solidFill>
                <a:prstClr val="black"/>
              </a:solidFill>
              <a:latin typeface="Calibri"/>
            </a:endParaRPr>
          </a:p>
        </p:txBody>
      </p:sp>
      <p:sp>
        <p:nvSpPr>
          <p:cNvPr id="15" name="TextBox 14">
            <a:extLst>
              <a:ext uri="{FF2B5EF4-FFF2-40B4-BE49-F238E27FC236}">
                <a16:creationId xmlns:a16="http://schemas.microsoft.com/office/drawing/2014/main" id="{0128B4DA-ECE6-4AA2-4F51-9530C2418886}"/>
              </a:ext>
            </a:extLst>
          </p:cNvPr>
          <p:cNvSpPr txBox="1"/>
          <p:nvPr/>
        </p:nvSpPr>
        <p:spPr>
          <a:xfrm>
            <a:off x="1428628" y="1190381"/>
            <a:ext cx="6303433" cy="387350"/>
          </a:xfrm>
          <a:prstGeom prst="rect">
            <a:avLst/>
          </a:prstGeom>
          <a:noFill/>
        </p:spPr>
        <p:txBody>
          <a:bodyPr wrap="square">
            <a:spAutoFit/>
          </a:bodyPr>
          <a:lstStyle/>
          <a:p>
            <a:pPr algn="ctr" defTabSz="609630">
              <a:lnSpc>
                <a:spcPts val="2467"/>
              </a:lnSpc>
              <a:spcBef>
                <a:spcPct val="0"/>
              </a:spcBef>
            </a:pPr>
            <a:r>
              <a:rPr lang="en-US" sz="1867">
                <a:solidFill>
                  <a:srgbClr val="4F81BD">
                    <a:lumMod val="75000"/>
                  </a:srgbClr>
                </a:solidFill>
                <a:effectLst>
                  <a:outerShdw blurRad="38100" dist="38100" dir="2700000" algn="tl">
                    <a:srgbClr val="000000">
                      <a:alpha val="43137"/>
                    </a:srgbClr>
                  </a:outerShdw>
                </a:effectLst>
                <a:latin typeface="Montserrat Extra-Bold"/>
              </a:rPr>
              <a:t>Hospitality</a:t>
            </a:r>
          </a:p>
        </p:txBody>
      </p:sp>
      <p:sp>
        <p:nvSpPr>
          <p:cNvPr id="16" name="Freeform 11">
            <a:extLst>
              <a:ext uri="{FF2B5EF4-FFF2-40B4-BE49-F238E27FC236}">
                <a16:creationId xmlns:a16="http://schemas.microsoft.com/office/drawing/2014/main" id="{536561BF-0369-6730-5359-CEDC0BF968F6}"/>
              </a:ext>
            </a:extLst>
          </p:cNvPr>
          <p:cNvSpPr/>
          <p:nvPr/>
        </p:nvSpPr>
        <p:spPr>
          <a:xfrm>
            <a:off x="6308299" y="4496309"/>
            <a:ext cx="2743075" cy="2353325"/>
          </a:xfrm>
          <a:custGeom>
            <a:avLst/>
            <a:gdLst/>
            <a:ahLst/>
            <a:cxnLst/>
            <a:rect l="l" t="t" r="r" b="b"/>
            <a:pathLst>
              <a:path w="4320796" h="3241544">
                <a:moveTo>
                  <a:pt x="0" y="0"/>
                </a:moveTo>
                <a:lnTo>
                  <a:pt x="4320796" y="0"/>
                </a:lnTo>
                <a:lnTo>
                  <a:pt x="4320796" y="3241544"/>
                </a:lnTo>
                <a:lnTo>
                  <a:pt x="0" y="3241544"/>
                </a:lnTo>
                <a:lnTo>
                  <a:pt x="0" y="0"/>
                </a:lnTo>
                <a:close/>
              </a:path>
            </a:pathLst>
          </a:custGeom>
          <a:blipFill>
            <a:blip r:embed="rId9"/>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7" name="TextBox 16">
            <a:extLst>
              <a:ext uri="{FF2B5EF4-FFF2-40B4-BE49-F238E27FC236}">
                <a16:creationId xmlns:a16="http://schemas.microsoft.com/office/drawing/2014/main" id="{B056D3F6-83AD-CDEE-8572-256E088959A8}"/>
              </a:ext>
            </a:extLst>
          </p:cNvPr>
          <p:cNvSpPr txBox="1"/>
          <p:nvPr/>
        </p:nvSpPr>
        <p:spPr>
          <a:xfrm>
            <a:off x="5740277" y="4042371"/>
            <a:ext cx="3983567" cy="387350"/>
          </a:xfrm>
          <a:prstGeom prst="rect">
            <a:avLst/>
          </a:prstGeom>
          <a:noFill/>
        </p:spPr>
        <p:txBody>
          <a:bodyPr wrap="square">
            <a:spAutoFit/>
          </a:bodyPr>
          <a:lstStyle/>
          <a:p>
            <a:pPr algn="ctr" defTabSz="609630">
              <a:lnSpc>
                <a:spcPts val="2467"/>
              </a:lnSpc>
              <a:spcBef>
                <a:spcPct val="0"/>
              </a:spcBef>
            </a:pPr>
            <a:r>
              <a:rPr lang="en-US" sz="1867">
                <a:solidFill>
                  <a:prstClr val="white"/>
                </a:solidFill>
                <a:effectLst>
                  <a:outerShdw blurRad="38100" dist="38100" dir="2700000" algn="tl">
                    <a:srgbClr val="000000">
                      <a:alpha val="43137"/>
                    </a:srgbClr>
                  </a:outerShdw>
                </a:effectLst>
                <a:latin typeface="Montserrat Extra-Bold"/>
              </a:rPr>
              <a:t>Retail (CVS)</a:t>
            </a:r>
          </a:p>
        </p:txBody>
      </p:sp>
      <p:sp>
        <p:nvSpPr>
          <p:cNvPr id="9" name="Freeform 7">
            <a:extLst>
              <a:ext uri="{FF2B5EF4-FFF2-40B4-BE49-F238E27FC236}">
                <a16:creationId xmlns:a16="http://schemas.microsoft.com/office/drawing/2014/main" id="{EABB3517-0837-02F4-1182-FBAA0F156154}"/>
              </a:ext>
            </a:extLst>
          </p:cNvPr>
          <p:cNvSpPr/>
          <p:nvPr/>
        </p:nvSpPr>
        <p:spPr>
          <a:xfrm>
            <a:off x="6308300" y="1585788"/>
            <a:ext cx="2743075" cy="2279149"/>
          </a:xfrm>
          <a:custGeom>
            <a:avLst/>
            <a:gdLst/>
            <a:ahLst/>
            <a:cxnLst/>
            <a:rect l="l" t="t" r="r" b="b"/>
            <a:pathLst>
              <a:path w="4369875" h="3278364">
                <a:moveTo>
                  <a:pt x="0" y="0"/>
                </a:moveTo>
                <a:lnTo>
                  <a:pt x="4369875" y="0"/>
                </a:lnTo>
                <a:lnTo>
                  <a:pt x="4369875" y="3278363"/>
                </a:lnTo>
                <a:lnTo>
                  <a:pt x="0" y="3278363"/>
                </a:lnTo>
                <a:lnTo>
                  <a:pt x="0" y="0"/>
                </a:lnTo>
                <a:close/>
              </a:path>
            </a:pathLst>
          </a:custGeom>
          <a:blipFill>
            <a:blip r:embed="rId10"/>
            <a:stretch>
              <a:fillRect/>
            </a:stretch>
          </a:blipFill>
          <a:ln w="12700">
            <a:solidFill>
              <a:schemeClr val="tx2">
                <a:lumMod val="75000"/>
              </a:schemeClr>
            </a:solidFill>
          </a:ln>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8A3C77E0-1A8C-6FA9-9634-8C86BC8E0994}"/>
              </a:ext>
            </a:extLst>
          </p:cNvPr>
          <p:cNvSpPr txBox="1"/>
          <p:nvPr/>
        </p:nvSpPr>
        <p:spPr>
          <a:xfrm>
            <a:off x="4527204" y="1177391"/>
            <a:ext cx="6305265" cy="387350"/>
          </a:xfrm>
          <a:prstGeom prst="rect">
            <a:avLst/>
          </a:prstGeom>
          <a:noFill/>
        </p:spPr>
        <p:txBody>
          <a:bodyPr wrap="square">
            <a:spAutoFit/>
          </a:bodyPr>
          <a:lstStyle/>
          <a:p>
            <a:pPr algn="ctr" defTabSz="609630">
              <a:lnSpc>
                <a:spcPts val="2467"/>
              </a:lnSpc>
              <a:spcBef>
                <a:spcPct val="0"/>
              </a:spcBef>
            </a:pPr>
            <a:r>
              <a:rPr lang="en-US" sz="1867">
                <a:solidFill>
                  <a:srgbClr val="4F81BD">
                    <a:lumMod val="75000"/>
                  </a:srgbClr>
                </a:solidFill>
                <a:effectLst>
                  <a:outerShdw blurRad="38100" dist="38100" dir="2700000" algn="tl">
                    <a:srgbClr val="000000">
                      <a:alpha val="43137"/>
                    </a:srgbClr>
                  </a:outerShdw>
                </a:effectLst>
                <a:latin typeface="Montserrat Extra-Bold"/>
              </a:rPr>
              <a:t>Logistics/Warehousing</a:t>
            </a:r>
          </a:p>
        </p:txBody>
      </p:sp>
      <p:sp>
        <p:nvSpPr>
          <p:cNvPr id="19" name="Freeform 13">
            <a:extLst>
              <a:ext uri="{FF2B5EF4-FFF2-40B4-BE49-F238E27FC236}">
                <a16:creationId xmlns:a16="http://schemas.microsoft.com/office/drawing/2014/main" id="{4B10ECB1-DDF0-FB02-DCB4-2C0FF93EE991}"/>
              </a:ext>
            </a:extLst>
          </p:cNvPr>
          <p:cNvSpPr/>
          <p:nvPr/>
        </p:nvSpPr>
        <p:spPr>
          <a:xfrm>
            <a:off x="9269019" y="1585788"/>
            <a:ext cx="2743075" cy="2279149"/>
          </a:xfrm>
          <a:custGeom>
            <a:avLst/>
            <a:gdLst/>
            <a:ahLst/>
            <a:cxnLst/>
            <a:rect l="l" t="t" r="r" b="b"/>
            <a:pathLst>
              <a:path w="3748485" h="2498990">
                <a:moveTo>
                  <a:pt x="0" y="0"/>
                </a:moveTo>
                <a:lnTo>
                  <a:pt x="3748485" y="0"/>
                </a:lnTo>
                <a:lnTo>
                  <a:pt x="3748485" y="2498990"/>
                </a:lnTo>
                <a:lnTo>
                  <a:pt x="0" y="2498990"/>
                </a:lnTo>
                <a:lnTo>
                  <a:pt x="0" y="0"/>
                </a:lnTo>
                <a:close/>
              </a:path>
            </a:pathLst>
          </a:custGeom>
          <a:blipFill>
            <a:blip r:embed="rId11"/>
            <a:stretch>
              <a:fillRect/>
            </a:stretch>
          </a:blipFill>
          <a:ln w="12700">
            <a:solidFill>
              <a:schemeClr val="tx2">
                <a:lumMod val="75000"/>
              </a:schemeClr>
            </a:solidFill>
          </a:ln>
        </p:spPr>
        <p:txBody>
          <a:bodyPr/>
          <a:lstStyle/>
          <a:p>
            <a:pPr defTabSz="609630"/>
            <a:endParaRPr lang="en-US" sz="1200">
              <a:solidFill>
                <a:prstClr val="black"/>
              </a:solidFill>
              <a:latin typeface="Calibri"/>
            </a:endParaRPr>
          </a:p>
        </p:txBody>
      </p:sp>
      <p:sp>
        <p:nvSpPr>
          <p:cNvPr id="20" name="TextBox 15">
            <a:extLst>
              <a:ext uri="{FF2B5EF4-FFF2-40B4-BE49-F238E27FC236}">
                <a16:creationId xmlns:a16="http://schemas.microsoft.com/office/drawing/2014/main" id="{07A6B849-C4E6-CDD0-9F9E-E57DDB7536D2}"/>
              </a:ext>
            </a:extLst>
          </p:cNvPr>
          <p:cNvSpPr txBox="1"/>
          <p:nvPr/>
        </p:nvSpPr>
        <p:spPr>
          <a:xfrm>
            <a:off x="8897521" y="3947698"/>
            <a:ext cx="3486069" cy="920573"/>
          </a:xfrm>
          <a:prstGeom prst="rect">
            <a:avLst/>
          </a:prstGeom>
        </p:spPr>
        <p:txBody>
          <a:bodyPr wrap="square" lIns="0" tIns="0" rIns="0" bIns="0" rtlCol="0" anchor="t">
            <a:spAutoFit/>
          </a:bodyPr>
          <a:lstStyle/>
          <a:p>
            <a:pPr algn="ctr" defTabSz="609630">
              <a:lnSpc>
                <a:spcPts val="2467"/>
              </a:lnSpc>
              <a:spcBef>
                <a:spcPct val="0"/>
              </a:spcBef>
            </a:pPr>
            <a:r>
              <a:rPr lang="en-US" sz="1867">
                <a:solidFill>
                  <a:prstClr val="white"/>
                </a:solidFill>
                <a:effectLst>
                  <a:outerShdw blurRad="38100" dist="38100" dir="2700000" algn="tl">
                    <a:srgbClr val="000000">
                      <a:alpha val="43137"/>
                    </a:srgbClr>
                  </a:outerShdw>
                </a:effectLst>
                <a:latin typeface="Montserrat Extra-Bold"/>
              </a:rPr>
              <a:t>Heavy Equipment</a:t>
            </a:r>
          </a:p>
          <a:p>
            <a:pPr algn="ctr" defTabSz="609630">
              <a:lnSpc>
                <a:spcPts val="2467"/>
              </a:lnSpc>
              <a:spcBef>
                <a:spcPct val="0"/>
              </a:spcBef>
            </a:pPr>
            <a:r>
              <a:rPr lang="en-US" sz="1867">
                <a:solidFill>
                  <a:prstClr val="white"/>
                </a:solidFill>
                <a:effectLst>
                  <a:outerShdw blurRad="38100" dist="38100" dir="2700000" algn="tl">
                    <a:srgbClr val="000000">
                      <a:alpha val="43137"/>
                    </a:srgbClr>
                  </a:outerShdw>
                </a:effectLst>
                <a:latin typeface="Montserrat Extra-Bold"/>
              </a:rPr>
              <a:t>Operator</a:t>
            </a:r>
          </a:p>
          <a:p>
            <a:pPr algn="ctr" defTabSz="609630">
              <a:lnSpc>
                <a:spcPts val="2467"/>
              </a:lnSpc>
              <a:spcBef>
                <a:spcPct val="0"/>
              </a:spcBef>
            </a:pPr>
            <a:r>
              <a:rPr lang="en-US" sz="1333">
                <a:solidFill>
                  <a:prstClr val="white"/>
                </a:solidFill>
                <a:effectLst>
                  <a:outerShdw blurRad="38100" dist="38100" dir="2700000" algn="tl">
                    <a:srgbClr val="000000">
                      <a:alpha val="43137"/>
                    </a:srgbClr>
                  </a:outerShdw>
                </a:effectLst>
                <a:latin typeface="Montserrat Extra-Bold"/>
              </a:rPr>
              <a:t>(Excavator &amp; Bulldozer)</a:t>
            </a:r>
          </a:p>
        </p:txBody>
      </p:sp>
      <p:sp>
        <p:nvSpPr>
          <p:cNvPr id="24" name="TextBox 18">
            <a:extLst>
              <a:ext uri="{FF2B5EF4-FFF2-40B4-BE49-F238E27FC236}">
                <a16:creationId xmlns:a16="http://schemas.microsoft.com/office/drawing/2014/main" id="{B1C0AF91-E58A-04CF-0C80-6C57AD1D6452}"/>
              </a:ext>
            </a:extLst>
          </p:cNvPr>
          <p:cNvSpPr txBox="1"/>
          <p:nvPr/>
        </p:nvSpPr>
        <p:spPr>
          <a:xfrm>
            <a:off x="9131553" y="5142317"/>
            <a:ext cx="2997200" cy="1345112"/>
          </a:xfrm>
          <a:prstGeom prst="rect">
            <a:avLst/>
          </a:prstGeom>
          <a:ln w="38100">
            <a:solidFill>
              <a:schemeClr val="bg1"/>
            </a:solidFill>
          </a:ln>
        </p:spPr>
        <p:txBody>
          <a:bodyPr wrap="square" lIns="0" tIns="0" rIns="0" bIns="0" rtlCol="0" anchor="t">
            <a:spAutoFit/>
          </a:bodyPr>
          <a:lstStyle/>
          <a:p>
            <a:pPr algn="ctr" defTabSz="609630">
              <a:lnSpc>
                <a:spcPts val="2707"/>
              </a:lnSpc>
            </a:pPr>
            <a:r>
              <a:rPr lang="en-US" sz="1600">
                <a:solidFill>
                  <a:srgbClr val="FFFFFF"/>
                </a:solidFill>
                <a:effectLst>
                  <a:outerShdw blurRad="38100" dist="38100" dir="2700000" algn="tl">
                    <a:srgbClr val="000000">
                      <a:alpha val="43137"/>
                    </a:srgbClr>
                  </a:outerShdw>
                </a:effectLst>
                <a:latin typeface="Montserrat Extra-Bold" panose="020B0604020202020204" charset="0"/>
              </a:rPr>
              <a:t>* * All program offerings allow for the opportunity to earn nationally accredited industry certifications ! * *</a:t>
            </a:r>
          </a:p>
        </p:txBody>
      </p:sp>
    </p:spTree>
    <p:extLst>
      <p:ext uri="{BB962C8B-B14F-4D97-AF65-F5344CB8AC3E}">
        <p14:creationId xmlns:p14="http://schemas.microsoft.com/office/powerpoint/2010/main" val="30442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p:cNvSpPr/>
          <p:nvPr/>
        </p:nvSpPr>
        <p:spPr>
          <a:xfrm>
            <a:off x="-2844800" y="5765800"/>
            <a:ext cx="15952256" cy="4724400"/>
          </a:xfrm>
          <a:prstGeom prst="rect">
            <a:avLst/>
          </a:prstGeom>
          <a:solidFill>
            <a:srgbClr val="19598D"/>
          </a:solid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86EA3C38-79E9-7E5C-531E-AAF69728F4B2}"/>
              </a:ext>
            </a:extLst>
          </p:cNvPr>
          <p:cNvSpPr txBox="1"/>
          <p:nvPr/>
        </p:nvSpPr>
        <p:spPr>
          <a:xfrm>
            <a:off x="0" y="252529"/>
            <a:ext cx="12192000" cy="923330"/>
          </a:xfrm>
          <a:prstGeom prst="rect">
            <a:avLst/>
          </a:prstGeom>
        </p:spPr>
        <p:txBody>
          <a:bodyPr wrap="square" lIns="0" tIns="0" rIns="0" bIns="0" rtlCol="0" anchor="t">
            <a:spAutoFit/>
          </a:bodyPr>
          <a:lstStyle/>
          <a:p>
            <a:pPr algn="ctr" defTabSz="609630">
              <a:lnSpc>
                <a:spcPts val="7220"/>
              </a:lnSpc>
              <a:spcBef>
                <a:spcPct val="0"/>
              </a:spcBef>
            </a:pPr>
            <a:r>
              <a:rPr lang="en-US" sz="5334" u="sng">
                <a:solidFill>
                  <a:srgbClr val="4F81BD">
                    <a:lumMod val="75000"/>
                  </a:srgbClr>
                </a:solidFill>
                <a:effectLst>
                  <a:outerShdw blurRad="38100" dist="38100" dir="2700000" algn="tl">
                    <a:srgbClr val="000000">
                      <a:alpha val="43137"/>
                    </a:srgbClr>
                  </a:outerShdw>
                </a:effectLst>
                <a:latin typeface="Organic"/>
              </a:rPr>
              <a:t>New PATHWAY Offering Coming Jan. 2025  </a:t>
            </a:r>
          </a:p>
        </p:txBody>
      </p:sp>
      <p:sp>
        <p:nvSpPr>
          <p:cNvPr id="6" name="TextBox 5">
            <a:extLst>
              <a:ext uri="{FF2B5EF4-FFF2-40B4-BE49-F238E27FC236}">
                <a16:creationId xmlns:a16="http://schemas.microsoft.com/office/drawing/2014/main" id="{608D79F7-8800-DB69-2D9D-BCA43E57139E}"/>
              </a:ext>
            </a:extLst>
          </p:cNvPr>
          <p:cNvSpPr txBox="1"/>
          <p:nvPr/>
        </p:nvSpPr>
        <p:spPr>
          <a:xfrm>
            <a:off x="812800" y="945798"/>
            <a:ext cx="10277925" cy="1411412"/>
          </a:xfrm>
          <a:prstGeom prst="rect">
            <a:avLst/>
          </a:prstGeom>
          <a:noFill/>
        </p:spPr>
        <p:txBody>
          <a:bodyPr wrap="square">
            <a:spAutoFit/>
          </a:bodyPr>
          <a:lstStyle/>
          <a:p>
            <a:pPr algn="ctr" defTabSz="609630">
              <a:lnSpc>
                <a:spcPts val="2467"/>
              </a:lnSpc>
              <a:spcBef>
                <a:spcPct val="0"/>
              </a:spcBef>
            </a:pPr>
            <a:endParaRPr lang="en-US" sz="4000">
              <a:solidFill>
                <a:srgbClr val="4F81BD">
                  <a:lumMod val="75000"/>
                </a:srgbClr>
              </a:solidFill>
              <a:effectLst>
                <a:outerShdw blurRad="38100" dist="38100" dir="2700000" algn="tl">
                  <a:srgbClr val="000000">
                    <a:alpha val="43137"/>
                  </a:srgbClr>
                </a:outerShdw>
              </a:effectLst>
              <a:latin typeface="Montserrat Extra-Bold"/>
            </a:endParaRPr>
          </a:p>
          <a:p>
            <a:pPr marL="571529" indent="-571529" algn="ctr" defTabSz="609630">
              <a:lnSpc>
                <a:spcPts val="2467"/>
              </a:lnSpc>
              <a:spcBef>
                <a:spcPct val="0"/>
              </a:spcBef>
              <a:buFont typeface="Arial" panose="020B0604020202020204" pitchFamily="34" charset="0"/>
              <a:buChar char="•"/>
            </a:pPr>
            <a:r>
              <a:rPr lang="en-US" sz="4000">
                <a:solidFill>
                  <a:srgbClr val="4F81BD">
                    <a:lumMod val="75000"/>
                  </a:srgbClr>
                </a:solidFill>
                <a:effectLst>
                  <a:outerShdw blurRad="38100" dist="38100" dir="2700000" algn="tl">
                    <a:srgbClr val="000000">
                      <a:alpha val="43137"/>
                    </a:srgbClr>
                  </a:outerShdw>
                </a:effectLst>
                <a:latin typeface="Montserrat Extra-Bold"/>
              </a:rPr>
              <a:t>Landscape Maintenance &amp; Design</a:t>
            </a:r>
          </a:p>
          <a:p>
            <a:pPr marL="571529" indent="-571529" algn="ctr" defTabSz="609630">
              <a:lnSpc>
                <a:spcPts val="2467"/>
              </a:lnSpc>
              <a:spcBef>
                <a:spcPct val="0"/>
              </a:spcBef>
              <a:buFont typeface="Arial" panose="020B0604020202020204" pitchFamily="34" charset="0"/>
              <a:buChar char="•"/>
            </a:pPr>
            <a:endParaRPr lang="en-US" sz="4000">
              <a:solidFill>
                <a:srgbClr val="4F81BD">
                  <a:lumMod val="75000"/>
                </a:srgbClr>
              </a:solidFill>
              <a:effectLst>
                <a:outerShdw blurRad="38100" dist="38100" dir="2700000" algn="tl">
                  <a:srgbClr val="000000">
                    <a:alpha val="43137"/>
                  </a:srgbClr>
                </a:outerShdw>
              </a:effectLst>
              <a:latin typeface="Montserrat Extra-Bold"/>
            </a:endParaRPr>
          </a:p>
          <a:p>
            <a:pPr algn="ctr" defTabSz="609630">
              <a:lnSpc>
                <a:spcPts val="2467"/>
              </a:lnSpc>
              <a:spcBef>
                <a:spcPct val="0"/>
              </a:spcBef>
            </a:pPr>
            <a:r>
              <a:rPr lang="en-US" sz="4000">
                <a:solidFill>
                  <a:srgbClr val="4F81BD">
                    <a:lumMod val="75000"/>
                  </a:srgbClr>
                </a:solidFill>
                <a:effectLst>
                  <a:outerShdw blurRad="38100" dist="38100" dir="2700000" algn="tl">
                    <a:srgbClr val="000000">
                      <a:alpha val="43137"/>
                    </a:srgbClr>
                  </a:outerShdw>
                </a:effectLst>
                <a:latin typeface="Montserrat Extra-Bold"/>
              </a:rPr>
              <a:t>(w/ Small Engine Repair) </a:t>
            </a:r>
          </a:p>
        </p:txBody>
      </p:sp>
      <p:pic>
        <p:nvPicPr>
          <p:cNvPr id="20" name="Picture 19" descr="A person cutting a hedge with a lawn mower&#10;&#10;Description automatically generated">
            <a:extLst>
              <a:ext uri="{FF2B5EF4-FFF2-40B4-BE49-F238E27FC236}">
                <a16:creationId xmlns:a16="http://schemas.microsoft.com/office/drawing/2014/main" id="{B9AAFDAB-A803-8AF5-486C-F6A780DB1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7600" y="2419595"/>
            <a:ext cx="2896413" cy="2091971"/>
          </a:xfrm>
          <a:prstGeom prst="rect">
            <a:avLst/>
          </a:prstGeom>
          <a:ln w="12700">
            <a:solidFill>
              <a:schemeClr val="tx2">
                <a:lumMod val="75000"/>
              </a:schemeClr>
            </a:solidFill>
          </a:ln>
        </p:spPr>
      </p:pic>
      <p:pic>
        <p:nvPicPr>
          <p:cNvPr id="22" name="Picture 21" descr="A person in an orange shirt and gloves planting a plant&#10;&#10;Description automatically generated">
            <a:extLst>
              <a:ext uri="{FF2B5EF4-FFF2-40B4-BE49-F238E27FC236}">
                <a16:creationId xmlns:a16="http://schemas.microsoft.com/office/drawing/2014/main" id="{428C0571-BAB5-20B1-CAD1-E3F1C853A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614" y="4662676"/>
            <a:ext cx="3201291" cy="2255372"/>
          </a:xfrm>
          <a:prstGeom prst="rect">
            <a:avLst/>
          </a:prstGeom>
          <a:ln w="12700">
            <a:solidFill>
              <a:schemeClr val="tx2">
                <a:lumMod val="75000"/>
              </a:schemeClr>
            </a:solidFill>
          </a:ln>
        </p:spPr>
      </p:pic>
      <p:pic>
        <p:nvPicPr>
          <p:cNvPr id="10" name="Picture 9" descr="A person riding a lawn mower&#10;&#10;Description automatically generated">
            <a:extLst>
              <a:ext uri="{FF2B5EF4-FFF2-40B4-BE49-F238E27FC236}">
                <a16:creationId xmlns:a16="http://schemas.microsoft.com/office/drawing/2014/main" id="{D61D1E4F-915D-0342-B6BD-590E5655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147" y="2401230"/>
            <a:ext cx="4009759" cy="2110336"/>
          </a:xfrm>
          <a:prstGeom prst="rect">
            <a:avLst/>
          </a:prstGeom>
          <a:ln w="12700">
            <a:solidFill>
              <a:schemeClr val="tx1"/>
            </a:solidFill>
          </a:ln>
        </p:spPr>
      </p:pic>
      <p:pic>
        <p:nvPicPr>
          <p:cNvPr id="13" name="Picture 12" descr="A person on a lawn mower&#10;&#10;Description automatically generated">
            <a:extLst>
              <a:ext uri="{FF2B5EF4-FFF2-40B4-BE49-F238E27FC236}">
                <a16:creationId xmlns:a16="http://schemas.microsoft.com/office/drawing/2014/main" id="{12AC21ED-0FCD-DCC2-2392-25EB12778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63" y="2448096"/>
            <a:ext cx="4570504" cy="2568080"/>
          </a:xfrm>
          <a:prstGeom prst="rect">
            <a:avLst/>
          </a:prstGeom>
          <a:ln w="12700">
            <a:solidFill>
              <a:schemeClr val="tx1"/>
            </a:solidFill>
          </a:ln>
        </p:spPr>
      </p:pic>
      <p:pic>
        <p:nvPicPr>
          <p:cNvPr id="16" name="Picture 15" descr="A person mowing grass with a trimmer&#10;&#10;Description automatically generated">
            <a:extLst>
              <a:ext uri="{FF2B5EF4-FFF2-40B4-BE49-F238E27FC236}">
                <a16:creationId xmlns:a16="http://schemas.microsoft.com/office/drawing/2014/main" id="{63D75B16-23F4-52BC-B202-6CA11BB2D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4794768"/>
            <a:ext cx="3781826" cy="2081375"/>
          </a:xfrm>
          <a:prstGeom prst="rect">
            <a:avLst/>
          </a:prstGeom>
          <a:ln w="12700">
            <a:solidFill>
              <a:schemeClr val="tx1"/>
            </a:solidFill>
          </a:ln>
        </p:spPr>
      </p:pic>
      <p:pic>
        <p:nvPicPr>
          <p:cNvPr id="18" name="Picture 17" descr="A person driving a tractor on a dirt road&#10;&#10;Description automatically generated">
            <a:extLst>
              <a:ext uri="{FF2B5EF4-FFF2-40B4-BE49-F238E27FC236}">
                <a16:creationId xmlns:a16="http://schemas.microsoft.com/office/drawing/2014/main" id="{23B61020-6104-F809-28BD-C543DCF67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7600" y="4670467"/>
            <a:ext cx="3604776" cy="2247585"/>
          </a:xfrm>
          <a:prstGeom prst="rect">
            <a:avLst/>
          </a:prstGeom>
          <a:ln w="12700">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p:cNvSpPr/>
          <p:nvPr/>
        </p:nvSpPr>
        <p:spPr>
          <a:xfrm>
            <a:off x="-2844800" y="5765800"/>
            <a:ext cx="15952256" cy="4724400"/>
          </a:xfrm>
          <a:prstGeom prst="rect">
            <a:avLst/>
          </a:prstGeom>
          <a:solidFill>
            <a:srgbClr val="19598D"/>
          </a:solid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86EA3C38-79E9-7E5C-531E-AAF69728F4B2}"/>
              </a:ext>
            </a:extLst>
          </p:cNvPr>
          <p:cNvSpPr txBox="1"/>
          <p:nvPr/>
        </p:nvSpPr>
        <p:spPr>
          <a:xfrm>
            <a:off x="-6124" y="70427"/>
            <a:ext cx="12192000" cy="923330"/>
          </a:xfrm>
          <a:prstGeom prst="rect">
            <a:avLst/>
          </a:prstGeom>
        </p:spPr>
        <p:txBody>
          <a:bodyPr wrap="square" lIns="0" tIns="0" rIns="0" bIns="0" rtlCol="0" anchor="t">
            <a:spAutoFit/>
          </a:bodyPr>
          <a:lstStyle/>
          <a:p>
            <a:pPr algn="ctr" defTabSz="609630">
              <a:lnSpc>
                <a:spcPts val="7220"/>
              </a:lnSpc>
              <a:spcBef>
                <a:spcPct val="0"/>
              </a:spcBef>
            </a:pPr>
            <a:r>
              <a:rPr lang="en-US" sz="4800">
                <a:solidFill>
                  <a:srgbClr val="4F81BD">
                    <a:lumMod val="75000"/>
                  </a:srgbClr>
                </a:solidFill>
                <a:effectLst>
                  <a:outerShdw blurRad="38100" dist="38100" dir="2700000" algn="tl">
                    <a:srgbClr val="000000">
                      <a:alpha val="43137"/>
                    </a:srgbClr>
                  </a:outerShdw>
                </a:effectLst>
                <a:latin typeface="Organic"/>
              </a:rPr>
              <a:t>Future pathway expansion Plans including</a:t>
            </a:r>
            <a:r>
              <a:rPr lang="en-US" sz="5334">
                <a:solidFill>
                  <a:srgbClr val="4F81BD">
                    <a:lumMod val="75000"/>
                  </a:srgbClr>
                </a:solidFill>
                <a:effectLst>
                  <a:outerShdw blurRad="38100" dist="38100" dir="2700000" algn="tl">
                    <a:srgbClr val="000000">
                      <a:alpha val="43137"/>
                    </a:srgbClr>
                  </a:outerShdw>
                </a:effectLst>
                <a:latin typeface="Organic"/>
              </a:rPr>
              <a:t>…  </a:t>
            </a:r>
          </a:p>
        </p:txBody>
      </p:sp>
      <p:sp>
        <p:nvSpPr>
          <p:cNvPr id="6" name="TextBox 5">
            <a:extLst>
              <a:ext uri="{FF2B5EF4-FFF2-40B4-BE49-F238E27FC236}">
                <a16:creationId xmlns:a16="http://schemas.microsoft.com/office/drawing/2014/main" id="{608D79F7-8800-DB69-2D9D-BCA43E57139E}"/>
              </a:ext>
            </a:extLst>
          </p:cNvPr>
          <p:cNvSpPr txBox="1"/>
          <p:nvPr/>
        </p:nvSpPr>
        <p:spPr>
          <a:xfrm>
            <a:off x="95535" y="971769"/>
            <a:ext cx="6000465" cy="1990353"/>
          </a:xfrm>
          <a:prstGeom prst="rect">
            <a:avLst/>
          </a:prstGeom>
          <a:noFill/>
        </p:spPr>
        <p:txBody>
          <a:bodyPr wrap="square">
            <a:spAutoFit/>
          </a:bodyPr>
          <a:lstStyle/>
          <a:p>
            <a:pPr algn="ctr" defTabSz="609630">
              <a:lnSpc>
                <a:spcPts val="2467"/>
              </a:lnSpc>
              <a:spcBef>
                <a:spcPct val="0"/>
              </a:spcBef>
            </a:pPr>
            <a:r>
              <a:rPr lang="en-US" sz="2933" u="sng">
                <a:solidFill>
                  <a:srgbClr val="4F81BD">
                    <a:lumMod val="75000"/>
                  </a:srgbClr>
                </a:solidFill>
                <a:effectLst>
                  <a:outerShdw blurRad="38100" dist="38100" dir="2700000" algn="tl">
                    <a:srgbClr val="000000">
                      <a:alpha val="43137"/>
                    </a:srgbClr>
                  </a:outerShdw>
                </a:effectLst>
                <a:latin typeface="Montserrat Extra-Bold"/>
              </a:rPr>
              <a:t>Construction Jumpstart Options Such As:</a:t>
            </a:r>
            <a:endParaRPr lang="en-US" sz="1867">
              <a:solidFill>
                <a:srgbClr val="4F81BD">
                  <a:lumMod val="75000"/>
                </a:srgbClr>
              </a:solidFill>
              <a:effectLst>
                <a:outerShdw blurRad="38100" dist="38100" dir="2700000" algn="tl">
                  <a:srgbClr val="000000">
                    <a:alpha val="43137"/>
                  </a:srgbClr>
                </a:outerShdw>
              </a:effectLst>
              <a:latin typeface="Montserrat Extra-Bold"/>
            </a:endParaRPr>
          </a:p>
          <a:p>
            <a:pPr marL="228611" indent="-228611" algn="ctr" defTabSz="609630">
              <a:lnSpc>
                <a:spcPts val="2467"/>
              </a:lnSpc>
              <a:spcBef>
                <a:spcPct val="0"/>
              </a:spcBef>
              <a:buFontTx/>
              <a:buChar char="-"/>
            </a:pPr>
            <a:r>
              <a:rPr lang="en-US" sz="1867">
                <a:solidFill>
                  <a:srgbClr val="4F81BD">
                    <a:lumMod val="75000"/>
                  </a:srgbClr>
                </a:solidFill>
                <a:effectLst>
                  <a:outerShdw blurRad="38100" dist="38100" dir="2700000" algn="tl">
                    <a:srgbClr val="000000">
                      <a:alpha val="43137"/>
                    </a:srgbClr>
                  </a:outerShdw>
                </a:effectLst>
                <a:latin typeface="Montserrat Extra-Bold"/>
              </a:rPr>
              <a:t>HVAC Basics </a:t>
            </a:r>
          </a:p>
          <a:p>
            <a:pPr marL="228611" indent="-228611" algn="ctr" defTabSz="609630">
              <a:lnSpc>
                <a:spcPts val="2467"/>
              </a:lnSpc>
              <a:spcBef>
                <a:spcPct val="0"/>
              </a:spcBef>
              <a:buFontTx/>
              <a:buChar char="-"/>
            </a:pPr>
            <a:r>
              <a:rPr lang="en-US" sz="1867">
                <a:solidFill>
                  <a:srgbClr val="4F81BD">
                    <a:lumMod val="75000"/>
                  </a:srgbClr>
                </a:solidFill>
                <a:effectLst>
                  <a:outerShdw blurRad="38100" dist="38100" dir="2700000" algn="tl">
                    <a:srgbClr val="000000">
                      <a:alpha val="43137"/>
                    </a:srgbClr>
                  </a:outerShdw>
                </a:effectLst>
                <a:latin typeface="Montserrat Extra-Bold"/>
              </a:rPr>
              <a:t>Plumbing </a:t>
            </a:r>
          </a:p>
          <a:p>
            <a:pPr marL="228611" indent="-228611" algn="ctr" defTabSz="609630">
              <a:lnSpc>
                <a:spcPts val="2467"/>
              </a:lnSpc>
              <a:spcBef>
                <a:spcPct val="0"/>
              </a:spcBef>
              <a:buFontTx/>
              <a:buChar char="-"/>
            </a:pPr>
            <a:r>
              <a:rPr lang="en-US" sz="1867">
                <a:solidFill>
                  <a:srgbClr val="4F81BD">
                    <a:lumMod val="75000"/>
                  </a:srgbClr>
                </a:solidFill>
                <a:effectLst>
                  <a:outerShdw blurRad="38100" dist="38100" dir="2700000" algn="tl">
                    <a:srgbClr val="000000">
                      <a:alpha val="43137"/>
                    </a:srgbClr>
                  </a:outerShdw>
                </a:effectLst>
                <a:latin typeface="Montserrat Extra-Bold"/>
              </a:rPr>
              <a:t>Commercial and Residential Painting </a:t>
            </a:r>
          </a:p>
          <a:p>
            <a:pPr marL="228611" indent="-228611" algn="ctr" defTabSz="609630">
              <a:lnSpc>
                <a:spcPts val="2467"/>
              </a:lnSpc>
              <a:spcBef>
                <a:spcPct val="0"/>
              </a:spcBef>
              <a:buFontTx/>
              <a:buChar char="-"/>
            </a:pPr>
            <a:r>
              <a:rPr lang="en-US" sz="1867">
                <a:solidFill>
                  <a:srgbClr val="4F81BD">
                    <a:lumMod val="75000"/>
                  </a:srgbClr>
                </a:solidFill>
                <a:effectLst>
                  <a:outerShdw blurRad="38100" dist="38100" dir="2700000" algn="tl">
                    <a:srgbClr val="000000">
                      <a:alpha val="43137"/>
                    </a:srgbClr>
                  </a:outerShdw>
                </a:effectLst>
                <a:latin typeface="Montserrat Extra-Bold"/>
              </a:rPr>
              <a:t>Groundskeeping / Turf Management</a:t>
            </a:r>
          </a:p>
        </p:txBody>
      </p:sp>
      <p:sp>
        <p:nvSpPr>
          <p:cNvPr id="8" name="TextBox 7">
            <a:extLst>
              <a:ext uri="{FF2B5EF4-FFF2-40B4-BE49-F238E27FC236}">
                <a16:creationId xmlns:a16="http://schemas.microsoft.com/office/drawing/2014/main" id="{6C23AD0A-2D45-EEB7-120A-BAD40CED0E1A}"/>
              </a:ext>
            </a:extLst>
          </p:cNvPr>
          <p:cNvSpPr txBox="1"/>
          <p:nvPr/>
        </p:nvSpPr>
        <p:spPr>
          <a:xfrm>
            <a:off x="5941818" y="3441338"/>
            <a:ext cx="6000465" cy="426271"/>
          </a:xfrm>
          <a:prstGeom prst="rect">
            <a:avLst/>
          </a:prstGeom>
          <a:noFill/>
        </p:spPr>
        <p:txBody>
          <a:bodyPr wrap="square">
            <a:spAutoFit/>
          </a:bodyPr>
          <a:lstStyle/>
          <a:p>
            <a:pPr algn="ctr" defTabSz="609630">
              <a:lnSpc>
                <a:spcPts val="2467"/>
              </a:lnSpc>
              <a:spcBef>
                <a:spcPct val="0"/>
              </a:spcBef>
            </a:pPr>
            <a:r>
              <a:rPr lang="en-US" sz="3200" u="sng">
                <a:solidFill>
                  <a:srgbClr val="4F81BD">
                    <a:lumMod val="75000"/>
                  </a:srgbClr>
                </a:solidFill>
                <a:effectLst>
                  <a:outerShdw blurRad="38100" dist="38100" dir="2700000" algn="tl">
                    <a:srgbClr val="000000">
                      <a:alpha val="43137"/>
                    </a:srgbClr>
                  </a:outerShdw>
                </a:effectLst>
                <a:latin typeface="Montserrat Extra-Bold"/>
              </a:rPr>
              <a:t>Pharmacy Technician</a:t>
            </a:r>
          </a:p>
        </p:txBody>
      </p:sp>
      <p:pic>
        <p:nvPicPr>
          <p:cNvPr id="15" name="Picture 14" descr="A person fixing a air conditioner&#10;&#10;Description automatically generated">
            <a:extLst>
              <a:ext uri="{FF2B5EF4-FFF2-40B4-BE49-F238E27FC236}">
                <a16:creationId xmlns:a16="http://schemas.microsoft.com/office/drawing/2014/main" id="{ACFEE813-0BD0-E754-6ADF-C82EB5CF0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25" y="1107703"/>
            <a:ext cx="3582461" cy="2116964"/>
          </a:xfrm>
          <a:prstGeom prst="rect">
            <a:avLst/>
          </a:prstGeom>
          <a:ln w="12700">
            <a:solidFill>
              <a:schemeClr val="tx2">
                <a:lumMod val="75000"/>
              </a:schemeClr>
            </a:solidFill>
          </a:ln>
        </p:spPr>
      </p:pic>
      <p:pic>
        <p:nvPicPr>
          <p:cNvPr id="26" name="Picture 25" descr="A person working on a pipe&#10;&#10;Description automatically generated">
            <a:extLst>
              <a:ext uri="{FF2B5EF4-FFF2-40B4-BE49-F238E27FC236}">
                <a16:creationId xmlns:a16="http://schemas.microsoft.com/office/drawing/2014/main" id="{B6A6DBC2-681A-BF1C-973B-CA0956A27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400" y="4741979"/>
            <a:ext cx="2432144" cy="2203567"/>
          </a:xfrm>
          <a:prstGeom prst="rect">
            <a:avLst/>
          </a:prstGeom>
          <a:ln w="12700">
            <a:solidFill>
              <a:schemeClr val="tx2">
                <a:lumMod val="75000"/>
              </a:schemeClr>
            </a:solidFill>
          </a:ln>
        </p:spPr>
      </p:pic>
      <p:pic>
        <p:nvPicPr>
          <p:cNvPr id="28" name="Picture 27" descr="A group of people working in a pharmacy&#10;&#10;Description automatically generated">
            <a:extLst>
              <a:ext uri="{FF2B5EF4-FFF2-40B4-BE49-F238E27FC236}">
                <a16:creationId xmlns:a16="http://schemas.microsoft.com/office/drawing/2014/main" id="{A5C5F994-BFF0-694C-C55D-C487ABE16A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050" y="3929138"/>
            <a:ext cx="3046751" cy="2858429"/>
          </a:xfrm>
          <a:prstGeom prst="rect">
            <a:avLst/>
          </a:prstGeom>
          <a:ln w="12700">
            <a:solidFill>
              <a:schemeClr val="tx2">
                <a:lumMod val="75000"/>
              </a:schemeClr>
            </a:solidFill>
          </a:ln>
        </p:spPr>
      </p:pic>
      <p:pic>
        <p:nvPicPr>
          <p:cNvPr id="30" name="Picture 29" descr="A person in a white coat holding a tablet&#10;&#10;Description automatically generated">
            <a:extLst>
              <a:ext uri="{FF2B5EF4-FFF2-40B4-BE49-F238E27FC236}">
                <a16:creationId xmlns:a16="http://schemas.microsoft.com/office/drawing/2014/main" id="{1B9292C4-6961-A352-D847-6B1CECF01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739" y="3929139"/>
            <a:ext cx="2780708" cy="2858435"/>
          </a:xfrm>
          <a:prstGeom prst="rect">
            <a:avLst/>
          </a:prstGeom>
          <a:ln w="12700">
            <a:solidFill>
              <a:schemeClr val="tx2">
                <a:lumMod val="75000"/>
              </a:schemeClr>
            </a:solidFill>
          </a:ln>
        </p:spPr>
      </p:pic>
      <p:pic>
        <p:nvPicPr>
          <p:cNvPr id="7" name="Picture 6" descr="A person pouring green paint into a bucket&#10;&#10;Description automatically generated">
            <a:extLst>
              <a:ext uri="{FF2B5EF4-FFF2-40B4-BE49-F238E27FC236}">
                <a16:creationId xmlns:a16="http://schemas.microsoft.com/office/drawing/2014/main" id="{07F9BA2C-F3E3-8D72-67C7-3EBFBE9EA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39" y="5382865"/>
            <a:ext cx="2636646" cy="1474372"/>
          </a:xfrm>
          <a:prstGeom prst="rect">
            <a:avLst/>
          </a:prstGeom>
          <a:ln w="12700">
            <a:solidFill>
              <a:schemeClr val="tx1"/>
            </a:solidFill>
          </a:ln>
        </p:spPr>
      </p:pic>
      <p:pic>
        <p:nvPicPr>
          <p:cNvPr id="10" name="Picture 9" descr="A close-up of a plumber fixing a sink&#10;&#10;Description automatically generated">
            <a:extLst>
              <a:ext uri="{FF2B5EF4-FFF2-40B4-BE49-F238E27FC236}">
                <a16:creationId xmlns:a16="http://schemas.microsoft.com/office/drawing/2014/main" id="{ADCF04AF-957C-4BF7-0398-1B884CD77F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4" y="3022600"/>
            <a:ext cx="2629964" cy="1657684"/>
          </a:xfrm>
          <a:prstGeom prst="rect">
            <a:avLst/>
          </a:prstGeom>
          <a:ln w="12700">
            <a:solidFill>
              <a:schemeClr val="tx1"/>
            </a:solidFill>
          </a:ln>
        </p:spPr>
      </p:pic>
      <p:pic>
        <p:nvPicPr>
          <p:cNvPr id="13" name="Picture 12" descr="A person driving a lawn mower on a field&#10;&#10;Description automatically generated">
            <a:extLst>
              <a:ext uri="{FF2B5EF4-FFF2-40B4-BE49-F238E27FC236}">
                <a16:creationId xmlns:a16="http://schemas.microsoft.com/office/drawing/2014/main" id="{1BB4B1F7-0F66-3710-B0D9-E81D8F0DAC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588" y="3022600"/>
            <a:ext cx="3043345" cy="2249789"/>
          </a:xfrm>
          <a:prstGeom prst="rect">
            <a:avLst/>
          </a:prstGeom>
          <a:ln w="12700">
            <a:solidFill>
              <a:schemeClr val="tx1"/>
            </a:solidFill>
          </a:ln>
        </p:spPr>
      </p:pic>
    </p:spTree>
    <p:extLst>
      <p:ext uri="{BB962C8B-B14F-4D97-AF65-F5344CB8AC3E}">
        <p14:creationId xmlns:p14="http://schemas.microsoft.com/office/powerpoint/2010/main" val="3381850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endar with text and images&#10;&#10;Description automatically generated with medium confidence">
            <a:extLst>
              <a:ext uri="{FF2B5EF4-FFF2-40B4-BE49-F238E27FC236}">
                <a16:creationId xmlns:a16="http://schemas.microsoft.com/office/drawing/2014/main" id="{83520A9D-03CB-A5C5-AE69-7E886FF58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646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376337">
            <a:off x="-266961" y="21612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p:cNvSpPr/>
          <p:nvPr/>
        </p:nvSpPr>
        <p:spPr>
          <a:xfrm flipV="1">
            <a:off x="9526" y="7526225"/>
            <a:ext cx="12370755" cy="30479"/>
          </a:xfrm>
          <a:prstGeom prst="rect">
            <a:avLst/>
          </a:prstGeom>
          <a:solidFill>
            <a:srgbClr val="19598D"/>
          </a:solidFill>
        </p:spPr>
        <p:txBody>
          <a:bodyPr/>
          <a:lstStyle/>
          <a:p>
            <a:pPr defTabSz="609630"/>
            <a:endParaRPr lang="en-US" sz="1200">
              <a:solidFill>
                <a:prstClr val="black"/>
              </a:solidFill>
              <a:latin typeface="Calibri"/>
            </a:endParaRPr>
          </a:p>
        </p:txBody>
      </p:sp>
      <p:sp>
        <p:nvSpPr>
          <p:cNvPr id="4" name="Freeform 4"/>
          <p:cNvSpPr/>
          <p:nvPr/>
        </p:nvSpPr>
        <p:spPr>
          <a:xfrm>
            <a:off x="152400" y="135312"/>
            <a:ext cx="11887200" cy="6587377"/>
          </a:xfrm>
          <a:custGeom>
            <a:avLst/>
            <a:gdLst/>
            <a:ahLst/>
            <a:cxnLst/>
            <a:rect l="l" t="t" r="r" b="b"/>
            <a:pathLst>
              <a:path w="15260332" h="9881065">
                <a:moveTo>
                  <a:pt x="0" y="0"/>
                </a:moveTo>
                <a:lnTo>
                  <a:pt x="15260332" y="0"/>
                </a:lnTo>
                <a:lnTo>
                  <a:pt x="15260332" y="9881066"/>
                </a:lnTo>
                <a:lnTo>
                  <a:pt x="0" y="988106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1" y="632460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AutoShape 5"/>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AutoShape 7"/>
          <p:cNvSpPr/>
          <p:nvPr/>
        </p:nvSpPr>
        <p:spPr>
          <a:xfrm>
            <a:off x="1032605" y="2377972"/>
            <a:ext cx="5069745" cy="1766239"/>
          </a:xfrm>
          <a:prstGeom prst="rect">
            <a:avLst/>
          </a:prstGeom>
          <a:solidFill>
            <a:srgbClr val="000000">
              <a:alpha val="11765"/>
            </a:srgbClr>
          </a:solidFill>
        </p:spPr>
        <p:txBody>
          <a:bodyPr/>
          <a:lstStyle/>
          <a:p>
            <a:pPr defTabSz="609630"/>
            <a:endParaRPr lang="en-US" sz="1200">
              <a:solidFill>
                <a:prstClr val="black"/>
              </a:solidFill>
              <a:latin typeface="Calibri"/>
            </a:endParaRPr>
          </a:p>
        </p:txBody>
      </p:sp>
      <p:sp>
        <p:nvSpPr>
          <p:cNvPr id="8" name="AutoShape 8"/>
          <p:cNvSpPr/>
          <p:nvPr/>
        </p:nvSpPr>
        <p:spPr>
          <a:xfrm>
            <a:off x="1032605" y="4343839"/>
            <a:ext cx="5069745" cy="1766239"/>
          </a:xfrm>
          <a:prstGeom prst="rect">
            <a:avLst/>
          </a:prstGeom>
          <a:solidFill>
            <a:srgbClr val="000000">
              <a:alpha val="11765"/>
            </a:srgbClr>
          </a:solidFill>
        </p:spPr>
        <p:txBody>
          <a:bodyPr/>
          <a:lstStyle/>
          <a:p>
            <a:pPr defTabSz="609630"/>
            <a:endParaRPr lang="en-US" sz="1200">
              <a:solidFill>
                <a:prstClr val="black"/>
              </a:solidFill>
              <a:latin typeface="Calibri"/>
            </a:endParaRPr>
          </a:p>
        </p:txBody>
      </p:sp>
      <p:sp>
        <p:nvSpPr>
          <p:cNvPr id="9" name="AutoShape 9"/>
          <p:cNvSpPr/>
          <p:nvPr/>
        </p:nvSpPr>
        <p:spPr>
          <a:xfrm>
            <a:off x="6264123" y="2377972"/>
            <a:ext cx="5069745" cy="1766239"/>
          </a:xfrm>
          <a:prstGeom prst="rect">
            <a:avLst/>
          </a:prstGeom>
          <a:solidFill>
            <a:srgbClr val="000000">
              <a:alpha val="11765"/>
            </a:srgbClr>
          </a:solidFill>
        </p:spPr>
        <p:txBody>
          <a:bodyPr/>
          <a:lstStyle/>
          <a:p>
            <a:pPr defTabSz="609630"/>
            <a:endParaRPr lang="en-US" sz="1200">
              <a:solidFill>
                <a:prstClr val="black"/>
              </a:solidFill>
              <a:latin typeface="Calibri"/>
            </a:endParaRPr>
          </a:p>
        </p:txBody>
      </p:sp>
      <p:sp>
        <p:nvSpPr>
          <p:cNvPr id="10" name="AutoShape 10"/>
          <p:cNvSpPr/>
          <p:nvPr/>
        </p:nvSpPr>
        <p:spPr>
          <a:xfrm>
            <a:off x="6264123" y="4343839"/>
            <a:ext cx="5069745" cy="1766239"/>
          </a:xfrm>
          <a:prstGeom prst="rect">
            <a:avLst/>
          </a:prstGeom>
          <a:solidFill>
            <a:srgbClr val="000000">
              <a:alpha val="11765"/>
            </a:srgbClr>
          </a:solidFill>
        </p:spPr>
        <p:txBody>
          <a:bodyPr/>
          <a:lstStyle/>
          <a:p>
            <a:pPr defTabSz="609630"/>
            <a:endParaRPr lang="en-US" sz="1200">
              <a:solidFill>
                <a:prstClr val="black"/>
              </a:solidFill>
              <a:latin typeface="Calibri"/>
            </a:endParaRPr>
          </a:p>
        </p:txBody>
      </p:sp>
      <p:sp>
        <p:nvSpPr>
          <p:cNvPr id="11" name="AutoShape 11"/>
          <p:cNvSpPr/>
          <p:nvPr/>
        </p:nvSpPr>
        <p:spPr>
          <a:xfrm>
            <a:off x="72614" y="101600"/>
            <a:ext cx="5983493" cy="3980589"/>
          </a:xfrm>
          <a:prstGeom prst="rect">
            <a:avLst/>
          </a:prstGeom>
          <a:solidFill>
            <a:srgbClr val="19598D"/>
          </a:solidFill>
        </p:spPr>
        <p:txBody>
          <a:bodyPr/>
          <a:lstStyle/>
          <a:p>
            <a:pPr defTabSz="609630"/>
            <a:endParaRPr lang="en-US" sz="1200">
              <a:solidFill>
                <a:prstClr val="black"/>
              </a:solidFill>
              <a:latin typeface="Calibri"/>
            </a:endParaRPr>
          </a:p>
        </p:txBody>
      </p:sp>
      <p:sp>
        <p:nvSpPr>
          <p:cNvPr id="12" name="AutoShape 12"/>
          <p:cNvSpPr/>
          <p:nvPr/>
        </p:nvSpPr>
        <p:spPr>
          <a:xfrm>
            <a:off x="65164" y="3993996"/>
            <a:ext cx="5949950" cy="2743661"/>
          </a:xfrm>
          <a:prstGeom prst="rect">
            <a:avLst/>
          </a:prstGeom>
          <a:solidFill>
            <a:srgbClr val="19598D"/>
          </a:solidFill>
        </p:spPr>
        <p:txBody>
          <a:bodyPr/>
          <a:lstStyle/>
          <a:p>
            <a:pPr defTabSz="609630"/>
            <a:endParaRPr lang="en-US" sz="1200">
              <a:solidFill>
                <a:prstClr val="black"/>
              </a:solidFill>
              <a:latin typeface="Calibri"/>
            </a:endParaRPr>
          </a:p>
        </p:txBody>
      </p:sp>
      <p:sp>
        <p:nvSpPr>
          <p:cNvPr id="13" name="AutoShape 13"/>
          <p:cNvSpPr/>
          <p:nvPr/>
        </p:nvSpPr>
        <p:spPr>
          <a:xfrm>
            <a:off x="6015115" y="101600"/>
            <a:ext cx="6104272" cy="3961846"/>
          </a:xfrm>
          <a:prstGeom prst="rect">
            <a:avLst/>
          </a:prstGeom>
          <a:solidFill>
            <a:srgbClr val="19598D"/>
          </a:solidFill>
        </p:spPr>
        <p:txBody>
          <a:bodyPr/>
          <a:lstStyle/>
          <a:p>
            <a:pPr defTabSz="609630"/>
            <a:endParaRPr lang="en-US" sz="1200">
              <a:solidFill>
                <a:prstClr val="black"/>
              </a:solidFill>
              <a:latin typeface="Calibri"/>
            </a:endParaRPr>
          </a:p>
        </p:txBody>
      </p:sp>
      <p:sp>
        <p:nvSpPr>
          <p:cNvPr id="14" name="AutoShape 14"/>
          <p:cNvSpPr/>
          <p:nvPr/>
        </p:nvSpPr>
        <p:spPr>
          <a:xfrm>
            <a:off x="5927878" y="4010365"/>
            <a:ext cx="6191509" cy="2727292"/>
          </a:xfrm>
          <a:prstGeom prst="rect">
            <a:avLst/>
          </a:prstGeom>
          <a:solidFill>
            <a:srgbClr val="19598D"/>
          </a:solidFill>
        </p:spPr>
        <p:txBody>
          <a:bodyPr/>
          <a:lstStyle/>
          <a:p>
            <a:pPr defTabSz="609630"/>
            <a:endParaRPr lang="en-US" sz="1200">
              <a:solidFill>
                <a:prstClr val="black"/>
              </a:solidFill>
              <a:latin typeface="Calibri"/>
            </a:endParaRPr>
          </a:p>
        </p:txBody>
      </p:sp>
      <p:sp>
        <p:nvSpPr>
          <p:cNvPr id="15" name="Freeform 15"/>
          <p:cNvSpPr/>
          <p:nvPr/>
        </p:nvSpPr>
        <p:spPr>
          <a:xfrm>
            <a:off x="1004439" y="213464"/>
            <a:ext cx="3491559" cy="3215536"/>
          </a:xfrm>
          <a:custGeom>
            <a:avLst/>
            <a:gdLst/>
            <a:ahLst/>
            <a:cxnLst/>
            <a:rect l="l" t="t" r="r" b="b"/>
            <a:pathLst>
              <a:path w="4938117" h="3703588">
                <a:moveTo>
                  <a:pt x="0" y="0"/>
                </a:moveTo>
                <a:lnTo>
                  <a:pt x="4938118" y="0"/>
                </a:lnTo>
                <a:lnTo>
                  <a:pt x="4938118" y="3703587"/>
                </a:lnTo>
                <a:lnTo>
                  <a:pt x="0" y="3703587"/>
                </a:lnTo>
                <a:lnTo>
                  <a:pt x="0" y="0"/>
                </a:lnTo>
                <a:close/>
              </a:path>
            </a:pathLst>
          </a:custGeom>
          <a:blipFill>
            <a:blip r:embed="rId4"/>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7" name="Freeform 17"/>
          <p:cNvSpPr/>
          <p:nvPr/>
        </p:nvSpPr>
        <p:spPr>
          <a:xfrm>
            <a:off x="4583235" y="213463"/>
            <a:ext cx="3919668" cy="3215536"/>
          </a:xfrm>
          <a:custGeom>
            <a:avLst/>
            <a:gdLst/>
            <a:ahLst/>
            <a:cxnLst/>
            <a:rect l="l" t="t" r="r" b="b"/>
            <a:pathLst>
              <a:path w="5435941" h="7247921">
                <a:moveTo>
                  <a:pt x="0" y="0"/>
                </a:moveTo>
                <a:lnTo>
                  <a:pt x="5435940" y="0"/>
                </a:lnTo>
                <a:lnTo>
                  <a:pt x="5435940" y="7247920"/>
                </a:lnTo>
                <a:lnTo>
                  <a:pt x="0" y="7247920"/>
                </a:lnTo>
                <a:lnTo>
                  <a:pt x="0" y="0"/>
                </a:lnTo>
                <a:close/>
              </a:path>
            </a:pathLst>
          </a:custGeom>
          <a:blipFill>
            <a:blip r:embed="rId5"/>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9" name="Freeform 19"/>
          <p:cNvSpPr/>
          <p:nvPr/>
        </p:nvSpPr>
        <p:spPr>
          <a:xfrm>
            <a:off x="8590139" y="3940602"/>
            <a:ext cx="3398661" cy="2650733"/>
          </a:xfrm>
          <a:custGeom>
            <a:avLst/>
            <a:gdLst/>
            <a:ahLst/>
            <a:cxnLst/>
            <a:rect l="l" t="t" r="r" b="b"/>
            <a:pathLst>
              <a:path w="3587221" h="2690416">
                <a:moveTo>
                  <a:pt x="0" y="0"/>
                </a:moveTo>
                <a:lnTo>
                  <a:pt x="3587221" y="0"/>
                </a:lnTo>
                <a:lnTo>
                  <a:pt x="3587221" y="2690416"/>
                </a:lnTo>
                <a:lnTo>
                  <a:pt x="0" y="2690416"/>
                </a:lnTo>
                <a:lnTo>
                  <a:pt x="0" y="0"/>
                </a:lnTo>
                <a:close/>
              </a:path>
            </a:pathLst>
          </a:custGeom>
          <a:blipFill>
            <a:blip r:embed="rId6"/>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20" name="TextBox 20"/>
          <p:cNvSpPr txBox="1"/>
          <p:nvPr/>
        </p:nvSpPr>
        <p:spPr>
          <a:xfrm rot="16200000">
            <a:off x="-3476530" y="1540922"/>
            <a:ext cx="8278095" cy="679673"/>
          </a:xfrm>
          <a:prstGeom prst="rect">
            <a:avLst/>
          </a:prstGeom>
        </p:spPr>
        <p:txBody>
          <a:bodyPr wrap="square" lIns="0" tIns="0" rIns="0" bIns="0" rtlCol="0" anchor="t">
            <a:spAutoFit/>
          </a:bodyPr>
          <a:lstStyle/>
          <a:p>
            <a:pPr algn="ctr" defTabSz="609630">
              <a:lnSpc>
                <a:spcPts val="5334"/>
              </a:lnSpc>
              <a:spcBef>
                <a:spcPct val="0"/>
              </a:spcBef>
            </a:pPr>
            <a:r>
              <a:rPr lang="en-US" sz="4800" b="1">
                <a:solidFill>
                  <a:prstClr val="white"/>
                </a:solidFill>
                <a:effectLst>
                  <a:outerShdw blurRad="38100" dist="38100" dir="2700000" algn="tl">
                    <a:srgbClr val="000000">
                      <a:alpha val="43137"/>
                    </a:srgbClr>
                  </a:outerShdw>
                </a:effectLst>
                <a:latin typeface="Montserrat Extra-Bold"/>
              </a:rPr>
              <a:t>Dorm Life</a:t>
            </a:r>
          </a:p>
        </p:txBody>
      </p:sp>
      <p:pic>
        <p:nvPicPr>
          <p:cNvPr id="22" name="Picture 21" descr="A room with two beds&#10;&#10;Description automatically generated">
            <a:extLst>
              <a:ext uri="{FF2B5EF4-FFF2-40B4-BE49-F238E27FC236}">
                <a16:creationId xmlns:a16="http://schemas.microsoft.com/office/drawing/2014/main" id="{C250D936-8FF1-7A5A-45D9-A74FF04261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0139" y="213463"/>
            <a:ext cx="3398661" cy="3615275"/>
          </a:xfrm>
          <a:prstGeom prst="rect">
            <a:avLst/>
          </a:prstGeom>
          <a:ln w="12700">
            <a:solidFill>
              <a:schemeClr val="bg1"/>
            </a:solidFill>
          </a:ln>
        </p:spPr>
      </p:pic>
      <p:pic>
        <p:nvPicPr>
          <p:cNvPr id="24" name="Picture 23" descr="A bathroom with a sink and toilet&#10;&#10;Description automatically generated">
            <a:extLst>
              <a:ext uri="{FF2B5EF4-FFF2-40B4-BE49-F238E27FC236}">
                <a16:creationId xmlns:a16="http://schemas.microsoft.com/office/drawing/2014/main" id="{08BD4406-0CA3-E684-2371-E3F7D1B43A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8604" y="3571094"/>
            <a:ext cx="3024299" cy="2995133"/>
          </a:xfrm>
          <a:prstGeom prst="rect">
            <a:avLst/>
          </a:prstGeom>
          <a:ln w="12700">
            <a:solidFill>
              <a:schemeClr val="bg1"/>
            </a:solidFill>
          </a:ln>
        </p:spPr>
      </p:pic>
      <p:pic>
        <p:nvPicPr>
          <p:cNvPr id="26" name="Picture 25" descr="A shower with a handrail&#10;&#10;Description automatically generated">
            <a:extLst>
              <a:ext uri="{FF2B5EF4-FFF2-40B4-BE49-F238E27FC236}">
                <a16:creationId xmlns:a16="http://schemas.microsoft.com/office/drawing/2014/main" id="{B214EEA5-D182-3DDE-0D34-C2E3AFC56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8085" y="3571093"/>
            <a:ext cx="2365911" cy="3027679"/>
          </a:xfrm>
          <a:prstGeom prst="rect">
            <a:avLst/>
          </a:prstGeom>
          <a:ln w="12700">
            <a:solidFill>
              <a:schemeClr val="bg1"/>
            </a:solidFill>
          </a:ln>
        </p:spPr>
      </p:pic>
      <p:pic>
        <p:nvPicPr>
          <p:cNvPr id="18" name="Picture 17" descr="A room with a desk and a cabinet&#10;&#10;Description automatically generated">
            <a:extLst>
              <a:ext uri="{FF2B5EF4-FFF2-40B4-BE49-F238E27FC236}">
                <a16:creationId xmlns:a16="http://schemas.microsoft.com/office/drawing/2014/main" id="{C1BAA713-4228-44D8-D647-69C0E84D76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017" y="3571093"/>
            <a:ext cx="2667460" cy="3027678"/>
          </a:xfrm>
          <a:prstGeom prst="rect">
            <a:avLst/>
          </a:prstGeom>
          <a:ln w="12700">
            <a:solidFill>
              <a:schemeClr val="bg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AutoShape 5"/>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7" name="Group 7"/>
          <p:cNvGrpSpPr/>
          <p:nvPr/>
        </p:nvGrpSpPr>
        <p:grpSpPr>
          <a:xfrm>
            <a:off x="152401" y="-76195"/>
            <a:ext cx="11887199" cy="6756395"/>
            <a:chOff x="0" y="-47625"/>
            <a:chExt cx="4242854" cy="2159817"/>
          </a:xfrm>
        </p:grpSpPr>
        <p:sp>
          <p:nvSpPr>
            <p:cNvPr id="8" name="Freeform 8"/>
            <p:cNvSpPr/>
            <p:nvPr/>
          </p:nvSpPr>
          <p:spPr>
            <a:xfrm>
              <a:off x="0" y="16372"/>
              <a:ext cx="4242854" cy="2095820"/>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pPr defTabSz="609630"/>
              <a:endParaRPr lang="en-US" sz="1200">
                <a:solidFill>
                  <a:prstClr val="black"/>
                </a:solidFill>
                <a:latin typeface="Calibri"/>
              </a:endParaRPr>
            </a:p>
          </p:txBody>
        </p:sp>
        <p:sp>
          <p:nvSpPr>
            <p:cNvPr id="9" name="TextBox 9"/>
            <p:cNvSpPr txBox="1"/>
            <p:nvPr/>
          </p:nvSpPr>
          <p:spPr>
            <a:xfrm>
              <a:off x="0" y="-47625"/>
              <a:ext cx="4242854" cy="215981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0" name="Freeform 10"/>
          <p:cNvSpPr/>
          <p:nvPr/>
        </p:nvSpPr>
        <p:spPr>
          <a:xfrm>
            <a:off x="3967118" y="330200"/>
            <a:ext cx="3702169" cy="2792633"/>
          </a:xfrm>
          <a:custGeom>
            <a:avLst/>
            <a:gdLst/>
            <a:ahLst/>
            <a:cxnLst/>
            <a:rect l="l" t="t" r="r" b="b"/>
            <a:pathLst>
              <a:path w="7552596" h="5664447">
                <a:moveTo>
                  <a:pt x="0" y="0"/>
                </a:moveTo>
                <a:lnTo>
                  <a:pt x="7552596" y="0"/>
                </a:lnTo>
                <a:lnTo>
                  <a:pt x="7552596" y="5664447"/>
                </a:lnTo>
                <a:lnTo>
                  <a:pt x="0" y="5664447"/>
                </a:lnTo>
                <a:lnTo>
                  <a:pt x="0" y="0"/>
                </a:lnTo>
                <a:close/>
              </a:path>
            </a:pathLst>
          </a:custGeom>
          <a:blipFill>
            <a:blip r:embed="rId4"/>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1" name="Freeform 11"/>
          <p:cNvSpPr/>
          <p:nvPr/>
        </p:nvSpPr>
        <p:spPr>
          <a:xfrm>
            <a:off x="7823200" y="330200"/>
            <a:ext cx="4062486" cy="2784853"/>
          </a:xfrm>
          <a:custGeom>
            <a:avLst/>
            <a:gdLst/>
            <a:ahLst/>
            <a:cxnLst/>
            <a:rect l="l" t="t" r="r" b="b"/>
            <a:pathLst>
              <a:path w="7644981" h="5733736">
                <a:moveTo>
                  <a:pt x="0" y="0"/>
                </a:moveTo>
                <a:lnTo>
                  <a:pt x="7644981" y="0"/>
                </a:lnTo>
                <a:lnTo>
                  <a:pt x="7644981" y="5733736"/>
                </a:lnTo>
                <a:lnTo>
                  <a:pt x="0" y="5733736"/>
                </a:lnTo>
                <a:lnTo>
                  <a:pt x="0" y="0"/>
                </a:lnTo>
                <a:close/>
              </a:path>
            </a:pathLst>
          </a:custGeom>
          <a:blipFill>
            <a:blip r:embed="rId5"/>
            <a:stretch>
              <a:fillRect/>
            </a:stretch>
          </a:blipFill>
          <a:ln w="12700">
            <a:solidFill>
              <a:schemeClr val="bg1"/>
            </a:solidFill>
          </a:ln>
        </p:spPr>
        <p:txBody>
          <a:bodyPr/>
          <a:lstStyle/>
          <a:p>
            <a:pPr defTabSz="609630"/>
            <a:endParaRPr lang="en-US" sz="1200">
              <a:solidFill>
                <a:prstClr val="black"/>
              </a:solidFill>
              <a:latin typeface="Calibri"/>
            </a:endParaRPr>
          </a:p>
        </p:txBody>
      </p:sp>
      <p:sp>
        <p:nvSpPr>
          <p:cNvPr id="12" name="TextBox 12"/>
          <p:cNvSpPr txBox="1"/>
          <p:nvPr/>
        </p:nvSpPr>
        <p:spPr>
          <a:xfrm>
            <a:off x="0" y="6152264"/>
            <a:ext cx="10007600" cy="436017"/>
          </a:xfrm>
          <a:prstGeom prst="rect">
            <a:avLst/>
          </a:prstGeom>
        </p:spPr>
        <p:txBody>
          <a:bodyPr wrap="square" lIns="0" tIns="0" rIns="0" bIns="0" rtlCol="0" anchor="t">
            <a:spAutoFit/>
          </a:bodyPr>
          <a:lstStyle/>
          <a:p>
            <a:pPr algn="ctr" defTabSz="609630">
              <a:lnSpc>
                <a:spcPts val="3400"/>
              </a:lnSpc>
              <a:spcBef>
                <a:spcPct val="0"/>
              </a:spcBef>
            </a:pPr>
            <a:r>
              <a:rPr lang="en-US" sz="3400" b="1">
                <a:solidFill>
                  <a:prstClr val="white"/>
                </a:solidFill>
                <a:effectLst>
                  <a:outerShdw blurRad="38100" dist="38100" dir="2700000" algn="tl">
                    <a:srgbClr val="000000">
                      <a:alpha val="43137"/>
                    </a:srgbClr>
                  </a:outerShdw>
                </a:effectLst>
                <a:latin typeface="Montserrat Extra-Bold"/>
              </a:rPr>
              <a:t>Center for Therapeutic Recreation (CTR)</a:t>
            </a:r>
          </a:p>
        </p:txBody>
      </p:sp>
      <p:pic>
        <p:nvPicPr>
          <p:cNvPr id="14" name="Picture 13" descr="A basketball court in a gym&#10;&#10;Description automatically generated">
            <a:extLst>
              <a:ext uri="{FF2B5EF4-FFF2-40B4-BE49-F238E27FC236}">
                <a16:creationId xmlns:a16="http://schemas.microsoft.com/office/drawing/2014/main" id="{FD8536B1-2BDD-46D3-72D4-6E5984D91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9969" y="3327399"/>
            <a:ext cx="3055717" cy="2596796"/>
          </a:xfrm>
          <a:prstGeom prst="rect">
            <a:avLst/>
          </a:prstGeom>
          <a:ln w="12700">
            <a:solidFill>
              <a:schemeClr val="bg1"/>
            </a:solidFill>
          </a:ln>
        </p:spPr>
      </p:pic>
      <p:pic>
        <p:nvPicPr>
          <p:cNvPr id="16" name="Picture 15" descr="A group of people in a room&#10;&#10;Description automatically generated">
            <a:extLst>
              <a:ext uri="{FF2B5EF4-FFF2-40B4-BE49-F238E27FC236}">
                <a16:creationId xmlns:a16="http://schemas.microsoft.com/office/drawing/2014/main" id="{D45B998A-A118-B910-08B0-A7F4540A2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802" y="3335260"/>
            <a:ext cx="3907086" cy="2596796"/>
          </a:xfrm>
          <a:prstGeom prst="rect">
            <a:avLst/>
          </a:prstGeom>
          <a:ln w="12700">
            <a:solidFill>
              <a:schemeClr val="bg1"/>
            </a:solidFill>
          </a:ln>
        </p:spPr>
      </p:pic>
      <p:pic>
        <p:nvPicPr>
          <p:cNvPr id="18" name="Picture 17" descr="A group of bicycles in a room&#10;&#10;Description automatically generated">
            <a:extLst>
              <a:ext uri="{FF2B5EF4-FFF2-40B4-BE49-F238E27FC236}">
                <a16:creationId xmlns:a16="http://schemas.microsoft.com/office/drawing/2014/main" id="{3549E2D2-BBE5-1297-49FD-58595CAC78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898" y="3327401"/>
            <a:ext cx="3854822" cy="2596796"/>
          </a:xfrm>
          <a:prstGeom prst="rect">
            <a:avLst/>
          </a:prstGeom>
          <a:ln w="12700">
            <a:solidFill>
              <a:schemeClr val="bg1"/>
            </a:solidFill>
          </a:ln>
        </p:spPr>
      </p:pic>
      <p:sp>
        <p:nvSpPr>
          <p:cNvPr id="19" name="Freeform 12">
            <a:extLst>
              <a:ext uri="{FF2B5EF4-FFF2-40B4-BE49-F238E27FC236}">
                <a16:creationId xmlns:a16="http://schemas.microsoft.com/office/drawing/2014/main" id="{378EDDBE-7C8B-93C5-E7D5-7AAC824E01DF}"/>
              </a:ext>
            </a:extLst>
          </p:cNvPr>
          <p:cNvSpPr/>
          <p:nvPr/>
        </p:nvSpPr>
        <p:spPr>
          <a:xfrm>
            <a:off x="347898" y="337981"/>
            <a:ext cx="3465306" cy="2784852"/>
          </a:xfrm>
          <a:custGeom>
            <a:avLst/>
            <a:gdLst/>
            <a:ahLst/>
            <a:cxnLst/>
            <a:rect l="l" t="t" r="r" b="b"/>
            <a:pathLst>
              <a:path w="5184782" h="3888586">
                <a:moveTo>
                  <a:pt x="0" y="0"/>
                </a:moveTo>
                <a:lnTo>
                  <a:pt x="5184782" y="0"/>
                </a:lnTo>
                <a:lnTo>
                  <a:pt x="5184782" y="3888586"/>
                </a:lnTo>
                <a:lnTo>
                  <a:pt x="0" y="3888586"/>
                </a:lnTo>
                <a:lnTo>
                  <a:pt x="0" y="0"/>
                </a:lnTo>
                <a:close/>
              </a:path>
            </a:pathLst>
          </a:custGeom>
          <a:blipFill>
            <a:blip r:embed="rId9"/>
            <a:stretch>
              <a:fillRect/>
            </a:stretch>
          </a:blipFill>
          <a:ln w="12700">
            <a:solidFill>
              <a:schemeClr val="bg1"/>
            </a:solidFill>
          </a:ln>
        </p:spPr>
        <p:txBody>
          <a:bodyPr/>
          <a:lstStyle/>
          <a:p>
            <a:pPr defTabSz="609630"/>
            <a:endParaRPr lang="en-US" sz="1200">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lue hexagons with black text&#10;&#10;Description automatically generated">
            <a:extLst>
              <a:ext uri="{FF2B5EF4-FFF2-40B4-BE49-F238E27FC236}">
                <a16:creationId xmlns:a16="http://schemas.microsoft.com/office/drawing/2014/main" id="{F91AB7ED-B786-68FE-3927-619CA2588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839" y="2345268"/>
            <a:ext cx="5882322" cy="3638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blue heart with text overlay&#10;&#10;Description automatically generated">
            <a:extLst>
              <a:ext uri="{FF2B5EF4-FFF2-40B4-BE49-F238E27FC236}">
                <a16:creationId xmlns:a16="http://schemas.microsoft.com/office/drawing/2014/main" id="{076A99E2-6403-B406-94D1-F197AA6CE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48" y="255397"/>
            <a:ext cx="1500251" cy="15002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A3BD365-0426-56CE-73D9-F394B5610816}"/>
              </a:ext>
            </a:extLst>
          </p:cNvPr>
          <p:cNvSpPr>
            <a:spLocks noGrp="1"/>
          </p:cNvSpPr>
          <p:nvPr>
            <p:ph type="title"/>
          </p:nvPr>
        </p:nvSpPr>
        <p:spPr>
          <a:xfrm>
            <a:off x="3352799" y="796925"/>
            <a:ext cx="5765801" cy="1325563"/>
          </a:xfrm>
        </p:spPr>
        <p:txBody>
          <a:bodyPr>
            <a:normAutofit/>
          </a:bodyPr>
          <a:lstStyle/>
          <a:p>
            <a:pPr algn="ctr"/>
            <a:r>
              <a:rPr lang="en-US" sz="5400" b="1" i="0" u="none" strike="noStrike">
                <a:solidFill>
                  <a:srgbClr val="0E5269"/>
                </a:solidFill>
                <a:effectLst/>
                <a:latin typeface="Arial" panose="020B0604020202020204" pitchFamily="34" charset="0"/>
              </a:rPr>
              <a:t>Big Dreams</a:t>
            </a:r>
            <a:endParaRPr lang="en-US" sz="5400"/>
          </a:p>
        </p:txBody>
      </p:sp>
      <p:pic>
        <p:nvPicPr>
          <p:cNvPr id="1026" name="Picture 2" descr="A white text on a black background&#10;&#10;Description automatically generated">
            <a:extLst>
              <a:ext uri="{FF2B5EF4-FFF2-40B4-BE49-F238E27FC236}">
                <a16:creationId xmlns:a16="http://schemas.microsoft.com/office/drawing/2014/main" id="{9148991F-2712-95F7-DAF1-83CE6C792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1430" y="7162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p:cNvSpPr/>
          <p:nvPr/>
        </p:nvSpPr>
        <p:spPr>
          <a:xfrm rot="-5400000">
            <a:off x="11295185" y="896816"/>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5400000">
            <a:off x="334108" y="168982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AutoShape 5"/>
          <p:cNvSpPr/>
          <p:nvPr/>
        </p:nvSpPr>
        <p:spPr>
          <a:xfrm rot="-5376337">
            <a:off x="10884617" y="2224750"/>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rot="-5376337">
            <a:off x="-76461" y="3017753"/>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7" name="Group 7"/>
          <p:cNvGrpSpPr/>
          <p:nvPr/>
        </p:nvGrpSpPr>
        <p:grpSpPr>
          <a:xfrm>
            <a:off x="250827" y="177810"/>
            <a:ext cx="11690346" cy="6569545"/>
            <a:chOff x="0" y="0"/>
            <a:chExt cx="4242854" cy="2112192"/>
          </a:xfrm>
        </p:grpSpPr>
        <p:sp>
          <p:nvSpPr>
            <p:cNvPr id="8" name="Freeform 8"/>
            <p:cNvSpPr/>
            <p:nvPr/>
          </p:nvSpPr>
          <p:spPr>
            <a:xfrm>
              <a:off x="0" y="0"/>
              <a:ext cx="4242854" cy="2112192"/>
            </a:xfrm>
            <a:custGeom>
              <a:avLst/>
              <a:gdLst/>
              <a:ahLst/>
              <a:cxnLst/>
              <a:rect l="l" t="t" r="r" b="b"/>
              <a:pathLst>
                <a:path w="4242854" h="2112192">
                  <a:moveTo>
                    <a:pt x="0" y="0"/>
                  </a:moveTo>
                  <a:lnTo>
                    <a:pt x="4242854" y="0"/>
                  </a:lnTo>
                  <a:lnTo>
                    <a:pt x="4242854" y="2112192"/>
                  </a:lnTo>
                  <a:lnTo>
                    <a:pt x="0" y="2112192"/>
                  </a:lnTo>
                  <a:close/>
                </a:path>
              </a:pathLst>
            </a:custGeom>
            <a:solidFill>
              <a:srgbClr val="19598D"/>
            </a:solidFill>
          </p:spPr>
          <p:txBody>
            <a:bodyPr/>
            <a:lstStyle/>
            <a:p>
              <a:pPr defTabSz="609630"/>
              <a:endParaRPr lang="en-US" sz="1200">
                <a:solidFill>
                  <a:prstClr val="black"/>
                </a:solidFill>
                <a:latin typeface="Calibri"/>
              </a:endParaRPr>
            </a:p>
          </p:txBody>
        </p:sp>
        <p:sp>
          <p:nvSpPr>
            <p:cNvPr id="9" name="TextBox 9"/>
            <p:cNvSpPr txBox="1"/>
            <p:nvPr/>
          </p:nvSpPr>
          <p:spPr>
            <a:xfrm>
              <a:off x="0" y="-47625"/>
              <a:ext cx="4242854" cy="2159817"/>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0" name="Freeform 10"/>
          <p:cNvSpPr/>
          <p:nvPr/>
        </p:nvSpPr>
        <p:spPr>
          <a:xfrm>
            <a:off x="455181" y="328418"/>
            <a:ext cx="4523219" cy="5424683"/>
          </a:xfrm>
          <a:custGeom>
            <a:avLst/>
            <a:gdLst/>
            <a:ahLst/>
            <a:cxnLst/>
            <a:rect l="l" t="t" r="r" b="b"/>
            <a:pathLst>
              <a:path w="5293586" h="7538068">
                <a:moveTo>
                  <a:pt x="0" y="0"/>
                </a:moveTo>
                <a:lnTo>
                  <a:pt x="5293586" y="0"/>
                </a:lnTo>
                <a:lnTo>
                  <a:pt x="5293586" y="7538068"/>
                </a:lnTo>
                <a:lnTo>
                  <a:pt x="0" y="7538068"/>
                </a:lnTo>
                <a:lnTo>
                  <a:pt x="0" y="0"/>
                </a:lnTo>
                <a:close/>
              </a:path>
            </a:pathLst>
          </a:custGeom>
          <a:blipFill>
            <a:blip r:embed="rId4"/>
            <a:stretch>
              <a:fillRect l="-3400" r="-3400"/>
            </a:stretch>
          </a:blipFill>
          <a:ln w="12700">
            <a:solidFill>
              <a:schemeClr val="bg1"/>
            </a:solidFill>
          </a:ln>
        </p:spPr>
        <p:txBody>
          <a:bodyPr/>
          <a:lstStyle/>
          <a:p>
            <a:pPr defTabSz="609630"/>
            <a:endParaRPr lang="en-US" sz="1200">
              <a:solidFill>
                <a:prstClr val="black"/>
              </a:solidFill>
              <a:latin typeface="Calibri"/>
            </a:endParaRPr>
          </a:p>
        </p:txBody>
      </p:sp>
      <p:sp>
        <p:nvSpPr>
          <p:cNvPr id="11" name="Freeform 11"/>
          <p:cNvSpPr/>
          <p:nvPr/>
        </p:nvSpPr>
        <p:spPr>
          <a:xfrm>
            <a:off x="8624466" y="328418"/>
            <a:ext cx="3027865" cy="3075182"/>
          </a:xfrm>
          <a:custGeom>
            <a:avLst/>
            <a:gdLst/>
            <a:ahLst/>
            <a:cxnLst/>
            <a:rect l="l" t="t" r="r" b="b"/>
            <a:pathLst>
              <a:path w="4990051" h="6653401">
                <a:moveTo>
                  <a:pt x="0" y="0"/>
                </a:moveTo>
                <a:lnTo>
                  <a:pt x="4990051" y="0"/>
                </a:lnTo>
                <a:lnTo>
                  <a:pt x="4990051" y="6653401"/>
                </a:lnTo>
                <a:lnTo>
                  <a:pt x="0" y="6653401"/>
                </a:lnTo>
                <a:lnTo>
                  <a:pt x="0" y="0"/>
                </a:lnTo>
                <a:close/>
              </a:path>
            </a:pathLst>
          </a:custGeom>
          <a:blipFill>
            <a:blip r:embed="rId5"/>
            <a:stretch>
              <a:fillRect/>
            </a:stretch>
          </a:blipFill>
          <a:ln w="12700">
            <a:solidFill>
              <a:schemeClr val="bg1"/>
            </a:solidFill>
          </a:ln>
        </p:spPr>
        <p:txBody>
          <a:bodyPr/>
          <a:lstStyle/>
          <a:p>
            <a:pPr defTabSz="609630"/>
            <a:endParaRPr lang="en-US" sz="1200">
              <a:solidFill>
                <a:prstClr val="black"/>
              </a:solidFill>
              <a:latin typeface="Calibri"/>
            </a:endParaRPr>
          </a:p>
        </p:txBody>
      </p:sp>
      <p:pic>
        <p:nvPicPr>
          <p:cNvPr id="15" name="Picture 14" descr="A lake with a group of boats and a building&#10;&#10;Description automatically generated with medium confidence">
            <a:extLst>
              <a:ext uri="{FF2B5EF4-FFF2-40B4-BE49-F238E27FC236}">
                <a16:creationId xmlns:a16="http://schemas.microsoft.com/office/drawing/2014/main" id="{030D9413-9E2A-159B-B24A-0FE6746D5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3598" y="3551728"/>
            <a:ext cx="6583989" cy="3075182"/>
          </a:xfrm>
          <a:prstGeom prst="rect">
            <a:avLst/>
          </a:prstGeom>
          <a:ln w="12700">
            <a:solidFill>
              <a:schemeClr val="bg1"/>
            </a:solidFill>
          </a:ln>
        </p:spPr>
      </p:pic>
      <p:pic>
        <p:nvPicPr>
          <p:cNvPr id="17" name="Picture 16" descr="A large gym with exercise equipment&#10;&#10;Description automatically generated">
            <a:extLst>
              <a:ext uri="{FF2B5EF4-FFF2-40B4-BE49-F238E27FC236}">
                <a16:creationId xmlns:a16="http://schemas.microsoft.com/office/drawing/2014/main" id="{17B5C648-B6F2-0ADA-7811-F010D37779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8342" y="337512"/>
            <a:ext cx="3466182" cy="3091488"/>
          </a:xfrm>
          <a:prstGeom prst="rect">
            <a:avLst/>
          </a:prstGeom>
          <a:ln w="12700">
            <a:solidFill>
              <a:schemeClr val="bg1"/>
            </a:solidFill>
          </a:ln>
        </p:spPr>
      </p:pic>
      <p:sp>
        <p:nvSpPr>
          <p:cNvPr id="13" name="TextBox 14">
            <a:extLst>
              <a:ext uri="{FF2B5EF4-FFF2-40B4-BE49-F238E27FC236}">
                <a16:creationId xmlns:a16="http://schemas.microsoft.com/office/drawing/2014/main" id="{015D6FA3-80E3-AE59-229F-D6D27F8103E6}"/>
              </a:ext>
            </a:extLst>
          </p:cNvPr>
          <p:cNvSpPr txBox="1"/>
          <p:nvPr/>
        </p:nvSpPr>
        <p:spPr>
          <a:xfrm>
            <a:off x="-153189" y="6036092"/>
            <a:ext cx="8558780" cy="436017"/>
          </a:xfrm>
          <a:prstGeom prst="rect">
            <a:avLst/>
          </a:prstGeom>
        </p:spPr>
        <p:txBody>
          <a:bodyPr lIns="0" tIns="0" rIns="0" bIns="0" rtlCol="0" anchor="t">
            <a:spAutoFit/>
          </a:bodyPr>
          <a:lstStyle/>
          <a:p>
            <a:pPr algn="ctr" defTabSz="609630">
              <a:lnSpc>
                <a:spcPts val="3400"/>
              </a:lnSpc>
              <a:spcBef>
                <a:spcPct val="0"/>
              </a:spcBef>
            </a:pPr>
            <a:r>
              <a:rPr lang="en-US" sz="3200">
                <a:solidFill>
                  <a:prstClr val="white"/>
                </a:solidFill>
                <a:latin typeface="Montserrat Extra-Bold"/>
              </a:rPr>
              <a:t>More CTR and Campus Amenities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40421" y="76200"/>
            <a:ext cx="6851579" cy="2085809"/>
          </a:xfrm>
          <a:prstGeom prst="rect">
            <a:avLst/>
          </a:prstGeom>
          <a:solidFill>
            <a:srgbClr val="19598D"/>
          </a:solidFill>
        </p:spPr>
        <p:txBody>
          <a:bodyPr/>
          <a:lstStyle/>
          <a:p>
            <a:pPr defTabSz="609630"/>
            <a:endParaRPr lang="en-US" sz="1200">
              <a:solidFill>
                <a:prstClr val="black"/>
              </a:solidFill>
              <a:latin typeface="Calibri"/>
            </a:endParaRPr>
          </a:p>
        </p:txBody>
      </p:sp>
      <p:sp>
        <p:nvSpPr>
          <p:cNvPr id="5" name="TextBox 5"/>
          <p:cNvSpPr txBox="1"/>
          <p:nvPr/>
        </p:nvSpPr>
        <p:spPr>
          <a:xfrm>
            <a:off x="6654800" y="310796"/>
            <a:ext cx="4535815" cy="652615"/>
          </a:xfrm>
          <a:prstGeom prst="rect">
            <a:avLst/>
          </a:prstGeom>
        </p:spPr>
        <p:txBody>
          <a:bodyPr lIns="0" tIns="0" rIns="0" bIns="0" rtlCol="0" anchor="t">
            <a:spAutoFit/>
          </a:bodyPr>
          <a:lstStyle/>
          <a:p>
            <a:pPr algn="ctr" defTabSz="609630">
              <a:lnSpc>
                <a:spcPts val="6287"/>
              </a:lnSpc>
            </a:pPr>
            <a:r>
              <a:rPr lang="en-US" sz="1600">
                <a:solidFill>
                  <a:srgbClr val="FFFAEF"/>
                </a:solidFill>
                <a:latin typeface="CS Gordon Serif"/>
              </a:rPr>
              <a:t>What happens after graduation?</a:t>
            </a:r>
          </a:p>
        </p:txBody>
      </p:sp>
      <p:pic>
        <p:nvPicPr>
          <p:cNvPr id="6" name="Picture 5">
            <a:extLst>
              <a:ext uri="{FF2B5EF4-FFF2-40B4-BE49-F238E27FC236}">
                <a16:creationId xmlns:a16="http://schemas.microsoft.com/office/drawing/2014/main" id="{83D03BB1-D94B-ABB0-C893-14661E655A0E}"/>
              </a:ext>
            </a:extLst>
          </p:cNvPr>
          <p:cNvPicPr>
            <a:picLocks noChangeAspect="1"/>
          </p:cNvPicPr>
          <p:nvPr/>
        </p:nvPicPr>
        <p:blipFill>
          <a:blip r:embed="rId2"/>
          <a:stretch>
            <a:fillRect/>
          </a:stretch>
        </p:blipFill>
        <p:spPr>
          <a:xfrm rot="20872913">
            <a:off x="390896" y="1969535"/>
            <a:ext cx="2387600" cy="3009580"/>
          </a:xfrm>
          <a:prstGeom prst="rect">
            <a:avLst/>
          </a:prstGeom>
        </p:spPr>
      </p:pic>
      <p:pic>
        <p:nvPicPr>
          <p:cNvPr id="9" name="Picture 8">
            <a:extLst>
              <a:ext uri="{FF2B5EF4-FFF2-40B4-BE49-F238E27FC236}">
                <a16:creationId xmlns:a16="http://schemas.microsoft.com/office/drawing/2014/main" id="{99FDF330-97BC-8136-6E5C-262F0DDE044F}"/>
              </a:ext>
            </a:extLst>
          </p:cNvPr>
          <p:cNvPicPr>
            <a:picLocks noChangeAspect="1"/>
          </p:cNvPicPr>
          <p:nvPr/>
        </p:nvPicPr>
        <p:blipFill>
          <a:blip r:embed="rId3"/>
          <a:stretch>
            <a:fillRect/>
          </a:stretch>
        </p:blipFill>
        <p:spPr>
          <a:xfrm>
            <a:off x="213035" y="48768"/>
            <a:ext cx="5334326" cy="2140673"/>
          </a:xfrm>
          <a:prstGeom prst="rect">
            <a:avLst/>
          </a:prstGeom>
        </p:spPr>
      </p:pic>
      <p:sp>
        <p:nvSpPr>
          <p:cNvPr id="10" name="TextBox 9">
            <a:extLst>
              <a:ext uri="{FF2B5EF4-FFF2-40B4-BE49-F238E27FC236}">
                <a16:creationId xmlns:a16="http://schemas.microsoft.com/office/drawing/2014/main" id="{74E0E9D3-B58F-984F-744D-C21111B13938}"/>
              </a:ext>
            </a:extLst>
          </p:cNvPr>
          <p:cNvSpPr txBox="1"/>
          <p:nvPr/>
        </p:nvSpPr>
        <p:spPr>
          <a:xfrm>
            <a:off x="5232400" y="2565400"/>
            <a:ext cx="5740400" cy="3827523"/>
          </a:xfrm>
          <a:prstGeom prst="rect">
            <a:avLst/>
          </a:prstGeom>
          <a:noFill/>
        </p:spPr>
        <p:txBody>
          <a:bodyPr wrap="square" rtlCol="0">
            <a:spAutoFit/>
          </a:bodyPr>
          <a:lstStyle/>
          <a:p>
            <a:pPr marL="190510" indent="-190510" defTabSz="609630">
              <a:buFont typeface="Arial" panose="020B0604020202020204" pitchFamily="34" charset="0"/>
              <a:buChar char="•"/>
            </a:pPr>
            <a:r>
              <a:rPr lang="en-US" sz="1867">
                <a:solidFill>
                  <a:prstClr val="black"/>
                </a:solidFill>
                <a:latin typeface="Calibri"/>
              </a:rPr>
              <a:t>Each student is assigned a provider and employment specialist at beginning of semester</a:t>
            </a:r>
          </a:p>
          <a:p>
            <a:pPr defTabSz="609630"/>
            <a:endParaRPr lang="en-US" sz="1867">
              <a:solidFill>
                <a:prstClr val="black"/>
              </a:solidFill>
              <a:latin typeface="Calibri"/>
            </a:endParaRPr>
          </a:p>
          <a:p>
            <a:pPr marL="190510" indent="-190510" defTabSz="609630">
              <a:buFont typeface="Arial" panose="020B0604020202020204" pitchFamily="34" charset="0"/>
              <a:buChar char="•"/>
            </a:pPr>
            <a:r>
              <a:rPr lang="en-US" sz="1867">
                <a:solidFill>
                  <a:prstClr val="black"/>
                </a:solidFill>
                <a:latin typeface="Calibri"/>
              </a:rPr>
              <a:t>They work with students throughout semester to determine strengths, weaknesses, and job opportunities that exist in hometowns</a:t>
            </a:r>
          </a:p>
          <a:p>
            <a:pPr defTabSz="609630"/>
            <a:endParaRPr lang="en-US" sz="1867">
              <a:solidFill>
                <a:prstClr val="black"/>
              </a:solidFill>
              <a:latin typeface="Calibri"/>
            </a:endParaRPr>
          </a:p>
          <a:p>
            <a:pPr marL="190510" indent="-190510" defTabSz="609630">
              <a:buFont typeface="Arial" panose="020B0604020202020204" pitchFamily="34" charset="0"/>
              <a:buChar char="•"/>
            </a:pPr>
            <a:r>
              <a:rPr lang="en-US" sz="1867">
                <a:solidFill>
                  <a:prstClr val="black"/>
                </a:solidFill>
                <a:latin typeface="Calibri"/>
              </a:rPr>
              <a:t>Help them build resumes and set up job interviews for once they leave campus</a:t>
            </a:r>
          </a:p>
          <a:p>
            <a:pPr defTabSz="609630"/>
            <a:endParaRPr lang="en-US" sz="1867">
              <a:solidFill>
                <a:prstClr val="black"/>
              </a:solidFill>
              <a:latin typeface="Calibri"/>
            </a:endParaRPr>
          </a:p>
          <a:p>
            <a:pPr marL="190510" indent="-190510" defTabSz="609630">
              <a:buFont typeface="Arial" panose="020B0604020202020204" pitchFamily="34" charset="0"/>
              <a:buChar char="•"/>
            </a:pPr>
            <a:r>
              <a:rPr lang="en-US" sz="1867">
                <a:solidFill>
                  <a:prstClr val="black"/>
                </a:solidFill>
                <a:latin typeface="Calibri"/>
              </a:rPr>
              <a:t>Providers and employment specialists continue to work with student for 90 days after graduation to ensure gainful employment</a:t>
            </a:r>
          </a:p>
        </p:txBody>
      </p:sp>
      <p:pic>
        <p:nvPicPr>
          <p:cNvPr id="12" name="Picture 11">
            <a:extLst>
              <a:ext uri="{FF2B5EF4-FFF2-40B4-BE49-F238E27FC236}">
                <a16:creationId xmlns:a16="http://schemas.microsoft.com/office/drawing/2014/main" id="{9C9CAC35-1C4A-5402-B004-52B705A5EFCF}"/>
              </a:ext>
            </a:extLst>
          </p:cNvPr>
          <p:cNvPicPr>
            <a:picLocks noChangeAspect="1"/>
          </p:cNvPicPr>
          <p:nvPr/>
        </p:nvPicPr>
        <p:blipFill>
          <a:blip r:embed="rId4"/>
          <a:stretch>
            <a:fillRect/>
          </a:stretch>
        </p:blipFill>
        <p:spPr>
          <a:xfrm rot="963706">
            <a:off x="2512458" y="3553539"/>
            <a:ext cx="2464833" cy="2972738"/>
          </a:xfrm>
          <a:prstGeom prst="rect">
            <a:avLst/>
          </a:prstGeom>
        </p:spPr>
      </p:pic>
    </p:spTree>
    <p:extLst>
      <p:ext uri="{BB962C8B-B14F-4D97-AF65-F5344CB8AC3E}">
        <p14:creationId xmlns:p14="http://schemas.microsoft.com/office/powerpoint/2010/main" val="241854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40422" y="0"/>
            <a:ext cx="6851578" cy="1826221"/>
          </a:xfrm>
          <a:prstGeom prst="rect">
            <a:avLst/>
          </a:prstGeom>
          <a:solidFill>
            <a:srgbClr val="19598D"/>
          </a:solid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2"/>
          <a:srcRect/>
          <a:stretch>
            <a:fillRect/>
          </a:stretch>
        </p:blipFill>
        <p:spPr>
          <a:xfrm>
            <a:off x="4302013" y="419523"/>
            <a:ext cx="2279276" cy="1025674"/>
          </a:xfrm>
          <a:prstGeom prst="rect">
            <a:avLst/>
          </a:prstGeom>
        </p:spPr>
      </p:pic>
      <p:sp>
        <p:nvSpPr>
          <p:cNvPr id="5" name="TextBox 5"/>
          <p:cNvSpPr txBox="1"/>
          <p:nvPr/>
        </p:nvSpPr>
        <p:spPr>
          <a:xfrm>
            <a:off x="6630838" y="575174"/>
            <a:ext cx="4535815" cy="809965"/>
          </a:xfrm>
          <a:prstGeom prst="rect">
            <a:avLst/>
          </a:prstGeom>
        </p:spPr>
        <p:txBody>
          <a:bodyPr lIns="0" tIns="0" rIns="0" bIns="0" rtlCol="0" anchor="t">
            <a:spAutoFit/>
          </a:bodyPr>
          <a:lstStyle/>
          <a:p>
            <a:pPr algn="ctr" defTabSz="609630">
              <a:lnSpc>
                <a:spcPts val="6287"/>
              </a:lnSpc>
            </a:pPr>
            <a:r>
              <a:rPr lang="en-US" sz="6986">
                <a:solidFill>
                  <a:srgbClr val="FFFAEF"/>
                </a:solidFill>
                <a:latin typeface="CS Gordon Serif"/>
              </a:rPr>
              <a:t>TOURS</a:t>
            </a:r>
          </a:p>
        </p:txBody>
      </p:sp>
      <p:pic>
        <p:nvPicPr>
          <p:cNvPr id="16" name="Picture 15">
            <a:extLst>
              <a:ext uri="{FF2B5EF4-FFF2-40B4-BE49-F238E27FC236}">
                <a16:creationId xmlns:a16="http://schemas.microsoft.com/office/drawing/2014/main" id="{487822CE-D38A-6E8C-7BC6-0FF3CFA95619}"/>
              </a:ext>
            </a:extLst>
          </p:cNvPr>
          <p:cNvPicPr>
            <a:picLocks noChangeAspect="1"/>
          </p:cNvPicPr>
          <p:nvPr/>
        </p:nvPicPr>
        <p:blipFill>
          <a:blip r:embed="rId3"/>
          <a:stretch>
            <a:fillRect/>
          </a:stretch>
        </p:blipFill>
        <p:spPr>
          <a:xfrm>
            <a:off x="7064866" y="1938485"/>
            <a:ext cx="3667759" cy="1473243"/>
          </a:xfrm>
          <a:prstGeom prst="rect">
            <a:avLst/>
          </a:prstGeom>
        </p:spPr>
      </p:pic>
      <p:sp>
        <p:nvSpPr>
          <p:cNvPr id="17" name="TextBox 16">
            <a:extLst>
              <a:ext uri="{FF2B5EF4-FFF2-40B4-BE49-F238E27FC236}">
                <a16:creationId xmlns:a16="http://schemas.microsoft.com/office/drawing/2014/main" id="{914D006F-E8E7-62D5-6EE7-B5F7427EE917}"/>
              </a:ext>
            </a:extLst>
          </p:cNvPr>
          <p:cNvSpPr txBox="1"/>
          <p:nvPr/>
        </p:nvSpPr>
        <p:spPr>
          <a:xfrm>
            <a:off x="6986829" y="3523993"/>
            <a:ext cx="4165600" cy="2246384"/>
          </a:xfrm>
          <a:prstGeom prst="rect">
            <a:avLst/>
          </a:prstGeom>
          <a:noFill/>
        </p:spPr>
        <p:txBody>
          <a:bodyPr wrap="square" rtlCol="0">
            <a:spAutoFit/>
          </a:bodyPr>
          <a:lstStyle/>
          <a:p>
            <a:pPr defTabSz="609630"/>
            <a:r>
              <a:rPr lang="en-US" sz="2133">
                <a:solidFill>
                  <a:prstClr val="black"/>
                </a:solidFill>
                <a:latin typeface="Calibri"/>
              </a:rPr>
              <a:t>Include the following in the email:</a:t>
            </a:r>
          </a:p>
          <a:p>
            <a:pPr defTabSz="609630">
              <a:buFont typeface="Arial" panose="020B0604020202020204" pitchFamily="34" charset="0"/>
              <a:buChar char="•"/>
            </a:pPr>
            <a:r>
              <a:rPr lang="en-US" sz="2133">
                <a:solidFill>
                  <a:prstClr val="black"/>
                </a:solidFill>
                <a:latin typeface="Calibri"/>
              </a:rPr>
              <a:t>Contact Name, Email address and phone number</a:t>
            </a:r>
          </a:p>
          <a:p>
            <a:pPr defTabSz="609630">
              <a:buFont typeface="Arial" panose="020B0604020202020204" pitchFamily="34" charset="0"/>
              <a:buChar char="•"/>
            </a:pPr>
            <a:r>
              <a:rPr lang="en-US" sz="2133">
                <a:solidFill>
                  <a:prstClr val="black"/>
                </a:solidFill>
                <a:latin typeface="Calibri"/>
              </a:rPr>
              <a:t>What type of tour? Parent, Transition or School Staff</a:t>
            </a:r>
          </a:p>
          <a:p>
            <a:pPr defTabSz="609630">
              <a:buFont typeface="Arial" panose="020B0604020202020204" pitchFamily="34" charset="0"/>
              <a:buChar char="•"/>
            </a:pPr>
            <a:r>
              <a:rPr lang="en-US" sz="2133">
                <a:solidFill>
                  <a:prstClr val="black"/>
                </a:solidFill>
                <a:latin typeface="Calibri"/>
              </a:rPr>
              <a:t>Number of participants (Max 32)</a:t>
            </a:r>
          </a:p>
          <a:p>
            <a:pPr defTabSz="609630"/>
            <a:endParaRPr lang="en-US" sz="1200">
              <a:solidFill>
                <a:prstClr val="black"/>
              </a:solidFill>
              <a:latin typeface="Calibri"/>
            </a:endParaRPr>
          </a:p>
        </p:txBody>
      </p:sp>
      <p:pic>
        <p:nvPicPr>
          <p:cNvPr id="19" name="Picture 18">
            <a:extLst>
              <a:ext uri="{FF2B5EF4-FFF2-40B4-BE49-F238E27FC236}">
                <a16:creationId xmlns:a16="http://schemas.microsoft.com/office/drawing/2014/main" id="{22E49091-B6BB-99F9-BFF1-679ADEBE33A3}"/>
              </a:ext>
            </a:extLst>
          </p:cNvPr>
          <p:cNvPicPr>
            <a:picLocks noChangeAspect="1"/>
          </p:cNvPicPr>
          <p:nvPr/>
        </p:nvPicPr>
        <p:blipFill>
          <a:blip r:embed="rId4"/>
          <a:stretch>
            <a:fillRect/>
          </a:stretch>
        </p:blipFill>
        <p:spPr>
          <a:xfrm>
            <a:off x="129962" y="1134917"/>
            <a:ext cx="5210461" cy="4778151"/>
          </a:xfrm>
          <a:prstGeom prst="rect">
            <a:avLst/>
          </a:prstGeom>
        </p:spPr>
      </p:pic>
      <p:pic>
        <p:nvPicPr>
          <p:cNvPr id="21" name="Picture 20">
            <a:extLst>
              <a:ext uri="{FF2B5EF4-FFF2-40B4-BE49-F238E27FC236}">
                <a16:creationId xmlns:a16="http://schemas.microsoft.com/office/drawing/2014/main" id="{841A37D8-22B9-AF29-0B78-C0DD88F76BAF}"/>
              </a:ext>
            </a:extLst>
          </p:cNvPr>
          <p:cNvPicPr>
            <a:picLocks noChangeAspect="1"/>
          </p:cNvPicPr>
          <p:nvPr/>
        </p:nvPicPr>
        <p:blipFill>
          <a:blip r:embed="rId5"/>
          <a:stretch>
            <a:fillRect/>
          </a:stretch>
        </p:blipFill>
        <p:spPr>
          <a:xfrm>
            <a:off x="2469701" y="6025333"/>
            <a:ext cx="6599928" cy="8069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p:cNvSpPr/>
          <p:nvPr/>
        </p:nvSpPr>
        <p:spPr>
          <a:xfrm>
            <a:off x="5308178" y="-13538"/>
            <a:ext cx="1430145" cy="5787949"/>
          </a:xfrm>
          <a:prstGeom prst="rect">
            <a:avLst/>
          </a:prstGeom>
          <a:solidFill>
            <a:srgbClr val="19598D"/>
          </a:solidFill>
        </p:spPr>
        <p:txBody>
          <a:bodyPr/>
          <a:lstStyle/>
          <a:p>
            <a:pPr defTabSz="609630"/>
            <a:endParaRPr lang="en-US" sz="1200">
              <a:solidFill>
                <a:prstClr val="black"/>
              </a:solidFill>
              <a:latin typeface="Calibri"/>
            </a:endParaRPr>
          </a:p>
        </p:txBody>
      </p:sp>
      <p:sp>
        <p:nvSpPr>
          <p:cNvPr id="4" name="Freeform 4"/>
          <p:cNvSpPr/>
          <p:nvPr/>
        </p:nvSpPr>
        <p:spPr>
          <a:xfrm>
            <a:off x="5294491" y="2158521"/>
            <a:ext cx="1443831" cy="1443831"/>
          </a:xfrm>
          <a:custGeom>
            <a:avLst/>
            <a:gdLst/>
            <a:ahLst/>
            <a:cxnLst/>
            <a:rect l="l" t="t" r="r" b="b"/>
            <a:pathLst>
              <a:path w="2165746" h="2165746">
                <a:moveTo>
                  <a:pt x="0" y="0"/>
                </a:moveTo>
                <a:lnTo>
                  <a:pt x="2165747" y="0"/>
                </a:lnTo>
                <a:lnTo>
                  <a:pt x="2165747" y="2165747"/>
                </a:lnTo>
                <a:lnTo>
                  <a:pt x="0" y="216574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5" name="Picture 5"/>
          <p:cNvPicPr>
            <a:picLocks noChangeAspect="1"/>
          </p:cNvPicPr>
          <p:nvPr/>
        </p:nvPicPr>
        <p:blipFill>
          <a:blip r:embed="rId3"/>
          <a:srcRect/>
          <a:stretch>
            <a:fillRect/>
          </a:stretch>
        </p:blipFill>
        <p:spPr>
          <a:xfrm rot="-1459630">
            <a:off x="10053754" y="5471994"/>
            <a:ext cx="1266124" cy="1177495"/>
          </a:xfrm>
          <a:prstGeom prst="rect">
            <a:avLst/>
          </a:prstGeom>
        </p:spPr>
      </p:pic>
      <p:sp>
        <p:nvSpPr>
          <p:cNvPr id="6" name="TextBox 6"/>
          <p:cNvSpPr txBox="1"/>
          <p:nvPr/>
        </p:nvSpPr>
        <p:spPr>
          <a:xfrm>
            <a:off x="1949068" y="6286500"/>
            <a:ext cx="8293864" cy="500137"/>
          </a:xfrm>
          <a:prstGeom prst="rect">
            <a:avLst/>
          </a:prstGeom>
        </p:spPr>
        <p:txBody>
          <a:bodyPr lIns="0" tIns="0" rIns="0" bIns="0" rtlCol="0" anchor="t">
            <a:spAutoFit/>
          </a:bodyPr>
          <a:lstStyle/>
          <a:p>
            <a:pPr algn="ctr" defTabSz="609630">
              <a:lnSpc>
                <a:spcPts val="3911"/>
              </a:lnSpc>
            </a:pPr>
            <a:r>
              <a:rPr lang="en-US" sz="4251">
                <a:solidFill>
                  <a:srgbClr val="000000"/>
                </a:solidFill>
                <a:latin typeface="Montserrat Extra-Bold"/>
              </a:rPr>
              <a:t>Current Admissions Process </a:t>
            </a:r>
          </a:p>
        </p:txBody>
      </p:sp>
      <p:sp>
        <p:nvSpPr>
          <p:cNvPr id="7" name="TextBox 7"/>
          <p:cNvSpPr txBox="1"/>
          <p:nvPr/>
        </p:nvSpPr>
        <p:spPr>
          <a:xfrm>
            <a:off x="437289" y="48223"/>
            <a:ext cx="4343003" cy="572464"/>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Canva Sans Bold"/>
              </a:rPr>
              <a:t>Already a VR Client?</a:t>
            </a:r>
          </a:p>
        </p:txBody>
      </p:sp>
      <p:sp>
        <p:nvSpPr>
          <p:cNvPr id="8" name="TextBox 8"/>
          <p:cNvSpPr txBox="1"/>
          <p:nvPr/>
        </p:nvSpPr>
        <p:spPr>
          <a:xfrm>
            <a:off x="7573409" y="-63500"/>
            <a:ext cx="3472498" cy="572464"/>
          </a:xfrm>
          <a:prstGeom prst="rect">
            <a:avLst/>
          </a:prstGeom>
        </p:spPr>
        <p:txBody>
          <a:bodyPr lIns="0" tIns="0" rIns="0" bIns="0" rtlCol="0" anchor="t">
            <a:spAutoFit/>
          </a:bodyPr>
          <a:lstStyle/>
          <a:p>
            <a:pPr algn="ctr" defTabSz="609630">
              <a:lnSpc>
                <a:spcPts val="4853"/>
              </a:lnSpc>
            </a:pPr>
            <a:r>
              <a:rPr lang="en-US" sz="3466">
                <a:solidFill>
                  <a:srgbClr val="000000"/>
                </a:solidFill>
                <a:latin typeface="Canva Sans Bold"/>
              </a:rPr>
              <a:t>Not a VR Client?</a:t>
            </a:r>
          </a:p>
        </p:txBody>
      </p:sp>
      <p:sp>
        <p:nvSpPr>
          <p:cNvPr id="9" name="TextBox 9"/>
          <p:cNvSpPr txBox="1"/>
          <p:nvPr/>
        </p:nvSpPr>
        <p:spPr>
          <a:xfrm>
            <a:off x="53074" y="823208"/>
            <a:ext cx="5111434" cy="4848763"/>
          </a:xfrm>
          <a:prstGeom prst="rect">
            <a:avLst/>
          </a:prstGeom>
        </p:spPr>
        <p:txBody>
          <a:bodyPr lIns="0" tIns="0" rIns="0" bIns="0" rtlCol="0" anchor="t">
            <a:spAutoFit/>
          </a:bodyPr>
          <a:lstStyle/>
          <a:p>
            <a:pPr marL="388641" lvl="1" indent="-194321" defTabSz="609630">
              <a:lnSpc>
                <a:spcPts val="2520"/>
              </a:lnSpc>
              <a:buFont typeface="Arial"/>
              <a:buChar char="•"/>
            </a:pPr>
            <a:r>
              <a:rPr lang="en-US">
                <a:solidFill>
                  <a:srgbClr val="000000"/>
                </a:solidFill>
                <a:latin typeface="Canva Sans Bold"/>
              </a:rPr>
              <a:t>Contact your VR counselor or reach out to RWS directly at </a:t>
            </a:r>
            <a:r>
              <a:rPr lang="en-US">
                <a:solidFill>
                  <a:srgbClr val="3479EF"/>
                </a:solidFill>
                <a:latin typeface="Canva Sans Bold"/>
              </a:rPr>
              <a:t>rws.csc.referrals@gvs.ga.gov</a:t>
            </a:r>
            <a:r>
              <a:rPr lang="en-US">
                <a:solidFill>
                  <a:srgbClr val="000000"/>
                </a:solidFill>
                <a:latin typeface="Canva Sans Bold"/>
              </a:rPr>
              <a:t> to receive an application for admission and information on admissions criteria</a:t>
            </a:r>
          </a:p>
          <a:p>
            <a:pPr defTabSz="609630">
              <a:lnSpc>
                <a:spcPts val="2520"/>
              </a:lnSpc>
            </a:pPr>
            <a:endParaRPr lang="en-US">
              <a:solidFill>
                <a:srgbClr val="000000"/>
              </a:solidFill>
              <a:latin typeface="Canva Sans Bold"/>
            </a:endParaRPr>
          </a:p>
          <a:p>
            <a:pPr marL="388641" lvl="1" indent="-194321" defTabSz="609630">
              <a:lnSpc>
                <a:spcPts val="2520"/>
              </a:lnSpc>
              <a:buFont typeface="Arial"/>
              <a:buChar char="•"/>
            </a:pPr>
            <a:r>
              <a:rPr lang="en-US">
                <a:solidFill>
                  <a:srgbClr val="000000"/>
                </a:solidFill>
                <a:latin typeface="Canva Sans Bold"/>
              </a:rPr>
              <a:t>Admission decision will be made upon receipt of completed application and required supporting documents</a:t>
            </a:r>
          </a:p>
          <a:p>
            <a:pPr defTabSz="609630">
              <a:lnSpc>
                <a:spcPts val="2520"/>
              </a:lnSpc>
            </a:pPr>
            <a:endParaRPr lang="en-US">
              <a:solidFill>
                <a:srgbClr val="000000"/>
              </a:solidFill>
              <a:latin typeface="Canva Sans Bold"/>
            </a:endParaRPr>
          </a:p>
          <a:p>
            <a:pPr marL="388641" lvl="1" indent="-194321" defTabSz="609630">
              <a:lnSpc>
                <a:spcPts val="2520"/>
              </a:lnSpc>
              <a:buFont typeface="Arial"/>
              <a:buChar char="•"/>
            </a:pPr>
            <a:r>
              <a:rPr lang="en-US">
                <a:solidFill>
                  <a:srgbClr val="000000"/>
                </a:solidFill>
                <a:latin typeface="Canva Sans Bold"/>
              </a:rPr>
              <a:t>Clients will be notified directly by RWS staff of their admissions status (admissions packet if accepted to RWS, referral to local field counselor for additional supports if criteria is not met)</a:t>
            </a:r>
          </a:p>
          <a:p>
            <a:pPr defTabSz="609630">
              <a:lnSpc>
                <a:spcPts val="3173"/>
              </a:lnSpc>
            </a:pPr>
            <a:endParaRPr lang="en-US">
              <a:solidFill>
                <a:srgbClr val="000000"/>
              </a:solidFill>
              <a:latin typeface="Canva Sans Bold"/>
            </a:endParaRPr>
          </a:p>
        </p:txBody>
      </p:sp>
      <p:sp>
        <p:nvSpPr>
          <p:cNvPr id="10" name="TextBox 10"/>
          <p:cNvSpPr txBox="1"/>
          <p:nvPr/>
        </p:nvSpPr>
        <p:spPr>
          <a:xfrm>
            <a:off x="6738322" y="647700"/>
            <a:ext cx="5111434" cy="2537233"/>
          </a:xfrm>
          <a:prstGeom prst="rect">
            <a:avLst/>
          </a:prstGeom>
        </p:spPr>
        <p:txBody>
          <a:bodyPr lIns="0" tIns="0" rIns="0" bIns="0" rtlCol="0" anchor="t">
            <a:spAutoFit/>
          </a:bodyPr>
          <a:lstStyle/>
          <a:p>
            <a:pPr marL="388641" lvl="1" indent="-194321" defTabSz="609630">
              <a:lnSpc>
                <a:spcPts val="2520"/>
              </a:lnSpc>
              <a:buFont typeface="Arial"/>
              <a:buChar char="•"/>
            </a:pPr>
            <a:r>
              <a:rPr lang="en-US">
                <a:solidFill>
                  <a:srgbClr val="000000"/>
                </a:solidFill>
                <a:latin typeface="Canva Sans Bold"/>
              </a:rPr>
              <a:t>Contact Jamie Fox, Admissions Manager, at </a:t>
            </a:r>
            <a:r>
              <a:rPr lang="en-US">
                <a:solidFill>
                  <a:srgbClr val="1877F2"/>
                </a:solidFill>
                <a:latin typeface="Canva Sans Bold"/>
              </a:rPr>
              <a:t>Jamie.fox@gvs.ga.gov</a:t>
            </a:r>
            <a:r>
              <a:rPr lang="en-US">
                <a:solidFill>
                  <a:srgbClr val="000000"/>
                </a:solidFill>
                <a:latin typeface="Canva Sans Bold"/>
              </a:rPr>
              <a:t> OR reach out to your local VR counselor</a:t>
            </a:r>
          </a:p>
          <a:p>
            <a:pPr marL="388641" lvl="1" indent="-194321" defTabSz="609630">
              <a:lnSpc>
                <a:spcPts val="2520"/>
              </a:lnSpc>
              <a:buFont typeface="Arial"/>
              <a:buChar char="•"/>
            </a:pPr>
            <a:endParaRPr lang="en-US">
              <a:solidFill>
                <a:srgbClr val="000000"/>
              </a:solidFill>
              <a:latin typeface="Canva Sans Bold"/>
            </a:endParaRPr>
          </a:p>
          <a:p>
            <a:pPr marL="388641" lvl="1" indent="-194321" defTabSz="609630">
              <a:lnSpc>
                <a:spcPts val="2520"/>
              </a:lnSpc>
              <a:buFont typeface="Arial"/>
              <a:buChar char="•"/>
            </a:pPr>
            <a:endParaRPr lang="en-US">
              <a:solidFill>
                <a:srgbClr val="000000"/>
              </a:solidFill>
              <a:latin typeface="Canva Sans Bold"/>
            </a:endParaRPr>
          </a:p>
          <a:p>
            <a:pPr marL="388641" lvl="1" indent="-194321" defTabSz="609630">
              <a:lnSpc>
                <a:spcPts val="2520"/>
              </a:lnSpc>
              <a:buFont typeface="Arial"/>
              <a:buChar char="•"/>
            </a:pPr>
            <a:r>
              <a:rPr lang="en-US">
                <a:solidFill>
                  <a:srgbClr val="000000"/>
                </a:solidFill>
                <a:latin typeface="Canva Sans Bold"/>
              </a:rPr>
              <a:t>Click on this link to begin the process to becoming a VR client: https://referral.gvs.ga.gov/</a:t>
            </a:r>
          </a:p>
        </p:txBody>
      </p:sp>
      <p:pic>
        <p:nvPicPr>
          <p:cNvPr id="12" name="Picture 11" descr="Yellow star chat bubble">
            <a:extLst>
              <a:ext uri="{FF2B5EF4-FFF2-40B4-BE49-F238E27FC236}">
                <a16:creationId xmlns:a16="http://schemas.microsoft.com/office/drawing/2014/main" id="{587D42D2-E463-49A0-6D65-0CBE8B697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985" y="3853012"/>
            <a:ext cx="1100529" cy="677109"/>
          </a:xfrm>
          <a:prstGeom prst="rect">
            <a:avLst/>
          </a:prstGeom>
        </p:spPr>
      </p:pic>
      <p:sp>
        <p:nvSpPr>
          <p:cNvPr id="11" name="TextBox 10">
            <a:extLst>
              <a:ext uri="{FF2B5EF4-FFF2-40B4-BE49-F238E27FC236}">
                <a16:creationId xmlns:a16="http://schemas.microsoft.com/office/drawing/2014/main" id="{80EB4918-05CA-477F-44A5-02FA1061F6E5}"/>
              </a:ext>
            </a:extLst>
          </p:cNvPr>
          <p:cNvSpPr txBox="1"/>
          <p:nvPr/>
        </p:nvSpPr>
        <p:spPr>
          <a:xfrm>
            <a:off x="5472985" y="4749801"/>
            <a:ext cx="1100529" cy="830997"/>
          </a:xfrm>
          <a:prstGeom prst="rect">
            <a:avLst/>
          </a:prstGeom>
          <a:noFill/>
        </p:spPr>
        <p:txBody>
          <a:bodyPr wrap="square" rtlCol="0">
            <a:spAutoFit/>
          </a:bodyPr>
          <a:lstStyle/>
          <a:p>
            <a:pPr defTabSz="609630"/>
            <a:r>
              <a:rPr lang="en-US" sz="1200">
                <a:solidFill>
                  <a:prstClr val="white"/>
                </a:solidFill>
                <a:latin typeface="Calibri"/>
              </a:rPr>
              <a:t>In fall 2025, students must be in the age range of 18-24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374" y="2068105"/>
            <a:ext cx="8562217" cy="4789895"/>
          </a:xfrm>
          <a:custGeom>
            <a:avLst/>
            <a:gdLst/>
            <a:ahLst/>
            <a:cxnLst/>
            <a:rect l="l" t="t" r="r" b="b"/>
            <a:pathLst>
              <a:path w="12843326" h="6079943">
                <a:moveTo>
                  <a:pt x="0" y="0"/>
                </a:moveTo>
                <a:lnTo>
                  <a:pt x="12843326" y="0"/>
                </a:lnTo>
                <a:lnTo>
                  <a:pt x="12843326" y="6079943"/>
                </a:lnTo>
                <a:lnTo>
                  <a:pt x="0" y="607994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8428258" y="234265"/>
            <a:ext cx="3491294" cy="4034244"/>
          </a:xfrm>
          <a:custGeom>
            <a:avLst/>
            <a:gdLst/>
            <a:ahLst/>
            <a:cxnLst/>
            <a:rect l="l" t="t" r="r" b="b"/>
            <a:pathLst>
              <a:path w="5236941" h="6051366">
                <a:moveTo>
                  <a:pt x="0" y="0"/>
                </a:moveTo>
                <a:lnTo>
                  <a:pt x="5236941" y="0"/>
                </a:lnTo>
                <a:lnTo>
                  <a:pt x="5236941" y="6051366"/>
                </a:lnTo>
                <a:lnTo>
                  <a:pt x="0" y="60513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4" name="Picture 4"/>
          <p:cNvPicPr>
            <a:picLocks noChangeAspect="1"/>
          </p:cNvPicPr>
          <p:nvPr/>
        </p:nvPicPr>
        <p:blipFill>
          <a:blip r:embed="rId4"/>
          <a:srcRect/>
          <a:stretch>
            <a:fillRect/>
          </a:stretch>
        </p:blipFill>
        <p:spPr>
          <a:xfrm>
            <a:off x="8062779" y="4268509"/>
            <a:ext cx="3742065" cy="2226529"/>
          </a:xfrm>
          <a:prstGeom prst="rect">
            <a:avLst/>
          </a:prstGeom>
        </p:spPr>
      </p:pic>
      <p:sp>
        <p:nvSpPr>
          <p:cNvPr id="5" name="Freeform 5"/>
          <p:cNvSpPr/>
          <p:nvPr/>
        </p:nvSpPr>
        <p:spPr>
          <a:xfrm>
            <a:off x="2018082" y="736600"/>
            <a:ext cx="4876800" cy="903629"/>
          </a:xfrm>
          <a:custGeom>
            <a:avLst/>
            <a:gdLst/>
            <a:ahLst/>
            <a:cxnLst/>
            <a:rect l="l" t="t" r="r" b="b"/>
            <a:pathLst>
              <a:path w="7315200" h="1355443">
                <a:moveTo>
                  <a:pt x="0" y="0"/>
                </a:moveTo>
                <a:lnTo>
                  <a:pt x="7315200" y="0"/>
                </a:lnTo>
                <a:lnTo>
                  <a:pt x="7315200" y="1355443"/>
                </a:lnTo>
                <a:lnTo>
                  <a:pt x="0" y="1355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400">
              <a:solidFill>
                <a:prstClr val="black"/>
              </a:solidFill>
              <a:latin typeface="Calibri"/>
            </a:endParaRPr>
          </a:p>
        </p:txBody>
      </p:sp>
      <p:grpSp>
        <p:nvGrpSpPr>
          <p:cNvPr id="6" name="Group 6"/>
          <p:cNvGrpSpPr/>
          <p:nvPr/>
        </p:nvGrpSpPr>
        <p:grpSpPr>
          <a:xfrm>
            <a:off x="9315961" y="600475"/>
            <a:ext cx="1873950" cy="1873950"/>
            <a:chOff x="0" y="0"/>
            <a:chExt cx="3747900" cy="3747900"/>
          </a:xfrm>
        </p:grpSpPr>
        <p:sp>
          <p:nvSpPr>
            <p:cNvPr id="7" name="Freeform 7"/>
            <p:cNvSpPr/>
            <p:nvPr/>
          </p:nvSpPr>
          <p:spPr>
            <a:xfrm>
              <a:off x="0" y="0"/>
              <a:ext cx="3747900" cy="3747900"/>
            </a:xfrm>
            <a:custGeom>
              <a:avLst/>
              <a:gdLst/>
              <a:ahLst/>
              <a:cxnLst/>
              <a:rect l="l" t="t" r="r" b="b"/>
              <a:pathLst>
                <a:path w="3747900" h="3747900">
                  <a:moveTo>
                    <a:pt x="0" y="0"/>
                  </a:moveTo>
                  <a:lnTo>
                    <a:pt x="3747900" y="0"/>
                  </a:lnTo>
                  <a:lnTo>
                    <a:pt x="3747900" y="3747900"/>
                  </a:lnTo>
                  <a:lnTo>
                    <a:pt x="0" y="3747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7">
            <a:extLst>
              <a:ext uri="{FF2B5EF4-FFF2-40B4-BE49-F238E27FC236}">
                <a16:creationId xmlns:a16="http://schemas.microsoft.com/office/drawing/2014/main" id="{4C1772F0-68E0-D38C-BD5C-15D68ADC688C}"/>
              </a:ext>
            </a:extLst>
          </p:cNvPr>
          <p:cNvSpPr/>
          <p:nvPr/>
        </p:nvSpPr>
        <p:spPr>
          <a:xfrm>
            <a:off x="175373" y="2166649"/>
            <a:ext cx="2997200" cy="615553"/>
          </a:xfrm>
          <a:prstGeom prst="rect">
            <a:avLst/>
          </a:prstGeom>
          <a:noFill/>
        </p:spPr>
        <p:txBody>
          <a:bodyPr wrap="square" lIns="60960" tIns="30480" rIns="60960" bIns="30480">
            <a:spAutoFit/>
          </a:bodyPr>
          <a:lstStyle/>
          <a:p>
            <a:pPr algn="ctr" defTabSz="609630"/>
            <a:r>
              <a:rPr lang="en-US" sz="3600" b="1" spc="33">
                <a:ln w="9525" cmpd="sng">
                  <a:solidFill>
                    <a:srgbClr val="4F81BD"/>
                  </a:solidFill>
                  <a:prstDash val="solid"/>
                </a:ln>
                <a:solidFill>
                  <a:srgbClr val="70AD47">
                    <a:tint val="1000"/>
                  </a:srgbClr>
                </a:solidFill>
                <a:effectLst>
                  <a:glow rad="38100">
                    <a:srgbClr val="4F81BD">
                      <a:alpha val="40000"/>
                    </a:srgbClr>
                  </a:glow>
                </a:effectLst>
                <a:latin typeface="Calibri"/>
              </a:rPr>
              <a:t>#RWS-2.0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4C7-E5B4-4BF4-30EB-37F07FE7FE89}"/>
              </a:ext>
            </a:extLst>
          </p:cNvPr>
          <p:cNvSpPr>
            <a:spLocks noGrp="1"/>
          </p:cNvSpPr>
          <p:nvPr>
            <p:ph type="title"/>
          </p:nvPr>
        </p:nvSpPr>
        <p:spPr>
          <a:xfrm>
            <a:off x="2702560" y="365125"/>
            <a:ext cx="8651240" cy="1325563"/>
          </a:xfrm>
        </p:spPr>
        <p:txBody>
          <a:bodyPr>
            <a:normAutofit/>
          </a:bodyPr>
          <a:lstStyle/>
          <a:p>
            <a:r>
              <a:rPr lang="en-US">
                <a:latin typeface="Abadi Extra Light" panose="020F0502020204030204" pitchFamily="34" charset="0"/>
              </a:rPr>
              <a:t>Pathways to Partnerships</a:t>
            </a:r>
            <a:br>
              <a:rPr lang="en-US"/>
            </a:br>
            <a:r>
              <a:rPr lang="en-US"/>
              <a:t>Family Learning Session Survey</a:t>
            </a:r>
          </a:p>
        </p:txBody>
      </p:sp>
      <p:pic>
        <p:nvPicPr>
          <p:cNvPr id="3" name="Picture 2" descr="A blue heart with text overlay&#10;&#10;Description automatically generated">
            <a:extLst>
              <a:ext uri="{FF2B5EF4-FFF2-40B4-BE49-F238E27FC236}">
                <a16:creationId xmlns:a16="http://schemas.microsoft.com/office/drawing/2014/main" id="{9507B2B3-57F4-04EF-985E-DC41F87876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8781" y="298315"/>
            <a:ext cx="1472845" cy="14728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00EB2A-CC05-C082-4326-30145D28F675}"/>
              </a:ext>
            </a:extLst>
          </p:cNvPr>
          <p:cNvSpPr/>
          <p:nvPr/>
        </p:nvSpPr>
        <p:spPr>
          <a:xfrm>
            <a:off x="468406" y="2073434"/>
            <a:ext cx="4104212" cy="4524315"/>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3200">
                <a:ln/>
                <a:solidFill>
                  <a:schemeClr val="bg1"/>
                </a:solidFill>
              </a:rPr>
              <a:t>We</a:t>
            </a:r>
            <a:r>
              <a:rPr lang="en-US" sz="3200">
                <a:ln/>
                <a:solidFill>
                  <a:schemeClr val="bg1"/>
                </a:solidFill>
                <a:ea typeface="+mn-lt"/>
                <a:cs typeface="+mn-lt"/>
              </a:rPr>
              <a:t> value your feedback and would appreciate it if you could take a few moments to complete this survey. Your responses will help improve our learning sessions.</a:t>
            </a:r>
            <a:endParaRPr lang="en-US" sz="3200" b="1">
              <a:ln/>
              <a:solidFill>
                <a:schemeClr val="bg1"/>
              </a:solidFill>
            </a:endParaRPr>
          </a:p>
        </p:txBody>
      </p:sp>
      <p:pic>
        <p:nvPicPr>
          <p:cNvPr id="5" name="Picture 4">
            <a:extLst>
              <a:ext uri="{FF2B5EF4-FFF2-40B4-BE49-F238E27FC236}">
                <a16:creationId xmlns:a16="http://schemas.microsoft.com/office/drawing/2014/main" id="{633E6E14-A768-6D75-BD1C-6EF0D395BA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18719" y="3152090"/>
            <a:ext cx="2867416" cy="1911017"/>
          </a:xfrm>
          <a:prstGeom prst="rect">
            <a:avLst/>
          </a:prstGeom>
        </p:spPr>
      </p:pic>
      <p:pic>
        <p:nvPicPr>
          <p:cNvPr id="6" name="Picture 5">
            <a:extLst>
              <a:ext uri="{FF2B5EF4-FFF2-40B4-BE49-F238E27FC236}">
                <a16:creationId xmlns:a16="http://schemas.microsoft.com/office/drawing/2014/main" id="{CD979F20-B004-F251-E255-AAF236905180}"/>
              </a:ext>
            </a:extLst>
          </p:cNvPr>
          <p:cNvPicPr>
            <a:picLocks noChangeAspect="1"/>
          </p:cNvPicPr>
          <p:nvPr/>
        </p:nvPicPr>
        <p:blipFill>
          <a:blip r:embed="rId5"/>
          <a:stretch>
            <a:fillRect/>
          </a:stretch>
        </p:blipFill>
        <p:spPr>
          <a:xfrm>
            <a:off x="4839664" y="2377877"/>
            <a:ext cx="3192379" cy="3192379"/>
          </a:xfrm>
          <a:prstGeom prst="rect">
            <a:avLst/>
          </a:prstGeom>
        </p:spPr>
      </p:pic>
      <p:sp>
        <p:nvSpPr>
          <p:cNvPr id="7" name="TextBox 6">
            <a:extLst>
              <a:ext uri="{FF2B5EF4-FFF2-40B4-BE49-F238E27FC236}">
                <a16:creationId xmlns:a16="http://schemas.microsoft.com/office/drawing/2014/main" id="{E5013F11-16A0-BEC3-E1E4-51DC06E0A915}"/>
              </a:ext>
            </a:extLst>
          </p:cNvPr>
          <p:cNvSpPr txBox="1"/>
          <p:nvPr/>
        </p:nvSpPr>
        <p:spPr>
          <a:xfrm>
            <a:off x="4536376" y="6070270"/>
            <a:ext cx="76516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The contents of this publication were developed under a grant number H421E230027 from the Department of Education. However, those contents do not necessarily represent the policy of the Department of Education, and you should not assume endorsement by the Federal Government. (Authority: 20 U.S.C. §§ 1221e-3 and 3474)</a:t>
            </a:r>
            <a:endParaRPr lang="en-US">
              <a:solidFill>
                <a:schemeClr val="bg1"/>
              </a:solidFill>
            </a:endParaRPr>
          </a:p>
        </p:txBody>
      </p:sp>
    </p:spTree>
    <p:extLst>
      <p:ext uri="{BB962C8B-B14F-4D97-AF65-F5344CB8AC3E}">
        <p14:creationId xmlns:p14="http://schemas.microsoft.com/office/powerpoint/2010/main" val="308150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9E8662-6B23-E61D-3C65-CFBD385B53CA}"/>
              </a:ext>
            </a:extLst>
          </p:cNvPr>
          <p:cNvSpPr txBox="1"/>
          <p:nvPr/>
        </p:nvSpPr>
        <p:spPr>
          <a:xfrm>
            <a:off x="1024128" y="2120200"/>
            <a:ext cx="10338816" cy="1569660"/>
          </a:xfrm>
          <a:prstGeom prst="rect">
            <a:avLst/>
          </a:prstGeom>
          <a:noFill/>
        </p:spPr>
        <p:txBody>
          <a:bodyPr wrap="square">
            <a:spAutoFit/>
          </a:bodyPr>
          <a:lstStyle/>
          <a:p>
            <a:pPr algn="ctr"/>
            <a:r>
              <a:rPr lang="en-US" sz="2400" b="1" i="0" u="none" strike="noStrike">
                <a:solidFill>
                  <a:srgbClr val="000000"/>
                </a:solidFill>
                <a:effectLst/>
                <a:latin typeface="Arial" panose="020B0604020202020204" pitchFamily="34" charset="0"/>
              </a:rPr>
              <a:t>P2P Mission: </a:t>
            </a:r>
            <a:r>
              <a:rPr lang="en-US" sz="2400" b="0" i="0" u="none" strike="noStrike">
                <a:solidFill>
                  <a:srgbClr val="000000"/>
                </a:solidFill>
                <a:effectLst/>
                <a:latin typeface="Arial" panose="020B0604020202020204" pitchFamily="34" charset="0"/>
              </a:rPr>
              <a:t>To improve training and preparation of children and youth with disabilities in Georgia to eventually obtain and maintain competitive integrated employment in conjunction and coordination with other state, local, and private entities.</a:t>
            </a:r>
            <a:r>
              <a:rPr lang="en-US" sz="2400" b="0" i="0">
                <a:solidFill>
                  <a:srgbClr val="000000"/>
                </a:solidFill>
                <a:effectLst/>
                <a:latin typeface="Arial" panose="020B0604020202020204" pitchFamily="34" charset="0"/>
              </a:rPr>
              <a:t>​</a:t>
            </a:r>
            <a:endParaRPr lang="en-US" sz="2400"/>
          </a:p>
        </p:txBody>
      </p:sp>
      <p:pic>
        <p:nvPicPr>
          <p:cNvPr id="6" name="Picture 4">
            <a:extLst>
              <a:ext uri="{FF2B5EF4-FFF2-40B4-BE49-F238E27FC236}">
                <a16:creationId xmlns:a16="http://schemas.microsoft.com/office/drawing/2014/main" id="{B2B25090-E8D6-50C9-384C-91A2024BE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306" y="4014642"/>
            <a:ext cx="4419067" cy="24196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blue heart with text overlay&#10;&#10;Description automatically generated">
            <a:extLst>
              <a:ext uri="{FF2B5EF4-FFF2-40B4-BE49-F238E27FC236}">
                <a16:creationId xmlns:a16="http://schemas.microsoft.com/office/drawing/2014/main" id="{D953E2E2-EEDE-AEA6-7EE9-05A978CE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290" y="215292"/>
            <a:ext cx="1500251" cy="15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8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50AA-9452-50AC-1A02-1DD244FC1ADC}"/>
              </a:ext>
            </a:extLst>
          </p:cNvPr>
          <p:cNvSpPr>
            <a:spLocks noGrp="1"/>
          </p:cNvSpPr>
          <p:nvPr>
            <p:ph type="title"/>
          </p:nvPr>
        </p:nvSpPr>
        <p:spPr/>
        <p:txBody>
          <a:bodyPr>
            <a:normAutofit fontScale="90000"/>
          </a:bodyPr>
          <a:lstStyle/>
          <a:p>
            <a:pPr algn="ctr"/>
            <a:br>
              <a:rPr lang="en-US" b="1">
                <a:latin typeface="Abadi Extra Light" panose="020B0204020104020204" pitchFamily="34" charset="0"/>
              </a:rPr>
            </a:br>
            <a:br>
              <a:rPr lang="en-US" b="1">
                <a:latin typeface="Abadi Extra Light" panose="020B0204020104020204" pitchFamily="34" charset="0"/>
              </a:rPr>
            </a:br>
            <a:r>
              <a:rPr lang="en-US" sz="4400" b="1">
                <a:latin typeface="Abadi Extra Light" panose="020B0204020104020204" pitchFamily="34" charset="0"/>
              </a:rPr>
              <a:t>Family Learning Session  </a:t>
            </a:r>
            <a:br>
              <a:rPr lang="en-US" b="1">
                <a:latin typeface="Abadi Extra Light" panose="020B0204020104020204" pitchFamily="34" charset="0"/>
              </a:rPr>
            </a:br>
            <a:br>
              <a:rPr lang="en-US" b="1">
                <a:latin typeface="Abadi Extra Light" panose="020B0204020104020204" pitchFamily="34" charset="0"/>
              </a:rPr>
            </a:br>
            <a:endParaRPr lang="en-US"/>
          </a:p>
        </p:txBody>
      </p:sp>
      <p:sp>
        <p:nvSpPr>
          <p:cNvPr id="4" name="TextBox 3">
            <a:extLst>
              <a:ext uri="{FF2B5EF4-FFF2-40B4-BE49-F238E27FC236}">
                <a16:creationId xmlns:a16="http://schemas.microsoft.com/office/drawing/2014/main" id="{656CDA01-5561-6DD7-CC89-47EC3BBAA21A}"/>
              </a:ext>
            </a:extLst>
          </p:cNvPr>
          <p:cNvSpPr txBox="1"/>
          <p:nvPr/>
        </p:nvSpPr>
        <p:spPr>
          <a:xfrm>
            <a:off x="1621536" y="2620756"/>
            <a:ext cx="9253728" cy="4154984"/>
          </a:xfrm>
          <a:prstGeom prst="rect">
            <a:avLst/>
          </a:prstGeom>
          <a:noFill/>
        </p:spPr>
        <p:txBody>
          <a:bodyPr wrap="square">
            <a:spAutoFit/>
          </a:bodyPr>
          <a:lstStyle/>
          <a:p>
            <a:pPr algn="ctr"/>
            <a:r>
              <a:rPr lang="en-US" sz="4000" b="1">
                <a:latin typeface="Abadi Extra Light" panose="020B0204020104020204" pitchFamily="34" charset="0"/>
              </a:rPr>
              <a:t>What Resources are Available for My Child with a Disability and Our Family?</a:t>
            </a:r>
          </a:p>
          <a:p>
            <a:pPr algn="ctr"/>
            <a:r>
              <a:rPr lang="en-US" sz="4000" b="1">
                <a:latin typeface="Abadi Extra Light" panose="020B0204020104020204" pitchFamily="34" charset="0"/>
              </a:rPr>
              <a:t>PART 1</a:t>
            </a:r>
          </a:p>
          <a:p>
            <a:pPr algn="ctr"/>
            <a:endParaRPr lang="en-US" sz="4000" b="1">
              <a:latin typeface="Abadi Extra Light" panose="020B0204020104020204" pitchFamily="34" charset="0"/>
            </a:endParaRPr>
          </a:p>
          <a:p>
            <a:pPr algn="ctr"/>
            <a:r>
              <a:rPr lang="en-US" sz="2800">
                <a:latin typeface="Abadi Extra Light" panose="020B0204020104020204" pitchFamily="34" charset="0"/>
              </a:rPr>
              <a:t> </a:t>
            </a:r>
            <a:r>
              <a:rPr lang="en-US" sz="3200">
                <a:latin typeface="Abadi Extra Light" panose="020B0204020104020204" pitchFamily="34" charset="0"/>
              </a:rPr>
              <a:t>Katie Brown – Assistant Director for Residential Transition Initiatives, Roosevelt Warm Springs</a:t>
            </a:r>
            <a:br>
              <a:rPr lang="en-US" sz="4000">
                <a:latin typeface="Abadi Extra Light" panose="020B0204020104020204" pitchFamily="34" charset="0"/>
              </a:rPr>
            </a:br>
            <a:r>
              <a:rPr lang="en-US" sz="4000">
                <a:latin typeface="Abadi Extra Light" panose="020B0204020104020204" pitchFamily="34" charset="0"/>
              </a:rPr>
              <a:t> </a:t>
            </a:r>
            <a:endParaRPr lang="en-US" sz="4000" b="1">
              <a:latin typeface="Abadi Extra Light" panose="020B0204020104020204" pitchFamily="34" charset="0"/>
            </a:endParaRPr>
          </a:p>
        </p:txBody>
      </p:sp>
    </p:spTree>
    <p:extLst>
      <p:ext uri="{BB962C8B-B14F-4D97-AF65-F5344CB8AC3E}">
        <p14:creationId xmlns:p14="http://schemas.microsoft.com/office/powerpoint/2010/main" val="397024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3" y="232913"/>
            <a:ext cx="7096933" cy="3830130"/>
          </a:xfrm>
        </p:spPr>
        <p:txBody>
          <a:bodyPr/>
          <a:lstStyle/>
          <a:p>
            <a:r>
              <a:rPr lang="en-US"/>
              <a:t>What is GVRA and How Can the Agency Help Your Child?</a:t>
            </a:r>
          </a:p>
        </p:txBody>
      </p:sp>
      <p:pic>
        <p:nvPicPr>
          <p:cNvPr id="3" name="Picture 2">
            <a:extLst>
              <a:ext uri="{FF2B5EF4-FFF2-40B4-BE49-F238E27FC236}">
                <a16:creationId xmlns:a16="http://schemas.microsoft.com/office/drawing/2014/main" id="{C1335ECD-C57C-AC5A-E624-0B780CAB0071}"/>
              </a:ext>
            </a:extLst>
          </p:cNvPr>
          <p:cNvPicPr>
            <a:picLocks noChangeAspect="1"/>
          </p:cNvPicPr>
          <p:nvPr/>
        </p:nvPicPr>
        <p:blipFill>
          <a:blip r:embed="rId3"/>
          <a:stretch>
            <a:fillRect/>
          </a:stretch>
        </p:blipFill>
        <p:spPr>
          <a:xfrm>
            <a:off x="9110076" y="4950390"/>
            <a:ext cx="1905000" cy="1905000"/>
          </a:xfrm>
          <a:prstGeom prst="rect">
            <a:avLst/>
          </a:prstGeom>
        </p:spPr>
      </p:pic>
      <p:pic>
        <p:nvPicPr>
          <p:cNvPr id="4" name="Picture 3">
            <a:extLst>
              <a:ext uri="{FF2B5EF4-FFF2-40B4-BE49-F238E27FC236}">
                <a16:creationId xmlns:a16="http://schemas.microsoft.com/office/drawing/2014/main" id="{5DCCF0D1-E5BD-C271-60A5-1EBDAA48D707}"/>
              </a:ext>
            </a:extLst>
          </p:cNvPr>
          <p:cNvPicPr>
            <a:picLocks noChangeAspect="1"/>
          </p:cNvPicPr>
          <p:nvPr/>
        </p:nvPicPr>
        <p:blipFill>
          <a:blip r:embed="rId3"/>
          <a:stretch>
            <a:fillRect/>
          </a:stretch>
        </p:blipFill>
        <p:spPr>
          <a:xfrm>
            <a:off x="9082644" y="4953000"/>
            <a:ext cx="1905000" cy="1905000"/>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58864" y="102021"/>
            <a:ext cx="9779183" cy="1744415"/>
          </a:xfrm>
        </p:spPr>
        <p:txBody>
          <a:bodyPr/>
          <a:lstStyle/>
          <a:p>
            <a:r>
              <a:rPr lang="en-US"/>
              <a:t>What is GVRA?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58865" y="1714755"/>
            <a:ext cx="9779182" cy="1404405"/>
          </a:xfrm>
        </p:spPr>
        <p:txBody>
          <a:bodyPr vert="horz" lIns="91440" tIns="45720" rIns="91440" bIns="45720" rtlCol="0" anchor="t">
            <a:normAutofit/>
          </a:bodyPr>
          <a:lstStyle/>
          <a:p>
            <a:pPr marL="457200" indent="-457200">
              <a:buChar char="•"/>
            </a:pPr>
            <a:r>
              <a:rPr lang="en-US"/>
              <a:t>State agency</a:t>
            </a:r>
          </a:p>
          <a:p>
            <a:pPr marL="457200" indent="-457200">
              <a:buChar char="•"/>
            </a:pPr>
            <a:r>
              <a:rPr lang="en-US"/>
              <a:t>Helps people with disabilities gain and maintain employment</a:t>
            </a:r>
          </a:p>
          <a:p>
            <a:endParaRPr lang="en-US"/>
          </a:p>
          <a:p>
            <a:endParaRPr lang="en-US"/>
          </a:p>
          <a:p>
            <a:endParaRPr lang="en-US"/>
          </a:p>
        </p:txBody>
      </p:sp>
      <p:sp>
        <p:nvSpPr>
          <p:cNvPr id="4" name="TextBox 3">
            <a:extLst>
              <a:ext uri="{FF2B5EF4-FFF2-40B4-BE49-F238E27FC236}">
                <a16:creationId xmlns:a16="http://schemas.microsoft.com/office/drawing/2014/main" id="{8E58DDAB-B158-4849-8418-3C2264D67A8F}"/>
              </a:ext>
            </a:extLst>
          </p:cNvPr>
          <p:cNvSpPr txBox="1"/>
          <p:nvPr/>
        </p:nvSpPr>
        <p:spPr>
          <a:xfrm>
            <a:off x="657615" y="3288082"/>
            <a:ext cx="274528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Johnny has ADHD and struggles focusing. He has an IEP in school. Johnny wants to work when he graduates. GVRA can help him after graduation finding and keeping a job!</a:t>
            </a:r>
          </a:p>
        </p:txBody>
      </p:sp>
      <p:sp>
        <p:nvSpPr>
          <p:cNvPr id="5" name="TextBox 4">
            <a:extLst>
              <a:ext uri="{FF2B5EF4-FFF2-40B4-BE49-F238E27FC236}">
                <a16:creationId xmlns:a16="http://schemas.microsoft.com/office/drawing/2014/main" id="{63E105E7-B6AE-52E0-EF47-BDDE98E3FCEB}"/>
              </a:ext>
            </a:extLst>
          </p:cNvPr>
          <p:cNvSpPr txBox="1"/>
          <p:nvPr/>
        </p:nvSpPr>
        <p:spPr>
          <a:xfrm>
            <a:off x="4164903" y="3298519"/>
            <a:ext cx="274528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Sarah has autism. She wants to become a graphic designer. She needs help with college. GVRA can help her with college and make sure she is successful in getting a job as a graphic designer after school. </a:t>
            </a:r>
          </a:p>
        </p:txBody>
      </p:sp>
      <p:sp>
        <p:nvSpPr>
          <p:cNvPr id="6" name="TextBox 5">
            <a:extLst>
              <a:ext uri="{FF2B5EF4-FFF2-40B4-BE49-F238E27FC236}">
                <a16:creationId xmlns:a16="http://schemas.microsoft.com/office/drawing/2014/main" id="{D96E83D6-61BA-8733-7681-D6B733664E91}"/>
              </a:ext>
            </a:extLst>
          </p:cNvPr>
          <p:cNvSpPr txBox="1"/>
          <p:nvPr/>
        </p:nvSpPr>
        <p:spPr>
          <a:xfrm>
            <a:off x="8455068" y="2557396"/>
            <a:ext cx="27452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a:ea typeface="+mn-ea"/>
                <a:cs typeface="+mn-cs"/>
              </a:rPr>
              <a:t>Julius has cerebral palsy. He wants to work after high school but will need support on the job site. GVRA can provide supportive employment to help Julius on the job. </a:t>
            </a:r>
          </a:p>
        </p:txBody>
      </p:sp>
      <p:pic>
        <p:nvPicPr>
          <p:cNvPr id="7" name="Picture 6">
            <a:extLst>
              <a:ext uri="{FF2B5EF4-FFF2-40B4-BE49-F238E27FC236}">
                <a16:creationId xmlns:a16="http://schemas.microsoft.com/office/drawing/2014/main" id="{9A0FD4BC-7D2A-21F0-2D5E-212D6C3D4F6D}"/>
              </a:ext>
            </a:extLst>
          </p:cNvPr>
          <p:cNvPicPr>
            <a:picLocks noChangeAspect="1"/>
          </p:cNvPicPr>
          <p:nvPr/>
        </p:nvPicPr>
        <p:blipFill>
          <a:blip r:embed="rId3"/>
          <a:stretch>
            <a:fillRect/>
          </a:stretch>
        </p:blipFill>
        <p:spPr>
          <a:xfrm>
            <a:off x="2284957" y="5526066"/>
            <a:ext cx="1192061" cy="1254692"/>
          </a:xfrm>
          <a:prstGeom prst="rect">
            <a:avLst/>
          </a:prstGeom>
        </p:spPr>
      </p:pic>
      <p:pic>
        <p:nvPicPr>
          <p:cNvPr id="8" name="Picture 7">
            <a:extLst>
              <a:ext uri="{FF2B5EF4-FFF2-40B4-BE49-F238E27FC236}">
                <a16:creationId xmlns:a16="http://schemas.microsoft.com/office/drawing/2014/main" id="{7FDD3333-2B2C-18E3-0967-31338B09B282}"/>
              </a:ext>
            </a:extLst>
          </p:cNvPr>
          <p:cNvPicPr>
            <a:picLocks noChangeAspect="1"/>
          </p:cNvPicPr>
          <p:nvPr/>
        </p:nvPicPr>
        <p:blipFill>
          <a:blip r:embed="rId4"/>
          <a:stretch>
            <a:fillRect/>
          </a:stretch>
        </p:blipFill>
        <p:spPr>
          <a:xfrm>
            <a:off x="6653539" y="4043102"/>
            <a:ext cx="1358813" cy="1402262"/>
          </a:xfrm>
          <a:prstGeom prst="rect">
            <a:avLst/>
          </a:prstGeom>
        </p:spPr>
      </p:pic>
      <p:pic>
        <p:nvPicPr>
          <p:cNvPr id="9" name="Picture 8">
            <a:extLst>
              <a:ext uri="{FF2B5EF4-FFF2-40B4-BE49-F238E27FC236}">
                <a16:creationId xmlns:a16="http://schemas.microsoft.com/office/drawing/2014/main" id="{88188C16-BF37-3042-77B1-3B871C10F17E}"/>
              </a:ext>
            </a:extLst>
          </p:cNvPr>
          <p:cNvPicPr>
            <a:picLocks noChangeAspect="1"/>
          </p:cNvPicPr>
          <p:nvPr/>
        </p:nvPicPr>
        <p:blipFill>
          <a:blip r:embed="rId5"/>
          <a:stretch>
            <a:fillRect/>
          </a:stretch>
        </p:blipFill>
        <p:spPr>
          <a:xfrm>
            <a:off x="9691949" y="1293834"/>
            <a:ext cx="1242295" cy="1504168"/>
          </a:xfrm>
          <a:prstGeom prst="rect">
            <a:avLst/>
          </a:prstGeom>
        </p:spPr>
      </p:pic>
    </p:spTree>
    <p:extLst>
      <p:ext uri="{BB962C8B-B14F-4D97-AF65-F5344CB8AC3E}">
        <p14:creationId xmlns:p14="http://schemas.microsoft.com/office/powerpoint/2010/main" val="132560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1303191" y="1371600"/>
            <a:ext cx="5486400" cy="4114800"/>
          </a:xfrm>
        </p:spPr>
        <p:txBody>
          <a:bodyPr/>
          <a:lstStyle/>
          <a:p>
            <a:r>
              <a:rPr lang="en-US"/>
              <a:t>Now that we know what GVRA does, how do you get that support for your child? </a:t>
            </a:r>
          </a:p>
        </p:txBody>
      </p:sp>
      <p:pic>
        <p:nvPicPr>
          <p:cNvPr id="10" name="Picture Placeholder 9">
            <a:extLst>
              <a:ext uri="{FF2B5EF4-FFF2-40B4-BE49-F238E27FC236}">
                <a16:creationId xmlns:a16="http://schemas.microsoft.com/office/drawing/2014/main" id="{FCA2FB5B-570E-D181-A4B1-1DCB61C08948}"/>
              </a:ext>
            </a:extLst>
          </p:cNvPr>
          <p:cNvPicPr>
            <a:picLocks noGrp="1" noChangeAspect="1"/>
          </p:cNvPicPr>
          <p:nvPr>
            <p:ph type="pic" sz="quarter" idx="10"/>
          </p:nvPr>
        </p:nvPicPr>
        <p:blipFill rotWithShape="1">
          <a:blip r:embed="rId3"/>
          <a:srcRect l="228" r="228"/>
          <a:stretch/>
        </p:blipFill>
        <p:spPr>
          <a:xfrm>
            <a:off x="7183438" y="1168400"/>
            <a:ext cx="4500562" cy="4521200"/>
          </a:xfrm>
        </p:spPr>
      </p:pic>
    </p:spTree>
    <p:extLst>
      <p:ext uri="{BB962C8B-B14F-4D97-AF65-F5344CB8AC3E}">
        <p14:creationId xmlns:p14="http://schemas.microsoft.com/office/powerpoint/2010/main" val="3662677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F5EE67-DE83-C00F-F31C-58A2B46234DB}"/>
              </a:ext>
            </a:extLst>
          </p:cNvPr>
          <p:cNvSpPr>
            <a:spLocks noGrp="1"/>
          </p:cNvSpPr>
          <p:nvPr>
            <p:ph type="title"/>
          </p:nvPr>
        </p:nvSpPr>
        <p:spPr>
          <a:xfrm>
            <a:off x="1167492" y="45085"/>
            <a:ext cx="9779183" cy="1600835"/>
          </a:xfrm>
        </p:spPr>
        <p:txBody>
          <a:bodyPr/>
          <a:lstStyle/>
          <a:p>
            <a:r>
              <a:rPr lang="en-US"/>
              <a:t>Pre-Employment Transition Services</a:t>
            </a:r>
          </a:p>
        </p:txBody>
      </p:sp>
      <p:sp>
        <p:nvSpPr>
          <p:cNvPr id="3" name="Content Placeholder 2">
            <a:extLst>
              <a:ext uri="{FF2B5EF4-FFF2-40B4-BE49-F238E27FC236}">
                <a16:creationId xmlns:a16="http://schemas.microsoft.com/office/drawing/2014/main" id="{DAF7743C-9A64-6DD7-26EC-7870E2484D2F}"/>
              </a:ext>
            </a:extLst>
          </p:cNvPr>
          <p:cNvSpPr>
            <a:spLocks noGrp="1"/>
          </p:cNvSpPr>
          <p:nvPr>
            <p:ph idx="14"/>
          </p:nvPr>
        </p:nvSpPr>
        <p:spPr>
          <a:xfrm>
            <a:off x="1166813" y="2652713"/>
            <a:ext cx="9780587" cy="3436937"/>
          </a:xfrm>
        </p:spPr>
        <p:txBody>
          <a:bodyPr vert="horz" lIns="91440" tIns="45720" rIns="91440" bIns="45720" rtlCol="0" anchor="t">
            <a:normAutofit/>
          </a:bodyPr>
          <a:lstStyle/>
          <a:p>
            <a:pPr indent="-283210"/>
            <a:r>
              <a:rPr lang="en-US"/>
              <a:t>For students ages 14-22</a:t>
            </a:r>
          </a:p>
          <a:p>
            <a:pPr indent="-283210"/>
            <a:r>
              <a:rPr lang="en-US"/>
              <a:t>Usually provided in the schools</a:t>
            </a:r>
          </a:p>
          <a:p>
            <a:pPr indent="-283210"/>
            <a:r>
              <a:rPr lang="en-US"/>
              <a:t>Can focus on 5 things: </a:t>
            </a:r>
          </a:p>
        </p:txBody>
      </p:sp>
      <p:sp>
        <p:nvSpPr>
          <p:cNvPr id="2" name="TextBox 1">
            <a:extLst>
              <a:ext uri="{FF2B5EF4-FFF2-40B4-BE49-F238E27FC236}">
                <a16:creationId xmlns:a16="http://schemas.microsoft.com/office/drawing/2014/main" id="{B48599A8-4C2B-2F27-07E1-F4DC6E3864C6}"/>
              </a:ext>
            </a:extLst>
          </p:cNvPr>
          <p:cNvSpPr txBox="1"/>
          <p:nvPr/>
        </p:nvSpPr>
        <p:spPr>
          <a:xfrm>
            <a:off x="1169095" y="4185781"/>
            <a:ext cx="24216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Job Exploration</a:t>
            </a:r>
          </a:p>
        </p:txBody>
      </p:sp>
      <p:sp>
        <p:nvSpPr>
          <p:cNvPr id="6" name="TextBox 5">
            <a:extLst>
              <a:ext uri="{FF2B5EF4-FFF2-40B4-BE49-F238E27FC236}">
                <a16:creationId xmlns:a16="http://schemas.microsoft.com/office/drawing/2014/main" id="{329CDFBB-E519-1665-C78A-D623022352E2}"/>
              </a:ext>
            </a:extLst>
          </p:cNvPr>
          <p:cNvSpPr txBox="1"/>
          <p:nvPr/>
        </p:nvSpPr>
        <p:spPr>
          <a:xfrm>
            <a:off x="4102273" y="4185781"/>
            <a:ext cx="24216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Self-Advocacy</a:t>
            </a:r>
          </a:p>
        </p:txBody>
      </p:sp>
      <p:sp>
        <p:nvSpPr>
          <p:cNvPr id="7" name="TextBox 6">
            <a:extLst>
              <a:ext uri="{FF2B5EF4-FFF2-40B4-BE49-F238E27FC236}">
                <a16:creationId xmlns:a16="http://schemas.microsoft.com/office/drawing/2014/main" id="{AF175521-C028-447F-47BC-766E8CF524E9}"/>
              </a:ext>
            </a:extLst>
          </p:cNvPr>
          <p:cNvSpPr txBox="1"/>
          <p:nvPr/>
        </p:nvSpPr>
        <p:spPr>
          <a:xfrm>
            <a:off x="6722300" y="4185781"/>
            <a:ext cx="3215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Post-Secondary Counseling</a:t>
            </a:r>
          </a:p>
        </p:txBody>
      </p:sp>
      <p:sp>
        <p:nvSpPr>
          <p:cNvPr id="8" name="TextBox 7">
            <a:extLst>
              <a:ext uri="{FF2B5EF4-FFF2-40B4-BE49-F238E27FC236}">
                <a16:creationId xmlns:a16="http://schemas.microsoft.com/office/drawing/2014/main" id="{FF023516-D89A-1083-C957-887D61B4F58A}"/>
              </a:ext>
            </a:extLst>
          </p:cNvPr>
          <p:cNvSpPr txBox="1"/>
          <p:nvPr/>
        </p:nvSpPr>
        <p:spPr>
          <a:xfrm>
            <a:off x="1837149" y="4906027"/>
            <a:ext cx="25573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Work Based Learning</a:t>
            </a:r>
          </a:p>
        </p:txBody>
      </p:sp>
      <p:sp>
        <p:nvSpPr>
          <p:cNvPr id="9" name="TextBox 8">
            <a:extLst>
              <a:ext uri="{FF2B5EF4-FFF2-40B4-BE49-F238E27FC236}">
                <a16:creationId xmlns:a16="http://schemas.microsoft.com/office/drawing/2014/main" id="{AC125D2F-0EAC-F12C-72D1-10EB6996AAF4}"/>
              </a:ext>
            </a:extLst>
          </p:cNvPr>
          <p:cNvSpPr txBox="1"/>
          <p:nvPr/>
        </p:nvSpPr>
        <p:spPr>
          <a:xfrm>
            <a:off x="5229615" y="4906026"/>
            <a:ext cx="31001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entury Schoolbook"/>
                <a:ea typeface="+mn-ea"/>
                <a:cs typeface="+mn-cs"/>
              </a:rPr>
              <a:t>Workplace Readiness</a:t>
            </a:r>
          </a:p>
        </p:txBody>
      </p:sp>
    </p:spTree>
    <p:extLst>
      <p:ext uri="{BB962C8B-B14F-4D97-AF65-F5344CB8AC3E}">
        <p14:creationId xmlns:p14="http://schemas.microsoft.com/office/powerpoint/2010/main" val="2529338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093-E00B-31E9-0A13-71142E30E57C}"/>
              </a:ext>
            </a:extLst>
          </p:cNvPr>
          <p:cNvSpPr>
            <a:spLocks noGrp="1"/>
          </p:cNvSpPr>
          <p:nvPr>
            <p:ph type="ctrTitle"/>
          </p:nvPr>
        </p:nvSpPr>
        <p:spPr>
          <a:xfrm>
            <a:off x="1167494" y="177553"/>
            <a:ext cx="6245912" cy="3269447"/>
          </a:xfrm>
        </p:spPr>
        <p:txBody>
          <a:bodyPr/>
          <a:lstStyle/>
          <a:p>
            <a:r>
              <a:rPr lang="en-US"/>
              <a:t>VR Client</a:t>
            </a:r>
          </a:p>
        </p:txBody>
      </p:sp>
      <p:sp>
        <p:nvSpPr>
          <p:cNvPr id="3" name="Subtitle 2">
            <a:extLst>
              <a:ext uri="{FF2B5EF4-FFF2-40B4-BE49-F238E27FC236}">
                <a16:creationId xmlns:a16="http://schemas.microsoft.com/office/drawing/2014/main" id="{C62C8177-F0B6-B02C-3682-183D8307E999}"/>
              </a:ext>
            </a:extLst>
          </p:cNvPr>
          <p:cNvSpPr>
            <a:spLocks noGrp="1"/>
          </p:cNvSpPr>
          <p:nvPr>
            <p:ph type="subTitle" idx="1"/>
          </p:nvPr>
        </p:nvSpPr>
        <p:spPr>
          <a:xfrm>
            <a:off x="656015" y="4202704"/>
            <a:ext cx="6245912" cy="912850"/>
          </a:xfrm>
          <a:solidFill>
            <a:schemeClr val="accent1"/>
          </a:solidFill>
        </p:spPr>
        <p:txBody>
          <a:bodyPr/>
          <a:lstStyle/>
          <a:p>
            <a:r>
              <a:rPr lang="en-US"/>
              <a:t>Around senior year, students can apply to be a VR client to benefit from numerous services</a:t>
            </a:r>
          </a:p>
          <a:p>
            <a:endParaRPr lang="en-US"/>
          </a:p>
          <a:p>
            <a:endParaRPr lang="en-US">
              <a:solidFill>
                <a:schemeClr val="tx1"/>
              </a:solidFill>
            </a:endParaRPr>
          </a:p>
        </p:txBody>
      </p:sp>
      <p:sp>
        <p:nvSpPr>
          <p:cNvPr id="8" name="TextBox 7">
            <a:extLst>
              <a:ext uri="{FF2B5EF4-FFF2-40B4-BE49-F238E27FC236}">
                <a16:creationId xmlns:a16="http://schemas.microsoft.com/office/drawing/2014/main" id="{98F08842-2512-AEF8-3910-5E9457AD7AED}"/>
              </a:ext>
            </a:extLst>
          </p:cNvPr>
          <p:cNvSpPr txBox="1"/>
          <p:nvPr/>
        </p:nvSpPr>
        <p:spPr>
          <a:xfrm>
            <a:off x="7672192" y="5240054"/>
            <a:ext cx="36534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enorite"/>
                <a:ea typeface="+mn-lt"/>
                <a:cs typeface="+mn-lt"/>
                <a:hlinkClick r:id="rId3">
                  <a:extLst>
                    <a:ext uri="{A12FA001-AC4F-418D-AE19-62706E023703}">
                      <ahyp:hlinkClr xmlns:ahyp="http://schemas.microsoft.com/office/drawing/2018/hyperlinkcolor" val="tx"/>
                    </a:ext>
                  </a:extLst>
                </a:hlinkClick>
              </a:rPr>
              <a:t>GVRA Referral Website</a:t>
            </a:r>
            <a:endParaRPr kumimoji="0" lang="en-US" sz="3200" b="0" i="0" u="none" strike="noStrike" kern="1200" cap="none" spc="0" normalizeH="0" baseline="0" noProof="0">
              <a:ln>
                <a:noFill/>
              </a:ln>
              <a:solidFill>
                <a:srgbClr val="000000"/>
              </a:solidFill>
              <a:effectLst/>
              <a:uLnTx/>
              <a:uFillTx/>
              <a:latin typeface="Tenorite"/>
              <a:ea typeface="+mn-ea"/>
              <a:cs typeface="+mn-cs"/>
            </a:endParaRPr>
          </a:p>
        </p:txBody>
      </p:sp>
      <p:pic>
        <p:nvPicPr>
          <p:cNvPr id="9" name="Picture 8">
            <a:extLst>
              <a:ext uri="{FF2B5EF4-FFF2-40B4-BE49-F238E27FC236}">
                <a16:creationId xmlns:a16="http://schemas.microsoft.com/office/drawing/2014/main" id="{66FC07AA-C7A5-4C0E-62FE-68F8A7B3F8FB}"/>
              </a:ext>
            </a:extLst>
          </p:cNvPr>
          <p:cNvPicPr>
            <a:picLocks noChangeAspect="1"/>
          </p:cNvPicPr>
          <p:nvPr/>
        </p:nvPicPr>
        <p:blipFill>
          <a:blip r:embed="rId4"/>
          <a:stretch>
            <a:fillRect/>
          </a:stretch>
        </p:blipFill>
        <p:spPr>
          <a:xfrm>
            <a:off x="1192060" y="181627"/>
            <a:ext cx="3096017" cy="2319403"/>
          </a:xfrm>
          <a:prstGeom prst="rect">
            <a:avLst/>
          </a:prstGeom>
        </p:spPr>
      </p:pic>
    </p:spTree>
    <p:extLst>
      <p:ext uri="{BB962C8B-B14F-4D97-AF65-F5344CB8AC3E}">
        <p14:creationId xmlns:p14="http://schemas.microsoft.com/office/powerpoint/2010/main" val="411715335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917</Words>
  <Application>Microsoft Office PowerPoint</Application>
  <PresentationFormat>Widescreen</PresentationFormat>
  <Paragraphs>134</Paragraphs>
  <Slides>25</Slides>
  <Notes>8</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Custom</vt:lpstr>
      <vt:lpstr>1_Office Theme</vt:lpstr>
      <vt:lpstr>Banded</vt:lpstr>
      <vt:lpstr>Shannah Mabry – Pathways to Partnerships, Project Manager   Leigh Thrailkill – Pathways to Partnerships, Family Liaison  </vt:lpstr>
      <vt:lpstr>Big Dreams</vt:lpstr>
      <vt:lpstr>PowerPoint Presentation</vt:lpstr>
      <vt:lpstr>  Family Learning Session    </vt:lpstr>
      <vt:lpstr>What is GVRA and How Can the Agency Help Your Child?</vt:lpstr>
      <vt:lpstr>What is GVRA?</vt:lpstr>
      <vt:lpstr>Now that we know what GVRA does, how do you get that support for your child? </vt:lpstr>
      <vt:lpstr>Pre-Employment Transition Services</vt:lpstr>
      <vt:lpstr>VR Client</vt:lpstr>
      <vt:lpstr>Some of the services that you could possibly qualify for are: </vt:lpstr>
      <vt:lpstr>Let's Talk About a Few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Pathways to Partnerships Family Learning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Thrailkill, Leigh</dc:creator>
  <cp:lastModifiedBy>Thrailkill, Leigh</cp:lastModifiedBy>
  <cp:revision>25</cp:revision>
  <dcterms:created xsi:type="dcterms:W3CDTF">2024-11-11T23:55:59Z</dcterms:created>
  <dcterms:modified xsi:type="dcterms:W3CDTF">2024-12-12T17:28:14Z</dcterms:modified>
</cp:coreProperties>
</file>