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grandir Tight" panose="020B0604020202020204" charset="0"/>
      <p:regular r:id="rId16"/>
    </p:embeddedFont>
    <p:embeddedFont>
      <p:font typeface="Agrandir Tight Bold" panose="020B0604020202020204" charset="0"/>
      <p:regular r:id="rId17"/>
    </p:embeddedFont>
    <p:embeddedFont>
      <p:font typeface="Nunito Sans Condensed" panose="020B0604020202020204" charset="0"/>
      <p:regular r:id="rId18"/>
    </p:embeddedFont>
    <p:embeddedFont>
      <p:font typeface="Nunito Sans Condense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9" d="100"/>
          <a:sy n="79" d="100"/>
        </p:scale>
        <p:origin x="2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ilkill, Leigh" userId="49cb7c6d-f0ec-402b-9005-f085bedd0958" providerId="ADAL" clId="{DFCE69D6-A7A3-4DE2-ACAF-12BE0DDBA8C6}"/>
    <pc:docChg chg="modSld">
      <pc:chgData name="Thrailkill, Leigh" userId="49cb7c6d-f0ec-402b-9005-f085bedd0958" providerId="ADAL" clId="{DFCE69D6-A7A3-4DE2-ACAF-12BE0DDBA8C6}" dt="2026-02-06T17:55:22.532" v="0" actId="1076"/>
      <pc:docMkLst>
        <pc:docMk/>
      </pc:docMkLst>
      <pc:sldChg chg="modSp mod">
        <pc:chgData name="Thrailkill, Leigh" userId="49cb7c6d-f0ec-402b-9005-f085bedd0958" providerId="ADAL" clId="{DFCE69D6-A7A3-4DE2-ACAF-12BE0DDBA8C6}" dt="2026-02-06T17:55:22.532" v="0" actId="1076"/>
        <pc:sldMkLst>
          <pc:docMk/>
          <pc:sldMk cId="0" sldId="256"/>
        </pc:sldMkLst>
        <pc:spChg chg="mod">
          <ac:chgData name="Thrailkill, Leigh" userId="49cb7c6d-f0ec-402b-9005-f085bedd0958" providerId="ADAL" clId="{DFCE69D6-A7A3-4DE2-ACAF-12BE0DDBA8C6}" dt="2026-02-06T17:55:22.532" v="0" actId="1076"/>
          <ac:spMkLst>
            <pc:docMk/>
            <pc:sldMk cId="0" sldId="25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Interlocking heart going from dark blue to light blue paired with text reaching Pathways to Partnership GVRA + CILs + LEAs"/>
          <p:cNvSpPr/>
          <p:nvPr/>
        </p:nvSpPr>
        <p:spPr>
          <a:xfrm>
            <a:off x="746653" y="185654"/>
            <a:ext cx="2581258" cy="2581258"/>
          </a:xfrm>
          <a:custGeom>
            <a:avLst/>
            <a:gdLst/>
            <a:ahLst/>
            <a:cxnLst/>
            <a:rect l="l" t="t" r="r" b="b"/>
            <a:pathLst>
              <a:path w="2581258" h="2581258">
                <a:moveTo>
                  <a:pt x="0" y="0"/>
                </a:moveTo>
                <a:lnTo>
                  <a:pt x="2581258" y="0"/>
                </a:lnTo>
                <a:lnTo>
                  <a:pt x="2581258" y="2581258"/>
                </a:lnTo>
                <a:lnTo>
                  <a:pt x="0" y="2581258"/>
                </a:lnTo>
                <a:lnTo>
                  <a:pt x="0" y="0"/>
                </a:lnTo>
                <a:close/>
              </a:path>
            </a:pathLst>
          </a:custGeom>
          <a:blipFill>
            <a:blip r:embed="rId2"/>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80870" y="1851934"/>
            <a:ext cx="7108317" cy="8229600"/>
          </a:xfrm>
          <a:custGeom>
            <a:avLst/>
            <a:gdLst/>
            <a:ahLst/>
            <a:cxnLst/>
            <a:rect l="l" t="t" r="r" b="b"/>
            <a:pathLst>
              <a:path w="7108317" h="8229600">
                <a:moveTo>
                  <a:pt x="0" y="0"/>
                </a:moveTo>
                <a:lnTo>
                  <a:pt x="7108317" y="0"/>
                </a:lnTo>
                <a:lnTo>
                  <a:pt x="7108317" y="8229600"/>
                </a:lnTo>
                <a:lnTo>
                  <a:pt x="0" y="82296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499588" y="1477561"/>
            <a:ext cx="12759711" cy="2923357"/>
          </a:xfrm>
          <a:prstGeom prst="rect">
            <a:avLst/>
          </a:prstGeom>
        </p:spPr>
        <p:txBody>
          <a:bodyPr lIns="0" tIns="0" rIns="0" bIns="0" rtlCol="0" anchor="t">
            <a:spAutoFit/>
          </a:bodyPr>
          <a:lstStyle/>
          <a:p>
            <a:pPr algn="ctr">
              <a:lnSpc>
                <a:spcPts val="10415"/>
              </a:lnSpc>
            </a:pPr>
            <a:r>
              <a:rPr lang="en-US" sz="9299" b="1" dirty="0">
                <a:solidFill>
                  <a:srgbClr val="000000"/>
                </a:solidFill>
                <a:latin typeface="Agrandir Tight Bold"/>
                <a:ea typeface="Agrandir Tight Bold"/>
                <a:cs typeface="Agrandir Tight Bold"/>
                <a:sym typeface="Agrandir Tight Bold"/>
              </a:rPr>
              <a:t>Pathways to Partnerships</a:t>
            </a:r>
          </a:p>
          <a:p>
            <a:pPr algn="ctr">
              <a:lnSpc>
                <a:spcPts val="10415"/>
              </a:lnSpc>
            </a:pPr>
            <a:r>
              <a:rPr lang="en-US" sz="9299" b="1" dirty="0">
                <a:solidFill>
                  <a:srgbClr val="000000"/>
                </a:solidFill>
                <a:latin typeface="Agrandir Tight Bold"/>
                <a:ea typeface="Agrandir Tight Bold"/>
                <a:cs typeface="Agrandir Tight Bold"/>
                <a:sym typeface="Agrandir Tight Bold"/>
              </a:rPr>
              <a:t>(P2P)</a:t>
            </a:r>
          </a:p>
        </p:txBody>
      </p:sp>
      <p:sp>
        <p:nvSpPr>
          <p:cNvPr id="5" name="Freeform 5">
            <a:extLst>
              <a:ext uri="{C183D7F6-B498-43B3-948B-1728B52AA6E4}">
                <adec:decorative xmlns:adec="http://schemas.microsoft.com/office/drawing/2017/decorative" val="1"/>
              </a:ext>
            </a:extLst>
          </p:cNvPr>
          <p:cNvSpPr/>
          <p:nvPr/>
        </p:nvSpPr>
        <p:spPr>
          <a:xfrm>
            <a:off x="10791930" y="186521"/>
            <a:ext cx="7315200" cy="2228088"/>
          </a:xfrm>
          <a:custGeom>
            <a:avLst/>
            <a:gdLst/>
            <a:ahLst/>
            <a:cxnLst/>
            <a:rect l="l" t="t" r="r" b="b"/>
            <a:pathLst>
              <a:path w="7315200" h="2228088">
                <a:moveTo>
                  <a:pt x="0" y="0"/>
                </a:moveTo>
                <a:lnTo>
                  <a:pt x="7315200" y="0"/>
                </a:lnTo>
                <a:lnTo>
                  <a:pt x="7315200" y="2228088"/>
                </a:lnTo>
                <a:lnTo>
                  <a:pt x="0" y="2228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665522" y="5234058"/>
            <a:ext cx="10427845" cy="2141103"/>
          </a:xfrm>
          <a:prstGeom prst="rect">
            <a:avLst/>
          </a:prstGeom>
        </p:spPr>
        <p:txBody>
          <a:bodyPr lIns="0" tIns="0" rIns="0" bIns="0" rtlCol="0" anchor="t">
            <a:spAutoFit/>
          </a:bodyPr>
          <a:lstStyle/>
          <a:p>
            <a:pPr algn="ctr">
              <a:lnSpc>
                <a:spcPts val="7980"/>
              </a:lnSpc>
            </a:pPr>
            <a:r>
              <a:rPr lang="en-US" sz="5700">
                <a:solidFill>
                  <a:srgbClr val="000000"/>
                </a:solidFill>
                <a:latin typeface="Agrandir Tight"/>
                <a:ea typeface="Agrandir Tight"/>
                <a:cs typeface="Agrandir Tight"/>
                <a:sym typeface="Agrandir Tight"/>
              </a:rPr>
              <a:t>Shannah Mabry, P2P Project Manager</a:t>
            </a:r>
          </a:p>
          <a:p>
            <a:pPr algn="ctr">
              <a:lnSpc>
                <a:spcPts val="7980"/>
              </a:lnSpc>
              <a:spcBef>
                <a:spcPct val="0"/>
              </a:spcBef>
            </a:pPr>
            <a:r>
              <a:rPr lang="en-US" sz="5700">
                <a:solidFill>
                  <a:srgbClr val="000000"/>
                </a:solidFill>
                <a:latin typeface="Agrandir Tight"/>
                <a:ea typeface="Agrandir Tight"/>
                <a:cs typeface="Agrandir Tight"/>
                <a:sym typeface="Agrandir Tight"/>
              </a:rPr>
              <a:t>Leigh Thrailkill, P2P Family Liaison</a:t>
            </a:r>
          </a:p>
        </p:txBody>
      </p:sp>
      <p:sp>
        <p:nvSpPr>
          <p:cNvPr id="7" name="TextBox 7"/>
          <p:cNvSpPr txBox="1"/>
          <p:nvPr/>
        </p:nvSpPr>
        <p:spPr>
          <a:xfrm>
            <a:off x="10610029" y="8263424"/>
            <a:ext cx="7497101" cy="1761153"/>
          </a:xfrm>
          <a:prstGeom prst="rect">
            <a:avLst/>
          </a:prstGeom>
        </p:spPr>
        <p:txBody>
          <a:bodyPr lIns="0" tIns="0" rIns="0" bIns="0" rtlCol="0" anchor="t">
            <a:spAutoFit/>
          </a:bodyPr>
          <a:lstStyle/>
          <a:p>
            <a:pPr algn="ctr">
              <a:lnSpc>
                <a:spcPts val="6513"/>
              </a:lnSpc>
              <a:spcBef>
                <a:spcPct val="0"/>
              </a:spcBef>
            </a:pPr>
            <a:r>
              <a:rPr lang="en-US" sz="4652">
                <a:solidFill>
                  <a:srgbClr val="000000"/>
                </a:solidFill>
                <a:latin typeface="Agrandir Tight"/>
                <a:ea typeface="Agrandir Tight"/>
                <a:cs typeface="Agrandir Tight"/>
                <a:sym typeface="Agrandir Tight"/>
              </a:rPr>
              <a:t>Family Learning Session</a:t>
            </a:r>
          </a:p>
          <a:p>
            <a:pPr algn="ctr">
              <a:lnSpc>
                <a:spcPts val="6513"/>
              </a:lnSpc>
              <a:spcBef>
                <a:spcPct val="0"/>
              </a:spcBef>
            </a:pPr>
            <a:r>
              <a:rPr lang="en-US" sz="4652">
                <a:solidFill>
                  <a:srgbClr val="000000"/>
                </a:solidFill>
                <a:latin typeface="Agrandir Tight"/>
                <a:ea typeface="Agrandir Tight"/>
                <a:cs typeface="Agrandir Tight"/>
                <a:sym typeface="Agrandir Tight"/>
              </a:rPr>
              <a:t>January 27,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rot="-1389713">
            <a:off x="-549386" y="172172"/>
            <a:ext cx="3393709" cy="3793781"/>
          </a:xfrm>
          <a:custGeom>
            <a:avLst/>
            <a:gdLst/>
            <a:ahLst/>
            <a:cxnLst/>
            <a:rect l="l" t="t" r="r" b="b"/>
            <a:pathLst>
              <a:path w="3393709" h="3793781">
                <a:moveTo>
                  <a:pt x="0" y="0"/>
                </a:moveTo>
                <a:lnTo>
                  <a:pt x="3393709" y="0"/>
                </a:lnTo>
                <a:lnTo>
                  <a:pt x="3393709" y="3793781"/>
                </a:lnTo>
                <a:lnTo>
                  <a:pt x="0" y="37937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786486"/>
            <a:ext cx="16230600" cy="2076260"/>
            <a:chOff x="0" y="0"/>
            <a:chExt cx="4274726" cy="546834"/>
          </a:xfrm>
        </p:grpSpPr>
        <p:sp>
          <p:nvSpPr>
            <p:cNvPr id="5" name="Freeform 5">
              <a:extLst>
                <a:ext uri="{C183D7F6-B498-43B3-948B-1728B52AA6E4}">
                  <adec:decorative xmlns:adec="http://schemas.microsoft.com/office/drawing/2017/decorative" val="1"/>
                </a:ext>
              </a:extLst>
            </p:cNvPr>
            <p:cNvSpPr/>
            <p:nvPr/>
          </p:nvSpPr>
          <p:spPr>
            <a:xfrm>
              <a:off x="0" y="0"/>
              <a:ext cx="4274726" cy="546834"/>
            </a:xfrm>
            <a:custGeom>
              <a:avLst/>
              <a:gdLst/>
              <a:ahLst/>
              <a:cxnLst/>
              <a:rect l="l" t="t" r="r" b="b"/>
              <a:pathLst>
                <a:path w="4274726" h="546834">
                  <a:moveTo>
                    <a:pt x="4770" y="0"/>
                  </a:moveTo>
                  <a:lnTo>
                    <a:pt x="4269956" y="0"/>
                  </a:lnTo>
                  <a:cubicBezTo>
                    <a:pt x="4271221" y="0"/>
                    <a:pt x="4272434" y="503"/>
                    <a:pt x="4273329" y="1397"/>
                  </a:cubicBezTo>
                  <a:cubicBezTo>
                    <a:pt x="4274223" y="2292"/>
                    <a:pt x="4274726" y="3505"/>
                    <a:pt x="4274726" y="4770"/>
                  </a:cubicBezTo>
                  <a:lnTo>
                    <a:pt x="4274726" y="542064"/>
                  </a:lnTo>
                  <a:cubicBezTo>
                    <a:pt x="4274726" y="543329"/>
                    <a:pt x="4274223" y="544542"/>
                    <a:pt x="4273329" y="545437"/>
                  </a:cubicBezTo>
                  <a:cubicBezTo>
                    <a:pt x="4272434" y="546331"/>
                    <a:pt x="4271221" y="546834"/>
                    <a:pt x="4269956" y="546834"/>
                  </a:cubicBezTo>
                  <a:lnTo>
                    <a:pt x="4770" y="546834"/>
                  </a:lnTo>
                  <a:cubicBezTo>
                    <a:pt x="3505" y="546834"/>
                    <a:pt x="2292" y="546331"/>
                    <a:pt x="1397" y="545437"/>
                  </a:cubicBezTo>
                  <a:cubicBezTo>
                    <a:pt x="503" y="544542"/>
                    <a:pt x="0" y="543329"/>
                    <a:pt x="0" y="542064"/>
                  </a:cubicBezTo>
                  <a:lnTo>
                    <a:pt x="0" y="4770"/>
                  </a:lnTo>
                  <a:cubicBezTo>
                    <a:pt x="0" y="3505"/>
                    <a:pt x="503" y="2292"/>
                    <a:pt x="1397" y="1397"/>
                  </a:cubicBezTo>
                  <a:cubicBezTo>
                    <a:pt x="2292" y="503"/>
                    <a:pt x="3505" y="0"/>
                    <a:pt x="4770" y="0"/>
                  </a:cubicBezTo>
                  <a:close/>
                </a:path>
              </a:pathLst>
            </a:custGeom>
            <a:solidFill>
              <a:srgbClr val="FFFFFF"/>
            </a:solidFill>
            <a:ln w="38100" cap="sq">
              <a:solidFill>
                <a:srgbClr val="06327D"/>
              </a:solidFill>
              <a:prstDash val="solid"/>
              <a:miter/>
            </a:ln>
          </p:spPr>
          <p:txBody>
            <a:bodyPr/>
            <a:lstStyle/>
            <a:p>
              <a:endParaRPr lang="en-US"/>
            </a:p>
          </p:txBody>
        </p:sp>
        <p:sp>
          <p:nvSpPr>
            <p:cNvPr id="6" name="TextBox 6"/>
            <p:cNvSpPr txBox="1"/>
            <p:nvPr/>
          </p:nvSpPr>
          <p:spPr>
            <a:xfrm>
              <a:off x="0" y="-38100"/>
              <a:ext cx="4274726" cy="584934"/>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3417546"/>
            <a:ext cx="16230600" cy="6151346"/>
            <a:chOff x="0" y="0"/>
            <a:chExt cx="4274726" cy="1620108"/>
          </a:xfrm>
        </p:grpSpPr>
        <p:sp>
          <p:nvSpPr>
            <p:cNvPr id="8" name="Freeform 8">
              <a:extLst>
                <a:ext uri="{C183D7F6-B498-43B3-948B-1728B52AA6E4}">
                  <adec:decorative xmlns:adec="http://schemas.microsoft.com/office/drawing/2017/decorative" val="1"/>
                </a:ext>
              </a:extLst>
            </p:cNvPr>
            <p:cNvSpPr/>
            <p:nvPr/>
          </p:nvSpPr>
          <p:spPr>
            <a:xfrm>
              <a:off x="0" y="0"/>
              <a:ext cx="4274726" cy="1620108"/>
            </a:xfrm>
            <a:custGeom>
              <a:avLst/>
              <a:gdLst/>
              <a:ahLst/>
              <a:cxnLst/>
              <a:rect l="l" t="t" r="r" b="b"/>
              <a:pathLst>
                <a:path w="4274726" h="1620108">
                  <a:moveTo>
                    <a:pt x="4770" y="0"/>
                  </a:moveTo>
                  <a:lnTo>
                    <a:pt x="4269956" y="0"/>
                  </a:lnTo>
                  <a:cubicBezTo>
                    <a:pt x="4271221" y="0"/>
                    <a:pt x="4272434" y="503"/>
                    <a:pt x="4273329" y="1397"/>
                  </a:cubicBezTo>
                  <a:cubicBezTo>
                    <a:pt x="4274223" y="2292"/>
                    <a:pt x="4274726" y="3505"/>
                    <a:pt x="4274726" y="4770"/>
                  </a:cubicBezTo>
                  <a:lnTo>
                    <a:pt x="4274726" y="1615338"/>
                  </a:lnTo>
                  <a:cubicBezTo>
                    <a:pt x="4274726" y="1616603"/>
                    <a:pt x="4274223" y="1617816"/>
                    <a:pt x="4273329" y="1618710"/>
                  </a:cubicBezTo>
                  <a:cubicBezTo>
                    <a:pt x="4272434" y="1619605"/>
                    <a:pt x="4271221" y="1620108"/>
                    <a:pt x="4269956" y="1620108"/>
                  </a:cubicBezTo>
                  <a:lnTo>
                    <a:pt x="4770" y="1620108"/>
                  </a:lnTo>
                  <a:cubicBezTo>
                    <a:pt x="3505" y="1620108"/>
                    <a:pt x="2292" y="1619605"/>
                    <a:pt x="1397" y="1618710"/>
                  </a:cubicBezTo>
                  <a:cubicBezTo>
                    <a:pt x="503" y="1617816"/>
                    <a:pt x="0" y="1616603"/>
                    <a:pt x="0" y="1615338"/>
                  </a:cubicBezTo>
                  <a:lnTo>
                    <a:pt x="0" y="4770"/>
                  </a:lnTo>
                  <a:cubicBezTo>
                    <a:pt x="0" y="3505"/>
                    <a:pt x="503" y="2292"/>
                    <a:pt x="1397" y="1397"/>
                  </a:cubicBezTo>
                  <a:cubicBezTo>
                    <a:pt x="2292" y="503"/>
                    <a:pt x="3505" y="0"/>
                    <a:pt x="4770" y="0"/>
                  </a:cubicBezTo>
                  <a:close/>
                </a:path>
              </a:pathLst>
            </a:custGeom>
            <a:solidFill>
              <a:srgbClr val="FFFFFF"/>
            </a:solidFill>
            <a:ln w="38100" cap="sq">
              <a:solidFill>
                <a:srgbClr val="06327D"/>
              </a:solidFill>
              <a:prstDash val="solid"/>
              <a:miter/>
            </a:ln>
          </p:spPr>
          <p:txBody>
            <a:bodyPr/>
            <a:lstStyle/>
            <a:p>
              <a:endParaRPr lang="en-US"/>
            </a:p>
          </p:txBody>
        </p:sp>
        <p:sp>
          <p:nvSpPr>
            <p:cNvPr id="9" name="TextBox 9"/>
            <p:cNvSpPr txBox="1"/>
            <p:nvPr/>
          </p:nvSpPr>
          <p:spPr>
            <a:xfrm>
              <a:off x="0" y="-38100"/>
              <a:ext cx="4274726" cy="165820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C183D7F6-B498-43B3-948B-1728B52AA6E4}">
                <adec:decorative xmlns:adec="http://schemas.microsoft.com/office/drawing/2017/decorative" val="1"/>
              </a:ext>
            </a:extLst>
          </p:cNvPr>
          <p:cNvSpPr/>
          <p:nvPr/>
        </p:nvSpPr>
        <p:spPr>
          <a:xfrm rot="-1389713">
            <a:off x="15129133" y="5978689"/>
            <a:ext cx="3393709" cy="3793781"/>
          </a:xfrm>
          <a:custGeom>
            <a:avLst/>
            <a:gdLst/>
            <a:ahLst/>
            <a:cxnLst/>
            <a:rect l="l" t="t" r="r" b="b"/>
            <a:pathLst>
              <a:path w="3393709" h="3793781">
                <a:moveTo>
                  <a:pt x="0" y="0"/>
                </a:moveTo>
                <a:lnTo>
                  <a:pt x="3393710" y="0"/>
                </a:lnTo>
                <a:lnTo>
                  <a:pt x="3393710" y="3793781"/>
                </a:lnTo>
                <a:lnTo>
                  <a:pt x="0" y="37937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462012" y="1013469"/>
            <a:ext cx="15363976" cy="1551426"/>
          </a:xfrm>
          <a:prstGeom prst="rect">
            <a:avLst/>
          </a:prstGeom>
        </p:spPr>
        <p:txBody>
          <a:bodyPr lIns="0" tIns="0" rIns="0" bIns="0" rtlCol="0" anchor="t">
            <a:spAutoFit/>
          </a:bodyPr>
          <a:lstStyle/>
          <a:p>
            <a:pPr algn="ctr">
              <a:lnSpc>
                <a:spcPts val="9503"/>
              </a:lnSpc>
            </a:pPr>
            <a:r>
              <a:rPr lang="en-US" sz="9599" b="1">
                <a:solidFill>
                  <a:srgbClr val="06327D"/>
                </a:solidFill>
                <a:latin typeface="Agrandir Tight Bold"/>
                <a:ea typeface="Agrandir Tight Bold"/>
                <a:cs typeface="Agrandir Tight Bold"/>
                <a:sym typeface="Agrandir Tight Bold"/>
              </a:rPr>
              <a:t>Self Determination Skills</a:t>
            </a:r>
          </a:p>
        </p:txBody>
      </p:sp>
      <p:sp>
        <p:nvSpPr>
          <p:cNvPr id="12" name="TextBox 12"/>
          <p:cNvSpPr txBox="1"/>
          <p:nvPr/>
        </p:nvSpPr>
        <p:spPr>
          <a:xfrm>
            <a:off x="4408401" y="3859874"/>
            <a:ext cx="9156654" cy="5171441"/>
          </a:xfrm>
          <a:prstGeom prst="rect">
            <a:avLst/>
          </a:prstGeom>
        </p:spPr>
        <p:txBody>
          <a:bodyPr lIns="0" tIns="0" rIns="0" bIns="0" rtlCol="0" anchor="t">
            <a:spAutoFit/>
          </a:bodyPr>
          <a:lstStyle/>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Choice Making  </a:t>
            </a:r>
          </a:p>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Decision Making</a:t>
            </a:r>
          </a:p>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Problem Solving</a:t>
            </a:r>
          </a:p>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Goal Setting &amp; Attainment</a:t>
            </a:r>
          </a:p>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Self Regulation</a:t>
            </a:r>
          </a:p>
          <a:p>
            <a:pPr marL="1057901" lvl="1" indent="-528951" algn="l">
              <a:lnSpc>
                <a:spcPts val="6859"/>
              </a:lnSpc>
              <a:buFont typeface="Arial"/>
              <a:buChar char="•"/>
            </a:pPr>
            <a:r>
              <a:rPr lang="en-US" sz="4899" b="1">
                <a:solidFill>
                  <a:srgbClr val="06327D"/>
                </a:solidFill>
                <a:latin typeface="Nunito Sans Condensed Bold"/>
                <a:ea typeface="Nunito Sans Condensed Bold"/>
                <a:cs typeface="Nunito Sans Condensed Bold"/>
                <a:sym typeface="Nunito Sans Condensed Bold"/>
              </a:rPr>
              <a:t>Self Advocacy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2199034" y="786486"/>
            <a:ext cx="13889931" cy="8714029"/>
            <a:chOff x="0" y="0"/>
            <a:chExt cx="3658254" cy="2295053"/>
          </a:xfrm>
        </p:grpSpPr>
        <p:sp>
          <p:nvSpPr>
            <p:cNvPr id="4" name="Freeform 4">
              <a:extLst>
                <a:ext uri="{C183D7F6-B498-43B3-948B-1728B52AA6E4}">
                  <adec:decorative xmlns:adec="http://schemas.microsoft.com/office/drawing/2017/decorative" val="1"/>
                </a:ext>
              </a:extLst>
            </p:cNvPr>
            <p:cNvSpPr/>
            <p:nvPr/>
          </p:nvSpPr>
          <p:spPr>
            <a:xfrm>
              <a:off x="0" y="0"/>
              <a:ext cx="3658253" cy="2295053"/>
            </a:xfrm>
            <a:custGeom>
              <a:avLst/>
              <a:gdLst/>
              <a:ahLst/>
              <a:cxnLst/>
              <a:rect l="l" t="t" r="r" b="b"/>
              <a:pathLst>
                <a:path w="3658253" h="2295053">
                  <a:moveTo>
                    <a:pt x="5574" y="0"/>
                  </a:moveTo>
                  <a:lnTo>
                    <a:pt x="3652680" y="0"/>
                  </a:lnTo>
                  <a:cubicBezTo>
                    <a:pt x="3654158" y="0"/>
                    <a:pt x="3655576" y="587"/>
                    <a:pt x="3656621" y="1633"/>
                  </a:cubicBezTo>
                  <a:cubicBezTo>
                    <a:pt x="3657666" y="2678"/>
                    <a:pt x="3658253" y="4096"/>
                    <a:pt x="3658253" y="5574"/>
                  </a:cubicBezTo>
                  <a:lnTo>
                    <a:pt x="3658253" y="2289479"/>
                  </a:lnTo>
                  <a:cubicBezTo>
                    <a:pt x="3658253" y="2292558"/>
                    <a:pt x="3655758" y="2295053"/>
                    <a:pt x="3652680" y="2295053"/>
                  </a:cubicBezTo>
                  <a:lnTo>
                    <a:pt x="5574" y="2295053"/>
                  </a:lnTo>
                  <a:cubicBezTo>
                    <a:pt x="4096" y="2295053"/>
                    <a:pt x="2678" y="2294466"/>
                    <a:pt x="1633" y="2293420"/>
                  </a:cubicBezTo>
                  <a:cubicBezTo>
                    <a:pt x="587" y="2292375"/>
                    <a:pt x="0" y="2290957"/>
                    <a:pt x="0" y="2289479"/>
                  </a:cubicBezTo>
                  <a:lnTo>
                    <a:pt x="0" y="5574"/>
                  </a:lnTo>
                  <a:cubicBezTo>
                    <a:pt x="0" y="4096"/>
                    <a:pt x="587" y="2678"/>
                    <a:pt x="1633" y="1633"/>
                  </a:cubicBezTo>
                  <a:cubicBezTo>
                    <a:pt x="2678" y="587"/>
                    <a:pt x="4096" y="0"/>
                    <a:pt x="5574"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3658254" cy="233315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640585" y="1187131"/>
            <a:ext cx="11006830" cy="1760205"/>
          </a:xfrm>
          <a:prstGeom prst="rect">
            <a:avLst/>
          </a:prstGeom>
        </p:spPr>
        <p:txBody>
          <a:bodyPr lIns="0" tIns="0" rIns="0" bIns="0" rtlCol="0" anchor="t">
            <a:spAutoFit/>
          </a:bodyPr>
          <a:lstStyle/>
          <a:p>
            <a:pPr algn="ctr">
              <a:lnSpc>
                <a:spcPts val="10889"/>
              </a:lnSpc>
            </a:pPr>
            <a:r>
              <a:rPr lang="en-US" sz="10999" b="1">
                <a:solidFill>
                  <a:srgbClr val="06327D"/>
                </a:solidFill>
                <a:latin typeface="Agrandir Tight Bold"/>
                <a:ea typeface="Agrandir Tight Bold"/>
                <a:cs typeface="Agrandir Tight Bold"/>
                <a:sym typeface="Agrandir Tight Bold"/>
              </a:rPr>
              <a:t>Learning Targets</a:t>
            </a:r>
          </a:p>
        </p:txBody>
      </p:sp>
      <p:sp>
        <p:nvSpPr>
          <p:cNvPr id="7" name="TextBox 7"/>
          <p:cNvSpPr txBox="1"/>
          <p:nvPr/>
        </p:nvSpPr>
        <p:spPr>
          <a:xfrm>
            <a:off x="3948425" y="2871135"/>
            <a:ext cx="10391150" cy="646430"/>
          </a:xfrm>
          <a:prstGeom prst="rect">
            <a:avLst/>
          </a:prstGeom>
        </p:spPr>
        <p:txBody>
          <a:bodyPr lIns="0" tIns="0" rIns="0" bIns="0" rtlCol="0" anchor="t">
            <a:spAutoFit/>
          </a:bodyPr>
          <a:lstStyle/>
          <a:p>
            <a:pPr algn="ctr">
              <a:lnSpc>
                <a:spcPts val="5320"/>
              </a:lnSpc>
            </a:pPr>
            <a:r>
              <a:rPr lang="en-US" sz="3800" b="1">
                <a:solidFill>
                  <a:srgbClr val="06327D"/>
                </a:solidFill>
                <a:latin typeface="Nunito Sans Condensed Bold"/>
                <a:ea typeface="Nunito Sans Condensed Bold"/>
                <a:cs typeface="Nunito Sans Condensed Bold"/>
                <a:sym typeface="Nunito Sans Condensed Bold"/>
              </a:rPr>
              <a:t>By the end of this session, parents will be able to:</a:t>
            </a:r>
          </a:p>
        </p:txBody>
      </p:sp>
      <p:grpSp>
        <p:nvGrpSpPr>
          <p:cNvPr id="8" name="Group 8"/>
          <p:cNvGrpSpPr/>
          <p:nvPr/>
        </p:nvGrpSpPr>
        <p:grpSpPr>
          <a:xfrm>
            <a:off x="6185305" y="4374240"/>
            <a:ext cx="2715808" cy="4546990"/>
            <a:chOff x="0" y="0"/>
            <a:chExt cx="715274" cy="1197561"/>
          </a:xfrm>
        </p:grpSpPr>
        <p:sp>
          <p:nvSpPr>
            <p:cNvPr id="9" name="Freeform 9">
              <a:extLst>
                <a:ext uri="{C183D7F6-B498-43B3-948B-1728B52AA6E4}">
                  <adec:decorative xmlns:adec="http://schemas.microsoft.com/office/drawing/2017/decorative" val="1"/>
                </a:ext>
              </a:extLst>
            </p:cNvPr>
            <p:cNvSpPr/>
            <p:nvPr/>
          </p:nvSpPr>
          <p:spPr>
            <a:xfrm>
              <a:off x="0" y="0"/>
              <a:ext cx="715275" cy="1197561"/>
            </a:xfrm>
            <a:custGeom>
              <a:avLst/>
              <a:gdLst/>
              <a:ahLst/>
              <a:cxnLst/>
              <a:rect l="l" t="t" r="r" b="b"/>
              <a:pathLst>
                <a:path w="715275" h="1197561">
                  <a:moveTo>
                    <a:pt x="28507" y="0"/>
                  </a:moveTo>
                  <a:lnTo>
                    <a:pt x="686768" y="0"/>
                  </a:lnTo>
                  <a:cubicBezTo>
                    <a:pt x="702512" y="0"/>
                    <a:pt x="715275" y="12763"/>
                    <a:pt x="715275" y="28507"/>
                  </a:cubicBezTo>
                  <a:lnTo>
                    <a:pt x="715275" y="1169054"/>
                  </a:lnTo>
                  <a:cubicBezTo>
                    <a:pt x="715275" y="1176615"/>
                    <a:pt x="712271" y="1183866"/>
                    <a:pt x="706925" y="1189212"/>
                  </a:cubicBezTo>
                  <a:cubicBezTo>
                    <a:pt x="701579" y="1194558"/>
                    <a:pt x="694328" y="1197561"/>
                    <a:pt x="686768" y="1197561"/>
                  </a:cubicBezTo>
                  <a:lnTo>
                    <a:pt x="28507" y="1197561"/>
                  </a:lnTo>
                  <a:cubicBezTo>
                    <a:pt x="12763" y="1197561"/>
                    <a:pt x="0" y="1184798"/>
                    <a:pt x="0" y="1169054"/>
                  </a:cubicBezTo>
                  <a:lnTo>
                    <a:pt x="0" y="28507"/>
                  </a:lnTo>
                  <a:cubicBezTo>
                    <a:pt x="0" y="12763"/>
                    <a:pt x="12763" y="0"/>
                    <a:pt x="28507" y="0"/>
                  </a:cubicBezTo>
                  <a:close/>
                </a:path>
              </a:pathLst>
            </a:custGeom>
            <a:solidFill>
              <a:srgbClr val="2B70E4"/>
            </a:solidFill>
            <a:ln w="38100" cap="sq">
              <a:solidFill>
                <a:srgbClr val="06327D"/>
              </a:solidFill>
              <a:prstDash val="solid"/>
              <a:miter/>
            </a:ln>
          </p:spPr>
          <p:txBody>
            <a:bodyPr/>
            <a:lstStyle/>
            <a:p>
              <a:endParaRPr lang="en-US"/>
            </a:p>
          </p:txBody>
        </p:sp>
        <p:sp>
          <p:nvSpPr>
            <p:cNvPr id="10" name="TextBox 10"/>
            <p:cNvSpPr txBox="1"/>
            <p:nvPr/>
          </p:nvSpPr>
          <p:spPr>
            <a:xfrm>
              <a:off x="0" y="-38100"/>
              <a:ext cx="715274" cy="1235661"/>
            </a:xfrm>
            <a:prstGeom prst="rect">
              <a:avLst/>
            </a:prstGeom>
          </p:spPr>
          <p:txBody>
            <a:bodyPr lIns="50800" tIns="50800" rIns="50800" bIns="50800" rtlCol="0" anchor="ctr"/>
            <a:lstStyle/>
            <a:p>
              <a:pPr algn="l">
                <a:lnSpc>
                  <a:spcPts val="2659"/>
                </a:lnSpc>
                <a:spcBef>
                  <a:spcPct val="0"/>
                </a:spcBef>
              </a:pPr>
              <a:endParaRPr/>
            </a:p>
          </p:txBody>
        </p:sp>
      </p:grpSp>
      <p:grpSp>
        <p:nvGrpSpPr>
          <p:cNvPr id="11" name="Group 11"/>
          <p:cNvGrpSpPr/>
          <p:nvPr/>
        </p:nvGrpSpPr>
        <p:grpSpPr>
          <a:xfrm>
            <a:off x="9386713" y="4374240"/>
            <a:ext cx="2715808" cy="4522769"/>
            <a:chOff x="0" y="0"/>
            <a:chExt cx="715274" cy="1191182"/>
          </a:xfrm>
        </p:grpSpPr>
        <p:sp>
          <p:nvSpPr>
            <p:cNvPr id="12" name="Freeform 12">
              <a:extLst>
                <a:ext uri="{C183D7F6-B498-43B3-948B-1728B52AA6E4}">
                  <adec:decorative xmlns:adec="http://schemas.microsoft.com/office/drawing/2017/decorative" val="1"/>
                </a:ext>
              </a:extLst>
            </p:cNvPr>
            <p:cNvSpPr/>
            <p:nvPr/>
          </p:nvSpPr>
          <p:spPr>
            <a:xfrm>
              <a:off x="0" y="0"/>
              <a:ext cx="715275" cy="1191182"/>
            </a:xfrm>
            <a:custGeom>
              <a:avLst/>
              <a:gdLst/>
              <a:ahLst/>
              <a:cxnLst/>
              <a:rect l="l" t="t" r="r" b="b"/>
              <a:pathLst>
                <a:path w="715275" h="1191182">
                  <a:moveTo>
                    <a:pt x="28507" y="0"/>
                  </a:moveTo>
                  <a:lnTo>
                    <a:pt x="686768" y="0"/>
                  </a:lnTo>
                  <a:cubicBezTo>
                    <a:pt x="702512" y="0"/>
                    <a:pt x="715275" y="12763"/>
                    <a:pt x="715275" y="28507"/>
                  </a:cubicBezTo>
                  <a:lnTo>
                    <a:pt x="715275" y="1162675"/>
                  </a:lnTo>
                  <a:cubicBezTo>
                    <a:pt x="715275" y="1170235"/>
                    <a:pt x="712271" y="1177486"/>
                    <a:pt x="706925" y="1182832"/>
                  </a:cubicBezTo>
                  <a:cubicBezTo>
                    <a:pt x="701579" y="1188178"/>
                    <a:pt x="694328" y="1191182"/>
                    <a:pt x="686768" y="1191182"/>
                  </a:cubicBezTo>
                  <a:lnTo>
                    <a:pt x="28507" y="1191182"/>
                  </a:lnTo>
                  <a:cubicBezTo>
                    <a:pt x="20946" y="1191182"/>
                    <a:pt x="13696" y="1188178"/>
                    <a:pt x="8349" y="1182832"/>
                  </a:cubicBezTo>
                  <a:cubicBezTo>
                    <a:pt x="3003" y="1177486"/>
                    <a:pt x="0" y="1170235"/>
                    <a:pt x="0" y="1162675"/>
                  </a:cubicBezTo>
                  <a:lnTo>
                    <a:pt x="0" y="28507"/>
                  </a:lnTo>
                  <a:cubicBezTo>
                    <a:pt x="0" y="12763"/>
                    <a:pt x="12763" y="0"/>
                    <a:pt x="28507" y="0"/>
                  </a:cubicBezTo>
                  <a:close/>
                </a:path>
              </a:pathLst>
            </a:custGeom>
            <a:solidFill>
              <a:srgbClr val="2B70E4"/>
            </a:solidFill>
            <a:ln w="38100" cap="sq">
              <a:solidFill>
                <a:srgbClr val="06327D"/>
              </a:solidFill>
              <a:prstDash val="solid"/>
              <a:miter/>
            </a:ln>
          </p:spPr>
          <p:txBody>
            <a:bodyPr/>
            <a:lstStyle/>
            <a:p>
              <a:endParaRPr lang="en-US"/>
            </a:p>
          </p:txBody>
        </p:sp>
        <p:sp>
          <p:nvSpPr>
            <p:cNvPr id="13" name="TextBox 13"/>
            <p:cNvSpPr txBox="1"/>
            <p:nvPr/>
          </p:nvSpPr>
          <p:spPr>
            <a:xfrm>
              <a:off x="0" y="-38100"/>
              <a:ext cx="715274" cy="1229282"/>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6615380" y="5561885"/>
            <a:ext cx="1855658" cy="2114549"/>
          </a:xfrm>
          <a:prstGeom prst="rect">
            <a:avLst/>
          </a:prstGeom>
        </p:spPr>
        <p:txBody>
          <a:bodyPr lIns="0" tIns="0" rIns="0" bIns="0" rtlCol="0" anchor="t">
            <a:spAutoFit/>
          </a:bodyPr>
          <a:lstStyle/>
          <a:p>
            <a:pPr algn="ctr">
              <a:lnSpc>
                <a:spcPts val="4200"/>
              </a:lnSpc>
            </a:pPr>
            <a:r>
              <a:rPr lang="en-US" sz="3000" b="1">
                <a:solidFill>
                  <a:srgbClr val="FFFFFF"/>
                </a:solidFill>
                <a:latin typeface="Nunito Sans Condensed Bold"/>
                <a:ea typeface="Nunito Sans Condensed Bold"/>
                <a:cs typeface="Nunito Sans Condensed Bold"/>
                <a:sym typeface="Nunito Sans Condensed Bold"/>
              </a:rPr>
              <a:t>Name one area of a transition plan.</a:t>
            </a:r>
          </a:p>
        </p:txBody>
      </p:sp>
      <p:sp>
        <p:nvSpPr>
          <p:cNvPr id="15" name="TextBox 15"/>
          <p:cNvSpPr txBox="1"/>
          <p:nvPr/>
        </p:nvSpPr>
        <p:spPr>
          <a:xfrm>
            <a:off x="9816788" y="5561885"/>
            <a:ext cx="1855658" cy="3181349"/>
          </a:xfrm>
          <a:prstGeom prst="rect">
            <a:avLst/>
          </a:prstGeom>
        </p:spPr>
        <p:txBody>
          <a:bodyPr lIns="0" tIns="0" rIns="0" bIns="0" rtlCol="0" anchor="t">
            <a:spAutoFit/>
          </a:bodyPr>
          <a:lstStyle/>
          <a:p>
            <a:pPr algn="ctr">
              <a:lnSpc>
                <a:spcPts val="4200"/>
              </a:lnSpc>
            </a:pPr>
            <a:r>
              <a:rPr lang="en-US" sz="3000" b="1">
                <a:solidFill>
                  <a:srgbClr val="FFFFFF"/>
                </a:solidFill>
                <a:latin typeface="Nunito Sans Condensed Bold"/>
                <a:ea typeface="Nunito Sans Condensed Bold"/>
                <a:cs typeface="Nunito Sans Condensed Bold"/>
                <a:sym typeface="Nunito Sans Condensed Bold"/>
              </a:rPr>
              <a:t>List a benefit of transition planning for their child. </a:t>
            </a:r>
          </a:p>
        </p:txBody>
      </p:sp>
      <p:sp>
        <p:nvSpPr>
          <p:cNvPr id="16" name="TextBox 16"/>
          <p:cNvSpPr txBox="1"/>
          <p:nvPr/>
        </p:nvSpPr>
        <p:spPr>
          <a:xfrm>
            <a:off x="6616656" y="4622083"/>
            <a:ext cx="1855658" cy="712470"/>
          </a:xfrm>
          <a:prstGeom prst="rect">
            <a:avLst/>
          </a:prstGeom>
        </p:spPr>
        <p:txBody>
          <a:bodyPr lIns="0" tIns="0" rIns="0" bIns="0" rtlCol="0" anchor="t">
            <a:spAutoFit/>
          </a:bodyPr>
          <a:lstStyle/>
          <a:p>
            <a:pPr algn="ctr">
              <a:lnSpc>
                <a:spcPts val="5880"/>
              </a:lnSpc>
            </a:pPr>
            <a:r>
              <a:rPr lang="en-US" sz="4200" b="1">
                <a:solidFill>
                  <a:srgbClr val="FFFFFF"/>
                </a:solidFill>
                <a:latin typeface="Nunito Sans Condensed Bold"/>
                <a:ea typeface="Nunito Sans Condensed Bold"/>
                <a:cs typeface="Nunito Sans Condensed Bold"/>
                <a:sym typeface="Nunito Sans Condensed Bold"/>
              </a:rPr>
              <a:t>1</a:t>
            </a:r>
          </a:p>
        </p:txBody>
      </p:sp>
      <p:sp>
        <p:nvSpPr>
          <p:cNvPr id="17" name="TextBox 17"/>
          <p:cNvSpPr txBox="1"/>
          <p:nvPr/>
        </p:nvSpPr>
        <p:spPr>
          <a:xfrm>
            <a:off x="9815512" y="4622083"/>
            <a:ext cx="1855658" cy="712470"/>
          </a:xfrm>
          <a:prstGeom prst="rect">
            <a:avLst/>
          </a:prstGeom>
        </p:spPr>
        <p:txBody>
          <a:bodyPr lIns="0" tIns="0" rIns="0" bIns="0" rtlCol="0" anchor="t">
            <a:spAutoFit/>
          </a:bodyPr>
          <a:lstStyle/>
          <a:p>
            <a:pPr algn="ctr">
              <a:lnSpc>
                <a:spcPts val="5880"/>
              </a:lnSpc>
            </a:pPr>
            <a:r>
              <a:rPr lang="en-US" sz="4200" b="1">
                <a:solidFill>
                  <a:srgbClr val="FFFFFF"/>
                </a:solidFill>
                <a:latin typeface="Nunito Sans Condensed Bold"/>
                <a:ea typeface="Nunito Sans Condensed Bold"/>
                <a:cs typeface="Nunito Sans Condensed Bold"/>
                <a:sym typeface="Nunito Sans Condensed Bold"/>
              </a:rPr>
              <a:t>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028700" y="786486"/>
            <a:ext cx="16230600" cy="8714029"/>
            <a:chOff x="0" y="0"/>
            <a:chExt cx="4274726" cy="2295053"/>
          </a:xfrm>
        </p:grpSpPr>
        <p:sp>
          <p:nvSpPr>
            <p:cNvPr id="4" name="Freeform 4">
              <a:extLst>
                <a:ext uri="{C183D7F6-B498-43B3-948B-1728B52AA6E4}">
                  <adec:decorative xmlns:adec="http://schemas.microsoft.com/office/drawing/2017/decorative" val="1"/>
                </a:ext>
              </a:extLst>
            </p:cNvPr>
            <p:cNvSpPr/>
            <p:nvPr/>
          </p:nvSpPr>
          <p:spPr>
            <a:xfrm>
              <a:off x="0" y="0"/>
              <a:ext cx="4274726" cy="2295053"/>
            </a:xfrm>
            <a:custGeom>
              <a:avLst/>
              <a:gdLst/>
              <a:ahLst/>
              <a:cxnLst/>
              <a:rect l="l" t="t" r="r" b="b"/>
              <a:pathLst>
                <a:path w="4274726" h="2295053">
                  <a:moveTo>
                    <a:pt x="4770" y="0"/>
                  </a:moveTo>
                  <a:lnTo>
                    <a:pt x="4269956" y="0"/>
                  </a:lnTo>
                  <a:cubicBezTo>
                    <a:pt x="4271221" y="0"/>
                    <a:pt x="4272434" y="503"/>
                    <a:pt x="4273329" y="1397"/>
                  </a:cubicBezTo>
                  <a:cubicBezTo>
                    <a:pt x="4274223" y="2292"/>
                    <a:pt x="4274726" y="3505"/>
                    <a:pt x="4274726" y="4770"/>
                  </a:cubicBezTo>
                  <a:lnTo>
                    <a:pt x="4274726" y="2290283"/>
                  </a:lnTo>
                  <a:cubicBezTo>
                    <a:pt x="4274726" y="2291548"/>
                    <a:pt x="4274223" y="2292761"/>
                    <a:pt x="4273329" y="2293656"/>
                  </a:cubicBezTo>
                  <a:cubicBezTo>
                    <a:pt x="4272434" y="2294550"/>
                    <a:pt x="4271221" y="2295053"/>
                    <a:pt x="4269956" y="2295053"/>
                  </a:cubicBezTo>
                  <a:lnTo>
                    <a:pt x="4770" y="2295053"/>
                  </a:lnTo>
                  <a:cubicBezTo>
                    <a:pt x="3505" y="2295053"/>
                    <a:pt x="2292" y="2294550"/>
                    <a:pt x="1397" y="2293656"/>
                  </a:cubicBezTo>
                  <a:cubicBezTo>
                    <a:pt x="503" y="2292761"/>
                    <a:pt x="0" y="2291548"/>
                    <a:pt x="0" y="2290283"/>
                  </a:cubicBezTo>
                  <a:lnTo>
                    <a:pt x="0" y="4770"/>
                  </a:lnTo>
                  <a:cubicBezTo>
                    <a:pt x="0" y="3505"/>
                    <a:pt x="503" y="2292"/>
                    <a:pt x="1397" y="1397"/>
                  </a:cubicBezTo>
                  <a:cubicBezTo>
                    <a:pt x="2292" y="503"/>
                    <a:pt x="3505" y="0"/>
                    <a:pt x="4770"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4274726" cy="233315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a:extLst>
              <a:ext uri="{C183D7F6-B498-43B3-948B-1728B52AA6E4}">
                <adec:decorative xmlns:adec="http://schemas.microsoft.com/office/drawing/2017/decorative" val="1"/>
              </a:ext>
            </a:extLst>
          </p:cNvPr>
          <p:cNvSpPr/>
          <p:nvPr/>
        </p:nvSpPr>
        <p:spPr>
          <a:xfrm>
            <a:off x="1321467" y="1572371"/>
            <a:ext cx="7425789" cy="7142259"/>
          </a:xfrm>
          <a:custGeom>
            <a:avLst/>
            <a:gdLst/>
            <a:ahLst/>
            <a:cxnLst/>
            <a:rect l="l" t="t" r="r" b="b"/>
            <a:pathLst>
              <a:path w="7425789" h="7142259">
                <a:moveTo>
                  <a:pt x="0" y="0"/>
                </a:moveTo>
                <a:lnTo>
                  <a:pt x="7425788" y="0"/>
                </a:lnTo>
                <a:lnTo>
                  <a:pt x="7425788" y="7142258"/>
                </a:lnTo>
                <a:lnTo>
                  <a:pt x="0" y="71422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8747255" y="4103192"/>
            <a:ext cx="7425789" cy="1975842"/>
          </a:xfrm>
          <a:prstGeom prst="rect">
            <a:avLst/>
          </a:prstGeom>
        </p:spPr>
        <p:txBody>
          <a:bodyPr lIns="0" tIns="0" rIns="0" bIns="0" rtlCol="0" anchor="t">
            <a:spAutoFit/>
          </a:bodyPr>
          <a:lstStyle/>
          <a:p>
            <a:pPr algn="l">
              <a:lnSpc>
                <a:spcPts val="12176"/>
              </a:lnSpc>
            </a:pPr>
            <a:r>
              <a:rPr lang="en-US" sz="12299" b="1">
                <a:solidFill>
                  <a:srgbClr val="06327D"/>
                </a:solidFill>
                <a:latin typeface="Agrandir Tight Bold"/>
                <a:ea typeface="Agrandir Tight Bold"/>
                <a:cs typeface="Agrandir Tight Bold"/>
                <a:sym typeface="Agrandir Tight Bold"/>
              </a:rPr>
              <a:t>Questions?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89391" y="1907861"/>
            <a:ext cx="7108317" cy="8229600"/>
          </a:xfrm>
          <a:custGeom>
            <a:avLst/>
            <a:gdLst/>
            <a:ahLst/>
            <a:cxnLst/>
            <a:rect l="l" t="t" r="r" b="b"/>
            <a:pathLst>
              <a:path w="7108317" h="8229600">
                <a:moveTo>
                  <a:pt x="0" y="0"/>
                </a:moveTo>
                <a:lnTo>
                  <a:pt x="7108317" y="0"/>
                </a:lnTo>
                <a:lnTo>
                  <a:pt x="7108317" y="8229600"/>
                </a:lnTo>
                <a:lnTo>
                  <a:pt x="0" y="8229600"/>
                </a:lnTo>
                <a:lnTo>
                  <a:pt x="0" y="0"/>
                </a:lnTo>
                <a:close/>
              </a:path>
            </a:pathLst>
          </a:custGeom>
          <a:blipFill>
            <a:blip r:embed="rId2"/>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0791930" y="186521"/>
            <a:ext cx="7315200" cy="2228088"/>
          </a:xfrm>
          <a:custGeom>
            <a:avLst/>
            <a:gdLst/>
            <a:ahLst/>
            <a:cxnLst/>
            <a:rect l="l" t="t" r="r" b="b"/>
            <a:pathLst>
              <a:path w="7315200" h="2228088">
                <a:moveTo>
                  <a:pt x="0" y="0"/>
                </a:moveTo>
                <a:lnTo>
                  <a:pt x="7315200" y="0"/>
                </a:lnTo>
                <a:lnTo>
                  <a:pt x="7315200" y="2228088"/>
                </a:lnTo>
                <a:lnTo>
                  <a:pt x="0" y="222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descr="Interlocking heart going from dark blue to light blue paired with text reaching Pathways to Partnership GVRA + CILs + LEAs"/>
          <p:cNvSpPr/>
          <p:nvPr/>
        </p:nvSpPr>
        <p:spPr>
          <a:xfrm>
            <a:off x="406512" y="179978"/>
            <a:ext cx="1791061" cy="1727883"/>
          </a:xfrm>
          <a:custGeom>
            <a:avLst/>
            <a:gdLst/>
            <a:ahLst/>
            <a:cxnLst/>
            <a:rect l="l" t="t" r="r" b="b"/>
            <a:pathLst>
              <a:path w="1791061" h="1727883">
                <a:moveTo>
                  <a:pt x="0" y="0"/>
                </a:moveTo>
                <a:lnTo>
                  <a:pt x="1791061" y="0"/>
                </a:lnTo>
                <a:lnTo>
                  <a:pt x="1791061" y="1727883"/>
                </a:lnTo>
                <a:lnTo>
                  <a:pt x="0" y="1727883"/>
                </a:lnTo>
                <a:lnTo>
                  <a:pt x="0" y="0"/>
                </a:lnTo>
                <a:close/>
              </a:path>
            </a:pathLst>
          </a:custGeom>
          <a:blipFill>
            <a:blip r:embed="rId5"/>
            <a:stretch>
              <a:fillRect b="-3656"/>
            </a:stretch>
          </a:blipFill>
        </p:spPr>
        <p:txBody>
          <a:bodyPr/>
          <a:lstStyle/>
          <a:p>
            <a:endParaRPr lang="en-US"/>
          </a:p>
        </p:txBody>
      </p:sp>
      <p:sp>
        <p:nvSpPr>
          <p:cNvPr id="5" name="Freeform 5" descr="Thank you"/>
          <p:cNvSpPr/>
          <p:nvPr/>
        </p:nvSpPr>
        <p:spPr>
          <a:xfrm>
            <a:off x="8512303" y="6022661"/>
            <a:ext cx="2957884" cy="2499412"/>
          </a:xfrm>
          <a:custGeom>
            <a:avLst/>
            <a:gdLst/>
            <a:ahLst/>
            <a:cxnLst/>
            <a:rect l="l" t="t" r="r" b="b"/>
            <a:pathLst>
              <a:path w="2957884" h="2499412">
                <a:moveTo>
                  <a:pt x="0" y="0"/>
                </a:moveTo>
                <a:lnTo>
                  <a:pt x="2957884" y="0"/>
                </a:lnTo>
                <a:lnTo>
                  <a:pt x="2957884" y="2499412"/>
                </a:lnTo>
                <a:lnTo>
                  <a:pt x="0" y="2499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descr="QR Code for Session Survey"/>
          <p:cNvSpPr/>
          <p:nvPr/>
        </p:nvSpPr>
        <p:spPr>
          <a:xfrm>
            <a:off x="3931535" y="3199053"/>
            <a:ext cx="3888893" cy="3888893"/>
          </a:xfrm>
          <a:custGeom>
            <a:avLst/>
            <a:gdLst/>
            <a:ahLst/>
            <a:cxnLst/>
            <a:rect l="l" t="t" r="r" b="b"/>
            <a:pathLst>
              <a:path w="3888893" h="3888893">
                <a:moveTo>
                  <a:pt x="0" y="0"/>
                </a:moveTo>
                <a:lnTo>
                  <a:pt x="3888893" y="0"/>
                </a:lnTo>
                <a:lnTo>
                  <a:pt x="3888893" y="3888894"/>
                </a:lnTo>
                <a:lnTo>
                  <a:pt x="0" y="3888894"/>
                </a:lnTo>
                <a:lnTo>
                  <a:pt x="0" y="0"/>
                </a:lnTo>
                <a:close/>
              </a:path>
            </a:pathLst>
          </a:custGeom>
          <a:blipFill>
            <a:blip r:embed="rId8"/>
            <a:stretch>
              <a:fillRect/>
            </a:stretch>
          </a:blipFill>
        </p:spPr>
        <p:txBody>
          <a:bodyPr/>
          <a:lstStyle/>
          <a:p>
            <a:endParaRPr lang="en-US"/>
          </a:p>
        </p:txBody>
      </p:sp>
      <p:sp>
        <p:nvSpPr>
          <p:cNvPr id="7" name="TextBox 7"/>
          <p:cNvSpPr txBox="1"/>
          <p:nvPr/>
        </p:nvSpPr>
        <p:spPr>
          <a:xfrm>
            <a:off x="3643810" y="1366359"/>
            <a:ext cx="11320543" cy="978229"/>
          </a:xfrm>
          <a:prstGeom prst="rect">
            <a:avLst/>
          </a:prstGeom>
        </p:spPr>
        <p:txBody>
          <a:bodyPr lIns="0" tIns="0" rIns="0" bIns="0" rtlCol="0" anchor="t">
            <a:spAutoFit/>
          </a:bodyPr>
          <a:lstStyle/>
          <a:p>
            <a:pPr algn="ctr">
              <a:lnSpc>
                <a:spcPts val="8033"/>
              </a:lnSpc>
              <a:spcBef>
                <a:spcPct val="0"/>
              </a:spcBef>
            </a:pPr>
            <a:r>
              <a:rPr lang="en-US" sz="5738" b="1">
                <a:solidFill>
                  <a:srgbClr val="000000"/>
                </a:solidFill>
                <a:latin typeface="Nunito Sans Condensed Bold"/>
                <a:ea typeface="Nunito Sans Condensed Bold"/>
                <a:cs typeface="Nunito Sans Condensed Bold"/>
                <a:sym typeface="Nunito Sans Condensed Bold"/>
              </a:rPr>
              <a:t>P2P Family Learning Session SURVEY</a:t>
            </a:r>
          </a:p>
        </p:txBody>
      </p:sp>
      <p:sp>
        <p:nvSpPr>
          <p:cNvPr id="8" name="TextBox 8"/>
          <p:cNvSpPr txBox="1"/>
          <p:nvPr/>
        </p:nvSpPr>
        <p:spPr>
          <a:xfrm>
            <a:off x="12162062" y="3010335"/>
            <a:ext cx="5604581" cy="4983347"/>
          </a:xfrm>
          <a:prstGeom prst="rect">
            <a:avLst/>
          </a:prstGeom>
        </p:spPr>
        <p:txBody>
          <a:bodyPr lIns="0" tIns="0" rIns="0" bIns="0" rtlCol="0" anchor="t">
            <a:spAutoFit/>
          </a:bodyPr>
          <a:lstStyle/>
          <a:p>
            <a:pPr algn="ctr">
              <a:lnSpc>
                <a:spcPts val="5641"/>
              </a:lnSpc>
              <a:spcBef>
                <a:spcPct val="0"/>
              </a:spcBef>
            </a:pPr>
            <a:r>
              <a:rPr lang="en-US" sz="4029">
                <a:solidFill>
                  <a:srgbClr val="000000"/>
                </a:solidFill>
                <a:latin typeface="Nunito Sans Condensed"/>
                <a:ea typeface="Nunito Sans Condensed"/>
                <a:cs typeface="Nunito Sans Condensed"/>
                <a:sym typeface="Nunito Sans Condensed"/>
              </a:rPr>
              <a:t>We value your feedback and would appreciate it if you could take a few moments to complete this survey. Your responses will help improve our learning sessions.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1002" y="8105769"/>
            <a:ext cx="17335495" cy="61530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Nunito Sans Condensed"/>
                <a:ea typeface="Nunito Sans Condensed"/>
                <a:cs typeface="Nunito Sans Condensed"/>
                <a:sym typeface="Nunito Sans Condensed"/>
              </a:rPr>
              <a:t>The contents of this presentation were developed under grant H421E230027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publication is not intended to represent the views or policy of or be an endorsement of any views expressed or materials provided by any Federal agency. (EDGAR75.620)</a:t>
            </a:r>
          </a:p>
        </p:txBody>
      </p:sp>
      <p:sp>
        <p:nvSpPr>
          <p:cNvPr id="3" name="Freeform 3" descr="GVRA logo blue with white star"/>
          <p:cNvSpPr/>
          <p:nvPr/>
        </p:nvSpPr>
        <p:spPr>
          <a:xfrm>
            <a:off x="8644747" y="8911934"/>
            <a:ext cx="998506" cy="975640"/>
          </a:xfrm>
          <a:custGeom>
            <a:avLst/>
            <a:gdLst/>
            <a:ahLst/>
            <a:cxnLst/>
            <a:rect l="l" t="t" r="r" b="b"/>
            <a:pathLst>
              <a:path w="998506" h="975640">
                <a:moveTo>
                  <a:pt x="0" y="0"/>
                </a:moveTo>
                <a:lnTo>
                  <a:pt x="998506" y="0"/>
                </a:lnTo>
                <a:lnTo>
                  <a:pt x="998506" y="975640"/>
                </a:lnTo>
                <a:lnTo>
                  <a:pt x="0" y="97564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Interlocking heart going from dark blue to light blue paired with text reaching Pathways to Partnership GVRA + CILs + LEAs"/>
          <p:cNvSpPr/>
          <p:nvPr/>
        </p:nvSpPr>
        <p:spPr>
          <a:xfrm>
            <a:off x="16289300" y="8454112"/>
            <a:ext cx="1608376" cy="1608376"/>
          </a:xfrm>
          <a:custGeom>
            <a:avLst/>
            <a:gdLst/>
            <a:ahLst/>
            <a:cxnLst/>
            <a:rect l="l" t="t" r="r" b="b"/>
            <a:pathLst>
              <a:path w="1608376" h="1608376">
                <a:moveTo>
                  <a:pt x="0" y="0"/>
                </a:moveTo>
                <a:lnTo>
                  <a:pt x="1608376" y="0"/>
                </a:lnTo>
                <a:lnTo>
                  <a:pt x="1608376" y="1608376"/>
                </a:lnTo>
                <a:lnTo>
                  <a:pt x="0" y="1608376"/>
                </a:lnTo>
                <a:lnTo>
                  <a:pt x="0" y="0"/>
                </a:lnTo>
                <a:close/>
              </a:path>
            </a:pathLst>
          </a:custGeom>
          <a:blipFill>
            <a:blip r:embed="rId2"/>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02358" y="1876863"/>
            <a:ext cx="7108317" cy="8229600"/>
          </a:xfrm>
          <a:custGeom>
            <a:avLst/>
            <a:gdLst/>
            <a:ahLst/>
            <a:cxnLst/>
            <a:rect l="l" t="t" r="r" b="b"/>
            <a:pathLst>
              <a:path w="7108317" h="8229600">
                <a:moveTo>
                  <a:pt x="0" y="0"/>
                </a:moveTo>
                <a:lnTo>
                  <a:pt x="7108317" y="0"/>
                </a:lnTo>
                <a:lnTo>
                  <a:pt x="7108317" y="8229600"/>
                </a:lnTo>
                <a:lnTo>
                  <a:pt x="0" y="8229600"/>
                </a:lnTo>
                <a:lnTo>
                  <a:pt x="0" y="0"/>
                </a:lnTo>
                <a:close/>
              </a:path>
            </a:pathLst>
          </a:custGeom>
          <a:blipFill>
            <a:blip r:embed="rId3"/>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0846068" y="185654"/>
            <a:ext cx="7315200" cy="2228088"/>
          </a:xfrm>
          <a:custGeom>
            <a:avLst/>
            <a:gdLst/>
            <a:ahLst/>
            <a:cxnLst/>
            <a:rect l="l" t="t" r="r" b="b"/>
            <a:pathLst>
              <a:path w="7315200" h="2228088">
                <a:moveTo>
                  <a:pt x="0" y="0"/>
                </a:moveTo>
                <a:lnTo>
                  <a:pt x="7315200" y="0"/>
                </a:lnTo>
                <a:lnTo>
                  <a:pt x="7315200" y="2228088"/>
                </a:lnTo>
                <a:lnTo>
                  <a:pt x="0" y="2228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a:off x="692815" y="185654"/>
            <a:ext cx="2897367" cy="3107096"/>
          </a:xfrm>
          <a:custGeom>
            <a:avLst/>
            <a:gdLst/>
            <a:ahLst/>
            <a:cxnLst/>
            <a:rect l="l" t="t" r="r" b="b"/>
            <a:pathLst>
              <a:path w="2897367" h="3107096">
                <a:moveTo>
                  <a:pt x="0" y="0"/>
                </a:moveTo>
                <a:lnTo>
                  <a:pt x="2897367" y="0"/>
                </a:lnTo>
                <a:lnTo>
                  <a:pt x="2897367" y="3107096"/>
                </a:lnTo>
                <a:lnTo>
                  <a:pt x="0" y="310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6" name="Group 6"/>
          <p:cNvGrpSpPr/>
          <p:nvPr/>
        </p:nvGrpSpPr>
        <p:grpSpPr>
          <a:xfrm>
            <a:off x="8490324" y="2773201"/>
            <a:ext cx="8178867" cy="2925885"/>
            <a:chOff x="0" y="0"/>
            <a:chExt cx="1314531" cy="470257"/>
          </a:xfrm>
        </p:grpSpPr>
        <p:sp>
          <p:nvSpPr>
            <p:cNvPr id="7" name="Freeform 7">
              <a:extLst>
                <a:ext uri="{C183D7F6-B498-43B3-948B-1728B52AA6E4}">
                  <adec:decorative xmlns:adec="http://schemas.microsoft.com/office/drawing/2017/decorative" val="1"/>
                </a:ext>
              </a:extLst>
            </p:cNvPr>
            <p:cNvSpPr/>
            <p:nvPr/>
          </p:nvSpPr>
          <p:spPr>
            <a:xfrm>
              <a:off x="0" y="0"/>
              <a:ext cx="1314531" cy="470257"/>
            </a:xfrm>
            <a:custGeom>
              <a:avLst/>
              <a:gdLst/>
              <a:ahLst/>
              <a:cxnLst/>
              <a:rect l="l" t="t" r="r" b="b"/>
              <a:pathLst>
                <a:path w="1314531" h="470257">
                  <a:moveTo>
                    <a:pt x="0" y="0"/>
                  </a:moveTo>
                  <a:lnTo>
                    <a:pt x="1111331" y="0"/>
                  </a:lnTo>
                  <a:lnTo>
                    <a:pt x="1314531" y="235128"/>
                  </a:lnTo>
                  <a:lnTo>
                    <a:pt x="1111331" y="470257"/>
                  </a:lnTo>
                  <a:lnTo>
                    <a:pt x="0" y="470257"/>
                  </a:lnTo>
                  <a:lnTo>
                    <a:pt x="203200" y="235128"/>
                  </a:lnTo>
                  <a:lnTo>
                    <a:pt x="0" y="0"/>
                  </a:lnTo>
                  <a:close/>
                </a:path>
              </a:pathLst>
            </a:custGeom>
            <a:solidFill>
              <a:srgbClr val="000000"/>
            </a:solidFill>
          </p:spPr>
          <p:txBody>
            <a:bodyPr/>
            <a:lstStyle/>
            <a:p>
              <a:endParaRPr lang="en-US"/>
            </a:p>
          </p:txBody>
        </p:sp>
        <p:sp>
          <p:nvSpPr>
            <p:cNvPr id="8" name="TextBox 8"/>
            <p:cNvSpPr txBox="1"/>
            <p:nvPr/>
          </p:nvSpPr>
          <p:spPr>
            <a:xfrm>
              <a:off x="177800" y="-38100"/>
              <a:ext cx="1060531" cy="50835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8490324" y="6061036"/>
            <a:ext cx="8178867" cy="2925885"/>
            <a:chOff x="0" y="0"/>
            <a:chExt cx="1314531" cy="470257"/>
          </a:xfrm>
        </p:grpSpPr>
        <p:sp>
          <p:nvSpPr>
            <p:cNvPr id="10" name="Freeform 10">
              <a:extLst>
                <a:ext uri="{C183D7F6-B498-43B3-948B-1728B52AA6E4}">
                  <adec:decorative xmlns:adec="http://schemas.microsoft.com/office/drawing/2017/decorative" val="1"/>
                </a:ext>
              </a:extLst>
            </p:cNvPr>
            <p:cNvSpPr/>
            <p:nvPr/>
          </p:nvSpPr>
          <p:spPr>
            <a:xfrm>
              <a:off x="0" y="0"/>
              <a:ext cx="1314531" cy="470257"/>
            </a:xfrm>
            <a:custGeom>
              <a:avLst/>
              <a:gdLst/>
              <a:ahLst/>
              <a:cxnLst/>
              <a:rect l="l" t="t" r="r" b="b"/>
              <a:pathLst>
                <a:path w="1314531" h="470257">
                  <a:moveTo>
                    <a:pt x="0" y="0"/>
                  </a:moveTo>
                  <a:lnTo>
                    <a:pt x="1111331" y="0"/>
                  </a:lnTo>
                  <a:lnTo>
                    <a:pt x="1314531" y="235128"/>
                  </a:lnTo>
                  <a:lnTo>
                    <a:pt x="1111331" y="470257"/>
                  </a:lnTo>
                  <a:lnTo>
                    <a:pt x="0" y="470257"/>
                  </a:lnTo>
                  <a:lnTo>
                    <a:pt x="203200" y="235128"/>
                  </a:lnTo>
                  <a:lnTo>
                    <a:pt x="0" y="0"/>
                  </a:lnTo>
                  <a:close/>
                </a:path>
              </a:pathLst>
            </a:custGeom>
            <a:solidFill>
              <a:srgbClr val="000000"/>
            </a:solidFill>
          </p:spPr>
          <p:txBody>
            <a:bodyPr/>
            <a:lstStyle/>
            <a:p>
              <a:endParaRPr lang="en-US"/>
            </a:p>
          </p:txBody>
        </p:sp>
        <p:sp>
          <p:nvSpPr>
            <p:cNvPr id="11" name="TextBox 11"/>
            <p:cNvSpPr txBox="1"/>
            <p:nvPr/>
          </p:nvSpPr>
          <p:spPr>
            <a:xfrm>
              <a:off x="177800" y="-38100"/>
              <a:ext cx="1060531" cy="508357"/>
            </a:xfrm>
            <a:prstGeom prst="rect">
              <a:avLst/>
            </a:prstGeom>
          </p:spPr>
          <p:txBody>
            <a:bodyPr lIns="50800" tIns="50800" rIns="50800" bIns="50800" rtlCol="0" anchor="ctr"/>
            <a:lstStyle/>
            <a:p>
              <a:pPr algn="ctr">
                <a:lnSpc>
                  <a:spcPts val="2659"/>
                </a:lnSpc>
              </a:pPr>
              <a:endParaRPr/>
            </a:p>
          </p:txBody>
        </p:sp>
      </p:grpSp>
      <p:sp>
        <p:nvSpPr>
          <p:cNvPr id="12" name="Freeform 12">
            <a:extLst>
              <a:ext uri="{C183D7F6-B498-43B3-948B-1728B52AA6E4}">
                <adec:decorative xmlns:adec="http://schemas.microsoft.com/office/drawing/2017/decorative" val="1"/>
              </a:ext>
            </a:extLst>
          </p:cNvPr>
          <p:cNvSpPr/>
          <p:nvPr/>
        </p:nvSpPr>
        <p:spPr>
          <a:xfrm>
            <a:off x="6033946" y="2932089"/>
            <a:ext cx="2608110" cy="2608110"/>
          </a:xfrm>
          <a:custGeom>
            <a:avLst/>
            <a:gdLst/>
            <a:ahLst/>
            <a:cxnLst/>
            <a:rect l="l" t="t" r="r" b="b"/>
            <a:pathLst>
              <a:path w="2608110" h="2608110">
                <a:moveTo>
                  <a:pt x="0" y="0"/>
                </a:moveTo>
                <a:lnTo>
                  <a:pt x="2608110" y="0"/>
                </a:lnTo>
                <a:lnTo>
                  <a:pt x="2608110" y="2608110"/>
                </a:lnTo>
                <a:lnTo>
                  <a:pt x="0" y="2608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5080713" y="255472"/>
            <a:ext cx="7499044" cy="1993854"/>
          </a:xfrm>
          <a:prstGeom prst="rect">
            <a:avLst/>
          </a:prstGeom>
        </p:spPr>
        <p:txBody>
          <a:bodyPr lIns="0" tIns="0" rIns="0" bIns="0" rtlCol="0" anchor="t">
            <a:spAutoFit/>
          </a:bodyPr>
          <a:lstStyle/>
          <a:p>
            <a:pPr algn="ctr">
              <a:lnSpc>
                <a:spcPts val="13999"/>
              </a:lnSpc>
              <a:spcBef>
                <a:spcPct val="0"/>
              </a:spcBef>
            </a:pPr>
            <a:r>
              <a:rPr lang="en-US" sz="9999" b="1" u="sng">
                <a:solidFill>
                  <a:srgbClr val="000000"/>
                </a:solidFill>
                <a:latin typeface="Agrandir Tight Bold"/>
                <a:ea typeface="Agrandir Tight Bold"/>
                <a:cs typeface="Agrandir Tight Bold"/>
                <a:sym typeface="Agrandir Tight Bold"/>
              </a:rPr>
              <a:t>BIG DREAMS</a:t>
            </a:r>
          </a:p>
        </p:txBody>
      </p:sp>
      <p:sp>
        <p:nvSpPr>
          <p:cNvPr id="14" name="TextBox 14"/>
          <p:cNvSpPr txBox="1"/>
          <p:nvPr/>
        </p:nvSpPr>
        <p:spPr>
          <a:xfrm>
            <a:off x="9144000" y="2548388"/>
            <a:ext cx="6543614" cy="3150699"/>
          </a:xfrm>
          <a:prstGeom prst="rect">
            <a:avLst/>
          </a:prstGeom>
        </p:spPr>
        <p:txBody>
          <a:bodyPr lIns="0" tIns="0" rIns="0" bIns="0" rtlCol="0" anchor="t">
            <a:spAutoFit/>
          </a:bodyPr>
          <a:lstStyle/>
          <a:p>
            <a:pPr algn="ctr">
              <a:lnSpc>
                <a:spcPts val="7980"/>
              </a:lnSpc>
              <a:spcBef>
                <a:spcPct val="0"/>
              </a:spcBef>
            </a:pPr>
            <a:r>
              <a:rPr lang="en-US" sz="5700" b="1">
                <a:solidFill>
                  <a:srgbClr val="FFFFFF"/>
                </a:solidFill>
                <a:latin typeface="Agrandir Tight Bold"/>
                <a:ea typeface="Agrandir Tight Bold"/>
                <a:cs typeface="Agrandir Tight Bold"/>
                <a:sym typeface="Agrandir Tight Bold"/>
              </a:rPr>
              <a:t>What are your dreams for your students?</a:t>
            </a:r>
          </a:p>
        </p:txBody>
      </p:sp>
      <p:sp>
        <p:nvSpPr>
          <p:cNvPr id="15" name="TextBox 15"/>
          <p:cNvSpPr txBox="1"/>
          <p:nvPr/>
        </p:nvSpPr>
        <p:spPr>
          <a:xfrm>
            <a:off x="9307950" y="5836223"/>
            <a:ext cx="6543614" cy="3150699"/>
          </a:xfrm>
          <a:prstGeom prst="rect">
            <a:avLst/>
          </a:prstGeom>
        </p:spPr>
        <p:txBody>
          <a:bodyPr lIns="0" tIns="0" rIns="0" bIns="0" rtlCol="0" anchor="t">
            <a:spAutoFit/>
          </a:bodyPr>
          <a:lstStyle/>
          <a:p>
            <a:pPr algn="ctr">
              <a:lnSpc>
                <a:spcPts val="7980"/>
              </a:lnSpc>
              <a:spcBef>
                <a:spcPct val="0"/>
              </a:spcBef>
            </a:pPr>
            <a:r>
              <a:rPr lang="en-US" sz="5700" b="1">
                <a:solidFill>
                  <a:srgbClr val="FFFFFF"/>
                </a:solidFill>
                <a:latin typeface="Agrandir Tight Bold"/>
                <a:ea typeface="Agrandir Tight Bold"/>
                <a:cs typeface="Agrandir Tight Bold"/>
                <a:sym typeface="Agrandir Tight Bold"/>
              </a:rPr>
              <a:t>What are your dreams for your families?</a:t>
            </a:r>
          </a:p>
        </p:txBody>
      </p:sp>
      <p:sp>
        <p:nvSpPr>
          <p:cNvPr id="16" name="Freeform 16">
            <a:extLst>
              <a:ext uri="{C183D7F6-B498-43B3-948B-1728B52AA6E4}">
                <adec:decorative xmlns:adec="http://schemas.microsoft.com/office/drawing/2017/decorative" val="1"/>
              </a:ext>
            </a:extLst>
          </p:cNvPr>
          <p:cNvSpPr/>
          <p:nvPr/>
        </p:nvSpPr>
        <p:spPr>
          <a:xfrm>
            <a:off x="6033946" y="6219924"/>
            <a:ext cx="2608110" cy="2608110"/>
          </a:xfrm>
          <a:custGeom>
            <a:avLst/>
            <a:gdLst/>
            <a:ahLst/>
            <a:cxnLst/>
            <a:rect l="l" t="t" r="r" b="b"/>
            <a:pathLst>
              <a:path w="2608110" h="2608110">
                <a:moveTo>
                  <a:pt x="0" y="0"/>
                </a:moveTo>
                <a:lnTo>
                  <a:pt x="2608110" y="0"/>
                </a:lnTo>
                <a:lnTo>
                  <a:pt x="2608110" y="2608110"/>
                </a:lnTo>
                <a:lnTo>
                  <a:pt x="0" y="2608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6213605" y="3697395"/>
            <a:ext cx="2248793" cy="888459"/>
          </a:xfrm>
          <a:prstGeom prst="rect">
            <a:avLst/>
          </a:prstGeom>
        </p:spPr>
        <p:txBody>
          <a:bodyPr lIns="0" tIns="0" rIns="0" bIns="0" rtlCol="0" anchor="t">
            <a:spAutoFit/>
          </a:bodyPr>
          <a:lstStyle/>
          <a:p>
            <a:pPr algn="ctr">
              <a:lnSpc>
                <a:spcPts val="6156"/>
              </a:lnSpc>
              <a:spcBef>
                <a:spcPct val="0"/>
              </a:spcBef>
            </a:pPr>
            <a:r>
              <a:rPr lang="en-US" sz="4397" b="1">
                <a:solidFill>
                  <a:srgbClr val="000000"/>
                </a:solidFill>
                <a:latin typeface="Agrandir Tight Bold"/>
                <a:ea typeface="Agrandir Tight Bold"/>
                <a:cs typeface="Agrandir Tight Bold"/>
                <a:sym typeface="Agrandir Tight Bold"/>
              </a:rPr>
              <a:t>STUDENT</a:t>
            </a:r>
          </a:p>
        </p:txBody>
      </p:sp>
      <p:sp>
        <p:nvSpPr>
          <p:cNvPr id="18" name="TextBox 18"/>
          <p:cNvSpPr txBox="1"/>
          <p:nvPr/>
        </p:nvSpPr>
        <p:spPr>
          <a:xfrm>
            <a:off x="6436982" y="6970212"/>
            <a:ext cx="1802038" cy="888459"/>
          </a:xfrm>
          <a:prstGeom prst="rect">
            <a:avLst/>
          </a:prstGeom>
        </p:spPr>
        <p:txBody>
          <a:bodyPr lIns="0" tIns="0" rIns="0" bIns="0" rtlCol="0" anchor="t">
            <a:spAutoFit/>
          </a:bodyPr>
          <a:lstStyle/>
          <a:p>
            <a:pPr algn="ctr">
              <a:lnSpc>
                <a:spcPts val="6156"/>
              </a:lnSpc>
              <a:spcBef>
                <a:spcPct val="0"/>
              </a:spcBef>
            </a:pPr>
            <a:r>
              <a:rPr lang="en-US" sz="4397" b="1">
                <a:solidFill>
                  <a:srgbClr val="000000"/>
                </a:solidFill>
                <a:latin typeface="Agrandir Tight Bold"/>
                <a:ea typeface="Agrandir Tight Bold"/>
                <a:cs typeface="Agrandir Tight Bold"/>
                <a:sym typeface="Agrandir Tight Bold"/>
              </a:rPr>
              <a:t>FAMILY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310619" y="2057400"/>
            <a:ext cx="7108317" cy="8229600"/>
          </a:xfrm>
          <a:custGeom>
            <a:avLst/>
            <a:gdLst/>
            <a:ahLst/>
            <a:cxnLst/>
            <a:rect l="l" t="t" r="r" b="b"/>
            <a:pathLst>
              <a:path w="7108317" h="8229600">
                <a:moveTo>
                  <a:pt x="0" y="0"/>
                </a:moveTo>
                <a:lnTo>
                  <a:pt x="7108317" y="0"/>
                </a:lnTo>
                <a:lnTo>
                  <a:pt x="7108317" y="8229600"/>
                </a:lnTo>
                <a:lnTo>
                  <a:pt x="0" y="8229600"/>
                </a:lnTo>
                <a:lnTo>
                  <a:pt x="0" y="0"/>
                </a:lnTo>
                <a:close/>
              </a:path>
            </a:pathLst>
          </a:custGeom>
          <a:blipFill>
            <a:blip r:embed="rId2"/>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0791930" y="185654"/>
            <a:ext cx="7315200" cy="2228088"/>
          </a:xfrm>
          <a:custGeom>
            <a:avLst/>
            <a:gdLst/>
            <a:ahLst/>
            <a:cxnLst/>
            <a:rect l="l" t="t" r="r" b="b"/>
            <a:pathLst>
              <a:path w="7315200" h="2228088">
                <a:moveTo>
                  <a:pt x="0" y="0"/>
                </a:moveTo>
                <a:lnTo>
                  <a:pt x="7315200" y="0"/>
                </a:lnTo>
                <a:lnTo>
                  <a:pt x="7315200" y="2228088"/>
                </a:lnTo>
                <a:lnTo>
                  <a:pt x="0" y="222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descr="Interlocking heart going from dark blue to light blue paired with text reaching Pathways to Partnership GVRA + CILs + LEAs"/>
          <p:cNvSpPr/>
          <p:nvPr/>
        </p:nvSpPr>
        <p:spPr>
          <a:xfrm>
            <a:off x="598380" y="185654"/>
            <a:ext cx="2228088" cy="2228088"/>
          </a:xfrm>
          <a:custGeom>
            <a:avLst/>
            <a:gdLst/>
            <a:ahLst/>
            <a:cxnLst/>
            <a:rect l="l" t="t" r="r" b="b"/>
            <a:pathLst>
              <a:path w="2228088" h="2228088">
                <a:moveTo>
                  <a:pt x="0" y="0"/>
                </a:moveTo>
                <a:lnTo>
                  <a:pt x="2228088" y="0"/>
                </a:lnTo>
                <a:lnTo>
                  <a:pt x="2228088" y="2228088"/>
                </a:lnTo>
                <a:lnTo>
                  <a:pt x="0" y="2228088"/>
                </a:lnTo>
                <a:lnTo>
                  <a:pt x="0" y="0"/>
                </a:lnTo>
                <a:close/>
              </a:path>
            </a:pathLst>
          </a:custGeom>
          <a:blipFill>
            <a:blip r:embed="rId5"/>
            <a:stretch>
              <a:fillRect/>
            </a:stretch>
          </a:blipFill>
        </p:spPr>
        <p:txBody>
          <a:bodyPr/>
          <a:lstStyle/>
          <a:p>
            <a:endParaRPr lang="en-US"/>
          </a:p>
        </p:txBody>
      </p:sp>
      <p:sp>
        <p:nvSpPr>
          <p:cNvPr id="5" name="Freeform 5" descr="Picture of a young person dreaming about the future (with a graduation cap on head)"/>
          <p:cNvSpPr/>
          <p:nvPr/>
        </p:nvSpPr>
        <p:spPr>
          <a:xfrm>
            <a:off x="3911433" y="493081"/>
            <a:ext cx="7015006" cy="3841321"/>
          </a:xfrm>
          <a:custGeom>
            <a:avLst/>
            <a:gdLst/>
            <a:ahLst/>
            <a:cxnLst/>
            <a:rect l="l" t="t" r="r" b="b"/>
            <a:pathLst>
              <a:path w="7015006" h="3841321">
                <a:moveTo>
                  <a:pt x="0" y="0"/>
                </a:moveTo>
                <a:lnTo>
                  <a:pt x="7015006" y="0"/>
                </a:lnTo>
                <a:lnTo>
                  <a:pt x="7015006" y="3841321"/>
                </a:lnTo>
                <a:lnTo>
                  <a:pt x="0" y="3841321"/>
                </a:lnTo>
                <a:lnTo>
                  <a:pt x="0" y="0"/>
                </a:lnTo>
                <a:close/>
              </a:path>
            </a:pathLst>
          </a:custGeom>
          <a:blipFill>
            <a:blip r:embed="rId6"/>
            <a:stretch>
              <a:fillRect/>
            </a:stretch>
          </a:blipFill>
        </p:spPr>
        <p:txBody>
          <a:bodyPr/>
          <a:lstStyle/>
          <a:p>
            <a:endParaRPr lang="en-US"/>
          </a:p>
        </p:txBody>
      </p:sp>
      <p:sp>
        <p:nvSpPr>
          <p:cNvPr id="6" name="Freeform 6" descr="Two hands linked together"/>
          <p:cNvSpPr/>
          <p:nvPr/>
        </p:nvSpPr>
        <p:spPr>
          <a:xfrm>
            <a:off x="10347752" y="7565679"/>
            <a:ext cx="2619817" cy="2367660"/>
          </a:xfrm>
          <a:custGeom>
            <a:avLst/>
            <a:gdLst/>
            <a:ahLst/>
            <a:cxnLst/>
            <a:rect l="l" t="t" r="r" b="b"/>
            <a:pathLst>
              <a:path w="2619817" h="2367660">
                <a:moveTo>
                  <a:pt x="0" y="0"/>
                </a:moveTo>
                <a:lnTo>
                  <a:pt x="2619817" y="0"/>
                </a:lnTo>
                <a:lnTo>
                  <a:pt x="2619817" y="2367660"/>
                </a:lnTo>
                <a:lnTo>
                  <a:pt x="0" y="23676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3466457" y="4549216"/>
            <a:ext cx="14323199" cy="2721189"/>
          </a:xfrm>
          <a:prstGeom prst="rect">
            <a:avLst/>
          </a:prstGeom>
        </p:spPr>
        <p:txBody>
          <a:bodyPr lIns="0" tIns="0" rIns="0" bIns="0" rtlCol="0" anchor="t">
            <a:spAutoFit/>
          </a:bodyPr>
          <a:lstStyle/>
          <a:p>
            <a:pPr algn="ctr">
              <a:lnSpc>
                <a:spcPts val="5419"/>
              </a:lnSpc>
              <a:spcBef>
                <a:spcPct val="0"/>
              </a:spcBef>
            </a:pPr>
            <a:r>
              <a:rPr lang="en-US" sz="3870" b="1" u="sng">
                <a:solidFill>
                  <a:srgbClr val="000000"/>
                </a:solidFill>
                <a:latin typeface="Nunito Sans Condensed Bold"/>
                <a:ea typeface="Nunito Sans Condensed Bold"/>
                <a:cs typeface="Nunito Sans Condensed Bold"/>
                <a:sym typeface="Nunito Sans Condensed Bold"/>
              </a:rPr>
              <a:t>P2P Mission</a:t>
            </a:r>
            <a:r>
              <a:rPr lang="en-US" sz="3870" b="1">
                <a:solidFill>
                  <a:srgbClr val="000000"/>
                </a:solidFill>
                <a:latin typeface="Nunito Sans Condensed Bold"/>
                <a:ea typeface="Nunito Sans Condensed Bold"/>
                <a:cs typeface="Nunito Sans Condensed Bold"/>
                <a:sym typeface="Nunito Sans Condensed Bold"/>
              </a:rPr>
              <a:t>: To improve training and preparation of children and youth with disabilities in Georgia to eventually obtain and maintain competitive integrated employment in conjunction and coordination with other state, local, and private entities.​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3135597" y="1393562"/>
            <a:ext cx="12016806" cy="7499877"/>
            <a:chOff x="0" y="0"/>
            <a:chExt cx="3164920" cy="1975276"/>
          </a:xfrm>
        </p:grpSpPr>
        <p:sp>
          <p:nvSpPr>
            <p:cNvPr id="4" name="Freeform 4">
              <a:extLst>
                <a:ext uri="{C183D7F6-B498-43B3-948B-1728B52AA6E4}">
                  <adec:decorative xmlns:adec="http://schemas.microsoft.com/office/drawing/2017/decorative" val="1"/>
                </a:ext>
              </a:extLst>
            </p:cNvPr>
            <p:cNvSpPr/>
            <p:nvPr/>
          </p:nvSpPr>
          <p:spPr>
            <a:xfrm>
              <a:off x="0" y="0"/>
              <a:ext cx="3164920" cy="1975276"/>
            </a:xfrm>
            <a:custGeom>
              <a:avLst/>
              <a:gdLst/>
              <a:ahLst/>
              <a:cxnLst/>
              <a:rect l="l" t="t" r="r" b="b"/>
              <a:pathLst>
                <a:path w="3164920" h="1975276">
                  <a:moveTo>
                    <a:pt x="6443" y="0"/>
                  </a:moveTo>
                  <a:lnTo>
                    <a:pt x="3158478" y="0"/>
                  </a:lnTo>
                  <a:cubicBezTo>
                    <a:pt x="3162036" y="0"/>
                    <a:pt x="3164920" y="2884"/>
                    <a:pt x="3164920" y="6443"/>
                  </a:cubicBezTo>
                  <a:lnTo>
                    <a:pt x="3164920" y="1968834"/>
                  </a:lnTo>
                  <a:cubicBezTo>
                    <a:pt x="3164920" y="1972392"/>
                    <a:pt x="3162036" y="1975276"/>
                    <a:pt x="3158478" y="1975276"/>
                  </a:cubicBezTo>
                  <a:lnTo>
                    <a:pt x="6443" y="1975276"/>
                  </a:lnTo>
                  <a:cubicBezTo>
                    <a:pt x="2884" y="1975276"/>
                    <a:pt x="0" y="1972392"/>
                    <a:pt x="0" y="1968834"/>
                  </a:cubicBezTo>
                  <a:lnTo>
                    <a:pt x="0" y="6443"/>
                  </a:lnTo>
                  <a:cubicBezTo>
                    <a:pt x="0" y="2884"/>
                    <a:pt x="2884" y="0"/>
                    <a:pt x="6443"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3164920" cy="2013376"/>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a:extLst>
              <a:ext uri="{C183D7F6-B498-43B3-948B-1728B52AA6E4}">
                <adec:decorative xmlns:adec="http://schemas.microsoft.com/office/drawing/2017/decorative" val="1"/>
              </a:ext>
            </a:extLst>
          </p:cNvPr>
          <p:cNvSpPr/>
          <p:nvPr/>
        </p:nvSpPr>
        <p:spPr>
          <a:xfrm rot="-1791529">
            <a:off x="-900523" y="-89554"/>
            <a:ext cx="6308846" cy="3922955"/>
          </a:xfrm>
          <a:custGeom>
            <a:avLst/>
            <a:gdLst/>
            <a:ahLst/>
            <a:cxnLst/>
            <a:rect l="l" t="t" r="r" b="b"/>
            <a:pathLst>
              <a:path w="6308846" h="3922955">
                <a:moveTo>
                  <a:pt x="0" y="0"/>
                </a:moveTo>
                <a:lnTo>
                  <a:pt x="6308845" y="0"/>
                </a:lnTo>
                <a:lnTo>
                  <a:pt x="6308845" y="3922955"/>
                </a:lnTo>
                <a:lnTo>
                  <a:pt x="0" y="39229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1806255">
            <a:off x="13837353" y="7797613"/>
            <a:ext cx="4753714" cy="2921373"/>
          </a:xfrm>
          <a:custGeom>
            <a:avLst/>
            <a:gdLst/>
            <a:ahLst/>
            <a:cxnLst/>
            <a:rect l="l" t="t" r="r" b="b"/>
            <a:pathLst>
              <a:path w="4753714" h="2921373">
                <a:moveTo>
                  <a:pt x="0" y="0"/>
                </a:moveTo>
                <a:lnTo>
                  <a:pt x="4753714" y="0"/>
                </a:lnTo>
                <a:lnTo>
                  <a:pt x="4753714" y="2921374"/>
                </a:lnTo>
                <a:lnTo>
                  <a:pt x="0" y="2921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843276">
            <a:off x="13064380" y="-702027"/>
            <a:ext cx="5312535" cy="4114800"/>
          </a:xfrm>
          <a:custGeom>
            <a:avLst/>
            <a:gdLst/>
            <a:ahLst/>
            <a:cxnLst/>
            <a:rect l="l" t="t" r="r" b="b"/>
            <a:pathLst>
              <a:path w="5312535" h="4114800">
                <a:moveTo>
                  <a:pt x="0" y="0"/>
                </a:moveTo>
                <a:lnTo>
                  <a:pt x="5312535" y="0"/>
                </a:lnTo>
                <a:lnTo>
                  <a:pt x="531253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rot="1059000">
            <a:off x="-885159" y="6679653"/>
            <a:ext cx="4982787" cy="5843354"/>
          </a:xfrm>
          <a:custGeom>
            <a:avLst/>
            <a:gdLst/>
            <a:ahLst/>
            <a:cxnLst/>
            <a:rect l="l" t="t" r="r" b="b"/>
            <a:pathLst>
              <a:path w="4982787" h="5843354">
                <a:moveTo>
                  <a:pt x="0" y="0"/>
                </a:moveTo>
                <a:lnTo>
                  <a:pt x="4982788" y="0"/>
                </a:lnTo>
                <a:lnTo>
                  <a:pt x="4982788" y="5843354"/>
                </a:lnTo>
                <a:lnTo>
                  <a:pt x="0" y="58433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5646964" y="3099244"/>
            <a:ext cx="6996224" cy="3771528"/>
          </a:xfrm>
          <a:prstGeom prst="rect">
            <a:avLst/>
          </a:prstGeom>
        </p:spPr>
        <p:txBody>
          <a:bodyPr lIns="0" tIns="0" rIns="0" bIns="0" rtlCol="0" anchor="t">
            <a:spAutoFit/>
          </a:bodyPr>
          <a:lstStyle/>
          <a:p>
            <a:pPr algn="ctr">
              <a:lnSpc>
                <a:spcPts val="5643"/>
              </a:lnSpc>
            </a:pPr>
            <a:r>
              <a:rPr lang="en-US" sz="5700" b="1">
                <a:solidFill>
                  <a:srgbClr val="06327D"/>
                </a:solidFill>
                <a:latin typeface="Agrandir Tight Bold"/>
                <a:ea typeface="Agrandir Tight Bold"/>
                <a:cs typeface="Agrandir Tight Bold"/>
                <a:sym typeface="Agrandir Tight Bold"/>
              </a:rPr>
              <a:t>What Can I Do to Help My Child Transition to High School? </a:t>
            </a:r>
          </a:p>
          <a:p>
            <a:pPr algn="ctr">
              <a:lnSpc>
                <a:spcPts val="5643"/>
              </a:lnSpc>
            </a:pPr>
            <a:r>
              <a:rPr lang="en-US" sz="5700" b="1">
                <a:solidFill>
                  <a:srgbClr val="06327D"/>
                </a:solidFill>
                <a:latin typeface="Agrandir Tight Bold"/>
                <a:ea typeface="Agrandir Tight Bold"/>
                <a:cs typeface="Agrandir Tight Bold"/>
                <a:sym typeface="Agrandir Tight Bold"/>
              </a:rPr>
              <a:t>A Look At </a:t>
            </a:r>
          </a:p>
          <a:p>
            <a:pPr algn="ctr">
              <a:lnSpc>
                <a:spcPts val="5643"/>
              </a:lnSpc>
            </a:pPr>
            <a:r>
              <a:rPr lang="en-US" sz="5700" b="1">
                <a:solidFill>
                  <a:srgbClr val="06327D"/>
                </a:solidFill>
                <a:latin typeface="Agrandir Tight Bold"/>
                <a:ea typeface="Agrandir Tight Bold"/>
                <a:cs typeface="Agrandir Tight Bold"/>
                <a:sym typeface="Agrandir Tight Bold"/>
              </a:rPr>
              <a:t>Additional Support</a:t>
            </a:r>
          </a:p>
        </p:txBody>
      </p:sp>
      <p:sp>
        <p:nvSpPr>
          <p:cNvPr id="11" name="TextBox 11"/>
          <p:cNvSpPr txBox="1"/>
          <p:nvPr/>
        </p:nvSpPr>
        <p:spPr>
          <a:xfrm>
            <a:off x="5644812" y="7082981"/>
            <a:ext cx="6998375" cy="1047749"/>
          </a:xfrm>
          <a:prstGeom prst="rect">
            <a:avLst/>
          </a:prstGeom>
        </p:spPr>
        <p:txBody>
          <a:bodyPr lIns="0" tIns="0" rIns="0" bIns="0" rtlCol="0" anchor="t">
            <a:spAutoFit/>
          </a:bodyPr>
          <a:lstStyle/>
          <a:p>
            <a:pPr algn="ctr">
              <a:lnSpc>
                <a:spcPts val="4200"/>
              </a:lnSpc>
            </a:pPr>
            <a:r>
              <a:rPr lang="en-US" sz="3000" b="1">
                <a:solidFill>
                  <a:srgbClr val="06327D"/>
                </a:solidFill>
                <a:latin typeface="Nunito Sans Condensed Bold"/>
                <a:ea typeface="Nunito Sans Condensed Bold"/>
                <a:cs typeface="Nunito Sans Condensed Bold"/>
                <a:sym typeface="Nunito Sans Condensed Bold"/>
              </a:rPr>
              <a:t>Teresa Bruce, Parent Mentor</a:t>
            </a:r>
          </a:p>
          <a:p>
            <a:pPr algn="ctr">
              <a:lnSpc>
                <a:spcPts val="4200"/>
              </a:lnSpc>
            </a:pPr>
            <a:r>
              <a:rPr lang="en-US" sz="3000" b="1">
                <a:solidFill>
                  <a:srgbClr val="06327D"/>
                </a:solidFill>
                <a:latin typeface="Nunito Sans Condensed Bold"/>
                <a:ea typeface="Nunito Sans Condensed Bold"/>
                <a:cs typeface="Nunito Sans Condensed Bold"/>
                <a:sym typeface="Nunito Sans Condensed Bold"/>
              </a:rPr>
              <a:t>Franklin County School System</a:t>
            </a:r>
          </a:p>
        </p:txBody>
      </p:sp>
      <p:sp>
        <p:nvSpPr>
          <p:cNvPr id="12" name="Freeform 12">
            <a:extLst>
              <a:ext uri="{C183D7F6-B498-43B3-948B-1728B52AA6E4}">
                <adec:decorative xmlns:adec="http://schemas.microsoft.com/office/drawing/2017/decorative" val="1"/>
              </a:ext>
            </a:extLst>
          </p:cNvPr>
          <p:cNvSpPr/>
          <p:nvPr/>
        </p:nvSpPr>
        <p:spPr>
          <a:xfrm rot="-6861143">
            <a:off x="6501199" y="-1790632"/>
            <a:ext cx="3966071" cy="4433616"/>
          </a:xfrm>
          <a:custGeom>
            <a:avLst/>
            <a:gdLst/>
            <a:ahLst/>
            <a:cxnLst/>
            <a:rect l="l" t="t" r="r" b="b"/>
            <a:pathLst>
              <a:path w="3966071" h="4433616">
                <a:moveTo>
                  <a:pt x="0" y="0"/>
                </a:moveTo>
                <a:lnTo>
                  <a:pt x="3966071" y="0"/>
                </a:lnTo>
                <a:lnTo>
                  <a:pt x="3966071" y="4433616"/>
                </a:lnTo>
                <a:lnTo>
                  <a:pt x="0" y="44336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rot="2908619">
            <a:off x="6855508" y="7329318"/>
            <a:ext cx="4115486" cy="4600645"/>
          </a:xfrm>
          <a:custGeom>
            <a:avLst/>
            <a:gdLst/>
            <a:ahLst/>
            <a:cxnLst/>
            <a:rect l="l" t="t" r="r" b="b"/>
            <a:pathLst>
              <a:path w="4115486" h="4600645">
                <a:moveTo>
                  <a:pt x="0" y="0"/>
                </a:moveTo>
                <a:lnTo>
                  <a:pt x="4115486" y="0"/>
                </a:lnTo>
                <a:lnTo>
                  <a:pt x="4115486" y="4600644"/>
                </a:lnTo>
                <a:lnTo>
                  <a:pt x="0" y="46006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2199034" y="786486"/>
            <a:ext cx="13889931" cy="8714029"/>
            <a:chOff x="0" y="0"/>
            <a:chExt cx="3658254" cy="2295053"/>
          </a:xfrm>
        </p:grpSpPr>
        <p:sp>
          <p:nvSpPr>
            <p:cNvPr id="4" name="Freeform 4">
              <a:extLst>
                <a:ext uri="{C183D7F6-B498-43B3-948B-1728B52AA6E4}">
                  <adec:decorative xmlns:adec="http://schemas.microsoft.com/office/drawing/2017/decorative" val="1"/>
                </a:ext>
              </a:extLst>
            </p:cNvPr>
            <p:cNvSpPr/>
            <p:nvPr/>
          </p:nvSpPr>
          <p:spPr>
            <a:xfrm>
              <a:off x="0" y="0"/>
              <a:ext cx="3658253" cy="2295053"/>
            </a:xfrm>
            <a:custGeom>
              <a:avLst/>
              <a:gdLst/>
              <a:ahLst/>
              <a:cxnLst/>
              <a:rect l="l" t="t" r="r" b="b"/>
              <a:pathLst>
                <a:path w="3658253" h="2295053">
                  <a:moveTo>
                    <a:pt x="5574" y="0"/>
                  </a:moveTo>
                  <a:lnTo>
                    <a:pt x="3652680" y="0"/>
                  </a:lnTo>
                  <a:cubicBezTo>
                    <a:pt x="3654158" y="0"/>
                    <a:pt x="3655576" y="587"/>
                    <a:pt x="3656621" y="1633"/>
                  </a:cubicBezTo>
                  <a:cubicBezTo>
                    <a:pt x="3657666" y="2678"/>
                    <a:pt x="3658253" y="4096"/>
                    <a:pt x="3658253" y="5574"/>
                  </a:cubicBezTo>
                  <a:lnTo>
                    <a:pt x="3658253" y="2289479"/>
                  </a:lnTo>
                  <a:cubicBezTo>
                    <a:pt x="3658253" y="2292558"/>
                    <a:pt x="3655758" y="2295053"/>
                    <a:pt x="3652680" y="2295053"/>
                  </a:cubicBezTo>
                  <a:lnTo>
                    <a:pt x="5574" y="2295053"/>
                  </a:lnTo>
                  <a:cubicBezTo>
                    <a:pt x="4096" y="2295053"/>
                    <a:pt x="2678" y="2294466"/>
                    <a:pt x="1633" y="2293420"/>
                  </a:cubicBezTo>
                  <a:cubicBezTo>
                    <a:pt x="587" y="2292375"/>
                    <a:pt x="0" y="2290957"/>
                    <a:pt x="0" y="2289479"/>
                  </a:cubicBezTo>
                  <a:lnTo>
                    <a:pt x="0" y="5574"/>
                  </a:lnTo>
                  <a:cubicBezTo>
                    <a:pt x="0" y="4096"/>
                    <a:pt x="587" y="2678"/>
                    <a:pt x="1633" y="1633"/>
                  </a:cubicBezTo>
                  <a:cubicBezTo>
                    <a:pt x="2678" y="587"/>
                    <a:pt x="4096" y="0"/>
                    <a:pt x="5574"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3658254" cy="2333153"/>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640585" y="1187131"/>
            <a:ext cx="11006830" cy="1760205"/>
          </a:xfrm>
          <a:prstGeom prst="rect">
            <a:avLst/>
          </a:prstGeom>
        </p:spPr>
        <p:txBody>
          <a:bodyPr lIns="0" tIns="0" rIns="0" bIns="0" rtlCol="0" anchor="t">
            <a:spAutoFit/>
          </a:bodyPr>
          <a:lstStyle/>
          <a:p>
            <a:pPr algn="ctr">
              <a:lnSpc>
                <a:spcPts val="10889"/>
              </a:lnSpc>
            </a:pPr>
            <a:r>
              <a:rPr lang="en-US" sz="10999" b="1">
                <a:solidFill>
                  <a:srgbClr val="06327D"/>
                </a:solidFill>
                <a:latin typeface="Agrandir Tight Bold"/>
                <a:ea typeface="Agrandir Tight Bold"/>
                <a:cs typeface="Agrandir Tight Bold"/>
                <a:sym typeface="Agrandir Tight Bold"/>
              </a:rPr>
              <a:t>Learning Targets</a:t>
            </a:r>
          </a:p>
        </p:txBody>
      </p:sp>
      <p:sp>
        <p:nvSpPr>
          <p:cNvPr id="7" name="TextBox 7"/>
          <p:cNvSpPr txBox="1"/>
          <p:nvPr/>
        </p:nvSpPr>
        <p:spPr>
          <a:xfrm>
            <a:off x="3948425" y="2871135"/>
            <a:ext cx="10391150" cy="646430"/>
          </a:xfrm>
          <a:prstGeom prst="rect">
            <a:avLst/>
          </a:prstGeom>
        </p:spPr>
        <p:txBody>
          <a:bodyPr lIns="0" tIns="0" rIns="0" bIns="0" rtlCol="0" anchor="t">
            <a:spAutoFit/>
          </a:bodyPr>
          <a:lstStyle/>
          <a:p>
            <a:pPr algn="ctr">
              <a:lnSpc>
                <a:spcPts val="5320"/>
              </a:lnSpc>
            </a:pPr>
            <a:r>
              <a:rPr lang="en-US" sz="3800" b="1">
                <a:solidFill>
                  <a:srgbClr val="06327D"/>
                </a:solidFill>
                <a:latin typeface="Nunito Sans Condensed Bold"/>
                <a:ea typeface="Nunito Sans Condensed Bold"/>
                <a:cs typeface="Nunito Sans Condensed Bold"/>
                <a:sym typeface="Nunito Sans Condensed Bold"/>
              </a:rPr>
              <a:t>By the end of this session, parents will be able to:</a:t>
            </a:r>
          </a:p>
        </p:txBody>
      </p:sp>
      <p:grpSp>
        <p:nvGrpSpPr>
          <p:cNvPr id="8" name="Group 8"/>
          <p:cNvGrpSpPr/>
          <p:nvPr/>
        </p:nvGrpSpPr>
        <p:grpSpPr>
          <a:xfrm>
            <a:off x="6185305" y="4374240"/>
            <a:ext cx="2715808" cy="4546990"/>
            <a:chOff x="0" y="0"/>
            <a:chExt cx="715274" cy="1197561"/>
          </a:xfrm>
        </p:grpSpPr>
        <p:sp>
          <p:nvSpPr>
            <p:cNvPr id="9" name="Freeform 9">
              <a:extLst>
                <a:ext uri="{C183D7F6-B498-43B3-948B-1728B52AA6E4}">
                  <adec:decorative xmlns:adec="http://schemas.microsoft.com/office/drawing/2017/decorative" val="1"/>
                </a:ext>
              </a:extLst>
            </p:cNvPr>
            <p:cNvSpPr/>
            <p:nvPr/>
          </p:nvSpPr>
          <p:spPr>
            <a:xfrm>
              <a:off x="0" y="0"/>
              <a:ext cx="715275" cy="1197561"/>
            </a:xfrm>
            <a:custGeom>
              <a:avLst/>
              <a:gdLst/>
              <a:ahLst/>
              <a:cxnLst/>
              <a:rect l="l" t="t" r="r" b="b"/>
              <a:pathLst>
                <a:path w="715275" h="1197561">
                  <a:moveTo>
                    <a:pt x="28507" y="0"/>
                  </a:moveTo>
                  <a:lnTo>
                    <a:pt x="686768" y="0"/>
                  </a:lnTo>
                  <a:cubicBezTo>
                    <a:pt x="702512" y="0"/>
                    <a:pt x="715275" y="12763"/>
                    <a:pt x="715275" y="28507"/>
                  </a:cubicBezTo>
                  <a:lnTo>
                    <a:pt x="715275" y="1169054"/>
                  </a:lnTo>
                  <a:cubicBezTo>
                    <a:pt x="715275" y="1176615"/>
                    <a:pt x="712271" y="1183866"/>
                    <a:pt x="706925" y="1189212"/>
                  </a:cubicBezTo>
                  <a:cubicBezTo>
                    <a:pt x="701579" y="1194558"/>
                    <a:pt x="694328" y="1197561"/>
                    <a:pt x="686768" y="1197561"/>
                  </a:cubicBezTo>
                  <a:lnTo>
                    <a:pt x="28507" y="1197561"/>
                  </a:lnTo>
                  <a:cubicBezTo>
                    <a:pt x="12763" y="1197561"/>
                    <a:pt x="0" y="1184798"/>
                    <a:pt x="0" y="1169054"/>
                  </a:cubicBezTo>
                  <a:lnTo>
                    <a:pt x="0" y="28507"/>
                  </a:lnTo>
                  <a:cubicBezTo>
                    <a:pt x="0" y="12763"/>
                    <a:pt x="12763" y="0"/>
                    <a:pt x="28507" y="0"/>
                  </a:cubicBezTo>
                  <a:close/>
                </a:path>
              </a:pathLst>
            </a:custGeom>
            <a:solidFill>
              <a:srgbClr val="2B70E4"/>
            </a:solidFill>
            <a:ln w="38100" cap="sq">
              <a:solidFill>
                <a:srgbClr val="06327D"/>
              </a:solidFill>
              <a:prstDash val="solid"/>
              <a:miter/>
            </a:ln>
          </p:spPr>
          <p:txBody>
            <a:bodyPr/>
            <a:lstStyle/>
            <a:p>
              <a:endParaRPr lang="en-US"/>
            </a:p>
          </p:txBody>
        </p:sp>
        <p:sp>
          <p:nvSpPr>
            <p:cNvPr id="10" name="TextBox 10"/>
            <p:cNvSpPr txBox="1"/>
            <p:nvPr/>
          </p:nvSpPr>
          <p:spPr>
            <a:xfrm>
              <a:off x="0" y="-38100"/>
              <a:ext cx="715274" cy="1235661"/>
            </a:xfrm>
            <a:prstGeom prst="rect">
              <a:avLst/>
            </a:prstGeom>
          </p:spPr>
          <p:txBody>
            <a:bodyPr lIns="50800" tIns="50800" rIns="50800" bIns="50800" rtlCol="0" anchor="ctr"/>
            <a:lstStyle/>
            <a:p>
              <a:pPr algn="l">
                <a:lnSpc>
                  <a:spcPts val="2659"/>
                </a:lnSpc>
                <a:spcBef>
                  <a:spcPct val="0"/>
                </a:spcBef>
              </a:pPr>
              <a:endParaRPr/>
            </a:p>
          </p:txBody>
        </p:sp>
      </p:grpSp>
      <p:grpSp>
        <p:nvGrpSpPr>
          <p:cNvPr id="11" name="Group 11"/>
          <p:cNvGrpSpPr/>
          <p:nvPr/>
        </p:nvGrpSpPr>
        <p:grpSpPr>
          <a:xfrm>
            <a:off x="9386713" y="4374240"/>
            <a:ext cx="2715808" cy="4522769"/>
            <a:chOff x="0" y="0"/>
            <a:chExt cx="715274" cy="1191182"/>
          </a:xfrm>
        </p:grpSpPr>
        <p:sp>
          <p:nvSpPr>
            <p:cNvPr id="12" name="Freeform 12">
              <a:extLst>
                <a:ext uri="{C183D7F6-B498-43B3-948B-1728B52AA6E4}">
                  <adec:decorative xmlns:adec="http://schemas.microsoft.com/office/drawing/2017/decorative" val="1"/>
                </a:ext>
              </a:extLst>
            </p:cNvPr>
            <p:cNvSpPr/>
            <p:nvPr/>
          </p:nvSpPr>
          <p:spPr>
            <a:xfrm>
              <a:off x="0" y="0"/>
              <a:ext cx="715275" cy="1191182"/>
            </a:xfrm>
            <a:custGeom>
              <a:avLst/>
              <a:gdLst/>
              <a:ahLst/>
              <a:cxnLst/>
              <a:rect l="l" t="t" r="r" b="b"/>
              <a:pathLst>
                <a:path w="715275" h="1191182">
                  <a:moveTo>
                    <a:pt x="28507" y="0"/>
                  </a:moveTo>
                  <a:lnTo>
                    <a:pt x="686768" y="0"/>
                  </a:lnTo>
                  <a:cubicBezTo>
                    <a:pt x="702512" y="0"/>
                    <a:pt x="715275" y="12763"/>
                    <a:pt x="715275" y="28507"/>
                  </a:cubicBezTo>
                  <a:lnTo>
                    <a:pt x="715275" y="1162675"/>
                  </a:lnTo>
                  <a:cubicBezTo>
                    <a:pt x="715275" y="1170235"/>
                    <a:pt x="712271" y="1177486"/>
                    <a:pt x="706925" y="1182832"/>
                  </a:cubicBezTo>
                  <a:cubicBezTo>
                    <a:pt x="701579" y="1188178"/>
                    <a:pt x="694328" y="1191182"/>
                    <a:pt x="686768" y="1191182"/>
                  </a:cubicBezTo>
                  <a:lnTo>
                    <a:pt x="28507" y="1191182"/>
                  </a:lnTo>
                  <a:cubicBezTo>
                    <a:pt x="20946" y="1191182"/>
                    <a:pt x="13696" y="1188178"/>
                    <a:pt x="8349" y="1182832"/>
                  </a:cubicBezTo>
                  <a:cubicBezTo>
                    <a:pt x="3003" y="1177486"/>
                    <a:pt x="0" y="1170235"/>
                    <a:pt x="0" y="1162675"/>
                  </a:cubicBezTo>
                  <a:lnTo>
                    <a:pt x="0" y="28507"/>
                  </a:lnTo>
                  <a:cubicBezTo>
                    <a:pt x="0" y="12763"/>
                    <a:pt x="12763" y="0"/>
                    <a:pt x="28507" y="0"/>
                  </a:cubicBezTo>
                  <a:close/>
                </a:path>
              </a:pathLst>
            </a:custGeom>
            <a:solidFill>
              <a:srgbClr val="2B70E4"/>
            </a:solidFill>
            <a:ln w="38100" cap="sq">
              <a:solidFill>
                <a:srgbClr val="06327D"/>
              </a:solidFill>
              <a:prstDash val="solid"/>
              <a:miter/>
            </a:ln>
          </p:spPr>
          <p:txBody>
            <a:bodyPr/>
            <a:lstStyle/>
            <a:p>
              <a:endParaRPr lang="en-US"/>
            </a:p>
          </p:txBody>
        </p:sp>
        <p:sp>
          <p:nvSpPr>
            <p:cNvPr id="13" name="TextBox 13"/>
            <p:cNvSpPr txBox="1"/>
            <p:nvPr/>
          </p:nvSpPr>
          <p:spPr>
            <a:xfrm>
              <a:off x="0" y="-38100"/>
              <a:ext cx="715274" cy="1229282"/>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6615380" y="5561885"/>
            <a:ext cx="1855658" cy="2114549"/>
          </a:xfrm>
          <a:prstGeom prst="rect">
            <a:avLst/>
          </a:prstGeom>
        </p:spPr>
        <p:txBody>
          <a:bodyPr lIns="0" tIns="0" rIns="0" bIns="0" rtlCol="0" anchor="t">
            <a:spAutoFit/>
          </a:bodyPr>
          <a:lstStyle/>
          <a:p>
            <a:pPr algn="ctr">
              <a:lnSpc>
                <a:spcPts val="4200"/>
              </a:lnSpc>
            </a:pPr>
            <a:r>
              <a:rPr lang="en-US" sz="3000" b="1">
                <a:solidFill>
                  <a:srgbClr val="FFFFFF"/>
                </a:solidFill>
                <a:latin typeface="Nunito Sans Condensed Bold"/>
                <a:ea typeface="Nunito Sans Condensed Bold"/>
                <a:cs typeface="Nunito Sans Condensed Bold"/>
                <a:sym typeface="Nunito Sans Condensed Bold"/>
              </a:rPr>
              <a:t>Name one area of a transition plan.</a:t>
            </a:r>
          </a:p>
        </p:txBody>
      </p:sp>
      <p:sp>
        <p:nvSpPr>
          <p:cNvPr id="15" name="TextBox 15"/>
          <p:cNvSpPr txBox="1"/>
          <p:nvPr/>
        </p:nvSpPr>
        <p:spPr>
          <a:xfrm>
            <a:off x="9816788" y="5561885"/>
            <a:ext cx="1855658" cy="3181349"/>
          </a:xfrm>
          <a:prstGeom prst="rect">
            <a:avLst/>
          </a:prstGeom>
        </p:spPr>
        <p:txBody>
          <a:bodyPr lIns="0" tIns="0" rIns="0" bIns="0" rtlCol="0" anchor="t">
            <a:spAutoFit/>
          </a:bodyPr>
          <a:lstStyle/>
          <a:p>
            <a:pPr algn="ctr">
              <a:lnSpc>
                <a:spcPts val="4200"/>
              </a:lnSpc>
            </a:pPr>
            <a:r>
              <a:rPr lang="en-US" sz="3000" b="1">
                <a:solidFill>
                  <a:srgbClr val="FFFFFF"/>
                </a:solidFill>
                <a:latin typeface="Nunito Sans Condensed Bold"/>
                <a:ea typeface="Nunito Sans Condensed Bold"/>
                <a:cs typeface="Nunito Sans Condensed Bold"/>
                <a:sym typeface="Nunito Sans Condensed Bold"/>
              </a:rPr>
              <a:t>List a benefit of transition planning for their child. </a:t>
            </a:r>
          </a:p>
        </p:txBody>
      </p:sp>
      <p:sp>
        <p:nvSpPr>
          <p:cNvPr id="16" name="TextBox 16"/>
          <p:cNvSpPr txBox="1"/>
          <p:nvPr/>
        </p:nvSpPr>
        <p:spPr>
          <a:xfrm>
            <a:off x="6616656" y="4622083"/>
            <a:ext cx="1855658" cy="712470"/>
          </a:xfrm>
          <a:prstGeom prst="rect">
            <a:avLst/>
          </a:prstGeom>
        </p:spPr>
        <p:txBody>
          <a:bodyPr lIns="0" tIns="0" rIns="0" bIns="0" rtlCol="0" anchor="t">
            <a:spAutoFit/>
          </a:bodyPr>
          <a:lstStyle/>
          <a:p>
            <a:pPr algn="ctr">
              <a:lnSpc>
                <a:spcPts val="5880"/>
              </a:lnSpc>
            </a:pPr>
            <a:r>
              <a:rPr lang="en-US" sz="4200" b="1">
                <a:solidFill>
                  <a:srgbClr val="FFFFFF"/>
                </a:solidFill>
                <a:latin typeface="Nunito Sans Condensed Bold"/>
                <a:ea typeface="Nunito Sans Condensed Bold"/>
                <a:cs typeface="Nunito Sans Condensed Bold"/>
                <a:sym typeface="Nunito Sans Condensed Bold"/>
              </a:rPr>
              <a:t>1</a:t>
            </a:r>
          </a:p>
        </p:txBody>
      </p:sp>
      <p:sp>
        <p:nvSpPr>
          <p:cNvPr id="17" name="TextBox 17"/>
          <p:cNvSpPr txBox="1"/>
          <p:nvPr/>
        </p:nvSpPr>
        <p:spPr>
          <a:xfrm>
            <a:off x="9815512" y="4622083"/>
            <a:ext cx="1855658" cy="712470"/>
          </a:xfrm>
          <a:prstGeom prst="rect">
            <a:avLst/>
          </a:prstGeom>
        </p:spPr>
        <p:txBody>
          <a:bodyPr lIns="0" tIns="0" rIns="0" bIns="0" rtlCol="0" anchor="t">
            <a:spAutoFit/>
          </a:bodyPr>
          <a:lstStyle/>
          <a:p>
            <a:pPr algn="ctr">
              <a:lnSpc>
                <a:spcPts val="5880"/>
              </a:lnSpc>
            </a:pPr>
            <a:r>
              <a:rPr lang="en-US" sz="4200" b="1">
                <a:solidFill>
                  <a:srgbClr val="FFFFFF"/>
                </a:solidFill>
                <a:latin typeface="Nunito Sans Condensed Bold"/>
                <a:ea typeface="Nunito Sans Condensed Bold"/>
                <a:cs typeface="Nunito Sans Condensed Bold"/>
                <a:sym typeface="Nunito Sans Condensed Bold"/>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70E4"/>
        </a:solidFill>
        <a:effectLst/>
      </p:bgPr>
    </p:bg>
    <p:spTree>
      <p:nvGrpSpPr>
        <p:cNvPr id="1" name=""/>
        <p:cNvGrpSpPr/>
        <p:nvPr/>
      </p:nvGrpSpPr>
      <p:grpSpPr>
        <a:xfrm>
          <a:off x="0" y="0"/>
          <a:ext cx="0" cy="0"/>
          <a:chOff x="0" y="0"/>
          <a:chExt cx="0" cy="0"/>
        </a:xfrm>
      </p:grpSpPr>
      <p:grpSp>
        <p:nvGrpSpPr>
          <p:cNvPr id="2" name="Group 2"/>
          <p:cNvGrpSpPr/>
          <p:nvPr/>
        </p:nvGrpSpPr>
        <p:grpSpPr>
          <a:xfrm>
            <a:off x="721886" y="687561"/>
            <a:ext cx="16844227" cy="8911879"/>
            <a:chOff x="0" y="0"/>
            <a:chExt cx="4436340" cy="2347161"/>
          </a:xfrm>
        </p:grpSpPr>
        <p:sp>
          <p:nvSpPr>
            <p:cNvPr id="3" name="Freeform 3">
              <a:extLst>
                <a:ext uri="{C183D7F6-B498-43B3-948B-1728B52AA6E4}">
                  <adec:decorative xmlns:adec="http://schemas.microsoft.com/office/drawing/2017/decorative" val="1"/>
                </a:ext>
              </a:extLst>
            </p:cNvPr>
            <p:cNvSpPr/>
            <p:nvPr/>
          </p:nvSpPr>
          <p:spPr>
            <a:xfrm>
              <a:off x="0" y="0"/>
              <a:ext cx="4436340" cy="2347161"/>
            </a:xfrm>
            <a:custGeom>
              <a:avLst/>
              <a:gdLst/>
              <a:ahLst/>
              <a:cxnLst/>
              <a:rect l="l" t="t" r="r" b="b"/>
              <a:pathLst>
                <a:path w="4436340" h="2347161">
                  <a:moveTo>
                    <a:pt x="4596" y="0"/>
                  </a:moveTo>
                  <a:lnTo>
                    <a:pt x="4431743" y="0"/>
                  </a:lnTo>
                  <a:cubicBezTo>
                    <a:pt x="4432962" y="0"/>
                    <a:pt x="4434132" y="484"/>
                    <a:pt x="4434994" y="1346"/>
                  </a:cubicBezTo>
                  <a:cubicBezTo>
                    <a:pt x="4435856" y="2208"/>
                    <a:pt x="4436340" y="3377"/>
                    <a:pt x="4436340" y="4596"/>
                  </a:cubicBezTo>
                  <a:lnTo>
                    <a:pt x="4436340" y="2342565"/>
                  </a:lnTo>
                  <a:cubicBezTo>
                    <a:pt x="4436340" y="2345104"/>
                    <a:pt x="4434282" y="2347161"/>
                    <a:pt x="4431743" y="2347161"/>
                  </a:cubicBezTo>
                  <a:lnTo>
                    <a:pt x="4596" y="2347161"/>
                  </a:lnTo>
                  <a:cubicBezTo>
                    <a:pt x="3377" y="2347161"/>
                    <a:pt x="2208" y="2346677"/>
                    <a:pt x="1346" y="2345815"/>
                  </a:cubicBezTo>
                  <a:cubicBezTo>
                    <a:pt x="484" y="2344953"/>
                    <a:pt x="0" y="2343784"/>
                    <a:pt x="0" y="2342565"/>
                  </a:cubicBezTo>
                  <a:lnTo>
                    <a:pt x="0" y="4596"/>
                  </a:lnTo>
                  <a:cubicBezTo>
                    <a:pt x="0" y="3377"/>
                    <a:pt x="484" y="2208"/>
                    <a:pt x="1346" y="1346"/>
                  </a:cubicBezTo>
                  <a:cubicBezTo>
                    <a:pt x="2208" y="484"/>
                    <a:pt x="3377" y="0"/>
                    <a:pt x="4596" y="0"/>
                  </a:cubicBezTo>
                  <a:close/>
                </a:path>
              </a:pathLst>
            </a:custGeom>
            <a:solidFill>
              <a:srgbClr val="FFFFFF"/>
            </a:solidFill>
            <a:ln w="38100" cap="sq">
              <a:solidFill>
                <a:srgbClr val="06327D"/>
              </a:solidFill>
              <a:prstDash val="solid"/>
              <a:miter/>
            </a:ln>
          </p:spPr>
          <p:txBody>
            <a:bodyPr/>
            <a:lstStyle/>
            <a:p>
              <a:endParaRPr lang="en-US"/>
            </a:p>
          </p:txBody>
        </p:sp>
        <p:sp>
          <p:nvSpPr>
            <p:cNvPr id="4" name="TextBox 4"/>
            <p:cNvSpPr txBox="1"/>
            <p:nvPr/>
          </p:nvSpPr>
          <p:spPr>
            <a:xfrm>
              <a:off x="0" y="-38100"/>
              <a:ext cx="4436340" cy="238526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C183D7F6-B498-43B3-948B-1728B52AA6E4}">
                <adec:decorative xmlns:adec="http://schemas.microsoft.com/office/drawing/2017/decorative" val="1"/>
              </a:ext>
            </a:extLst>
          </p:cNvPr>
          <p:cNvSpPr/>
          <p:nvPr/>
        </p:nvSpPr>
        <p:spPr>
          <a:xfrm>
            <a:off x="721886" y="687561"/>
            <a:ext cx="16766515" cy="8911879"/>
          </a:xfrm>
          <a:custGeom>
            <a:avLst/>
            <a:gdLst/>
            <a:ahLst/>
            <a:cxnLst/>
            <a:rect l="l" t="t" r="r" b="b"/>
            <a:pathLst>
              <a:path w="16766515" h="8911879">
                <a:moveTo>
                  <a:pt x="0" y="0"/>
                </a:moveTo>
                <a:lnTo>
                  <a:pt x="16766515" y="0"/>
                </a:lnTo>
                <a:lnTo>
                  <a:pt x="16766515" y="8911878"/>
                </a:lnTo>
                <a:lnTo>
                  <a:pt x="0" y="8911878"/>
                </a:lnTo>
                <a:lnTo>
                  <a:pt x="0" y="0"/>
                </a:lnTo>
                <a:close/>
              </a:path>
            </a:pathLst>
          </a:custGeom>
          <a:blipFill>
            <a:blip r:embed="rId2">
              <a:alphaModFix amt="20999"/>
            </a:blip>
            <a:stretch>
              <a:fillRect l="-1519" t="-8549" r="-927" b="-11912"/>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2386368" y="1257075"/>
            <a:ext cx="3802022" cy="7950997"/>
          </a:xfrm>
          <a:custGeom>
            <a:avLst/>
            <a:gdLst/>
            <a:ahLst/>
            <a:cxnLst/>
            <a:rect l="l" t="t" r="r" b="b"/>
            <a:pathLst>
              <a:path w="3802022" h="7950997">
                <a:moveTo>
                  <a:pt x="0" y="0"/>
                </a:moveTo>
                <a:lnTo>
                  <a:pt x="3802022" y="0"/>
                </a:lnTo>
                <a:lnTo>
                  <a:pt x="3802022" y="7950997"/>
                </a:lnTo>
                <a:lnTo>
                  <a:pt x="0" y="79509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294351" y="1190400"/>
            <a:ext cx="11006830" cy="1234066"/>
          </a:xfrm>
          <a:prstGeom prst="rect">
            <a:avLst/>
          </a:prstGeom>
        </p:spPr>
        <p:txBody>
          <a:bodyPr lIns="0" tIns="0" rIns="0" bIns="0" rtlCol="0" anchor="t">
            <a:spAutoFit/>
          </a:bodyPr>
          <a:lstStyle/>
          <a:p>
            <a:pPr algn="l">
              <a:lnSpc>
                <a:spcPts val="7623"/>
              </a:lnSpc>
            </a:pPr>
            <a:r>
              <a:rPr lang="en-US" sz="7700" b="1">
                <a:solidFill>
                  <a:srgbClr val="06327D"/>
                </a:solidFill>
                <a:latin typeface="Agrandir Tight Bold"/>
                <a:ea typeface="Agrandir Tight Bold"/>
                <a:cs typeface="Agrandir Tight Bold"/>
                <a:sym typeface="Agrandir Tight Bold"/>
              </a:rPr>
              <a:t>What Is A Transition Plan?</a:t>
            </a:r>
          </a:p>
        </p:txBody>
      </p:sp>
      <p:sp>
        <p:nvSpPr>
          <p:cNvPr id="8" name="TextBox 8"/>
          <p:cNvSpPr txBox="1"/>
          <p:nvPr/>
        </p:nvSpPr>
        <p:spPr>
          <a:xfrm>
            <a:off x="1816441" y="2367692"/>
            <a:ext cx="10484740" cy="7231748"/>
          </a:xfrm>
          <a:prstGeom prst="rect">
            <a:avLst/>
          </a:prstGeom>
        </p:spPr>
        <p:txBody>
          <a:bodyPr lIns="0" tIns="0" rIns="0" bIns="0" rtlCol="0" anchor="t">
            <a:spAutoFit/>
          </a:bodyPr>
          <a:lstStyle/>
          <a:p>
            <a:pPr algn="l">
              <a:lnSpc>
                <a:spcPts val="5788"/>
              </a:lnSpc>
            </a:pPr>
            <a:r>
              <a:rPr lang="en-US" sz="4134" b="1">
                <a:solidFill>
                  <a:srgbClr val="06327D"/>
                </a:solidFill>
                <a:latin typeface="Nunito Sans Condensed Bold"/>
                <a:ea typeface="Nunito Sans Condensed Bold"/>
                <a:cs typeface="Nunito Sans Condensed Bold"/>
                <a:sym typeface="Nunito Sans Condensed Bold"/>
              </a:rPr>
              <a:t>Special education transition plans are individualized, mandatory components of the Individualized Education Plan (IEP) designed to prepare students for life after high school focusing on post-secondary education, employment, and independent living. </a:t>
            </a:r>
          </a:p>
          <a:p>
            <a:pPr algn="l">
              <a:lnSpc>
                <a:spcPts val="5788"/>
              </a:lnSpc>
            </a:pPr>
            <a:endParaRPr lang="en-US" sz="4134" b="1">
              <a:solidFill>
                <a:srgbClr val="06327D"/>
              </a:solidFill>
              <a:latin typeface="Nunito Sans Condensed Bold"/>
              <a:ea typeface="Nunito Sans Condensed Bold"/>
              <a:cs typeface="Nunito Sans Condensed Bold"/>
              <a:sym typeface="Nunito Sans Condensed Bold"/>
            </a:endParaRPr>
          </a:p>
          <a:p>
            <a:pPr algn="l">
              <a:lnSpc>
                <a:spcPts val="5788"/>
              </a:lnSpc>
            </a:pPr>
            <a:r>
              <a:rPr lang="en-US" sz="4134" b="1">
                <a:solidFill>
                  <a:srgbClr val="06327D"/>
                </a:solidFill>
                <a:latin typeface="Nunito Sans Condensed Bold"/>
                <a:ea typeface="Nunito Sans Condensed Bold"/>
                <a:cs typeface="Nunito Sans Condensed Bold"/>
                <a:sym typeface="Nunito Sans Condensed Bold"/>
              </a:rPr>
              <a:t>In Georgia, we begin developing transition plans when students turn 14 or during 8th grade.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1343558" y="786486"/>
            <a:ext cx="15600884" cy="8714029"/>
            <a:chOff x="0" y="0"/>
            <a:chExt cx="4108875" cy="2295053"/>
          </a:xfrm>
        </p:grpSpPr>
        <p:sp>
          <p:nvSpPr>
            <p:cNvPr id="4" name="Freeform 4">
              <a:extLst>
                <a:ext uri="{C183D7F6-B498-43B3-948B-1728B52AA6E4}">
                  <adec:decorative xmlns:adec="http://schemas.microsoft.com/office/drawing/2017/decorative" val="1"/>
                </a:ext>
              </a:extLst>
            </p:cNvPr>
            <p:cNvSpPr/>
            <p:nvPr/>
          </p:nvSpPr>
          <p:spPr>
            <a:xfrm>
              <a:off x="0" y="0"/>
              <a:ext cx="4108875" cy="2295053"/>
            </a:xfrm>
            <a:custGeom>
              <a:avLst/>
              <a:gdLst/>
              <a:ahLst/>
              <a:cxnLst/>
              <a:rect l="l" t="t" r="r" b="b"/>
              <a:pathLst>
                <a:path w="4108875" h="2295053">
                  <a:moveTo>
                    <a:pt x="4962" y="0"/>
                  </a:moveTo>
                  <a:lnTo>
                    <a:pt x="4103912" y="0"/>
                  </a:lnTo>
                  <a:cubicBezTo>
                    <a:pt x="4105228" y="0"/>
                    <a:pt x="4106491" y="523"/>
                    <a:pt x="4107421" y="1453"/>
                  </a:cubicBezTo>
                  <a:cubicBezTo>
                    <a:pt x="4108352" y="2384"/>
                    <a:pt x="4108875" y="3646"/>
                    <a:pt x="4108875" y="4962"/>
                  </a:cubicBezTo>
                  <a:lnTo>
                    <a:pt x="4108875" y="2290090"/>
                  </a:lnTo>
                  <a:cubicBezTo>
                    <a:pt x="4108875" y="2291407"/>
                    <a:pt x="4108352" y="2292669"/>
                    <a:pt x="4107421" y="2293600"/>
                  </a:cubicBezTo>
                  <a:cubicBezTo>
                    <a:pt x="4106491" y="2294530"/>
                    <a:pt x="4105228" y="2295053"/>
                    <a:pt x="4103912" y="2295053"/>
                  </a:cubicBezTo>
                  <a:lnTo>
                    <a:pt x="4962" y="2295053"/>
                  </a:lnTo>
                  <a:cubicBezTo>
                    <a:pt x="3646" y="2295053"/>
                    <a:pt x="2384" y="2294530"/>
                    <a:pt x="1453" y="2293600"/>
                  </a:cubicBezTo>
                  <a:cubicBezTo>
                    <a:pt x="523" y="2292669"/>
                    <a:pt x="0" y="2291407"/>
                    <a:pt x="0" y="2290090"/>
                  </a:cubicBezTo>
                  <a:lnTo>
                    <a:pt x="0" y="4962"/>
                  </a:lnTo>
                  <a:cubicBezTo>
                    <a:pt x="0" y="3646"/>
                    <a:pt x="523" y="2384"/>
                    <a:pt x="1453" y="1453"/>
                  </a:cubicBezTo>
                  <a:cubicBezTo>
                    <a:pt x="2384" y="523"/>
                    <a:pt x="3646" y="0"/>
                    <a:pt x="4962"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4108875" cy="233315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790313" y="7347244"/>
            <a:ext cx="6707375" cy="1691638"/>
            <a:chOff x="0" y="0"/>
            <a:chExt cx="1766551" cy="445534"/>
          </a:xfrm>
        </p:grpSpPr>
        <p:sp>
          <p:nvSpPr>
            <p:cNvPr id="7" name="Freeform 7" descr="Independent Living if Appropriate"/>
            <p:cNvSpPr/>
            <p:nvPr/>
          </p:nvSpPr>
          <p:spPr>
            <a:xfrm>
              <a:off x="0" y="0"/>
              <a:ext cx="1766551" cy="445534"/>
            </a:xfrm>
            <a:custGeom>
              <a:avLst/>
              <a:gdLst/>
              <a:ahLst/>
              <a:cxnLst/>
              <a:rect l="l" t="t" r="r" b="b"/>
              <a:pathLst>
                <a:path w="1766551" h="445534">
                  <a:moveTo>
                    <a:pt x="11542" y="0"/>
                  </a:moveTo>
                  <a:lnTo>
                    <a:pt x="1755009" y="0"/>
                  </a:lnTo>
                  <a:cubicBezTo>
                    <a:pt x="1758070" y="0"/>
                    <a:pt x="1761006" y="1216"/>
                    <a:pt x="1763171" y="3381"/>
                  </a:cubicBezTo>
                  <a:cubicBezTo>
                    <a:pt x="1765335" y="5545"/>
                    <a:pt x="1766551" y="8481"/>
                    <a:pt x="1766551" y="11542"/>
                  </a:cubicBezTo>
                  <a:lnTo>
                    <a:pt x="1766551" y="433992"/>
                  </a:lnTo>
                  <a:cubicBezTo>
                    <a:pt x="1766551" y="437053"/>
                    <a:pt x="1765335" y="439989"/>
                    <a:pt x="1763171" y="442154"/>
                  </a:cubicBezTo>
                  <a:cubicBezTo>
                    <a:pt x="1761006" y="444318"/>
                    <a:pt x="1758070" y="445534"/>
                    <a:pt x="1755009" y="445534"/>
                  </a:cubicBezTo>
                  <a:lnTo>
                    <a:pt x="11542" y="445534"/>
                  </a:lnTo>
                  <a:cubicBezTo>
                    <a:pt x="5168" y="445534"/>
                    <a:pt x="0" y="440367"/>
                    <a:pt x="0" y="433992"/>
                  </a:cubicBezTo>
                  <a:lnTo>
                    <a:pt x="0" y="11542"/>
                  </a:lnTo>
                  <a:cubicBezTo>
                    <a:pt x="0" y="8481"/>
                    <a:pt x="1216" y="5545"/>
                    <a:pt x="3381" y="3381"/>
                  </a:cubicBezTo>
                  <a:cubicBezTo>
                    <a:pt x="5545" y="1216"/>
                    <a:pt x="8481" y="0"/>
                    <a:pt x="11542" y="0"/>
                  </a:cubicBezTo>
                  <a:close/>
                </a:path>
              </a:pathLst>
            </a:custGeom>
            <a:solidFill>
              <a:srgbClr val="2B70E4"/>
            </a:solidFill>
            <a:ln w="38100" cap="sq">
              <a:solidFill>
                <a:srgbClr val="06327D"/>
              </a:solidFill>
              <a:prstDash val="solid"/>
              <a:miter/>
            </a:ln>
          </p:spPr>
          <p:txBody>
            <a:bodyPr/>
            <a:lstStyle/>
            <a:p>
              <a:endParaRPr lang="en-US"/>
            </a:p>
          </p:txBody>
        </p:sp>
        <p:sp>
          <p:nvSpPr>
            <p:cNvPr id="8" name="TextBox 8"/>
            <p:cNvSpPr txBox="1"/>
            <p:nvPr/>
          </p:nvSpPr>
          <p:spPr>
            <a:xfrm>
              <a:off x="0" y="-66675"/>
              <a:ext cx="1766551" cy="512209"/>
            </a:xfrm>
            <a:prstGeom prst="rect">
              <a:avLst/>
            </a:prstGeom>
          </p:spPr>
          <p:txBody>
            <a:bodyPr lIns="50800" tIns="50800" rIns="50800" bIns="50800" rtlCol="0" anchor="ctr"/>
            <a:lstStyle/>
            <a:p>
              <a:pPr algn="ctr">
                <a:lnSpc>
                  <a:spcPts val="5599"/>
                </a:lnSpc>
              </a:pPr>
              <a:r>
                <a:rPr lang="en-US" sz="3999">
                  <a:solidFill>
                    <a:srgbClr val="FFFFFF"/>
                  </a:solidFill>
                  <a:latin typeface="Nunito Sans Condensed"/>
                  <a:ea typeface="Nunito Sans Condensed"/>
                  <a:cs typeface="Nunito Sans Condensed"/>
                  <a:sym typeface="Nunito Sans Condensed"/>
                </a:rPr>
                <a:t> Independent Living if Appropriate</a:t>
              </a:r>
            </a:p>
          </p:txBody>
        </p:sp>
      </p:grpSp>
      <p:grpSp>
        <p:nvGrpSpPr>
          <p:cNvPr id="9" name="Group 9"/>
          <p:cNvGrpSpPr/>
          <p:nvPr/>
        </p:nvGrpSpPr>
        <p:grpSpPr>
          <a:xfrm>
            <a:off x="5790313" y="5241640"/>
            <a:ext cx="6707375" cy="1411467"/>
            <a:chOff x="0" y="0"/>
            <a:chExt cx="1766551" cy="371744"/>
          </a:xfrm>
        </p:grpSpPr>
        <p:sp>
          <p:nvSpPr>
            <p:cNvPr id="10" name="Freeform 10" descr="Employment"/>
            <p:cNvSpPr/>
            <p:nvPr/>
          </p:nvSpPr>
          <p:spPr>
            <a:xfrm>
              <a:off x="0" y="0"/>
              <a:ext cx="1766551" cy="371744"/>
            </a:xfrm>
            <a:custGeom>
              <a:avLst/>
              <a:gdLst/>
              <a:ahLst/>
              <a:cxnLst/>
              <a:rect l="l" t="t" r="r" b="b"/>
              <a:pathLst>
                <a:path w="1766551" h="371744">
                  <a:moveTo>
                    <a:pt x="11542" y="0"/>
                  </a:moveTo>
                  <a:lnTo>
                    <a:pt x="1755009" y="0"/>
                  </a:lnTo>
                  <a:cubicBezTo>
                    <a:pt x="1758070" y="0"/>
                    <a:pt x="1761006" y="1216"/>
                    <a:pt x="1763171" y="3381"/>
                  </a:cubicBezTo>
                  <a:cubicBezTo>
                    <a:pt x="1765335" y="5545"/>
                    <a:pt x="1766551" y="8481"/>
                    <a:pt x="1766551" y="11542"/>
                  </a:cubicBezTo>
                  <a:lnTo>
                    <a:pt x="1766551" y="360202"/>
                  </a:lnTo>
                  <a:cubicBezTo>
                    <a:pt x="1766551" y="366577"/>
                    <a:pt x="1761384" y="371744"/>
                    <a:pt x="1755009" y="371744"/>
                  </a:cubicBezTo>
                  <a:lnTo>
                    <a:pt x="11542" y="371744"/>
                  </a:lnTo>
                  <a:cubicBezTo>
                    <a:pt x="8481" y="371744"/>
                    <a:pt x="5545" y="370528"/>
                    <a:pt x="3381" y="368364"/>
                  </a:cubicBezTo>
                  <a:cubicBezTo>
                    <a:pt x="1216" y="366199"/>
                    <a:pt x="0" y="363263"/>
                    <a:pt x="0" y="360202"/>
                  </a:cubicBezTo>
                  <a:lnTo>
                    <a:pt x="0" y="11542"/>
                  </a:lnTo>
                  <a:cubicBezTo>
                    <a:pt x="0" y="8481"/>
                    <a:pt x="1216" y="5545"/>
                    <a:pt x="3381" y="3381"/>
                  </a:cubicBezTo>
                  <a:cubicBezTo>
                    <a:pt x="5545" y="1216"/>
                    <a:pt x="8481" y="0"/>
                    <a:pt x="11542" y="0"/>
                  </a:cubicBezTo>
                  <a:close/>
                </a:path>
              </a:pathLst>
            </a:custGeom>
            <a:solidFill>
              <a:srgbClr val="2B70E4"/>
            </a:solidFill>
            <a:ln w="38100" cap="sq">
              <a:solidFill>
                <a:srgbClr val="06327D"/>
              </a:solidFill>
              <a:prstDash val="solid"/>
              <a:miter/>
            </a:ln>
          </p:spPr>
          <p:txBody>
            <a:bodyPr/>
            <a:lstStyle/>
            <a:p>
              <a:endParaRPr lang="en-US"/>
            </a:p>
          </p:txBody>
        </p:sp>
        <p:sp>
          <p:nvSpPr>
            <p:cNvPr id="11" name="TextBox 11"/>
            <p:cNvSpPr txBox="1"/>
            <p:nvPr/>
          </p:nvSpPr>
          <p:spPr>
            <a:xfrm>
              <a:off x="0" y="-66675"/>
              <a:ext cx="1766551" cy="438419"/>
            </a:xfrm>
            <a:prstGeom prst="rect">
              <a:avLst/>
            </a:prstGeom>
          </p:spPr>
          <p:txBody>
            <a:bodyPr lIns="50800" tIns="50800" rIns="50800" bIns="50800" rtlCol="0" anchor="ctr"/>
            <a:lstStyle/>
            <a:p>
              <a:pPr algn="ctr">
                <a:lnSpc>
                  <a:spcPts val="5599"/>
                </a:lnSpc>
              </a:pPr>
              <a:r>
                <a:rPr lang="en-US" sz="3999">
                  <a:solidFill>
                    <a:srgbClr val="FFFFFF"/>
                  </a:solidFill>
                  <a:latin typeface="Nunito Sans Condensed"/>
                  <a:ea typeface="Nunito Sans Condensed"/>
                  <a:cs typeface="Nunito Sans Condensed"/>
                  <a:sym typeface="Nunito Sans Condensed"/>
                </a:rPr>
                <a:t>Employment</a:t>
              </a:r>
            </a:p>
          </p:txBody>
        </p:sp>
      </p:grpSp>
      <p:grpSp>
        <p:nvGrpSpPr>
          <p:cNvPr id="12" name="Group 12"/>
          <p:cNvGrpSpPr/>
          <p:nvPr/>
        </p:nvGrpSpPr>
        <p:grpSpPr>
          <a:xfrm>
            <a:off x="5790313" y="3420599"/>
            <a:ext cx="6707375" cy="1411467"/>
            <a:chOff x="0" y="0"/>
            <a:chExt cx="1766551" cy="371744"/>
          </a:xfrm>
        </p:grpSpPr>
        <p:sp>
          <p:nvSpPr>
            <p:cNvPr id="13" name="Freeform 13" descr="Education and Training"/>
            <p:cNvSpPr/>
            <p:nvPr/>
          </p:nvSpPr>
          <p:spPr>
            <a:xfrm>
              <a:off x="0" y="0"/>
              <a:ext cx="1766551" cy="371744"/>
            </a:xfrm>
            <a:custGeom>
              <a:avLst/>
              <a:gdLst/>
              <a:ahLst/>
              <a:cxnLst/>
              <a:rect l="l" t="t" r="r" b="b"/>
              <a:pathLst>
                <a:path w="1766551" h="371744">
                  <a:moveTo>
                    <a:pt x="11542" y="0"/>
                  </a:moveTo>
                  <a:lnTo>
                    <a:pt x="1755009" y="0"/>
                  </a:lnTo>
                  <a:cubicBezTo>
                    <a:pt x="1758070" y="0"/>
                    <a:pt x="1761006" y="1216"/>
                    <a:pt x="1763171" y="3381"/>
                  </a:cubicBezTo>
                  <a:cubicBezTo>
                    <a:pt x="1765335" y="5545"/>
                    <a:pt x="1766551" y="8481"/>
                    <a:pt x="1766551" y="11542"/>
                  </a:cubicBezTo>
                  <a:lnTo>
                    <a:pt x="1766551" y="360202"/>
                  </a:lnTo>
                  <a:cubicBezTo>
                    <a:pt x="1766551" y="366577"/>
                    <a:pt x="1761384" y="371744"/>
                    <a:pt x="1755009" y="371744"/>
                  </a:cubicBezTo>
                  <a:lnTo>
                    <a:pt x="11542" y="371744"/>
                  </a:lnTo>
                  <a:cubicBezTo>
                    <a:pt x="8481" y="371744"/>
                    <a:pt x="5545" y="370528"/>
                    <a:pt x="3381" y="368364"/>
                  </a:cubicBezTo>
                  <a:cubicBezTo>
                    <a:pt x="1216" y="366199"/>
                    <a:pt x="0" y="363263"/>
                    <a:pt x="0" y="360202"/>
                  </a:cubicBezTo>
                  <a:lnTo>
                    <a:pt x="0" y="11542"/>
                  </a:lnTo>
                  <a:cubicBezTo>
                    <a:pt x="0" y="8481"/>
                    <a:pt x="1216" y="5545"/>
                    <a:pt x="3381" y="3381"/>
                  </a:cubicBezTo>
                  <a:cubicBezTo>
                    <a:pt x="5545" y="1216"/>
                    <a:pt x="8481" y="0"/>
                    <a:pt x="11542" y="0"/>
                  </a:cubicBezTo>
                  <a:close/>
                </a:path>
              </a:pathLst>
            </a:custGeom>
            <a:solidFill>
              <a:srgbClr val="2B70E4"/>
            </a:solidFill>
            <a:ln w="38100" cap="sq">
              <a:solidFill>
                <a:srgbClr val="06327D"/>
              </a:solidFill>
              <a:prstDash val="solid"/>
              <a:miter/>
            </a:ln>
          </p:spPr>
          <p:txBody>
            <a:bodyPr/>
            <a:lstStyle/>
            <a:p>
              <a:endParaRPr lang="en-US"/>
            </a:p>
          </p:txBody>
        </p:sp>
        <p:sp>
          <p:nvSpPr>
            <p:cNvPr id="14" name="TextBox 14"/>
            <p:cNvSpPr txBox="1"/>
            <p:nvPr/>
          </p:nvSpPr>
          <p:spPr>
            <a:xfrm>
              <a:off x="0" y="-66675"/>
              <a:ext cx="1766551" cy="438419"/>
            </a:xfrm>
            <a:prstGeom prst="rect">
              <a:avLst/>
            </a:prstGeom>
          </p:spPr>
          <p:txBody>
            <a:bodyPr lIns="50800" tIns="50800" rIns="50800" bIns="50800" rtlCol="0" anchor="ctr"/>
            <a:lstStyle/>
            <a:p>
              <a:pPr algn="ctr">
                <a:lnSpc>
                  <a:spcPts val="5599"/>
                </a:lnSpc>
              </a:pPr>
              <a:r>
                <a:rPr lang="en-US" sz="3999">
                  <a:solidFill>
                    <a:srgbClr val="FFFFFF"/>
                  </a:solidFill>
                  <a:latin typeface="Nunito Sans Condensed"/>
                  <a:ea typeface="Nunito Sans Condensed"/>
                  <a:cs typeface="Nunito Sans Condensed"/>
                  <a:sym typeface="Nunito Sans Condensed"/>
                </a:rPr>
                <a:t>Education &amp; Training</a:t>
              </a:r>
            </a:p>
          </p:txBody>
        </p:sp>
      </p:grpSp>
      <p:sp>
        <p:nvSpPr>
          <p:cNvPr id="15" name="Freeform 15">
            <a:extLst>
              <a:ext uri="{C183D7F6-B498-43B3-948B-1728B52AA6E4}">
                <adec:decorative xmlns:adec="http://schemas.microsoft.com/office/drawing/2017/decorative" val="1"/>
              </a:ext>
            </a:extLst>
          </p:cNvPr>
          <p:cNvSpPr/>
          <p:nvPr/>
        </p:nvSpPr>
        <p:spPr>
          <a:xfrm>
            <a:off x="2141210" y="969963"/>
            <a:ext cx="2197152" cy="1877567"/>
          </a:xfrm>
          <a:custGeom>
            <a:avLst/>
            <a:gdLst/>
            <a:ahLst/>
            <a:cxnLst/>
            <a:rect l="l" t="t" r="r" b="b"/>
            <a:pathLst>
              <a:path w="2197152" h="1877567">
                <a:moveTo>
                  <a:pt x="0" y="0"/>
                </a:moveTo>
                <a:lnTo>
                  <a:pt x="2197152" y="0"/>
                </a:lnTo>
                <a:lnTo>
                  <a:pt x="2197152" y="1877566"/>
                </a:lnTo>
                <a:lnTo>
                  <a:pt x="0" y="1877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6"/>
          <p:cNvSpPr txBox="1"/>
          <p:nvPr/>
        </p:nvSpPr>
        <p:spPr>
          <a:xfrm>
            <a:off x="2668887" y="1536186"/>
            <a:ext cx="12950225" cy="1472194"/>
          </a:xfrm>
          <a:prstGeom prst="rect">
            <a:avLst/>
          </a:prstGeom>
        </p:spPr>
        <p:txBody>
          <a:bodyPr lIns="0" tIns="0" rIns="0" bIns="0" rtlCol="0" anchor="t">
            <a:spAutoFit/>
          </a:bodyPr>
          <a:lstStyle/>
          <a:p>
            <a:pPr algn="ctr">
              <a:lnSpc>
                <a:spcPts val="5148"/>
              </a:lnSpc>
            </a:pPr>
            <a:r>
              <a:rPr lang="en-US" sz="5200" b="1">
                <a:solidFill>
                  <a:srgbClr val="06327D"/>
                </a:solidFill>
                <a:latin typeface="Agrandir Tight Bold"/>
                <a:ea typeface="Agrandir Tight Bold"/>
                <a:cs typeface="Agrandir Tight Bold"/>
                <a:sym typeface="Agrandir Tight Bold"/>
              </a:rPr>
              <a:t>Components of a Transition Plan</a:t>
            </a:r>
          </a:p>
          <a:p>
            <a:pPr algn="ctr">
              <a:lnSpc>
                <a:spcPts val="5148"/>
              </a:lnSpc>
            </a:pPr>
            <a:r>
              <a:rPr lang="en-US" sz="5200" b="1">
                <a:solidFill>
                  <a:srgbClr val="06327D"/>
                </a:solidFill>
                <a:latin typeface="Agrandir Tight Bold"/>
                <a:ea typeface="Agrandir Tight Bold"/>
                <a:cs typeface="Agrandir Tight Bold"/>
                <a:sym typeface="Agrandir Tight Bold"/>
              </a:rPr>
              <a:t>Include Measurable Goals for:</a:t>
            </a:r>
          </a:p>
        </p:txBody>
      </p:sp>
      <p:sp>
        <p:nvSpPr>
          <p:cNvPr id="17" name="Freeform 17">
            <a:extLst>
              <a:ext uri="{C183D7F6-B498-43B3-948B-1728B52AA6E4}">
                <adec:decorative xmlns:adec="http://schemas.microsoft.com/office/drawing/2017/decorative" val="1"/>
              </a:ext>
            </a:extLst>
          </p:cNvPr>
          <p:cNvSpPr/>
          <p:nvPr/>
        </p:nvSpPr>
        <p:spPr>
          <a:xfrm flipH="1">
            <a:off x="13984224" y="1028700"/>
            <a:ext cx="2197152" cy="1877567"/>
          </a:xfrm>
          <a:custGeom>
            <a:avLst/>
            <a:gdLst/>
            <a:ahLst/>
            <a:cxnLst/>
            <a:rect l="l" t="t" r="r" b="b"/>
            <a:pathLst>
              <a:path w="2197152" h="1877567">
                <a:moveTo>
                  <a:pt x="2197153" y="0"/>
                </a:moveTo>
                <a:lnTo>
                  <a:pt x="0" y="0"/>
                </a:lnTo>
                <a:lnTo>
                  <a:pt x="0" y="1877567"/>
                </a:lnTo>
                <a:lnTo>
                  <a:pt x="2197153" y="1877567"/>
                </a:lnTo>
                <a:lnTo>
                  <a:pt x="219715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a:p>
        </p:txBody>
      </p:sp>
      <p:grpSp>
        <p:nvGrpSpPr>
          <p:cNvPr id="3" name="Group 3"/>
          <p:cNvGrpSpPr/>
          <p:nvPr/>
        </p:nvGrpSpPr>
        <p:grpSpPr>
          <a:xfrm>
            <a:off x="2199034" y="786486"/>
            <a:ext cx="13889931" cy="9168505"/>
            <a:chOff x="0" y="0"/>
            <a:chExt cx="3658254" cy="2414750"/>
          </a:xfrm>
        </p:grpSpPr>
        <p:sp>
          <p:nvSpPr>
            <p:cNvPr id="4" name="Freeform 4">
              <a:extLst>
                <a:ext uri="{C183D7F6-B498-43B3-948B-1728B52AA6E4}">
                  <adec:decorative xmlns:adec="http://schemas.microsoft.com/office/drawing/2017/decorative" val="1"/>
                </a:ext>
              </a:extLst>
            </p:cNvPr>
            <p:cNvSpPr/>
            <p:nvPr/>
          </p:nvSpPr>
          <p:spPr>
            <a:xfrm>
              <a:off x="0" y="0"/>
              <a:ext cx="3658253" cy="2414750"/>
            </a:xfrm>
            <a:custGeom>
              <a:avLst/>
              <a:gdLst/>
              <a:ahLst/>
              <a:cxnLst/>
              <a:rect l="l" t="t" r="r" b="b"/>
              <a:pathLst>
                <a:path w="3658253" h="2414750">
                  <a:moveTo>
                    <a:pt x="5574" y="0"/>
                  </a:moveTo>
                  <a:lnTo>
                    <a:pt x="3652680" y="0"/>
                  </a:lnTo>
                  <a:cubicBezTo>
                    <a:pt x="3654158" y="0"/>
                    <a:pt x="3655576" y="587"/>
                    <a:pt x="3656621" y="1633"/>
                  </a:cubicBezTo>
                  <a:cubicBezTo>
                    <a:pt x="3657666" y="2678"/>
                    <a:pt x="3658253" y="4096"/>
                    <a:pt x="3658253" y="5574"/>
                  </a:cubicBezTo>
                  <a:lnTo>
                    <a:pt x="3658253" y="2409177"/>
                  </a:lnTo>
                  <a:cubicBezTo>
                    <a:pt x="3658253" y="2412255"/>
                    <a:pt x="3655758" y="2414750"/>
                    <a:pt x="3652680" y="2414750"/>
                  </a:cubicBezTo>
                  <a:lnTo>
                    <a:pt x="5574" y="2414750"/>
                  </a:lnTo>
                  <a:cubicBezTo>
                    <a:pt x="4096" y="2414750"/>
                    <a:pt x="2678" y="2414163"/>
                    <a:pt x="1633" y="2413118"/>
                  </a:cubicBezTo>
                  <a:cubicBezTo>
                    <a:pt x="587" y="2412073"/>
                    <a:pt x="0" y="2410655"/>
                    <a:pt x="0" y="2409177"/>
                  </a:cubicBezTo>
                  <a:lnTo>
                    <a:pt x="0" y="5574"/>
                  </a:lnTo>
                  <a:cubicBezTo>
                    <a:pt x="0" y="4096"/>
                    <a:pt x="587" y="2678"/>
                    <a:pt x="1633" y="1633"/>
                  </a:cubicBezTo>
                  <a:cubicBezTo>
                    <a:pt x="2678" y="587"/>
                    <a:pt x="4096" y="0"/>
                    <a:pt x="5574" y="0"/>
                  </a:cubicBezTo>
                  <a:close/>
                </a:path>
              </a:pathLst>
            </a:custGeom>
            <a:solidFill>
              <a:srgbClr val="FFFFFF"/>
            </a:solidFill>
            <a:ln w="38100" cap="sq">
              <a:solidFill>
                <a:srgbClr val="06327D"/>
              </a:solidFill>
              <a:prstDash val="solid"/>
              <a:miter/>
            </a:ln>
          </p:spPr>
          <p:txBody>
            <a:bodyPr/>
            <a:lstStyle/>
            <a:p>
              <a:endParaRPr lang="en-US"/>
            </a:p>
          </p:txBody>
        </p:sp>
        <p:sp>
          <p:nvSpPr>
            <p:cNvPr id="5" name="TextBox 5"/>
            <p:cNvSpPr txBox="1"/>
            <p:nvPr/>
          </p:nvSpPr>
          <p:spPr>
            <a:xfrm>
              <a:off x="0" y="-38100"/>
              <a:ext cx="3658254" cy="245285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668887" y="1206181"/>
            <a:ext cx="12950225" cy="2386205"/>
          </a:xfrm>
          <a:prstGeom prst="rect">
            <a:avLst/>
          </a:prstGeom>
        </p:spPr>
        <p:txBody>
          <a:bodyPr lIns="0" tIns="0" rIns="0" bIns="0" rtlCol="0" anchor="t">
            <a:spAutoFit/>
          </a:bodyPr>
          <a:lstStyle/>
          <a:p>
            <a:pPr algn="ctr">
              <a:lnSpc>
                <a:spcPts val="8316"/>
              </a:lnSpc>
            </a:pPr>
            <a:r>
              <a:rPr lang="en-US" sz="8400" b="1">
                <a:solidFill>
                  <a:srgbClr val="06327D"/>
                </a:solidFill>
                <a:latin typeface="Agrandir Tight Bold"/>
                <a:ea typeface="Agrandir Tight Bold"/>
                <a:cs typeface="Agrandir Tight Bold"/>
                <a:sym typeface="Agrandir Tight Bold"/>
              </a:rPr>
              <a:t>Transition Plans</a:t>
            </a:r>
          </a:p>
          <a:p>
            <a:pPr algn="ctr">
              <a:lnSpc>
                <a:spcPts val="8316"/>
              </a:lnSpc>
            </a:pPr>
            <a:r>
              <a:rPr lang="en-US" sz="8400" b="1">
                <a:solidFill>
                  <a:srgbClr val="06327D"/>
                </a:solidFill>
                <a:latin typeface="Agrandir Tight Bold"/>
                <a:ea typeface="Agrandir Tight Bold"/>
                <a:cs typeface="Agrandir Tight Bold"/>
                <a:sym typeface="Agrandir Tight Bold"/>
              </a:rPr>
              <a:t>Family Support is Vital</a:t>
            </a:r>
          </a:p>
        </p:txBody>
      </p:sp>
      <p:sp>
        <p:nvSpPr>
          <p:cNvPr id="7" name="TextBox 7"/>
          <p:cNvSpPr txBox="1"/>
          <p:nvPr/>
        </p:nvSpPr>
        <p:spPr>
          <a:xfrm>
            <a:off x="3286609" y="5483322"/>
            <a:ext cx="2895323" cy="1661794"/>
          </a:xfrm>
          <a:prstGeom prst="rect">
            <a:avLst/>
          </a:prstGeom>
        </p:spPr>
        <p:txBody>
          <a:bodyPr lIns="0" tIns="0" rIns="0" bIns="0" rtlCol="0" anchor="t">
            <a:spAutoFit/>
          </a:bodyPr>
          <a:lstStyle/>
          <a:p>
            <a:pPr algn="ctr">
              <a:lnSpc>
                <a:spcPts val="4480"/>
              </a:lnSpc>
            </a:pPr>
            <a:r>
              <a:rPr lang="en-US" sz="3200" b="1">
                <a:solidFill>
                  <a:srgbClr val="06327D"/>
                </a:solidFill>
                <a:latin typeface="Nunito Sans Condensed Bold"/>
                <a:ea typeface="Nunito Sans Condensed Bold"/>
                <a:cs typeface="Nunito Sans Condensed Bold"/>
                <a:sym typeface="Nunito Sans Condensed Bold"/>
              </a:rPr>
              <a:t>Transition Plans are a component of the IEP.</a:t>
            </a:r>
          </a:p>
        </p:txBody>
      </p:sp>
      <p:sp>
        <p:nvSpPr>
          <p:cNvPr id="8" name="Freeform 8">
            <a:extLst>
              <a:ext uri="{C183D7F6-B498-43B3-948B-1728B52AA6E4}">
                <adec:decorative xmlns:adec="http://schemas.microsoft.com/office/drawing/2017/decorative" val="1"/>
              </a:ext>
            </a:extLst>
          </p:cNvPr>
          <p:cNvSpPr/>
          <p:nvPr/>
        </p:nvSpPr>
        <p:spPr>
          <a:xfrm>
            <a:off x="3416548" y="3844671"/>
            <a:ext cx="2635446" cy="1164388"/>
          </a:xfrm>
          <a:custGeom>
            <a:avLst/>
            <a:gdLst/>
            <a:ahLst/>
            <a:cxnLst/>
            <a:rect l="l" t="t" r="r" b="b"/>
            <a:pathLst>
              <a:path w="2635446" h="1164388">
                <a:moveTo>
                  <a:pt x="0" y="0"/>
                </a:moveTo>
                <a:lnTo>
                  <a:pt x="2635446" y="0"/>
                </a:lnTo>
                <a:lnTo>
                  <a:pt x="2635446" y="1164388"/>
                </a:lnTo>
                <a:lnTo>
                  <a:pt x="0" y="1164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7696338" y="3844671"/>
            <a:ext cx="2635446" cy="1164388"/>
          </a:xfrm>
          <a:custGeom>
            <a:avLst/>
            <a:gdLst/>
            <a:ahLst/>
            <a:cxnLst/>
            <a:rect l="l" t="t" r="r" b="b"/>
            <a:pathLst>
              <a:path w="2635446" h="1164388">
                <a:moveTo>
                  <a:pt x="0" y="0"/>
                </a:moveTo>
                <a:lnTo>
                  <a:pt x="2635447" y="0"/>
                </a:lnTo>
                <a:lnTo>
                  <a:pt x="2635447" y="1164388"/>
                </a:lnTo>
                <a:lnTo>
                  <a:pt x="0" y="1164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7696338" y="5483322"/>
            <a:ext cx="2895323" cy="4471669"/>
          </a:xfrm>
          <a:prstGeom prst="rect">
            <a:avLst/>
          </a:prstGeom>
        </p:spPr>
        <p:txBody>
          <a:bodyPr lIns="0" tIns="0" rIns="0" bIns="0" rtlCol="0" anchor="t">
            <a:spAutoFit/>
          </a:bodyPr>
          <a:lstStyle/>
          <a:p>
            <a:pPr algn="ctr">
              <a:lnSpc>
                <a:spcPts val="4480"/>
              </a:lnSpc>
            </a:pPr>
            <a:r>
              <a:rPr lang="en-US" sz="3200" b="1">
                <a:solidFill>
                  <a:srgbClr val="06327D"/>
                </a:solidFill>
                <a:latin typeface="Nunito Sans Condensed Bold"/>
                <a:ea typeface="Nunito Sans Condensed Bold"/>
                <a:cs typeface="Nunito Sans Condensed Bold"/>
                <a:sym typeface="Nunito Sans Condensed Bold"/>
              </a:rPr>
              <a:t>Transition Plans are developed during 8th grade or at age 16. </a:t>
            </a:r>
          </a:p>
          <a:p>
            <a:pPr algn="ctr">
              <a:lnSpc>
                <a:spcPts val="4480"/>
              </a:lnSpc>
            </a:pPr>
            <a:r>
              <a:rPr lang="en-US" sz="3200" b="1">
                <a:solidFill>
                  <a:srgbClr val="06327D"/>
                </a:solidFill>
                <a:latin typeface="Nunito Sans Condensed Bold"/>
                <a:ea typeface="Nunito Sans Condensed Bold"/>
                <a:cs typeface="Nunito Sans Condensed Bold"/>
                <a:sym typeface="Nunito Sans Condensed Bold"/>
              </a:rPr>
              <a:t>Here in Georgia, we begin this process at age 14.</a:t>
            </a:r>
          </a:p>
        </p:txBody>
      </p:sp>
      <p:sp>
        <p:nvSpPr>
          <p:cNvPr id="11" name="Freeform 11">
            <a:extLst>
              <a:ext uri="{C183D7F6-B498-43B3-948B-1728B52AA6E4}">
                <adec:decorative xmlns:adec="http://schemas.microsoft.com/office/drawing/2017/decorative" val="1"/>
              </a:ext>
            </a:extLst>
          </p:cNvPr>
          <p:cNvSpPr/>
          <p:nvPr/>
        </p:nvSpPr>
        <p:spPr>
          <a:xfrm>
            <a:off x="12176032" y="3844671"/>
            <a:ext cx="2635446" cy="1164388"/>
          </a:xfrm>
          <a:custGeom>
            <a:avLst/>
            <a:gdLst/>
            <a:ahLst/>
            <a:cxnLst/>
            <a:rect l="l" t="t" r="r" b="b"/>
            <a:pathLst>
              <a:path w="2635446" h="1164388">
                <a:moveTo>
                  <a:pt x="0" y="0"/>
                </a:moveTo>
                <a:lnTo>
                  <a:pt x="2635447" y="0"/>
                </a:lnTo>
                <a:lnTo>
                  <a:pt x="2635447" y="1164388"/>
                </a:lnTo>
                <a:lnTo>
                  <a:pt x="0" y="1164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12176032" y="5483322"/>
            <a:ext cx="2895323" cy="4471669"/>
          </a:xfrm>
          <a:prstGeom prst="rect">
            <a:avLst/>
          </a:prstGeom>
        </p:spPr>
        <p:txBody>
          <a:bodyPr lIns="0" tIns="0" rIns="0" bIns="0" rtlCol="0" anchor="t">
            <a:spAutoFit/>
          </a:bodyPr>
          <a:lstStyle/>
          <a:p>
            <a:pPr algn="ctr">
              <a:lnSpc>
                <a:spcPts val="4480"/>
              </a:lnSpc>
            </a:pPr>
            <a:r>
              <a:rPr lang="en-US" sz="3200" b="1">
                <a:solidFill>
                  <a:srgbClr val="06327D"/>
                </a:solidFill>
                <a:latin typeface="Nunito Sans Condensed Bold"/>
                <a:ea typeface="Nunito Sans Condensed Bold"/>
                <a:cs typeface="Nunito Sans Condensed Bold"/>
                <a:sym typeface="Nunito Sans Condensed Bold"/>
              </a:rPr>
              <a:t>Transition Plans are based on the interest and ablilities of the student as determined through assessments.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70E4"/>
        </a:solidFill>
        <a:effectLst/>
      </p:bgPr>
    </p:bg>
    <p:spTree>
      <p:nvGrpSpPr>
        <p:cNvPr id="1" name=""/>
        <p:cNvGrpSpPr/>
        <p:nvPr/>
      </p:nvGrpSpPr>
      <p:grpSpPr>
        <a:xfrm>
          <a:off x="0" y="0"/>
          <a:ext cx="0" cy="0"/>
          <a:chOff x="0" y="0"/>
          <a:chExt cx="0" cy="0"/>
        </a:xfrm>
      </p:grpSpPr>
      <p:grpSp>
        <p:nvGrpSpPr>
          <p:cNvPr id="2" name="Group 2"/>
          <p:cNvGrpSpPr/>
          <p:nvPr/>
        </p:nvGrpSpPr>
        <p:grpSpPr>
          <a:xfrm>
            <a:off x="721886" y="687561"/>
            <a:ext cx="16844227" cy="8911879"/>
            <a:chOff x="0" y="0"/>
            <a:chExt cx="4436340" cy="2347161"/>
          </a:xfrm>
        </p:grpSpPr>
        <p:sp>
          <p:nvSpPr>
            <p:cNvPr id="3" name="Freeform 3">
              <a:extLst>
                <a:ext uri="{C183D7F6-B498-43B3-948B-1728B52AA6E4}">
                  <adec:decorative xmlns:adec="http://schemas.microsoft.com/office/drawing/2017/decorative" val="1"/>
                </a:ext>
              </a:extLst>
            </p:cNvPr>
            <p:cNvSpPr/>
            <p:nvPr/>
          </p:nvSpPr>
          <p:spPr>
            <a:xfrm>
              <a:off x="0" y="0"/>
              <a:ext cx="4436340" cy="2347161"/>
            </a:xfrm>
            <a:custGeom>
              <a:avLst/>
              <a:gdLst/>
              <a:ahLst/>
              <a:cxnLst/>
              <a:rect l="l" t="t" r="r" b="b"/>
              <a:pathLst>
                <a:path w="4436340" h="2347161">
                  <a:moveTo>
                    <a:pt x="4596" y="0"/>
                  </a:moveTo>
                  <a:lnTo>
                    <a:pt x="4431743" y="0"/>
                  </a:lnTo>
                  <a:cubicBezTo>
                    <a:pt x="4432962" y="0"/>
                    <a:pt x="4434132" y="484"/>
                    <a:pt x="4434994" y="1346"/>
                  </a:cubicBezTo>
                  <a:cubicBezTo>
                    <a:pt x="4435856" y="2208"/>
                    <a:pt x="4436340" y="3377"/>
                    <a:pt x="4436340" y="4596"/>
                  </a:cubicBezTo>
                  <a:lnTo>
                    <a:pt x="4436340" y="2342565"/>
                  </a:lnTo>
                  <a:cubicBezTo>
                    <a:pt x="4436340" y="2345104"/>
                    <a:pt x="4434282" y="2347161"/>
                    <a:pt x="4431743" y="2347161"/>
                  </a:cubicBezTo>
                  <a:lnTo>
                    <a:pt x="4596" y="2347161"/>
                  </a:lnTo>
                  <a:cubicBezTo>
                    <a:pt x="3377" y="2347161"/>
                    <a:pt x="2208" y="2346677"/>
                    <a:pt x="1346" y="2345815"/>
                  </a:cubicBezTo>
                  <a:cubicBezTo>
                    <a:pt x="484" y="2344953"/>
                    <a:pt x="0" y="2343784"/>
                    <a:pt x="0" y="2342565"/>
                  </a:cubicBezTo>
                  <a:lnTo>
                    <a:pt x="0" y="4596"/>
                  </a:lnTo>
                  <a:cubicBezTo>
                    <a:pt x="0" y="3377"/>
                    <a:pt x="484" y="2208"/>
                    <a:pt x="1346" y="1346"/>
                  </a:cubicBezTo>
                  <a:cubicBezTo>
                    <a:pt x="2208" y="484"/>
                    <a:pt x="3377" y="0"/>
                    <a:pt x="4596" y="0"/>
                  </a:cubicBezTo>
                  <a:close/>
                </a:path>
              </a:pathLst>
            </a:custGeom>
            <a:solidFill>
              <a:srgbClr val="FFFFFF"/>
            </a:solidFill>
            <a:ln w="38100" cap="sq">
              <a:solidFill>
                <a:srgbClr val="06327D"/>
              </a:solidFill>
              <a:prstDash val="solid"/>
              <a:miter/>
            </a:ln>
          </p:spPr>
          <p:txBody>
            <a:bodyPr/>
            <a:lstStyle/>
            <a:p>
              <a:endParaRPr lang="en-US"/>
            </a:p>
          </p:txBody>
        </p:sp>
        <p:sp>
          <p:nvSpPr>
            <p:cNvPr id="4" name="TextBox 4"/>
            <p:cNvSpPr txBox="1"/>
            <p:nvPr/>
          </p:nvSpPr>
          <p:spPr>
            <a:xfrm>
              <a:off x="0" y="-38100"/>
              <a:ext cx="4436340" cy="238526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C183D7F6-B498-43B3-948B-1728B52AA6E4}">
                <adec:decorative xmlns:adec="http://schemas.microsoft.com/office/drawing/2017/decorative" val="1"/>
              </a:ext>
            </a:extLst>
          </p:cNvPr>
          <p:cNvSpPr/>
          <p:nvPr/>
        </p:nvSpPr>
        <p:spPr>
          <a:xfrm>
            <a:off x="721886" y="687561"/>
            <a:ext cx="16766515" cy="8911879"/>
          </a:xfrm>
          <a:custGeom>
            <a:avLst/>
            <a:gdLst/>
            <a:ahLst/>
            <a:cxnLst/>
            <a:rect l="l" t="t" r="r" b="b"/>
            <a:pathLst>
              <a:path w="16766515" h="8911879">
                <a:moveTo>
                  <a:pt x="0" y="0"/>
                </a:moveTo>
                <a:lnTo>
                  <a:pt x="16766515" y="0"/>
                </a:lnTo>
                <a:lnTo>
                  <a:pt x="16766515" y="8911878"/>
                </a:lnTo>
                <a:lnTo>
                  <a:pt x="0" y="8911878"/>
                </a:lnTo>
                <a:lnTo>
                  <a:pt x="0" y="0"/>
                </a:lnTo>
                <a:close/>
              </a:path>
            </a:pathLst>
          </a:custGeom>
          <a:blipFill>
            <a:blip r:embed="rId2">
              <a:alphaModFix amt="20999"/>
            </a:blip>
            <a:stretch>
              <a:fillRect l="-1519" t="-8549" r="-927" b="-11912"/>
            </a:stretch>
          </a:blipFill>
        </p:spPr>
        <p:txBody>
          <a:bodyPr/>
          <a:lstStyle/>
          <a:p>
            <a:endParaRPr lang="en-US"/>
          </a:p>
        </p:txBody>
      </p:sp>
      <p:grpSp>
        <p:nvGrpSpPr>
          <p:cNvPr id="6" name="Group 6"/>
          <p:cNvGrpSpPr/>
          <p:nvPr/>
        </p:nvGrpSpPr>
        <p:grpSpPr>
          <a:xfrm>
            <a:off x="1028700" y="1028700"/>
            <a:ext cx="15650653" cy="7809321"/>
            <a:chOff x="0" y="0"/>
            <a:chExt cx="20867537" cy="10412427"/>
          </a:xfrm>
        </p:grpSpPr>
        <p:sp>
          <p:nvSpPr>
            <p:cNvPr id="7" name="Freeform 7"/>
            <p:cNvSpPr/>
            <p:nvPr/>
          </p:nvSpPr>
          <p:spPr>
            <a:xfrm>
              <a:off x="14609782" y="0"/>
              <a:ext cx="5777568" cy="4474989"/>
            </a:xfrm>
            <a:custGeom>
              <a:avLst/>
              <a:gdLst/>
              <a:ahLst/>
              <a:cxnLst/>
              <a:rect l="l" t="t" r="r" b="b"/>
              <a:pathLst>
                <a:path w="5777568" h="4474989">
                  <a:moveTo>
                    <a:pt x="0" y="0"/>
                  </a:moveTo>
                  <a:lnTo>
                    <a:pt x="5777568" y="0"/>
                  </a:lnTo>
                  <a:lnTo>
                    <a:pt x="5777568" y="4474989"/>
                  </a:lnTo>
                  <a:lnTo>
                    <a:pt x="0" y="44749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268654" y="44855"/>
              <a:ext cx="13035316" cy="2905896"/>
            </a:xfrm>
            <a:prstGeom prst="rect">
              <a:avLst/>
            </a:prstGeom>
          </p:spPr>
          <p:txBody>
            <a:bodyPr lIns="0" tIns="0" rIns="0" bIns="0" rtlCol="0" anchor="t">
              <a:spAutoFit/>
            </a:bodyPr>
            <a:lstStyle/>
            <a:p>
              <a:pPr algn="l">
                <a:lnSpc>
                  <a:spcPts val="7623"/>
                </a:lnSpc>
              </a:pPr>
              <a:r>
                <a:rPr lang="en-US" sz="7700" b="1">
                  <a:solidFill>
                    <a:srgbClr val="06327D"/>
                  </a:solidFill>
                  <a:latin typeface="Agrandir Tight Bold"/>
                  <a:ea typeface="Agrandir Tight Bold"/>
                  <a:cs typeface="Agrandir Tight Bold"/>
                  <a:sym typeface="Agrandir Tight Bold"/>
                </a:rPr>
                <a:t>Purpose of a </a:t>
              </a:r>
            </a:p>
            <a:p>
              <a:pPr algn="l">
                <a:lnSpc>
                  <a:spcPts val="7623"/>
                </a:lnSpc>
              </a:pPr>
              <a:r>
                <a:rPr lang="en-US" sz="7700" b="1">
                  <a:solidFill>
                    <a:srgbClr val="06327D"/>
                  </a:solidFill>
                  <a:latin typeface="Agrandir Tight Bold"/>
                  <a:ea typeface="Agrandir Tight Bold"/>
                  <a:cs typeface="Agrandir Tight Bold"/>
                  <a:sym typeface="Agrandir Tight Bold"/>
                </a:rPr>
                <a:t>Transition Plan</a:t>
              </a:r>
            </a:p>
          </p:txBody>
        </p:sp>
        <p:sp>
          <p:nvSpPr>
            <p:cNvPr id="9" name="TextBox 9"/>
            <p:cNvSpPr txBox="1"/>
            <p:nvPr/>
          </p:nvSpPr>
          <p:spPr>
            <a:xfrm>
              <a:off x="0" y="4669191"/>
              <a:ext cx="19871819" cy="1693969"/>
            </a:xfrm>
            <a:prstGeom prst="rect">
              <a:avLst/>
            </a:prstGeom>
          </p:spPr>
          <p:txBody>
            <a:bodyPr lIns="0" tIns="0" rIns="0" bIns="0" rtlCol="0" anchor="t">
              <a:spAutoFit/>
            </a:bodyPr>
            <a:lstStyle/>
            <a:p>
              <a:pPr marL="798828" lvl="1" indent="-399414" algn="l">
                <a:lnSpc>
                  <a:spcPts val="5179"/>
                </a:lnSpc>
                <a:buFont typeface="Arial"/>
                <a:buChar char="•"/>
              </a:pPr>
              <a:r>
                <a:rPr lang="en-US" sz="3699" b="1">
                  <a:solidFill>
                    <a:srgbClr val="06327D"/>
                  </a:solidFill>
                  <a:latin typeface="Nunito Sans Condensed Bold"/>
                  <a:ea typeface="Nunito Sans Condensed Bold"/>
                  <a:cs typeface="Nunito Sans Condensed Bold"/>
                  <a:sym typeface="Nunito Sans Condensed Bold"/>
                </a:rPr>
                <a:t>Provides a roadmap to postsecondary outcome goals: what the student plans to do after high school.</a:t>
              </a:r>
            </a:p>
          </p:txBody>
        </p:sp>
        <p:sp>
          <p:nvSpPr>
            <p:cNvPr id="10" name="TextBox 10"/>
            <p:cNvSpPr txBox="1"/>
            <p:nvPr/>
          </p:nvSpPr>
          <p:spPr>
            <a:xfrm>
              <a:off x="0" y="6677485"/>
              <a:ext cx="20631582" cy="1373759"/>
            </a:xfrm>
            <a:prstGeom prst="rect">
              <a:avLst/>
            </a:prstGeom>
          </p:spPr>
          <p:txBody>
            <a:bodyPr lIns="0" tIns="0" rIns="0" bIns="0" rtlCol="0" anchor="t">
              <a:spAutoFit/>
            </a:bodyPr>
            <a:lstStyle/>
            <a:p>
              <a:pPr marL="798828" lvl="1" indent="-399414" algn="l">
                <a:lnSpc>
                  <a:spcPts val="3995"/>
                </a:lnSpc>
                <a:buFont typeface="Arial"/>
                <a:buChar char="•"/>
              </a:pPr>
              <a:r>
                <a:rPr lang="en-US" sz="3699" b="1">
                  <a:solidFill>
                    <a:srgbClr val="06327D"/>
                  </a:solidFill>
                  <a:latin typeface="Nunito Sans Condensed Bold"/>
                  <a:ea typeface="Nunito Sans Condensed Bold"/>
                  <a:cs typeface="Nunito Sans Condensed Bold"/>
                  <a:sym typeface="Nunito Sans Condensed Bold"/>
                </a:rPr>
                <a:t>Provides details of the student’s needs related to training, education, employment, and where appropriate, independent living skills.</a:t>
              </a:r>
            </a:p>
          </p:txBody>
        </p:sp>
        <p:sp>
          <p:nvSpPr>
            <p:cNvPr id="11" name="TextBox 11"/>
            <p:cNvSpPr txBox="1"/>
            <p:nvPr/>
          </p:nvSpPr>
          <p:spPr>
            <a:xfrm>
              <a:off x="0" y="8365569"/>
              <a:ext cx="20867537" cy="2046859"/>
            </a:xfrm>
            <a:prstGeom prst="rect">
              <a:avLst/>
            </a:prstGeom>
          </p:spPr>
          <p:txBody>
            <a:bodyPr lIns="0" tIns="0" rIns="0" bIns="0" rtlCol="0" anchor="t">
              <a:spAutoFit/>
            </a:bodyPr>
            <a:lstStyle/>
            <a:p>
              <a:pPr marL="798828" lvl="1" indent="-399414" algn="l">
                <a:lnSpc>
                  <a:spcPts val="3995"/>
                </a:lnSpc>
                <a:buFont typeface="Arial"/>
                <a:buChar char="•"/>
              </a:pPr>
              <a:r>
                <a:rPr lang="en-US" sz="3699" b="1">
                  <a:solidFill>
                    <a:srgbClr val="06327D"/>
                  </a:solidFill>
                  <a:latin typeface="Nunito Sans Condensed Bold"/>
                  <a:ea typeface="Nunito Sans Condensed Bold"/>
                  <a:cs typeface="Nunito Sans Condensed Bold"/>
                  <a:sym typeface="Nunito Sans Condensed Bold"/>
                </a:rPr>
                <a:t>Includes the course of study/career pathway the student plans to work towards, along with services needed to assist the student in reaching those goals.</a:t>
              </a:r>
            </a:p>
          </p:txBody>
        </p:sp>
      </p:grpSp>
      <p:sp>
        <p:nvSpPr>
          <p:cNvPr id="12" name="TextBox 12"/>
          <p:cNvSpPr txBox="1"/>
          <p:nvPr/>
        </p:nvSpPr>
        <p:spPr>
          <a:xfrm>
            <a:off x="1052724" y="3513662"/>
            <a:ext cx="7973318" cy="629921"/>
          </a:xfrm>
          <a:prstGeom prst="rect">
            <a:avLst/>
          </a:prstGeom>
        </p:spPr>
        <p:txBody>
          <a:bodyPr lIns="0" tIns="0" rIns="0" bIns="0" rtlCol="0" anchor="t">
            <a:spAutoFit/>
          </a:bodyPr>
          <a:lstStyle/>
          <a:p>
            <a:pPr marL="798820" lvl="1" indent="-399410" algn="ctr">
              <a:lnSpc>
                <a:spcPts val="5179"/>
              </a:lnSpc>
              <a:buFont typeface="Arial"/>
              <a:buChar char="•"/>
            </a:pPr>
            <a:r>
              <a:rPr lang="en-US" sz="3699" b="1">
                <a:solidFill>
                  <a:srgbClr val="06327D"/>
                </a:solidFill>
                <a:latin typeface="Nunito Sans Condensed Bold"/>
                <a:ea typeface="Nunito Sans Condensed Bold"/>
                <a:cs typeface="Nunito Sans Condensed Bold"/>
                <a:sym typeface="Nunito Sans Condensed Bold"/>
              </a:rPr>
              <a:t>It must be updated at least annually.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587</Words>
  <Application>Microsoft Office PowerPoint</Application>
  <PresentationFormat>Custom</PresentationFormat>
  <Paragraphs>61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Agrandir Tight</vt:lpstr>
      <vt:lpstr>Nunito Sans Condensed Bold</vt:lpstr>
      <vt:lpstr>Nunito Sans Condensed</vt:lpstr>
      <vt:lpstr>Agrandir Tight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P2P High School Transition</dc:title>
  <dc:creator>Thrailkill, Leigh</dc:creator>
  <cp:lastModifiedBy>Thrailkill, Leigh</cp:lastModifiedBy>
  <cp:revision>2</cp:revision>
  <dcterms:created xsi:type="dcterms:W3CDTF">2006-08-16T00:00:00Z</dcterms:created>
  <dcterms:modified xsi:type="dcterms:W3CDTF">2026-02-06T17:55:34Z</dcterms:modified>
  <dc:identifier>DAG_PqhYJ1Y</dc:identifier>
</cp:coreProperties>
</file>