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6" r:id="rId2"/>
    <p:sldMasterId id="2147483758" r:id="rId3"/>
  </p:sldMasterIdLst>
  <p:notesMasterIdLst>
    <p:notesMasterId r:id="rId23"/>
  </p:notesMasterIdLst>
  <p:sldIdLst>
    <p:sldId id="256" r:id="rId4"/>
    <p:sldId id="257" r:id="rId5"/>
    <p:sldId id="258" r:id="rId6"/>
    <p:sldId id="303" r:id="rId7"/>
    <p:sldId id="269" r:id="rId8"/>
    <p:sldId id="313" r:id="rId9"/>
    <p:sldId id="314" r:id="rId10"/>
    <p:sldId id="315" r:id="rId11"/>
    <p:sldId id="316" r:id="rId12"/>
    <p:sldId id="319" r:id="rId13"/>
    <p:sldId id="261" r:id="rId14"/>
    <p:sldId id="341" r:id="rId15"/>
    <p:sldId id="344" r:id="rId16"/>
    <p:sldId id="347" r:id="rId17"/>
    <p:sldId id="345" r:id="rId18"/>
    <p:sldId id="317" r:id="rId19"/>
    <p:sldId id="318" r:id="rId20"/>
    <p:sldId id="343"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Brandeis" userId="68fa72a9-1e43-46a4-8339-cd7a9cca9d36" providerId="ADAL" clId="{06DCD453-8635-4436-B022-411278E57FBF}"/>
    <pc:docChg chg="modSld">
      <pc:chgData name="Thompson, Brandeis" userId="68fa72a9-1e43-46a4-8339-cd7a9cca9d36" providerId="ADAL" clId="{06DCD453-8635-4436-B022-411278E57FBF}" dt="2026-02-09T18:42:21.380" v="33" actId="962"/>
      <pc:docMkLst>
        <pc:docMk/>
      </pc:docMkLst>
      <pc:sldChg chg="modSp mod">
        <pc:chgData name="Thompson, Brandeis" userId="68fa72a9-1e43-46a4-8339-cd7a9cca9d36" providerId="ADAL" clId="{06DCD453-8635-4436-B022-411278E57FBF}" dt="2026-02-09T18:42:21.380" v="33" actId="962"/>
        <pc:sldMkLst>
          <pc:docMk/>
          <pc:sldMk cId="1351019439" sldId="269"/>
        </pc:sldMkLst>
        <pc:picChg chg="mod">
          <ac:chgData name="Thompson, Brandeis" userId="68fa72a9-1e43-46a4-8339-cd7a9cca9d36" providerId="ADAL" clId="{06DCD453-8635-4436-B022-411278E57FBF}" dt="2026-02-09T18:42:21.380" v="33" actId="962"/>
          <ac:picMkLst>
            <pc:docMk/>
            <pc:sldMk cId="1351019439" sldId="269"/>
            <ac:picMk id="37" creationId="{01573264-70B4-1B56-9DD9-3D3506AA858F}"/>
          </ac:picMkLst>
        </pc:picChg>
      </pc:sldChg>
      <pc:sldChg chg="modSp mod">
        <pc:chgData name="Thompson, Brandeis" userId="68fa72a9-1e43-46a4-8339-cd7a9cca9d36" providerId="ADAL" clId="{06DCD453-8635-4436-B022-411278E57FBF}" dt="2026-02-09T18:41:37.483" v="0" actId="962"/>
        <pc:sldMkLst>
          <pc:docMk/>
          <pc:sldMk cId="0" sldId="314"/>
        </pc:sldMkLst>
        <pc:spChg chg="mod">
          <ac:chgData name="Thompson, Brandeis" userId="68fa72a9-1e43-46a4-8339-cd7a9cca9d36" providerId="ADAL" clId="{06DCD453-8635-4436-B022-411278E57FBF}" dt="2026-02-09T18:41:37.483" v="0" actId="962"/>
          <ac:spMkLst>
            <pc:docMk/>
            <pc:sldMk cId="0" sldId="314"/>
            <ac:spMk id="8" creationId="{00000000-0000-0000-0000-000000000000}"/>
          </ac:spMkLst>
        </pc:spChg>
      </pc:sldChg>
      <pc:sldChg chg="modSp mod">
        <pc:chgData name="Thompson, Brandeis" userId="68fa72a9-1e43-46a4-8339-cd7a9cca9d36" providerId="ADAL" clId="{06DCD453-8635-4436-B022-411278E57FBF}" dt="2026-02-09T18:41:48.230" v="1" actId="962"/>
        <pc:sldMkLst>
          <pc:docMk/>
          <pc:sldMk cId="0" sldId="315"/>
        </pc:sldMkLst>
        <pc:spChg chg="mod">
          <ac:chgData name="Thompson, Brandeis" userId="68fa72a9-1e43-46a4-8339-cd7a9cca9d36" providerId="ADAL" clId="{06DCD453-8635-4436-B022-411278E57FBF}" dt="2026-02-09T18:41:48.230" v="1" actId="962"/>
          <ac:spMkLst>
            <pc:docMk/>
            <pc:sldMk cId="0" sldId="315"/>
            <ac:spMk id="11" creationId="{9DB1BF2C-F598-33B0-DA19-CAE3F7D36D9B}"/>
          </ac:spMkLst>
        </pc:spChg>
      </pc:sldChg>
    </pc:docChg>
  </pc:docChgLst>
  <pc:docChgLst>
    <pc:chgData name="Thrailkill, Leigh" userId="49cb7c6d-f0ec-402b-9005-f085bedd0958" providerId="ADAL" clId="{DFCE69D6-A7A3-4DE2-ACAF-12BE0DDBA8C6}"/>
    <pc:docChg chg="modSld">
      <pc:chgData name="Thrailkill, Leigh" userId="49cb7c6d-f0ec-402b-9005-f085bedd0958" providerId="ADAL" clId="{DFCE69D6-A7A3-4DE2-ACAF-12BE0DDBA8C6}" dt="2026-01-29T16:21:48.997" v="137" actId="13244"/>
      <pc:docMkLst>
        <pc:docMk/>
      </pc:docMkLst>
      <pc:sldChg chg="modSp mod">
        <pc:chgData name="Thrailkill, Leigh" userId="49cb7c6d-f0ec-402b-9005-f085bedd0958" providerId="ADAL" clId="{DFCE69D6-A7A3-4DE2-ACAF-12BE0DDBA8C6}" dt="2026-01-29T16:13:19.120" v="30" actId="962"/>
        <pc:sldMkLst>
          <pc:docMk/>
          <pc:sldMk cId="164214277" sldId="256"/>
        </pc:sldMkLst>
        <pc:spChg chg="mod">
          <ac:chgData name="Thrailkill, Leigh" userId="49cb7c6d-f0ec-402b-9005-f085bedd0958" providerId="ADAL" clId="{DFCE69D6-A7A3-4DE2-ACAF-12BE0DDBA8C6}" dt="2026-01-29T16:10:40.993" v="16" actId="962"/>
          <ac:spMkLst>
            <pc:docMk/>
            <pc:sldMk cId="164214277" sldId="256"/>
            <ac:spMk id="5" creationId="{489582A4-71DC-2EFA-6984-683FD561D7CA}"/>
          </ac:spMkLst>
        </pc:spChg>
        <pc:spChg chg="mod">
          <ac:chgData name="Thrailkill, Leigh" userId="49cb7c6d-f0ec-402b-9005-f085bedd0958" providerId="ADAL" clId="{DFCE69D6-A7A3-4DE2-ACAF-12BE0DDBA8C6}" dt="2026-01-29T16:10:41" v="17" actId="962"/>
          <ac:spMkLst>
            <pc:docMk/>
            <pc:sldMk cId="164214277" sldId="256"/>
            <ac:spMk id="6" creationId="{96F59802-15F5-F1B4-5196-08E79BF35B18}"/>
          </ac:spMkLst>
        </pc:spChg>
        <pc:picChg chg="mod">
          <ac:chgData name="Thrailkill, Leigh" userId="49cb7c6d-f0ec-402b-9005-f085bedd0958" providerId="ADAL" clId="{DFCE69D6-A7A3-4DE2-ACAF-12BE0DDBA8C6}" dt="2026-01-29T16:13:19.120" v="30" actId="962"/>
          <ac:picMkLst>
            <pc:docMk/>
            <pc:sldMk cId="164214277" sldId="256"/>
            <ac:picMk id="3" creationId="{C69FF77D-DC2C-D0E1-DAED-4C7E1AEE66EE}"/>
          </ac:picMkLst>
        </pc:picChg>
        <pc:picChg chg="mod">
          <ac:chgData name="Thrailkill, Leigh" userId="49cb7c6d-f0ec-402b-9005-f085bedd0958" providerId="ADAL" clId="{DFCE69D6-A7A3-4DE2-ACAF-12BE0DDBA8C6}" dt="2026-01-29T16:09:27.343" v="3" actId="962"/>
          <ac:picMkLst>
            <pc:docMk/>
            <pc:sldMk cId="164214277" sldId="256"/>
            <ac:picMk id="1026" creationId="{D7B0A014-67AC-2B3B-CED2-B2EB735C063A}"/>
          </ac:picMkLst>
        </pc:picChg>
      </pc:sldChg>
      <pc:sldChg chg="modSp mod">
        <pc:chgData name="Thrailkill, Leigh" userId="49cb7c6d-f0ec-402b-9005-f085bedd0958" providerId="ADAL" clId="{DFCE69D6-A7A3-4DE2-ACAF-12BE0DDBA8C6}" dt="2026-01-29T16:20:00.627" v="122"/>
        <pc:sldMkLst>
          <pc:docMk/>
          <pc:sldMk cId="2800679085" sldId="257"/>
        </pc:sldMkLst>
        <pc:spChg chg="ord">
          <ac:chgData name="Thrailkill, Leigh" userId="49cb7c6d-f0ec-402b-9005-f085bedd0958" providerId="ADAL" clId="{DFCE69D6-A7A3-4DE2-ACAF-12BE0DDBA8C6}" dt="2026-01-29T16:20:00.627" v="122"/>
          <ac:spMkLst>
            <pc:docMk/>
            <pc:sldMk cId="2800679085" sldId="257"/>
            <ac:spMk id="8" creationId="{AA3BD365-0426-56CE-73D9-F394B5610816}"/>
          </ac:spMkLst>
        </pc:spChg>
        <pc:picChg chg="mod ord">
          <ac:chgData name="Thrailkill, Leigh" userId="49cb7c6d-f0ec-402b-9005-f085bedd0958" providerId="ADAL" clId="{DFCE69D6-A7A3-4DE2-ACAF-12BE0DDBA8C6}" dt="2026-01-29T16:20:00.627" v="122"/>
          <ac:picMkLst>
            <pc:docMk/>
            <pc:sldMk cId="2800679085" sldId="257"/>
            <ac:picMk id="1026" creationId="{9148991F-2712-95F7-DAF1-83CE6C792C74}"/>
          </ac:picMkLst>
        </pc:picChg>
        <pc:picChg chg="mod ord">
          <ac:chgData name="Thrailkill, Leigh" userId="49cb7c6d-f0ec-402b-9005-f085bedd0958" providerId="ADAL" clId="{DFCE69D6-A7A3-4DE2-ACAF-12BE0DDBA8C6}" dt="2026-01-29T16:20:00.627" v="122"/>
          <ac:picMkLst>
            <pc:docMk/>
            <pc:sldMk cId="2800679085" sldId="257"/>
            <ac:picMk id="2050" creationId="{F91AB7ED-B786-68FE-3927-619CA2588C40}"/>
          </ac:picMkLst>
        </pc:picChg>
        <pc:picChg chg="mod ord">
          <ac:chgData name="Thrailkill, Leigh" userId="49cb7c6d-f0ec-402b-9005-f085bedd0958" providerId="ADAL" clId="{DFCE69D6-A7A3-4DE2-ACAF-12BE0DDBA8C6}" dt="2026-01-29T16:20:00.627" v="122"/>
          <ac:picMkLst>
            <pc:docMk/>
            <pc:sldMk cId="2800679085" sldId="257"/>
            <ac:picMk id="2052" creationId="{076A99E2-6403-B406-94D1-F197AA6CE2AB}"/>
          </ac:picMkLst>
        </pc:picChg>
      </pc:sldChg>
      <pc:sldChg chg="addSp modSp mod">
        <pc:chgData name="Thrailkill, Leigh" userId="49cb7c6d-f0ec-402b-9005-f085bedd0958" providerId="ADAL" clId="{DFCE69D6-A7A3-4DE2-ACAF-12BE0DDBA8C6}" dt="2026-01-29T16:20:05.594" v="123"/>
        <pc:sldMkLst>
          <pc:docMk/>
          <pc:sldMk cId="2115087800" sldId="258"/>
        </pc:sldMkLst>
        <pc:spChg chg="add mod ord">
          <ac:chgData name="Thrailkill, Leigh" userId="49cb7c6d-f0ec-402b-9005-f085bedd0958" providerId="ADAL" clId="{DFCE69D6-A7A3-4DE2-ACAF-12BE0DDBA8C6}" dt="2026-01-29T16:20:05.594" v="123"/>
          <ac:spMkLst>
            <pc:docMk/>
            <pc:sldMk cId="2115087800" sldId="258"/>
            <ac:spMk id="2" creationId="{FD083461-DAE0-04B8-AA7D-D68CD248562D}"/>
          </ac:spMkLst>
        </pc:spChg>
        <pc:spChg chg="ord">
          <ac:chgData name="Thrailkill, Leigh" userId="49cb7c6d-f0ec-402b-9005-f085bedd0958" providerId="ADAL" clId="{DFCE69D6-A7A3-4DE2-ACAF-12BE0DDBA8C6}" dt="2026-01-29T16:20:05.594" v="123"/>
          <ac:spMkLst>
            <pc:docMk/>
            <pc:sldMk cId="2115087800" sldId="258"/>
            <ac:spMk id="5" creationId="{D59E8662-6B23-E61D-3C65-CFBD385B53CA}"/>
          </ac:spMkLst>
        </pc:spChg>
        <pc:picChg chg="mod ord">
          <ac:chgData name="Thrailkill, Leigh" userId="49cb7c6d-f0ec-402b-9005-f085bedd0958" providerId="ADAL" clId="{DFCE69D6-A7A3-4DE2-ACAF-12BE0DDBA8C6}" dt="2026-01-29T16:20:05.594" v="123"/>
          <ac:picMkLst>
            <pc:docMk/>
            <pc:sldMk cId="2115087800" sldId="258"/>
            <ac:picMk id="6" creationId="{B2B25090-E8D6-50C9-384C-91A2024BE794}"/>
          </ac:picMkLst>
        </pc:picChg>
        <pc:picChg chg="mod ord">
          <ac:chgData name="Thrailkill, Leigh" userId="49cb7c6d-f0ec-402b-9005-f085bedd0958" providerId="ADAL" clId="{DFCE69D6-A7A3-4DE2-ACAF-12BE0DDBA8C6}" dt="2026-01-29T16:20:05.594" v="123"/>
          <ac:picMkLst>
            <pc:docMk/>
            <pc:sldMk cId="2115087800" sldId="258"/>
            <ac:picMk id="7" creationId="{D953E2E2-EEDE-AEA6-7EE9-05A978CE9671}"/>
          </ac:picMkLst>
        </pc:picChg>
      </pc:sldChg>
      <pc:sldChg chg="modSp mod">
        <pc:chgData name="Thrailkill, Leigh" userId="49cb7c6d-f0ec-402b-9005-f085bedd0958" providerId="ADAL" clId="{DFCE69D6-A7A3-4DE2-ACAF-12BE0DDBA8C6}" dt="2026-01-29T16:17:10.176" v="44" actId="962"/>
        <pc:sldMkLst>
          <pc:docMk/>
          <pc:sldMk cId="3081501132" sldId="259"/>
        </pc:sldMkLst>
        <pc:spChg chg="mod">
          <ac:chgData name="Thrailkill, Leigh" userId="49cb7c6d-f0ec-402b-9005-f085bedd0958" providerId="ADAL" clId="{DFCE69D6-A7A3-4DE2-ACAF-12BE0DDBA8C6}" dt="2026-01-29T16:10:41.060" v="23" actId="962"/>
          <ac:spMkLst>
            <pc:docMk/>
            <pc:sldMk cId="3081501132" sldId="259"/>
            <ac:spMk id="8" creationId="{088E6620-974B-102E-6BCD-DD151E1378DC}"/>
          </ac:spMkLst>
        </pc:spChg>
        <pc:picChg chg="mod">
          <ac:chgData name="Thrailkill, Leigh" userId="49cb7c6d-f0ec-402b-9005-f085bedd0958" providerId="ADAL" clId="{DFCE69D6-A7A3-4DE2-ACAF-12BE0DDBA8C6}" dt="2026-01-29T16:10:14.235" v="15" actId="962"/>
          <ac:picMkLst>
            <pc:docMk/>
            <pc:sldMk cId="3081501132" sldId="259"/>
            <ac:picMk id="3" creationId="{9507B2B3-57F4-04EF-985E-DC41F87876BC}"/>
          </ac:picMkLst>
        </pc:picChg>
        <pc:picChg chg="mod">
          <ac:chgData name="Thrailkill, Leigh" userId="49cb7c6d-f0ec-402b-9005-f085bedd0958" providerId="ADAL" clId="{DFCE69D6-A7A3-4DE2-ACAF-12BE0DDBA8C6}" dt="2026-01-29T16:17:10.176" v="44" actId="962"/>
          <ac:picMkLst>
            <pc:docMk/>
            <pc:sldMk cId="3081501132" sldId="259"/>
            <ac:picMk id="6" creationId="{D2847895-4742-F55B-250D-1E34143A79ED}"/>
          </ac:picMkLst>
        </pc:picChg>
      </pc:sldChg>
      <pc:sldChg chg="modSp mod">
        <pc:chgData name="Thrailkill, Leigh" userId="49cb7c6d-f0ec-402b-9005-f085bedd0958" providerId="ADAL" clId="{DFCE69D6-A7A3-4DE2-ACAF-12BE0DDBA8C6}" dt="2026-01-29T16:21:48.997" v="137" actId="13244"/>
        <pc:sldMkLst>
          <pc:docMk/>
          <pc:sldMk cId="1351019439" sldId="269"/>
        </pc:sldMkLst>
        <pc:spChg chg="mod ord">
          <ac:chgData name="Thrailkill, Leigh" userId="49cb7c6d-f0ec-402b-9005-f085bedd0958" providerId="ADAL" clId="{DFCE69D6-A7A3-4DE2-ACAF-12BE0DDBA8C6}" dt="2026-01-29T16:21:40.582" v="135" actId="13244"/>
          <ac:spMkLst>
            <pc:docMk/>
            <pc:sldMk cId="1351019439" sldId="269"/>
            <ac:spMk id="30" creationId="{CDE51C0D-CE90-77E4-9AF2-4EDCD4921661}"/>
          </ac:spMkLst>
        </pc:spChg>
        <pc:spChg chg="mod ord">
          <ac:chgData name="Thrailkill, Leigh" userId="49cb7c6d-f0ec-402b-9005-f085bedd0958" providerId="ADAL" clId="{DFCE69D6-A7A3-4DE2-ACAF-12BE0DDBA8C6}" dt="2026-01-29T16:21:33.111" v="134" actId="13244"/>
          <ac:spMkLst>
            <pc:docMk/>
            <pc:sldMk cId="1351019439" sldId="269"/>
            <ac:spMk id="31" creationId="{55356F93-6DB6-3956-A498-013B057C83D7}"/>
          </ac:spMkLst>
        </pc:spChg>
        <pc:spChg chg="mod">
          <ac:chgData name="Thrailkill, Leigh" userId="49cb7c6d-f0ec-402b-9005-f085bedd0958" providerId="ADAL" clId="{DFCE69D6-A7A3-4DE2-ACAF-12BE0DDBA8C6}" dt="2026-01-29T16:21:45.653" v="136" actId="13244"/>
          <ac:spMkLst>
            <pc:docMk/>
            <pc:sldMk cId="1351019439" sldId="269"/>
            <ac:spMk id="32" creationId="{58752108-A5F7-846C-D22A-1439C5AB8EA7}"/>
          </ac:spMkLst>
        </pc:spChg>
        <pc:spChg chg="mod">
          <ac:chgData name="Thrailkill, Leigh" userId="49cb7c6d-f0ec-402b-9005-f085bedd0958" providerId="ADAL" clId="{DFCE69D6-A7A3-4DE2-ACAF-12BE0DDBA8C6}" dt="2026-01-29T16:21:48.997" v="137" actId="13244"/>
          <ac:spMkLst>
            <pc:docMk/>
            <pc:sldMk cId="1351019439" sldId="269"/>
            <ac:spMk id="33" creationId="{3847E36E-7D6A-735E-C800-FEAA7EF93350}"/>
          </ac:spMkLst>
        </pc:spChg>
        <pc:spChg chg="mod ord">
          <ac:chgData name="Thrailkill, Leigh" userId="49cb7c6d-f0ec-402b-9005-f085bedd0958" providerId="ADAL" clId="{DFCE69D6-A7A3-4DE2-ACAF-12BE0DDBA8C6}" dt="2026-01-29T16:20:40.715" v="128" actId="13244"/>
          <ac:spMkLst>
            <pc:docMk/>
            <pc:sldMk cId="1351019439" sldId="269"/>
            <ac:spMk id="38" creationId="{312DB41F-55FD-5CA1-54F1-E83213831FB4}"/>
          </ac:spMkLst>
        </pc:spChg>
        <pc:spChg chg="ord">
          <ac:chgData name="Thrailkill, Leigh" userId="49cb7c6d-f0ec-402b-9005-f085bedd0958" providerId="ADAL" clId="{DFCE69D6-A7A3-4DE2-ACAF-12BE0DDBA8C6}" dt="2026-01-29T16:20:14.438" v="126"/>
          <ac:spMkLst>
            <pc:docMk/>
            <pc:sldMk cId="1351019439" sldId="269"/>
            <ac:spMk id="39" creationId="{3F52AC9A-C4BD-41CC-697A-8791D2849336}"/>
          </ac:spMkLst>
        </pc:spChg>
        <pc:spChg chg="mod ord">
          <ac:chgData name="Thrailkill, Leigh" userId="49cb7c6d-f0ec-402b-9005-f085bedd0958" providerId="ADAL" clId="{DFCE69D6-A7A3-4DE2-ACAF-12BE0DDBA8C6}" dt="2026-01-29T16:20:34.834" v="127" actId="13244"/>
          <ac:spMkLst>
            <pc:docMk/>
            <pc:sldMk cId="1351019439" sldId="269"/>
            <ac:spMk id="40" creationId="{9CF780CE-BA32-AAB8-7615-EDF2619F840B}"/>
          </ac:spMkLst>
        </pc:spChg>
        <pc:spChg chg="mod ord">
          <ac:chgData name="Thrailkill, Leigh" userId="49cb7c6d-f0ec-402b-9005-f085bedd0958" providerId="ADAL" clId="{DFCE69D6-A7A3-4DE2-ACAF-12BE0DDBA8C6}" dt="2026-01-29T16:20:56.953" v="129" actId="13244"/>
          <ac:spMkLst>
            <pc:docMk/>
            <pc:sldMk cId="1351019439" sldId="269"/>
            <ac:spMk id="41" creationId="{62158757-1E38-EC72-F387-2F0913CE5025}"/>
          </ac:spMkLst>
        </pc:spChg>
        <pc:spChg chg="mod ord">
          <ac:chgData name="Thrailkill, Leigh" userId="49cb7c6d-f0ec-402b-9005-f085bedd0958" providerId="ADAL" clId="{DFCE69D6-A7A3-4DE2-ACAF-12BE0DDBA8C6}" dt="2026-01-29T16:21:03.442" v="130" actId="13244"/>
          <ac:spMkLst>
            <pc:docMk/>
            <pc:sldMk cId="1351019439" sldId="269"/>
            <ac:spMk id="42" creationId="{FAF889E4-36DA-44FE-7158-942D64CFA52E}"/>
          </ac:spMkLst>
        </pc:spChg>
        <pc:spChg chg="ord">
          <ac:chgData name="Thrailkill, Leigh" userId="49cb7c6d-f0ec-402b-9005-f085bedd0958" providerId="ADAL" clId="{DFCE69D6-A7A3-4DE2-ACAF-12BE0DDBA8C6}" dt="2026-01-29T16:20:14.438" v="126"/>
          <ac:spMkLst>
            <pc:docMk/>
            <pc:sldMk cId="1351019439" sldId="269"/>
            <ac:spMk id="43" creationId="{FD0D75A0-CBBD-20CC-AB53-7181DCD2B1CB}"/>
          </ac:spMkLst>
        </pc:spChg>
        <pc:spChg chg="mod ord">
          <ac:chgData name="Thrailkill, Leigh" userId="49cb7c6d-f0ec-402b-9005-f085bedd0958" providerId="ADAL" clId="{DFCE69D6-A7A3-4DE2-ACAF-12BE0DDBA8C6}" dt="2026-01-29T16:21:16.349" v="131" actId="13244"/>
          <ac:spMkLst>
            <pc:docMk/>
            <pc:sldMk cId="1351019439" sldId="269"/>
            <ac:spMk id="44" creationId="{496B717B-E377-0B21-988F-4A6BD6C42016}"/>
          </ac:spMkLst>
        </pc:spChg>
        <pc:spChg chg="mod ord">
          <ac:chgData name="Thrailkill, Leigh" userId="49cb7c6d-f0ec-402b-9005-f085bedd0958" providerId="ADAL" clId="{DFCE69D6-A7A3-4DE2-ACAF-12BE0DDBA8C6}" dt="2026-01-29T16:21:21.051" v="132" actId="13244"/>
          <ac:spMkLst>
            <pc:docMk/>
            <pc:sldMk cId="1351019439" sldId="269"/>
            <ac:spMk id="45" creationId="{9477578B-9234-1FDB-BC38-0F541A4EC4F8}"/>
          </ac:spMkLst>
        </pc:spChg>
      </pc:sldChg>
      <pc:sldChg chg="modSp mod">
        <pc:chgData name="Thrailkill, Leigh" userId="49cb7c6d-f0ec-402b-9005-f085bedd0958" providerId="ADAL" clId="{DFCE69D6-A7A3-4DE2-ACAF-12BE0DDBA8C6}" dt="2026-01-29T16:10:41.025" v="20" actId="962"/>
        <pc:sldMkLst>
          <pc:docMk/>
          <pc:sldMk cId="0" sldId="316"/>
        </pc:sldMkLst>
        <pc:spChg chg="mod">
          <ac:chgData name="Thrailkill, Leigh" userId="49cb7c6d-f0ec-402b-9005-f085bedd0958" providerId="ADAL" clId="{DFCE69D6-A7A3-4DE2-ACAF-12BE0DDBA8C6}" dt="2026-01-29T16:10:41.012" v="18" actId="962"/>
          <ac:spMkLst>
            <pc:docMk/>
            <pc:sldMk cId="0" sldId="316"/>
            <ac:spMk id="25" creationId="{2767452D-821E-0E89-55DF-B6A785F64599}"/>
          </ac:spMkLst>
        </pc:spChg>
        <pc:spChg chg="mod">
          <ac:chgData name="Thrailkill, Leigh" userId="49cb7c6d-f0ec-402b-9005-f085bedd0958" providerId="ADAL" clId="{DFCE69D6-A7A3-4DE2-ACAF-12BE0DDBA8C6}" dt="2026-01-29T16:10:41.019" v="19" actId="962"/>
          <ac:spMkLst>
            <pc:docMk/>
            <pc:sldMk cId="0" sldId="316"/>
            <ac:spMk id="29" creationId="{FF05DABF-214E-E42D-815E-7E8351CFCDA6}"/>
          </ac:spMkLst>
        </pc:spChg>
        <pc:spChg chg="mod">
          <ac:chgData name="Thrailkill, Leigh" userId="49cb7c6d-f0ec-402b-9005-f085bedd0958" providerId="ADAL" clId="{DFCE69D6-A7A3-4DE2-ACAF-12BE0DDBA8C6}" dt="2026-01-29T16:10:41.025" v="20" actId="962"/>
          <ac:spMkLst>
            <pc:docMk/>
            <pc:sldMk cId="0" sldId="316"/>
            <ac:spMk id="30" creationId="{4C3F3A0C-D22B-E22B-FF6E-899535249C53}"/>
          </ac:spMkLst>
        </pc:spChg>
      </pc:sldChg>
      <pc:sldChg chg="modSp mod">
        <pc:chgData name="Thrailkill, Leigh" userId="49cb7c6d-f0ec-402b-9005-f085bedd0958" providerId="ADAL" clId="{DFCE69D6-A7A3-4DE2-ACAF-12BE0DDBA8C6}" dt="2026-01-29T16:19:19.213" v="119" actId="255"/>
        <pc:sldMkLst>
          <pc:docMk/>
          <pc:sldMk cId="0" sldId="317"/>
        </pc:sldMkLst>
        <pc:spChg chg="mod">
          <ac:chgData name="Thrailkill, Leigh" userId="49cb7c6d-f0ec-402b-9005-f085bedd0958" providerId="ADAL" clId="{DFCE69D6-A7A3-4DE2-ACAF-12BE0DDBA8C6}" dt="2026-01-29T16:19:19.213" v="119" actId="255"/>
          <ac:spMkLst>
            <pc:docMk/>
            <pc:sldMk cId="0" sldId="317"/>
            <ac:spMk id="6" creationId="{00000000-0000-0000-0000-000000000000}"/>
          </ac:spMkLst>
        </pc:spChg>
      </pc:sldChg>
      <pc:sldChg chg="modSp mod">
        <pc:chgData name="Thrailkill, Leigh" userId="49cb7c6d-f0ec-402b-9005-f085bedd0958" providerId="ADAL" clId="{DFCE69D6-A7A3-4DE2-ACAF-12BE0DDBA8C6}" dt="2026-01-29T16:19:08.021" v="118" actId="20577"/>
        <pc:sldMkLst>
          <pc:docMk/>
          <pc:sldMk cId="0" sldId="318"/>
        </pc:sldMkLst>
        <pc:spChg chg="mod">
          <ac:chgData name="Thrailkill, Leigh" userId="49cb7c6d-f0ec-402b-9005-f085bedd0958" providerId="ADAL" clId="{DFCE69D6-A7A3-4DE2-ACAF-12BE0DDBA8C6}" dt="2026-01-29T16:19:08.021" v="118" actId="20577"/>
          <ac:spMkLst>
            <pc:docMk/>
            <pc:sldMk cId="0" sldId="318"/>
            <ac:spMk id="5" creationId="{00000000-0000-0000-0000-000000000000}"/>
          </ac:spMkLst>
        </pc:spChg>
      </pc:sldChg>
      <pc:sldChg chg="addSp modSp mod">
        <pc:chgData name="Thrailkill, Leigh" userId="49cb7c6d-f0ec-402b-9005-f085bedd0958" providerId="ADAL" clId="{DFCE69D6-A7A3-4DE2-ACAF-12BE0DDBA8C6}" dt="2026-01-29T16:17:58.860" v="82" actId="20577"/>
        <pc:sldMkLst>
          <pc:docMk/>
          <pc:sldMk cId="2606776055" sldId="341"/>
        </pc:sldMkLst>
        <pc:spChg chg="add mod">
          <ac:chgData name="Thrailkill, Leigh" userId="49cb7c6d-f0ec-402b-9005-f085bedd0958" providerId="ADAL" clId="{DFCE69D6-A7A3-4DE2-ACAF-12BE0DDBA8C6}" dt="2026-01-29T16:17:58.860" v="82" actId="20577"/>
          <ac:spMkLst>
            <pc:docMk/>
            <pc:sldMk cId="2606776055" sldId="341"/>
            <ac:spMk id="2" creationId="{15A9E243-7714-AC9B-006D-BBDA70700717}"/>
          </ac:spMkLst>
        </pc:spChg>
        <pc:picChg chg="mod">
          <ac:chgData name="Thrailkill, Leigh" userId="49cb7c6d-f0ec-402b-9005-f085bedd0958" providerId="ADAL" clId="{DFCE69D6-A7A3-4DE2-ACAF-12BE0DDBA8C6}" dt="2026-01-29T16:15:23.856" v="38" actId="962"/>
          <ac:picMkLst>
            <pc:docMk/>
            <pc:sldMk cId="2606776055" sldId="341"/>
            <ac:picMk id="3" creationId="{82A72905-2756-51A6-5C85-05C21DCB0D3E}"/>
          </ac:picMkLst>
        </pc:picChg>
      </pc:sldChg>
      <pc:sldChg chg="modSp mod">
        <pc:chgData name="Thrailkill, Leigh" userId="49cb7c6d-f0ec-402b-9005-f085bedd0958" providerId="ADAL" clId="{DFCE69D6-A7A3-4DE2-ACAF-12BE0DDBA8C6}" dt="2026-01-29T16:16:52.056" v="42" actId="962"/>
        <pc:sldMkLst>
          <pc:docMk/>
          <pc:sldMk cId="0" sldId="343"/>
        </pc:sldMkLst>
        <pc:picChg chg="mod">
          <ac:chgData name="Thrailkill, Leigh" userId="49cb7c6d-f0ec-402b-9005-f085bedd0958" providerId="ADAL" clId="{DFCE69D6-A7A3-4DE2-ACAF-12BE0DDBA8C6}" dt="2026-01-29T16:16:52.056" v="42" actId="962"/>
          <ac:picMkLst>
            <pc:docMk/>
            <pc:sldMk cId="0" sldId="343"/>
            <ac:picMk id="13" creationId="{F1EAE427-C11A-6C32-BA61-74829916289F}"/>
          </ac:picMkLst>
        </pc:picChg>
      </pc:sldChg>
      <pc:sldChg chg="modSp mod">
        <pc:chgData name="Thrailkill, Leigh" userId="49cb7c6d-f0ec-402b-9005-f085bedd0958" providerId="ADAL" clId="{DFCE69D6-A7A3-4DE2-ACAF-12BE0DDBA8C6}" dt="2026-01-29T16:16:27.321" v="40" actId="962"/>
        <pc:sldMkLst>
          <pc:docMk/>
          <pc:sldMk cId="2941768011" sldId="344"/>
        </pc:sldMkLst>
        <pc:spChg chg="mod">
          <ac:chgData name="Thrailkill, Leigh" userId="49cb7c6d-f0ec-402b-9005-f085bedd0958" providerId="ADAL" clId="{DFCE69D6-A7A3-4DE2-ACAF-12BE0DDBA8C6}" dt="2026-01-29T16:10:41.036" v="21" actId="962"/>
          <ac:spMkLst>
            <pc:docMk/>
            <pc:sldMk cId="2941768011" sldId="344"/>
            <ac:spMk id="2" creationId="{00434223-21F3-573F-06A6-EBA80BEA36B3}"/>
          </ac:spMkLst>
        </pc:spChg>
        <pc:spChg chg="mod">
          <ac:chgData name="Thrailkill, Leigh" userId="49cb7c6d-f0ec-402b-9005-f085bedd0958" providerId="ADAL" clId="{DFCE69D6-A7A3-4DE2-ACAF-12BE0DDBA8C6}" dt="2026-01-29T16:10:41.041" v="22" actId="962"/>
          <ac:spMkLst>
            <pc:docMk/>
            <pc:sldMk cId="2941768011" sldId="344"/>
            <ac:spMk id="5" creationId="{722BFE10-1FBC-EAC1-0EBC-0920E70738B7}"/>
          </ac:spMkLst>
        </pc:spChg>
        <pc:graphicFrameChg chg="mod modGraphic">
          <ac:chgData name="Thrailkill, Leigh" userId="49cb7c6d-f0ec-402b-9005-f085bedd0958" providerId="ADAL" clId="{DFCE69D6-A7A3-4DE2-ACAF-12BE0DDBA8C6}" dt="2026-01-29T16:16:27.321" v="40" actId="962"/>
          <ac:graphicFrameMkLst>
            <pc:docMk/>
            <pc:sldMk cId="2941768011" sldId="344"/>
            <ac:graphicFrameMk id="13" creationId="{5DAF2962-34B7-84C1-CBE7-BC3EB480B0EF}"/>
          </ac:graphicFrameMkLst>
        </pc:graphicFrameChg>
      </pc:sldChg>
      <pc:sldChg chg="addSp modSp mod">
        <pc:chgData name="Thrailkill, Leigh" userId="49cb7c6d-f0ec-402b-9005-f085bedd0958" providerId="ADAL" clId="{DFCE69D6-A7A3-4DE2-ACAF-12BE0DDBA8C6}" dt="2026-01-29T16:18:12.126" v="107" actId="20577"/>
        <pc:sldMkLst>
          <pc:docMk/>
          <pc:sldMk cId="4215148990" sldId="345"/>
        </pc:sldMkLst>
        <pc:spChg chg="add mod">
          <ac:chgData name="Thrailkill, Leigh" userId="49cb7c6d-f0ec-402b-9005-f085bedd0958" providerId="ADAL" clId="{DFCE69D6-A7A3-4DE2-ACAF-12BE0DDBA8C6}" dt="2026-01-29T16:18:12.126" v="107" actId="20577"/>
          <ac:spMkLst>
            <pc:docMk/>
            <pc:sldMk cId="4215148990" sldId="345"/>
            <ac:spMk id="6" creationId="{25E6F012-DB4B-002B-4FAF-9E9754964F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977F3-837F-4801-BFF4-21847DF5A5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207223-0E39-49A7-B4BA-8490D824AA54}">
      <dgm:prSet phldrT="[Text]"/>
      <dgm:spPr/>
      <dgm:t>
        <a:bodyPr/>
        <a:lstStyle/>
        <a:p>
          <a:r>
            <a:rPr lang="en-US" dirty="0">
              <a:solidFill>
                <a:schemeClr val="tx1"/>
              </a:solidFill>
            </a:rPr>
            <a:t>Information &amp; Referral</a:t>
          </a:r>
        </a:p>
      </dgm:t>
    </dgm:pt>
    <dgm:pt modelId="{C5535F63-471D-4453-AA83-62E7E344B993}" type="parTrans" cxnId="{80617F5A-28CE-4A49-8695-A16E4A0D65BF}">
      <dgm:prSet/>
      <dgm:spPr/>
      <dgm:t>
        <a:bodyPr/>
        <a:lstStyle/>
        <a:p>
          <a:endParaRPr lang="en-US"/>
        </a:p>
      </dgm:t>
    </dgm:pt>
    <dgm:pt modelId="{28A943DB-6F98-439D-AF35-2429736D766B}" type="sibTrans" cxnId="{80617F5A-28CE-4A49-8695-A16E4A0D65BF}">
      <dgm:prSet/>
      <dgm:spPr/>
      <dgm:t>
        <a:bodyPr/>
        <a:lstStyle/>
        <a:p>
          <a:endParaRPr lang="en-US"/>
        </a:p>
      </dgm:t>
    </dgm:pt>
    <dgm:pt modelId="{52A94274-F074-433C-834A-E2D759BF98D2}">
      <dgm:prSet phldrT="[Text]"/>
      <dgm:spPr/>
      <dgm:t>
        <a:bodyPr/>
        <a:lstStyle/>
        <a:p>
          <a:r>
            <a:rPr lang="en-US" dirty="0">
              <a:solidFill>
                <a:schemeClr val="tx1"/>
              </a:solidFill>
            </a:rPr>
            <a:t>Independent Living Skills</a:t>
          </a:r>
        </a:p>
      </dgm:t>
    </dgm:pt>
    <dgm:pt modelId="{2E66B1CF-8CB7-4176-AAD1-CF1656FA103D}" type="parTrans" cxnId="{3E4A2F7F-70C5-4962-A7BF-915180D3A6A7}">
      <dgm:prSet/>
      <dgm:spPr/>
      <dgm:t>
        <a:bodyPr/>
        <a:lstStyle/>
        <a:p>
          <a:endParaRPr lang="en-US"/>
        </a:p>
      </dgm:t>
    </dgm:pt>
    <dgm:pt modelId="{91C34D6E-5EE8-40B1-9601-47188C745A22}" type="sibTrans" cxnId="{3E4A2F7F-70C5-4962-A7BF-915180D3A6A7}">
      <dgm:prSet/>
      <dgm:spPr/>
      <dgm:t>
        <a:bodyPr/>
        <a:lstStyle/>
        <a:p>
          <a:endParaRPr lang="en-US"/>
        </a:p>
      </dgm:t>
    </dgm:pt>
    <dgm:pt modelId="{2C02902D-CF3D-4198-B11F-4EBB5A7C6A59}">
      <dgm:prSet phldrT="[Text]"/>
      <dgm:spPr/>
      <dgm:t>
        <a:bodyPr/>
        <a:lstStyle/>
        <a:p>
          <a:r>
            <a:rPr lang="en-US" dirty="0">
              <a:solidFill>
                <a:schemeClr val="tx1"/>
              </a:solidFill>
            </a:rPr>
            <a:t>Transitions</a:t>
          </a:r>
        </a:p>
      </dgm:t>
    </dgm:pt>
    <dgm:pt modelId="{23D42CEE-2782-4A70-9106-9190ECFCEA3E}" type="parTrans" cxnId="{04905C7B-0443-498E-AB5D-40EA340ACD45}">
      <dgm:prSet/>
      <dgm:spPr/>
      <dgm:t>
        <a:bodyPr/>
        <a:lstStyle/>
        <a:p>
          <a:endParaRPr lang="en-US"/>
        </a:p>
      </dgm:t>
    </dgm:pt>
    <dgm:pt modelId="{AF4113B1-4B1A-4290-9361-7572A8F1A30A}" type="sibTrans" cxnId="{04905C7B-0443-498E-AB5D-40EA340ACD45}">
      <dgm:prSet/>
      <dgm:spPr/>
      <dgm:t>
        <a:bodyPr/>
        <a:lstStyle/>
        <a:p>
          <a:endParaRPr lang="en-US"/>
        </a:p>
      </dgm:t>
    </dgm:pt>
    <dgm:pt modelId="{D0C21EBB-C0F5-453E-90CA-79898EAB6306}">
      <dgm:prSet phldrT="[Text]"/>
      <dgm:spPr/>
      <dgm:t>
        <a:bodyPr/>
        <a:lstStyle/>
        <a:p>
          <a:r>
            <a:rPr lang="en-US" b="1" dirty="0">
              <a:solidFill>
                <a:schemeClr val="tx1"/>
              </a:solidFill>
            </a:rPr>
            <a:t>Advocacy</a:t>
          </a:r>
        </a:p>
      </dgm:t>
    </dgm:pt>
    <dgm:pt modelId="{2EC2FC47-00C3-47E4-86F6-0B50EBE306E6}" type="parTrans" cxnId="{A25635BD-16A2-4E15-8609-7089F776ED0C}">
      <dgm:prSet/>
      <dgm:spPr/>
      <dgm:t>
        <a:bodyPr/>
        <a:lstStyle/>
        <a:p>
          <a:endParaRPr lang="en-US"/>
        </a:p>
      </dgm:t>
    </dgm:pt>
    <dgm:pt modelId="{43574D73-467C-4FDD-A19A-C387603DB810}" type="sibTrans" cxnId="{A25635BD-16A2-4E15-8609-7089F776ED0C}">
      <dgm:prSet/>
      <dgm:spPr/>
      <dgm:t>
        <a:bodyPr/>
        <a:lstStyle/>
        <a:p>
          <a:endParaRPr lang="en-US"/>
        </a:p>
      </dgm:t>
    </dgm:pt>
    <dgm:pt modelId="{EEA2040D-6FCC-4227-A0FA-27645DCD7AD5}">
      <dgm:prSet phldrT="[Text]"/>
      <dgm:spPr/>
      <dgm:t>
        <a:bodyPr/>
        <a:lstStyle/>
        <a:p>
          <a:r>
            <a:rPr lang="en-US" b="1" dirty="0">
              <a:solidFill>
                <a:schemeClr val="tx1"/>
              </a:solidFill>
            </a:rPr>
            <a:t>Peer Support</a:t>
          </a:r>
        </a:p>
      </dgm:t>
    </dgm:pt>
    <dgm:pt modelId="{63910D8E-4AC6-455E-B8F4-7C7F9D912EF4}" type="parTrans" cxnId="{80FDD6E9-106A-48E6-8F6F-28B8C0D2B024}">
      <dgm:prSet/>
      <dgm:spPr/>
      <dgm:t>
        <a:bodyPr/>
        <a:lstStyle/>
        <a:p>
          <a:endParaRPr lang="en-US"/>
        </a:p>
      </dgm:t>
    </dgm:pt>
    <dgm:pt modelId="{1D2AD13A-51E1-4C02-BB5E-CBFC4D3ED380}" type="sibTrans" cxnId="{80FDD6E9-106A-48E6-8F6F-28B8C0D2B024}">
      <dgm:prSet/>
      <dgm:spPr/>
      <dgm:t>
        <a:bodyPr/>
        <a:lstStyle/>
        <a:p>
          <a:endParaRPr lang="en-US"/>
        </a:p>
      </dgm:t>
    </dgm:pt>
    <dgm:pt modelId="{BED81AA1-051A-4886-B101-61C9C3F4D643}" type="pres">
      <dgm:prSet presAssocID="{6AD977F3-837F-4801-BFF4-21847DF5A587}" presName="diagram" presStyleCnt="0">
        <dgm:presLayoutVars>
          <dgm:dir/>
          <dgm:resizeHandles val="exact"/>
        </dgm:presLayoutVars>
      </dgm:prSet>
      <dgm:spPr/>
    </dgm:pt>
    <dgm:pt modelId="{2BC21CC8-3097-45C7-9CF7-2A4DC52A9FFD}" type="pres">
      <dgm:prSet presAssocID="{10207223-0E39-49A7-B4BA-8490D824AA54}" presName="node" presStyleLbl="node1" presStyleIdx="0" presStyleCnt="5">
        <dgm:presLayoutVars>
          <dgm:bulletEnabled val="1"/>
        </dgm:presLayoutVars>
      </dgm:prSet>
      <dgm:spPr/>
    </dgm:pt>
    <dgm:pt modelId="{547AAE7C-2799-42C4-9DBC-29CA19F4E5A0}" type="pres">
      <dgm:prSet presAssocID="{28A943DB-6F98-439D-AF35-2429736D766B}" presName="sibTrans" presStyleCnt="0"/>
      <dgm:spPr/>
    </dgm:pt>
    <dgm:pt modelId="{4E26B17D-78EA-4F78-9927-611A66276D5C}" type="pres">
      <dgm:prSet presAssocID="{52A94274-F074-433C-834A-E2D759BF98D2}" presName="node" presStyleLbl="node1" presStyleIdx="1" presStyleCnt="5" custScaleY="101172">
        <dgm:presLayoutVars>
          <dgm:bulletEnabled val="1"/>
        </dgm:presLayoutVars>
      </dgm:prSet>
      <dgm:spPr/>
    </dgm:pt>
    <dgm:pt modelId="{AFD5612F-FAED-446D-BFB7-F065D9B89A60}" type="pres">
      <dgm:prSet presAssocID="{91C34D6E-5EE8-40B1-9601-47188C745A22}" presName="sibTrans" presStyleCnt="0"/>
      <dgm:spPr/>
    </dgm:pt>
    <dgm:pt modelId="{B665B4A7-86D1-4F2F-AFE4-96641961A7B0}" type="pres">
      <dgm:prSet presAssocID="{2C02902D-CF3D-4198-B11F-4EBB5A7C6A59}" presName="node" presStyleLbl="node1" presStyleIdx="2" presStyleCnt="5">
        <dgm:presLayoutVars>
          <dgm:bulletEnabled val="1"/>
        </dgm:presLayoutVars>
      </dgm:prSet>
      <dgm:spPr/>
    </dgm:pt>
    <dgm:pt modelId="{68A779DF-3D5A-493B-B783-9D85727DF4EB}" type="pres">
      <dgm:prSet presAssocID="{AF4113B1-4B1A-4290-9361-7572A8F1A30A}" presName="sibTrans" presStyleCnt="0"/>
      <dgm:spPr/>
    </dgm:pt>
    <dgm:pt modelId="{FEE6BF2C-771B-4D6D-A93B-ADF25064A462}" type="pres">
      <dgm:prSet presAssocID="{D0C21EBB-C0F5-453E-90CA-79898EAB6306}" presName="node" presStyleLbl="node1" presStyleIdx="3" presStyleCnt="5">
        <dgm:presLayoutVars>
          <dgm:bulletEnabled val="1"/>
        </dgm:presLayoutVars>
      </dgm:prSet>
      <dgm:spPr/>
    </dgm:pt>
    <dgm:pt modelId="{8EEB5DD8-5C33-400E-87BF-E8F6C3C77CD9}" type="pres">
      <dgm:prSet presAssocID="{43574D73-467C-4FDD-A19A-C387603DB810}" presName="sibTrans" presStyleCnt="0"/>
      <dgm:spPr/>
    </dgm:pt>
    <dgm:pt modelId="{A6D68F67-63A2-45E4-B3F3-FCD46DFC60EF}" type="pres">
      <dgm:prSet presAssocID="{EEA2040D-6FCC-4227-A0FA-27645DCD7AD5}" presName="node" presStyleLbl="node1" presStyleIdx="4" presStyleCnt="5">
        <dgm:presLayoutVars>
          <dgm:bulletEnabled val="1"/>
        </dgm:presLayoutVars>
      </dgm:prSet>
      <dgm:spPr/>
    </dgm:pt>
  </dgm:ptLst>
  <dgm:cxnLst>
    <dgm:cxn modelId="{E2BAC00F-7DE9-4B02-A9B6-0DE45A6DD405}" type="presOf" srcId="{EEA2040D-6FCC-4227-A0FA-27645DCD7AD5}" destId="{A6D68F67-63A2-45E4-B3F3-FCD46DFC60EF}" srcOrd="0" destOrd="0" presId="urn:microsoft.com/office/officeart/2005/8/layout/default"/>
    <dgm:cxn modelId="{8C53E26C-1716-4B45-80BF-74089B7BDCDB}" type="presOf" srcId="{2C02902D-CF3D-4198-B11F-4EBB5A7C6A59}" destId="{B665B4A7-86D1-4F2F-AFE4-96641961A7B0}" srcOrd="0" destOrd="0" presId="urn:microsoft.com/office/officeart/2005/8/layout/default"/>
    <dgm:cxn modelId="{4DBD524F-B04D-4BA4-951A-95B68B43A53D}" type="presOf" srcId="{6AD977F3-837F-4801-BFF4-21847DF5A587}" destId="{BED81AA1-051A-4886-B101-61C9C3F4D643}" srcOrd="0" destOrd="0" presId="urn:microsoft.com/office/officeart/2005/8/layout/default"/>
    <dgm:cxn modelId="{80617F5A-28CE-4A49-8695-A16E4A0D65BF}" srcId="{6AD977F3-837F-4801-BFF4-21847DF5A587}" destId="{10207223-0E39-49A7-B4BA-8490D824AA54}" srcOrd="0" destOrd="0" parTransId="{C5535F63-471D-4453-AA83-62E7E344B993}" sibTransId="{28A943DB-6F98-439D-AF35-2429736D766B}"/>
    <dgm:cxn modelId="{04905C7B-0443-498E-AB5D-40EA340ACD45}" srcId="{6AD977F3-837F-4801-BFF4-21847DF5A587}" destId="{2C02902D-CF3D-4198-B11F-4EBB5A7C6A59}" srcOrd="2" destOrd="0" parTransId="{23D42CEE-2782-4A70-9106-9190ECFCEA3E}" sibTransId="{AF4113B1-4B1A-4290-9361-7572A8F1A30A}"/>
    <dgm:cxn modelId="{3E4A2F7F-70C5-4962-A7BF-915180D3A6A7}" srcId="{6AD977F3-837F-4801-BFF4-21847DF5A587}" destId="{52A94274-F074-433C-834A-E2D759BF98D2}" srcOrd="1" destOrd="0" parTransId="{2E66B1CF-8CB7-4176-AAD1-CF1656FA103D}" sibTransId="{91C34D6E-5EE8-40B1-9601-47188C745A22}"/>
    <dgm:cxn modelId="{379B79A2-162D-4C26-BD10-F8AF4C1DFB41}" type="presOf" srcId="{10207223-0E39-49A7-B4BA-8490D824AA54}" destId="{2BC21CC8-3097-45C7-9CF7-2A4DC52A9FFD}" srcOrd="0" destOrd="0" presId="urn:microsoft.com/office/officeart/2005/8/layout/default"/>
    <dgm:cxn modelId="{30030FB6-1382-4353-BADF-2F523C143B21}" type="presOf" srcId="{52A94274-F074-433C-834A-E2D759BF98D2}" destId="{4E26B17D-78EA-4F78-9927-611A66276D5C}" srcOrd="0" destOrd="0" presId="urn:microsoft.com/office/officeart/2005/8/layout/default"/>
    <dgm:cxn modelId="{A25635BD-16A2-4E15-8609-7089F776ED0C}" srcId="{6AD977F3-837F-4801-BFF4-21847DF5A587}" destId="{D0C21EBB-C0F5-453E-90CA-79898EAB6306}" srcOrd="3" destOrd="0" parTransId="{2EC2FC47-00C3-47E4-86F6-0B50EBE306E6}" sibTransId="{43574D73-467C-4FDD-A19A-C387603DB810}"/>
    <dgm:cxn modelId="{900F51D4-7A5D-4184-A226-FE86257C555E}" type="presOf" srcId="{D0C21EBB-C0F5-453E-90CA-79898EAB6306}" destId="{FEE6BF2C-771B-4D6D-A93B-ADF25064A462}" srcOrd="0" destOrd="0" presId="urn:microsoft.com/office/officeart/2005/8/layout/default"/>
    <dgm:cxn modelId="{80FDD6E9-106A-48E6-8F6F-28B8C0D2B024}" srcId="{6AD977F3-837F-4801-BFF4-21847DF5A587}" destId="{EEA2040D-6FCC-4227-A0FA-27645DCD7AD5}" srcOrd="4" destOrd="0" parTransId="{63910D8E-4AC6-455E-B8F4-7C7F9D912EF4}" sibTransId="{1D2AD13A-51E1-4C02-BB5E-CBFC4D3ED380}"/>
    <dgm:cxn modelId="{F925DFA0-2BBB-4116-9BE4-ACCB72572E70}" type="presParOf" srcId="{BED81AA1-051A-4886-B101-61C9C3F4D643}" destId="{2BC21CC8-3097-45C7-9CF7-2A4DC52A9FFD}" srcOrd="0" destOrd="0" presId="urn:microsoft.com/office/officeart/2005/8/layout/default"/>
    <dgm:cxn modelId="{E6DF290A-E9A6-48A0-9C7A-6A41C4550990}" type="presParOf" srcId="{BED81AA1-051A-4886-B101-61C9C3F4D643}" destId="{547AAE7C-2799-42C4-9DBC-29CA19F4E5A0}" srcOrd="1" destOrd="0" presId="urn:microsoft.com/office/officeart/2005/8/layout/default"/>
    <dgm:cxn modelId="{5A7C2A21-1B2A-4ADD-8411-17633732913B}" type="presParOf" srcId="{BED81AA1-051A-4886-B101-61C9C3F4D643}" destId="{4E26B17D-78EA-4F78-9927-611A66276D5C}" srcOrd="2" destOrd="0" presId="urn:microsoft.com/office/officeart/2005/8/layout/default"/>
    <dgm:cxn modelId="{F9445EFB-80D7-4A0C-907E-B9D852C7AD13}" type="presParOf" srcId="{BED81AA1-051A-4886-B101-61C9C3F4D643}" destId="{AFD5612F-FAED-446D-BFB7-F065D9B89A60}" srcOrd="3" destOrd="0" presId="urn:microsoft.com/office/officeart/2005/8/layout/default"/>
    <dgm:cxn modelId="{846C546C-90AE-436B-89F8-6068A1B1A6BF}" type="presParOf" srcId="{BED81AA1-051A-4886-B101-61C9C3F4D643}" destId="{B665B4A7-86D1-4F2F-AFE4-96641961A7B0}" srcOrd="4" destOrd="0" presId="urn:microsoft.com/office/officeart/2005/8/layout/default"/>
    <dgm:cxn modelId="{ACFFC176-D402-4CB0-9BDD-E19F4DFE4985}" type="presParOf" srcId="{BED81AA1-051A-4886-B101-61C9C3F4D643}" destId="{68A779DF-3D5A-493B-B783-9D85727DF4EB}" srcOrd="5" destOrd="0" presId="urn:microsoft.com/office/officeart/2005/8/layout/default"/>
    <dgm:cxn modelId="{B65D71E4-72B0-4B36-81B6-F473B694CC2C}" type="presParOf" srcId="{BED81AA1-051A-4886-B101-61C9C3F4D643}" destId="{FEE6BF2C-771B-4D6D-A93B-ADF25064A462}" srcOrd="6" destOrd="0" presId="urn:microsoft.com/office/officeart/2005/8/layout/default"/>
    <dgm:cxn modelId="{997DB675-A139-4C1F-8E47-6F013B7F9A82}" type="presParOf" srcId="{BED81AA1-051A-4886-B101-61C9C3F4D643}" destId="{8EEB5DD8-5C33-400E-87BF-E8F6C3C77CD9}" srcOrd="7" destOrd="0" presId="urn:microsoft.com/office/officeart/2005/8/layout/default"/>
    <dgm:cxn modelId="{E0AB4267-EB46-4814-9D45-04BBB38A7457}" type="presParOf" srcId="{BED81AA1-051A-4886-B101-61C9C3F4D643}" destId="{A6D68F67-63A2-45E4-B3F3-FCD46DFC60E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21CC8-3097-45C7-9CF7-2A4DC52A9FFD}">
      <dsp:nvSpPr>
        <dsp:cNvPr id="0" name=""/>
        <dsp:cNvSpPr/>
      </dsp:nvSpPr>
      <dsp:spPr>
        <a:xfrm>
          <a:off x="0" y="950971"/>
          <a:ext cx="2789418" cy="16736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rPr>
            <a:t>Information &amp; Referral</a:t>
          </a:r>
        </a:p>
      </dsp:txBody>
      <dsp:txXfrm>
        <a:off x="0" y="950971"/>
        <a:ext cx="2789418" cy="1673651"/>
      </dsp:txXfrm>
    </dsp:sp>
    <dsp:sp modelId="{4E26B17D-78EA-4F78-9927-611A66276D5C}">
      <dsp:nvSpPr>
        <dsp:cNvPr id="0" name=""/>
        <dsp:cNvSpPr/>
      </dsp:nvSpPr>
      <dsp:spPr>
        <a:xfrm>
          <a:off x="3068360" y="941163"/>
          <a:ext cx="2789418" cy="16932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rPr>
            <a:t>Independent Living Skills</a:t>
          </a:r>
        </a:p>
      </dsp:txBody>
      <dsp:txXfrm>
        <a:off x="3068360" y="941163"/>
        <a:ext cx="2789418" cy="1693266"/>
      </dsp:txXfrm>
    </dsp:sp>
    <dsp:sp modelId="{B665B4A7-86D1-4F2F-AFE4-96641961A7B0}">
      <dsp:nvSpPr>
        <dsp:cNvPr id="0" name=""/>
        <dsp:cNvSpPr/>
      </dsp:nvSpPr>
      <dsp:spPr>
        <a:xfrm>
          <a:off x="6136721" y="950971"/>
          <a:ext cx="2789418" cy="16736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rPr>
            <a:t>Transitions</a:t>
          </a:r>
        </a:p>
      </dsp:txBody>
      <dsp:txXfrm>
        <a:off x="6136721" y="950971"/>
        <a:ext cx="2789418" cy="1673651"/>
      </dsp:txXfrm>
    </dsp:sp>
    <dsp:sp modelId="{FEE6BF2C-771B-4D6D-A93B-ADF25064A462}">
      <dsp:nvSpPr>
        <dsp:cNvPr id="0" name=""/>
        <dsp:cNvSpPr/>
      </dsp:nvSpPr>
      <dsp:spPr>
        <a:xfrm>
          <a:off x="1534180" y="2913372"/>
          <a:ext cx="2789418" cy="16736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tx1"/>
              </a:solidFill>
            </a:rPr>
            <a:t>Advocacy</a:t>
          </a:r>
        </a:p>
      </dsp:txBody>
      <dsp:txXfrm>
        <a:off x="1534180" y="2913372"/>
        <a:ext cx="2789418" cy="1673651"/>
      </dsp:txXfrm>
    </dsp:sp>
    <dsp:sp modelId="{A6D68F67-63A2-45E4-B3F3-FCD46DFC60EF}">
      <dsp:nvSpPr>
        <dsp:cNvPr id="0" name=""/>
        <dsp:cNvSpPr/>
      </dsp:nvSpPr>
      <dsp:spPr>
        <a:xfrm>
          <a:off x="4602540" y="2913372"/>
          <a:ext cx="2789418" cy="16736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solidFill>
                <a:schemeClr val="tx1"/>
              </a:solidFill>
            </a:rPr>
            <a:t>Peer Support</a:t>
          </a:r>
        </a:p>
      </dsp:txBody>
      <dsp:txXfrm>
        <a:off x="4602540" y="2913372"/>
        <a:ext cx="2789418" cy="16736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ABDA7-AE74-4D02-A225-3A8482245773}"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8A947-291A-4D58-A491-14DAC4ECDD80}" type="slidenum">
              <a:rPr lang="en-US" smtClean="0"/>
              <a:t>‹#›</a:t>
            </a:fld>
            <a:endParaRPr lang="en-US"/>
          </a:p>
        </p:txBody>
      </p:sp>
    </p:spTree>
    <p:extLst>
      <p:ext uri="{BB962C8B-B14F-4D97-AF65-F5344CB8AC3E}">
        <p14:creationId xmlns:p14="http://schemas.microsoft.com/office/powerpoint/2010/main" val="325503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0BB78-AF51-56D6-1911-B6F76F916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AB529-5D6E-6A06-5F45-C5FDEB7FD4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E0FA41B-5EA2-AB8D-E2BF-23E8456CB7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C433FE-ED19-8718-A477-956FE985D6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D2C9FD-7185-4F53-9AB5-854C33FCD2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04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A6D42-28D4-0E9C-DBAB-FFD4AC940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5BC99-CD16-1C24-8DEC-C4197AC597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05E751-45ED-B0A3-CECB-DBACC364C1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A1696F-50C8-947F-4218-EDA003B6FA97}"/>
              </a:ext>
            </a:extLst>
          </p:cNvPr>
          <p:cNvSpPr>
            <a:spLocks noGrp="1"/>
          </p:cNvSpPr>
          <p:nvPr>
            <p:ph type="sldNum" sz="quarter" idx="5"/>
          </p:nvPr>
        </p:nvSpPr>
        <p:spPr/>
        <p:txBody>
          <a:bodyPr/>
          <a:lstStyle/>
          <a:p>
            <a:fld id="{48D2C9FD-7185-4F53-9AB5-854C33FCD284}" type="slidenum">
              <a:rPr lang="en-US" smtClean="0"/>
              <a:t>13</a:t>
            </a:fld>
            <a:endParaRPr lang="en-US"/>
          </a:p>
        </p:txBody>
      </p:sp>
    </p:spTree>
    <p:extLst>
      <p:ext uri="{BB962C8B-B14F-4D97-AF65-F5344CB8AC3E}">
        <p14:creationId xmlns:p14="http://schemas.microsoft.com/office/powerpoint/2010/main" val="53070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7607-3FA1-AB05-0141-2902DD82D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CDF24-23D0-C482-72BF-27DA77ACD2D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0E1F07E-CC2E-7B4A-4075-A867928F97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6F9911-CF7D-FFE2-AE49-C43BC5A269F4}"/>
              </a:ext>
            </a:extLst>
          </p:cNvPr>
          <p:cNvSpPr>
            <a:spLocks noGrp="1"/>
          </p:cNvSpPr>
          <p:nvPr>
            <p:ph type="sldNum" sz="quarter" idx="5"/>
          </p:nvPr>
        </p:nvSpPr>
        <p:spPr/>
        <p:txBody>
          <a:bodyPr/>
          <a:lstStyle/>
          <a:p>
            <a:fld id="{48D2C9FD-7185-4F53-9AB5-854C33FCD284}" type="slidenum">
              <a:rPr lang="en-US" smtClean="0"/>
              <a:t>15</a:t>
            </a:fld>
            <a:endParaRPr lang="en-US"/>
          </a:p>
        </p:txBody>
      </p:sp>
    </p:spTree>
    <p:extLst>
      <p:ext uri="{BB962C8B-B14F-4D97-AF65-F5344CB8AC3E}">
        <p14:creationId xmlns:p14="http://schemas.microsoft.com/office/powerpoint/2010/main" val="155928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2D01434-2D06-4FA1-A280-8FACC774035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53142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01965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22D01434-2D06-4FA1-A280-8FACC7740359}" type="datetimeFigureOut">
              <a:rPr lang="en-US" smtClean="0"/>
              <a:t>2/9/2026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17650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816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867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6880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215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1408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300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04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41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070196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242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288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787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8392C5-0619-46AD-A8C0-1AEE37B500AC}" type="datetime1">
              <a:rPr lang="en-US" smtClean="0"/>
              <a:t>2/9/2026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pic>
        <p:nvPicPr>
          <p:cNvPr id="7" name="Picture 6">
            <a:extLst>
              <a:ext uri="{FF2B5EF4-FFF2-40B4-BE49-F238E27FC236}">
                <a16:creationId xmlns:a16="http://schemas.microsoft.com/office/drawing/2014/main" id="{6562FF65-3A5D-78BE-D4CE-07A6D922EE45}"/>
              </a:ext>
            </a:extLst>
          </p:cNvPr>
          <p:cNvPicPr>
            <a:picLocks noChangeAspect="1"/>
          </p:cNvPicPr>
          <p:nvPr userDrawn="1"/>
        </p:nvPicPr>
        <p:blipFill>
          <a:blip r:embed="rId2"/>
          <a:stretch>
            <a:fillRect/>
          </a:stretch>
        </p:blipFill>
        <p:spPr>
          <a:xfrm>
            <a:off x="0" y="4"/>
            <a:ext cx="12192000" cy="6857999"/>
          </a:xfrm>
          <a:prstGeom prst="rect">
            <a:avLst/>
          </a:prstGeom>
        </p:spPr>
      </p:pic>
    </p:spTree>
    <p:extLst>
      <p:ext uri="{BB962C8B-B14F-4D97-AF65-F5344CB8AC3E}">
        <p14:creationId xmlns:p14="http://schemas.microsoft.com/office/powerpoint/2010/main" val="2158135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C7CF7-C775-499B-89B9-622C14D06ABB}"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72181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4E10C8-E317-4456-971C-19F6464FEDC2}"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3832623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344E9-4C1B-4FF8-AD6B-FF205422C7EB}"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173159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241B8A-FC3B-470F-A6B7-F40FE969BDA8}" type="datetime1">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1357246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0062B-BB06-4A9F-8E09-1BC7BF001B98}" type="datetime1">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4291569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2EAE0-DA75-4556-9FFA-CA8DE40F1E82}" type="datetime1">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294299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D01434-2D06-4FA1-A280-8FACC7740359}" type="datetimeFigureOut">
              <a:rPr lang="en-US" smtClean="0"/>
              <a:t>2/9/2026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70602930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93460A-63EA-4487-87CC-B4204C28B8A0}"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61076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901138-D39B-447E-BA78-3C9E81B67DE9}"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1838996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22854-6F4C-47E4-BA61-CC2E5BA26D8C}" type="datetime1">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413632942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22854-6F4C-47E4-BA61-CC2E5BA26D8C}"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391064076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22854-6F4C-47E4-BA61-CC2E5BA26D8C}"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210552210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22854-6F4C-47E4-BA61-CC2E5BA26D8C}"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338153554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22854-6F4C-47E4-BA61-CC2E5BA26D8C}"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260323340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22854-6F4C-47E4-BA61-CC2E5BA26D8C}"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372685167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E22854-6F4C-47E4-BA61-CC2E5BA26D8C}"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321995940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15CAC-D2B8-43E9-A404-BA24D379731A}" type="datetime1">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0AEFE-08C1-4B01-B2D7-7DE1603AF9DB}" type="slidenum">
              <a:rPr lang="en-US" smtClean="0"/>
              <a:t>‹#›</a:t>
            </a:fld>
            <a:endParaRPr lang="en-US"/>
          </a:p>
        </p:txBody>
      </p:sp>
    </p:spTree>
    <p:extLst>
      <p:ext uri="{BB962C8B-B14F-4D97-AF65-F5344CB8AC3E}">
        <p14:creationId xmlns:p14="http://schemas.microsoft.com/office/powerpoint/2010/main" val="407792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D01434-2D06-4FA1-A280-8FACC774035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74272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01434-2D06-4FA1-A280-8FACC7740359}"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323576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D01434-2D06-4FA1-A280-8FACC7740359}"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78781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01434-2D06-4FA1-A280-8FACC7740359}"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426472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413145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08524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2D01434-2D06-4FA1-A280-8FACC7740359}" type="datetimeFigureOut">
              <a:rPr lang="en-US" smtClean="0"/>
              <a:t>2/9/2026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723081101"/>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2/9/2026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410300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E22854-6F4C-47E4-BA61-CC2E5BA26D8C}" type="datetime1">
              <a:rPr lang="en-US" smtClean="0"/>
              <a:t>2/9/2026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B0AEFE-08C1-4B01-B2D7-7DE1603AF9DB}" type="slidenum">
              <a:rPr lang="en-US" smtClean="0"/>
              <a:t>‹#›</a:t>
            </a:fld>
            <a:endParaRPr lang="en-US"/>
          </a:p>
        </p:txBody>
      </p:sp>
      <p:pic>
        <p:nvPicPr>
          <p:cNvPr id="14" name="Picture 13">
            <a:extLst>
              <a:ext uri="{FF2B5EF4-FFF2-40B4-BE49-F238E27FC236}">
                <a16:creationId xmlns:a16="http://schemas.microsoft.com/office/drawing/2014/main" id="{203B24B8-A723-13BE-53A1-0E5F505C408F}"/>
              </a:ext>
            </a:extLst>
          </p:cNvPr>
          <p:cNvPicPr>
            <a:picLocks noChangeAspect="1"/>
          </p:cNvPicPr>
          <p:nvPr userDrawn="1"/>
        </p:nvPicPr>
        <p:blipFill>
          <a:blip r:embed="rId19"/>
          <a:stretch>
            <a:fillRect/>
          </a:stretch>
        </p:blipFill>
        <p:spPr>
          <a:xfrm>
            <a:off x="0" y="6059362"/>
            <a:ext cx="991701" cy="798645"/>
          </a:xfrm>
          <a:prstGeom prst="rect">
            <a:avLst/>
          </a:prstGeom>
        </p:spPr>
      </p:pic>
      <p:pic>
        <p:nvPicPr>
          <p:cNvPr id="15" name="Picture 14">
            <a:extLst>
              <a:ext uri="{FF2B5EF4-FFF2-40B4-BE49-F238E27FC236}">
                <a16:creationId xmlns:a16="http://schemas.microsoft.com/office/drawing/2014/main" id="{3594ACC0-A149-50B8-F203-7F0AC50B04D8}"/>
              </a:ext>
            </a:extLst>
          </p:cNvPr>
          <p:cNvPicPr>
            <a:picLocks noChangeAspect="1"/>
          </p:cNvPicPr>
          <p:nvPr userDrawn="1"/>
        </p:nvPicPr>
        <p:blipFill>
          <a:blip r:embed="rId20"/>
          <a:stretch>
            <a:fillRect/>
          </a:stretch>
        </p:blipFill>
        <p:spPr>
          <a:xfrm>
            <a:off x="1046604" y="6743042"/>
            <a:ext cx="10307197" cy="48772"/>
          </a:xfrm>
          <a:prstGeom prst="rect">
            <a:avLst/>
          </a:prstGeom>
        </p:spPr>
      </p:pic>
    </p:spTree>
    <p:extLst>
      <p:ext uri="{BB962C8B-B14F-4D97-AF65-F5344CB8AC3E}">
        <p14:creationId xmlns:p14="http://schemas.microsoft.com/office/powerpoint/2010/main" val="166419554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2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12.png"/><Relationship Id="rId4" Type="http://schemas.openxmlformats.org/officeDocument/2006/relationships/image" Target="../media/image33.pn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E221-F03C-DAD7-712C-DE15D884A2CD}"/>
              </a:ext>
            </a:extLst>
          </p:cNvPr>
          <p:cNvSpPr>
            <a:spLocks noGrp="1"/>
          </p:cNvSpPr>
          <p:nvPr>
            <p:ph type="ctrTitle"/>
          </p:nvPr>
        </p:nvSpPr>
        <p:spPr>
          <a:xfrm>
            <a:off x="2875788" y="4505651"/>
            <a:ext cx="7488936" cy="1957203"/>
          </a:xfrm>
        </p:spPr>
        <p:txBody>
          <a:bodyPr anchor="t">
            <a:normAutofit/>
          </a:bodyPr>
          <a:lstStyle/>
          <a:p>
            <a:pPr algn="l"/>
            <a:r>
              <a:rPr lang="en-US" sz="1800" b="1" cap="none">
                <a:latin typeface="Abadi Extra Light" panose="020B0204020104020204" pitchFamily="34" charset="0"/>
              </a:rPr>
              <a:t>Shannah Mabry – Pathways to Partnerships, Project Manager</a:t>
            </a:r>
            <a:br>
              <a:rPr lang="en-US" sz="1800" b="1" cap="none">
                <a:latin typeface="Abadi Extra Light" panose="020B0204020104020204" pitchFamily="34" charset="0"/>
              </a:rPr>
            </a:br>
            <a:br>
              <a:rPr lang="en-US" sz="1800" b="1" cap="none">
                <a:latin typeface="Abadi Extra Light" panose="020B0204020104020204" pitchFamily="34" charset="0"/>
              </a:rPr>
            </a:br>
            <a:br>
              <a:rPr lang="en-US" sz="1800" b="1" cap="none">
                <a:latin typeface="Abadi Extra Light" panose="020B0204020104020204" pitchFamily="34" charset="0"/>
              </a:rPr>
            </a:br>
            <a:r>
              <a:rPr lang="en-US" sz="1800" b="1" cap="none">
                <a:latin typeface="Abadi Extra Light" panose="020B0204020104020204" pitchFamily="34" charset="0"/>
              </a:rPr>
              <a:t>Leigh Thrailkill – Pathways to Partnerships, Family Liaison</a:t>
            </a:r>
            <a:br>
              <a:rPr lang="en-US" sz="1800" cap="none">
                <a:latin typeface="Abadi Extra Light" panose="020B0204020104020204" pitchFamily="34" charset="0"/>
              </a:rPr>
            </a:br>
            <a:br>
              <a:rPr lang="en-US" sz="1800" cap="none">
                <a:latin typeface="Abadi Extra Light" panose="020B0204020104020204" pitchFamily="34" charset="0"/>
              </a:rPr>
            </a:br>
            <a:endParaRPr lang="en-US" sz="1800" cap="none">
              <a:latin typeface="Abadi Extra Light" panose="020B0204020104020204" pitchFamily="34" charset="0"/>
            </a:endParaRPr>
          </a:p>
        </p:txBody>
      </p:sp>
      <p:pic>
        <p:nvPicPr>
          <p:cNvPr id="1026" name="Picture 2" descr="interlocking heart going from dark blue to light blue paired with text reaching Pathways to Partnership GVRA + CILs + LEAs">
            <a:extLst>
              <a:ext uri="{FF2B5EF4-FFF2-40B4-BE49-F238E27FC236}">
                <a16:creationId xmlns:a16="http://schemas.microsoft.com/office/drawing/2014/main" id="{D7B0A014-67AC-2B3B-CED2-B2EB735C0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2716" y="2071135"/>
            <a:ext cx="1732769" cy="17327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489582A4-71DC-2EFA-6984-683FD561D7CA}"/>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a:extLst>
              <a:ext uri="{FF2B5EF4-FFF2-40B4-BE49-F238E27FC236}">
                <a16:creationId xmlns:a16="http://schemas.microsoft.com/office/drawing/2014/main" id="{96F59802-15F5-F1B4-5196-08E79BF35B18}"/>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EB229727-36AD-739F-D21F-3C40BBD0D915}"/>
              </a:ext>
            </a:extLst>
          </p:cNvPr>
          <p:cNvSpPr txBox="1"/>
          <p:nvPr/>
        </p:nvSpPr>
        <p:spPr>
          <a:xfrm>
            <a:off x="988162" y="650103"/>
            <a:ext cx="10058400" cy="923330"/>
          </a:xfrm>
          <a:prstGeom prst="rect">
            <a:avLst/>
          </a:prstGeom>
          <a:noFill/>
        </p:spPr>
        <p:txBody>
          <a:bodyPr wrap="square">
            <a:spAutoFit/>
          </a:bodyPr>
          <a:lstStyle/>
          <a:p>
            <a:pPr algn="ctr"/>
            <a:r>
              <a:rPr lang="en-US" sz="5400">
                <a:latin typeface="Abadi Extra Light" panose="020F0502020204030204" pitchFamily="34" charset="0"/>
              </a:rPr>
              <a:t>Pathways to Partnerships</a:t>
            </a:r>
            <a:endParaRPr lang="en-US" sz="5400"/>
          </a:p>
        </p:txBody>
      </p:sp>
      <p:pic>
        <p:nvPicPr>
          <p:cNvPr id="3" name="Picture 2" descr="GVRA white logo with a star&#10;&#10;">
            <a:extLst>
              <a:ext uri="{FF2B5EF4-FFF2-40B4-BE49-F238E27FC236}">
                <a16:creationId xmlns:a16="http://schemas.microsoft.com/office/drawing/2014/main" id="{C69FF77D-DC2C-D0E1-DAED-4C7E1AEE6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183" y="5304025"/>
            <a:ext cx="1189840" cy="1328097"/>
          </a:xfrm>
          <a:prstGeom prst="rect">
            <a:avLst/>
          </a:prstGeom>
        </p:spPr>
      </p:pic>
    </p:spTree>
    <p:extLst>
      <p:ext uri="{BB962C8B-B14F-4D97-AF65-F5344CB8AC3E}">
        <p14:creationId xmlns:p14="http://schemas.microsoft.com/office/powerpoint/2010/main" val="1642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Slide title in blue on a beige rectangle with a black border."/>
          <p:cNvGrpSpPr/>
          <p:nvPr/>
        </p:nvGrpSpPr>
        <p:grpSpPr>
          <a:xfrm>
            <a:off x="1949744" y="337841"/>
            <a:ext cx="8292513" cy="884239"/>
            <a:chOff x="0" y="0"/>
            <a:chExt cx="4000328" cy="426559"/>
          </a:xfrm>
        </p:grpSpPr>
        <p:sp>
          <p:nvSpPr>
            <p:cNvPr id="4" name="Freeform 4"/>
            <p:cNvSpPr/>
            <p:nvPr/>
          </p:nvSpPr>
          <p:spPr>
            <a:xfrm>
              <a:off x="0" y="0"/>
              <a:ext cx="4000328" cy="426559"/>
            </a:xfrm>
            <a:custGeom>
              <a:avLst/>
              <a:gdLst/>
              <a:ahLst/>
              <a:cxnLst/>
              <a:rect l="l" t="t" r="r" b="b"/>
              <a:pathLst>
                <a:path w="4000328" h="426559">
                  <a:moveTo>
                    <a:pt x="0" y="0"/>
                  </a:moveTo>
                  <a:lnTo>
                    <a:pt x="4000328" y="0"/>
                  </a:lnTo>
                  <a:lnTo>
                    <a:pt x="4000328" y="426559"/>
                  </a:lnTo>
                  <a:lnTo>
                    <a:pt x="0" y="426559"/>
                  </a:lnTo>
                  <a:close/>
                </a:path>
              </a:pathLst>
            </a:custGeom>
            <a:solidFill>
              <a:srgbClr val="FFF1E7"/>
            </a:solidFill>
            <a:ln w="38100" cap="sq">
              <a:solidFill>
                <a:srgbClr val="000000"/>
              </a:solidFill>
              <a:prstDash val="solid"/>
              <a:miter/>
            </a:ln>
          </p:spPr>
          <p:txBody>
            <a:bodyPr/>
            <a:lstStyle/>
            <a:p>
              <a:pPr defTabSz="609630"/>
              <a:endParaRPr lang="en-US" sz="1200">
                <a:solidFill>
                  <a:prstClr val="black"/>
                </a:solidFill>
                <a:latin typeface="Calibri"/>
              </a:endParaRPr>
            </a:p>
          </p:txBody>
        </p:sp>
        <p:sp>
          <p:nvSpPr>
            <p:cNvPr id="5" name="TextBox 5"/>
            <p:cNvSpPr txBox="1"/>
            <p:nvPr/>
          </p:nvSpPr>
          <p:spPr>
            <a:xfrm>
              <a:off x="0" y="-28575"/>
              <a:ext cx="4000328" cy="455134"/>
            </a:xfrm>
            <a:prstGeom prst="rect">
              <a:avLst/>
            </a:prstGeom>
          </p:spPr>
          <p:txBody>
            <a:bodyPr lIns="34637" tIns="34637" rIns="34637" bIns="34637" rtlCol="0" anchor="ctr"/>
            <a:lstStyle/>
            <a:p>
              <a:pPr algn="ctr" defTabSz="609630">
                <a:lnSpc>
                  <a:spcPts val="1431"/>
                </a:lnSpc>
              </a:pPr>
              <a:endParaRPr sz="1200">
                <a:solidFill>
                  <a:prstClr val="black"/>
                </a:solidFill>
                <a:latin typeface="Calibri"/>
              </a:endParaRPr>
            </a:p>
          </p:txBody>
        </p:sp>
      </p:grpSp>
      <p:sp>
        <p:nvSpPr>
          <p:cNvPr id="6" name="TextBox 6"/>
          <p:cNvSpPr txBox="1">
            <a:spLocks noGrp="1"/>
          </p:cNvSpPr>
          <p:nvPr>
            <p:ph type="title" idx="4294967295"/>
          </p:nvPr>
        </p:nvSpPr>
        <p:spPr>
          <a:xfrm>
            <a:off x="899160" y="692818"/>
            <a:ext cx="10393680" cy="436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384"/>
              </a:lnSpc>
              <a:spcBef>
                <a:spcPts val="0"/>
              </a:spcBef>
              <a:defRPr/>
            </a:pPr>
            <a:r>
              <a:rPr lang="en-US" sz="3133" dirty="0">
                <a:solidFill>
                  <a:srgbClr val="2F5597"/>
                </a:solidFill>
                <a:latin typeface="TAN Songbird"/>
                <a:ea typeface="TAN Songbird"/>
                <a:cs typeface="TAN Songbird"/>
                <a:sym typeface="TAN Songbird"/>
              </a:rPr>
              <a:t>Information &amp; Referral</a:t>
            </a:r>
          </a:p>
        </p:txBody>
      </p:sp>
      <p:sp>
        <p:nvSpPr>
          <p:cNvPr id="7" name="TextBox 7"/>
          <p:cNvSpPr txBox="1"/>
          <p:nvPr/>
        </p:nvSpPr>
        <p:spPr>
          <a:xfrm>
            <a:off x="1515101" y="1448308"/>
            <a:ext cx="9161799" cy="4154984"/>
          </a:xfrm>
          <a:prstGeom prst="rect">
            <a:avLst/>
          </a:prstGeom>
        </p:spPr>
        <p:txBody>
          <a:bodyPr lIns="0" tIns="0" rIns="0" bIns="0" rtlCol="0" anchor="t">
            <a:spAutoFit/>
          </a:bodyPr>
          <a:lstStyle/>
          <a:p>
            <a:pPr marL="446427" lvl="1" indent="-223214" defTabSz="609630">
              <a:lnSpc>
                <a:spcPts val="2663"/>
              </a:lnSpc>
              <a:buFont typeface="Arial"/>
              <a:buChar char="•"/>
            </a:pPr>
            <a:r>
              <a:rPr lang="en-US" sz="2466" dirty="0">
                <a:solidFill>
                  <a:srgbClr val="2F5597"/>
                </a:solidFill>
                <a:latin typeface="MADE TOMMY"/>
                <a:ea typeface="MADE TOMMY"/>
                <a:cs typeface="MADE TOMMY"/>
                <a:sym typeface="MADE TOMMY"/>
              </a:rPr>
              <a:t>Of all our core services, Information and Referral is the most extensive and most utilized service. </a:t>
            </a:r>
          </a:p>
          <a:p>
            <a:pPr defTabSz="609630">
              <a:lnSpc>
                <a:spcPts val="2663"/>
              </a:lnSpc>
            </a:pPr>
            <a:endParaRPr lang="en-US" sz="2466" dirty="0">
              <a:solidFill>
                <a:srgbClr val="2F5597"/>
              </a:solidFill>
              <a:latin typeface="MADE TOMMY"/>
              <a:ea typeface="MADE TOMMY"/>
              <a:cs typeface="MADE TOMMY"/>
              <a:sym typeface="MADE TOMMY"/>
            </a:endParaRPr>
          </a:p>
          <a:p>
            <a:pPr marL="446427" lvl="1" indent="-223214" defTabSz="609630">
              <a:lnSpc>
                <a:spcPts val="2663"/>
              </a:lnSpc>
              <a:buFont typeface="Arial"/>
              <a:buChar char="•"/>
            </a:pPr>
            <a:r>
              <a:rPr lang="en-US" sz="2466" dirty="0">
                <a:solidFill>
                  <a:srgbClr val="2F5597"/>
                </a:solidFill>
                <a:latin typeface="MADE TOMMY"/>
                <a:ea typeface="MADE TOMMY"/>
                <a:cs typeface="MADE TOMMY"/>
                <a:sym typeface="MADE TOMMY"/>
              </a:rPr>
              <a:t>We provide our consumers with resources to help people live their lives independently in their own homes and communities. </a:t>
            </a:r>
          </a:p>
          <a:p>
            <a:pPr defTabSz="609630">
              <a:lnSpc>
                <a:spcPts val="2663"/>
              </a:lnSpc>
            </a:pPr>
            <a:endParaRPr lang="en-US" sz="2466" dirty="0">
              <a:solidFill>
                <a:srgbClr val="2F5597"/>
              </a:solidFill>
              <a:latin typeface="MADE TOMMY"/>
              <a:ea typeface="MADE TOMMY"/>
              <a:cs typeface="MADE TOMMY"/>
              <a:sym typeface="MADE TOMMY"/>
            </a:endParaRPr>
          </a:p>
          <a:p>
            <a:pPr marL="446427" lvl="1" indent="-223214" defTabSz="609630">
              <a:lnSpc>
                <a:spcPts val="2663"/>
              </a:lnSpc>
              <a:buFont typeface="Arial"/>
              <a:buChar char="•"/>
            </a:pPr>
            <a:r>
              <a:rPr lang="en-US" sz="2466" dirty="0">
                <a:solidFill>
                  <a:srgbClr val="2F5597"/>
                </a:solidFill>
                <a:latin typeface="MADE TOMMY"/>
                <a:ea typeface="MADE TOMMY"/>
                <a:cs typeface="MADE TOMMY"/>
                <a:sym typeface="MADE TOMMY"/>
              </a:rPr>
              <a:t>We have many community partners that we collaborate to provide extensive Information and Referral Services.</a:t>
            </a:r>
          </a:p>
          <a:p>
            <a:pPr defTabSz="609630">
              <a:lnSpc>
                <a:spcPts val="2663"/>
              </a:lnSpc>
            </a:pPr>
            <a:endParaRPr lang="en-US" sz="2466" dirty="0">
              <a:solidFill>
                <a:srgbClr val="2F5597"/>
              </a:solidFill>
              <a:latin typeface="MADE TOMMY"/>
              <a:ea typeface="MADE TOMMY"/>
              <a:cs typeface="MADE TOMMY"/>
              <a:sym typeface="MADE TOMMY"/>
            </a:endParaRPr>
          </a:p>
          <a:p>
            <a:pPr marL="446427" lvl="1" indent="-223214" defTabSz="609630">
              <a:lnSpc>
                <a:spcPts val="2663"/>
              </a:lnSpc>
              <a:buFont typeface="Arial"/>
              <a:buChar char="•"/>
            </a:pPr>
            <a:r>
              <a:rPr lang="en-US" sz="2466" dirty="0">
                <a:solidFill>
                  <a:srgbClr val="2F5597"/>
                </a:solidFill>
                <a:latin typeface="MADE TOMMY"/>
                <a:ea typeface="MADE TOMMY"/>
                <a:cs typeface="MADE TOMMY"/>
                <a:sym typeface="MADE TOMMY"/>
              </a:rPr>
              <a:t>Some of these resources include transportation, housing, finding a personal care attendant or emergency community supports (food, furnishings, disaster planning and preparedness).</a:t>
            </a:r>
          </a:p>
        </p:txBody>
      </p:sp>
      <p:sp>
        <p:nvSpPr>
          <p:cNvPr id="8" name="Freeform 8" descr="walton options logo"/>
          <p:cNvSpPr/>
          <p:nvPr/>
        </p:nvSpPr>
        <p:spPr>
          <a:xfrm>
            <a:off x="9878612" y="5757306"/>
            <a:ext cx="1965421" cy="831876"/>
          </a:xfrm>
          <a:custGeom>
            <a:avLst/>
            <a:gdLst/>
            <a:ahLst/>
            <a:cxnLst/>
            <a:rect l="l" t="t" r="r" b="b"/>
            <a:pathLst>
              <a:path w="2948131" h="1247814">
                <a:moveTo>
                  <a:pt x="0" y="0"/>
                </a:moveTo>
                <a:lnTo>
                  <a:pt x="2948131" y="0"/>
                </a:lnTo>
                <a:lnTo>
                  <a:pt x="2948131" y="1247814"/>
                </a:lnTo>
                <a:lnTo>
                  <a:pt x="0" y="1247814"/>
                </a:lnTo>
                <a:lnTo>
                  <a:pt x="0" y="0"/>
                </a:lnTo>
                <a:close/>
              </a:path>
            </a:pathLst>
          </a:custGeom>
          <a:blipFill>
            <a:blip r:embed="rId2"/>
            <a:stretch>
              <a:fillRect l="-50" r="-50"/>
            </a:stretch>
          </a:blipFill>
        </p:spPr>
        <p:txBody>
          <a:bodyPr/>
          <a:lstStyle/>
          <a:p>
            <a:pPr defTabSz="609630"/>
            <a:endParaRPr lang="en-US" sz="1200">
              <a:solidFill>
                <a:prstClr val="black"/>
              </a:solidFill>
              <a:latin typeface="Calibri"/>
            </a:endParaRPr>
          </a:p>
        </p:txBody>
      </p:sp>
      <p:sp>
        <p:nvSpPr>
          <p:cNvPr id="9" name="Freeform 17" descr="squiggly rainbow">
            <a:extLst>
              <a:ext uri="{FF2B5EF4-FFF2-40B4-BE49-F238E27FC236}">
                <a16:creationId xmlns:a16="http://schemas.microsoft.com/office/drawing/2014/main" id="{A11BA2CE-3474-1635-BD15-458D4B06E627}"/>
              </a:ext>
            </a:extLst>
          </p:cNvPr>
          <p:cNvSpPr/>
          <p:nvPr/>
        </p:nvSpPr>
        <p:spPr>
          <a:xfrm rot="2978000">
            <a:off x="7757020" y="474403"/>
            <a:ext cx="6817605" cy="6160863"/>
          </a:xfrm>
          <a:custGeom>
            <a:avLst/>
            <a:gdLst/>
            <a:ahLst/>
            <a:cxnLst/>
            <a:rect l="l" t="t" r="r" b="b"/>
            <a:pathLst>
              <a:path w="10226408" h="9241295">
                <a:moveTo>
                  <a:pt x="0" y="0"/>
                </a:moveTo>
                <a:lnTo>
                  <a:pt x="10226408" y="0"/>
                </a:lnTo>
                <a:lnTo>
                  <a:pt x="10226408" y="9241294"/>
                </a:lnTo>
                <a:lnTo>
                  <a:pt x="0" y="9241294"/>
                </a:lnTo>
                <a:lnTo>
                  <a:pt x="0" y="0"/>
                </a:lnTo>
                <a:close/>
              </a:path>
            </a:pathLst>
          </a:custGeom>
          <a:blipFill>
            <a:blip r:embed="rId3">
              <a:alphaModFix amt="15000"/>
              <a:extLst>
                <a:ext uri="{96DAC541-7B7A-43D3-8B79-37D633B846F1}">
                  <asvg:svgBlip xmlns:asvg="http://schemas.microsoft.com/office/drawing/2016/SVG/main" r:embed="rId4"/>
                </a:ext>
              </a:extLst>
            </a:blip>
            <a:stretch>
              <a:fillRect l="-32767" t="-29045"/>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800" y="1687822"/>
            <a:ext cx="8588940" cy="5824736"/>
          </a:xfrm>
          <a:prstGeom prst="rect">
            <a:avLst/>
          </a:prstGeom>
        </p:spPr>
        <p:txBody>
          <a:bodyPr lIns="0" tIns="0" rIns="0" bIns="0" rtlCol="0" anchor="t">
            <a:spAutoFit/>
          </a:bodyPr>
          <a:lstStyle/>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Assistive Technology</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Community Access and Education</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Home Modifications</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STAR Equipment Reuse Program</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Nursing Home / Institutional Transitions</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Employment Services</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Work Incentive Planning and Assistance</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Youth Development</a:t>
            </a:r>
          </a:p>
          <a:p>
            <a:pPr marL="446427" lvl="1" indent="-223214" defTabSz="609630">
              <a:lnSpc>
                <a:spcPts val="3305"/>
              </a:lnSpc>
              <a:buFont typeface="Arial"/>
              <a:buChar char="•"/>
            </a:pPr>
            <a:r>
              <a:rPr lang="en-US" sz="2466" dirty="0">
                <a:solidFill>
                  <a:srgbClr val="2F5597"/>
                </a:solidFill>
                <a:latin typeface="MADE TOMMY"/>
                <a:ea typeface="MADE TOMMY"/>
                <a:cs typeface="MADE TOMMY"/>
                <a:sym typeface="MADE TOMMY"/>
              </a:rPr>
              <a:t>Leisure and Recreation</a:t>
            </a:r>
          </a:p>
          <a:p>
            <a:pPr marL="374035" lvl="1" indent="-187017" defTabSz="609630">
              <a:lnSpc>
                <a:spcPts val="2769"/>
              </a:lnSpc>
            </a:pPr>
            <a:r>
              <a:rPr lang="en-US" sz="2067" i="1" dirty="0">
                <a:solidFill>
                  <a:srgbClr val="000000"/>
                </a:solidFill>
                <a:latin typeface="MADE TOMMY"/>
                <a:ea typeface="MADE TOMMY"/>
                <a:cs typeface="MADE TOMMY"/>
                <a:sym typeface="MADE TOMMY"/>
              </a:rPr>
              <a:t>*Most of our services are provided at no or low cost to consumers</a:t>
            </a:r>
          </a:p>
          <a:p>
            <a:pPr marL="446427" lvl="1" indent="-223214" defTabSz="609630">
              <a:lnSpc>
                <a:spcPts val="3305"/>
              </a:lnSpc>
            </a:pPr>
            <a:endParaRPr lang="en-US" sz="2067" i="1" dirty="0">
              <a:solidFill>
                <a:srgbClr val="000000"/>
              </a:solidFill>
              <a:latin typeface="MADE TOMMY"/>
              <a:ea typeface="MADE TOMMY"/>
              <a:cs typeface="MADE TOMMY"/>
              <a:sym typeface="MADE TOMMY"/>
            </a:endParaRPr>
          </a:p>
          <a:p>
            <a:pPr marL="446427" lvl="1" indent="-223214" defTabSz="609630">
              <a:lnSpc>
                <a:spcPts val="3305"/>
              </a:lnSpc>
            </a:pPr>
            <a:endParaRPr lang="en-US" sz="2067" i="1" dirty="0">
              <a:solidFill>
                <a:srgbClr val="000000"/>
              </a:solidFill>
              <a:latin typeface="MADE TOMMY"/>
              <a:ea typeface="MADE TOMMY"/>
              <a:cs typeface="MADE TOMMY"/>
              <a:sym typeface="MADE TOMMY"/>
            </a:endParaRPr>
          </a:p>
          <a:p>
            <a:pPr marL="446427" lvl="1" indent="-223214" defTabSz="609630">
              <a:lnSpc>
                <a:spcPts val="3305"/>
              </a:lnSpc>
            </a:pPr>
            <a:endParaRPr lang="en-US" sz="2067" i="1" dirty="0">
              <a:solidFill>
                <a:srgbClr val="000000"/>
              </a:solidFill>
              <a:latin typeface="MADE TOMMY"/>
              <a:ea typeface="MADE TOMMY"/>
              <a:cs typeface="MADE TOMMY"/>
              <a:sym typeface="MADE TOMMY"/>
            </a:endParaRPr>
          </a:p>
          <a:p>
            <a:pPr marL="446427" lvl="1" indent="-223214" defTabSz="609630">
              <a:lnSpc>
                <a:spcPts val="3305"/>
              </a:lnSpc>
            </a:pPr>
            <a:endParaRPr lang="en-US" sz="2067" i="1" dirty="0">
              <a:solidFill>
                <a:srgbClr val="000000"/>
              </a:solidFill>
              <a:latin typeface="MADE TOMMY"/>
              <a:ea typeface="MADE TOMMY"/>
              <a:cs typeface="MADE TOMMY"/>
              <a:sym typeface="MADE TOMMY"/>
            </a:endParaRPr>
          </a:p>
        </p:txBody>
      </p:sp>
      <p:sp>
        <p:nvSpPr>
          <p:cNvPr id="4" name="Freeform 4" descr="walton options logo"/>
          <p:cNvSpPr/>
          <p:nvPr/>
        </p:nvSpPr>
        <p:spPr>
          <a:xfrm>
            <a:off x="9832091" y="5841678"/>
            <a:ext cx="1965421" cy="831876"/>
          </a:xfrm>
          <a:custGeom>
            <a:avLst/>
            <a:gdLst/>
            <a:ahLst/>
            <a:cxnLst/>
            <a:rect l="l" t="t" r="r" b="b"/>
            <a:pathLst>
              <a:path w="2948131" h="1247814">
                <a:moveTo>
                  <a:pt x="0" y="0"/>
                </a:moveTo>
                <a:lnTo>
                  <a:pt x="2948132" y="0"/>
                </a:lnTo>
                <a:lnTo>
                  <a:pt x="2948132" y="1247814"/>
                </a:lnTo>
                <a:lnTo>
                  <a:pt x="0" y="1247814"/>
                </a:lnTo>
                <a:lnTo>
                  <a:pt x="0" y="0"/>
                </a:lnTo>
                <a:close/>
              </a:path>
            </a:pathLst>
          </a:custGeom>
          <a:blipFill>
            <a:blip r:embed="rId2"/>
            <a:stretch>
              <a:fillRect l="-50" r="-50"/>
            </a:stretch>
          </a:blipFill>
        </p:spPr>
        <p:txBody>
          <a:bodyPr/>
          <a:lstStyle/>
          <a:p>
            <a:pPr defTabSz="609630"/>
            <a:endParaRPr lang="en-US" sz="1200">
              <a:solidFill>
                <a:prstClr val="black"/>
              </a:solidFill>
              <a:latin typeface="Calibri"/>
            </a:endParaRPr>
          </a:p>
        </p:txBody>
      </p:sp>
      <p:grpSp>
        <p:nvGrpSpPr>
          <p:cNvPr id="5" name="Group 5" descr="Slide title in blue on a beige rectangle with a black border."/>
          <p:cNvGrpSpPr/>
          <p:nvPr/>
        </p:nvGrpSpPr>
        <p:grpSpPr>
          <a:xfrm>
            <a:off x="1439709" y="243681"/>
            <a:ext cx="9312583" cy="884239"/>
            <a:chOff x="0" y="0"/>
            <a:chExt cx="4492412" cy="426559"/>
          </a:xfrm>
        </p:grpSpPr>
        <p:sp>
          <p:nvSpPr>
            <p:cNvPr id="6" name="Freeform 6"/>
            <p:cNvSpPr/>
            <p:nvPr/>
          </p:nvSpPr>
          <p:spPr>
            <a:xfrm>
              <a:off x="0" y="0"/>
              <a:ext cx="4492412" cy="426559"/>
            </a:xfrm>
            <a:custGeom>
              <a:avLst/>
              <a:gdLst/>
              <a:ahLst/>
              <a:cxnLst/>
              <a:rect l="l" t="t" r="r" b="b"/>
              <a:pathLst>
                <a:path w="4492412" h="426559">
                  <a:moveTo>
                    <a:pt x="0" y="0"/>
                  </a:moveTo>
                  <a:lnTo>
                    <a:pt x="4492412" y="0"/>
                  </a:lnTo>
                  <a:lnTo>
                    <a:pt x="4492412" y="426559"/>
                  </a:lnTo>
                  <a:lnTo>
                    <a:pt x="0" y="426559"/>
                  </a:lnTo>
                  <a:close/>
                </a:path>
              </a:pathLst>
            </a:custGeom>
            <a:solidFill>
              <a:srgbClr val="FFF1E7"/>
            </a:solidFill>
            <a:ln w="38100" cap="sq">
              <a:solidFill>
                <a:srgbClr val="000000"/>
              </a:solid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0" y="-28575"/>
              <a:ext cx="4492412" cy="455134"/>
            </a:xfrm>
            <a:prstGeom prst="rect">
              <a:avLst/>
            </a:prstGeom>
          </p:spPr>
          <p:txBody>
            <a:bodyPr lIns="34637" tIns="34637" rIns="34637" bIns="34637" rtlCol="0" anchor="ctr"/>
            <a:lstStyle/>
            <a:p>
              <a:pPr algn="ctr" defTabSz="609630">
                <a:lnSpc>
                  <a:spcPts val="1431"/>
                </a:lnSpc>
              </a:pPr>
              <a:endParaRPr sz="1200">
                <a:solidFill>
                  <a:prstClr val="black"/>
                </a:solidFill>
                <a:latin typeface="Calibri"/>
              </a:endParaRPr>
            </a:p>
          </p:txBody>
        </p:sp>
      </p:grpSp>
      <p:sp>
        <p:nvSpPr>
          <p:cNvPr id="8" name="TextBox 8"/>
          <p:cNvSpPr txBox="1">
            <a:spLocks noGrp="1"/>
          </p:cNvSpPr>
          <p:nvPr>
            <p:ph type="title" idx="4294967295"/>
          </p:nvPr>
        </p:nvSpPr>
        <p:spPr>
          <a:xfrm>
            <a:off x="899160" y="509397"/>
            <a:ext cx="1039368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2952"/>
              </a:lnSpc>
              <a:spcBef>
                <a:spcPts val="0"/>
              </a:spcBef>
              <a:defRPr/>
            </a:pPr>
            <a:r>
              <a:rPr lang="en-US" sz="2733" dirty="0">
                <a:solidFill>
                  <a:srgbClr val="2F5597"/>
                </a:solidFill>
                <a:latin typeface="TAN Songbird"/>
                <a:ea typeface="TAN Songbird"/>
                <a:cs typeface="TAN Songbird"/>
                <a:sym typeface="TAN Songbird"/>
              </a:rPr>
              <a:t>Programs within Core Areas</a:t>
            </a:r>
          </a:p>
        </p:txBody>
      </p:sp>
      <p:sp>
        <p:nvSpPr>
          <p:cNvPr id="9" name="TextBox 9"/>
          <p:cNvSpPr txBox="1"/>
          <p:nvPr/>
        </p:nvSpPr>
        <p:spPr>
          <a:xfrm rot="-415304">
            <a:off x="7256551" y="1896492"/>
            <a:ext cx="3330062" cy="852349"/>
          </a:xfrm>
          <a:prstGeom prst="rect">
            <a:avLst/>
          </a:prstGeom>
        </p:spPr>
        <p:txBody>
          <a:bodyPr lIns="0" tIns="0" rIns="0" bIns="0" rtlCol="0" anchor="t">
            <a:spAutoFit/>
          </a:bodyPr>
          <a:lstStyle/>
          <a:p>
            <a:pPr algn="ctr" defTabSz="609630">
              <a:lnSpc>
                <a:spcPts val="2275"/>
              </a:lnSpc>
            </a:pPr>
            <a:endParaRPr sz="1200">
              <a:solidFill>
                <a:prstClr val="black"/>
              </a:solidFill>
              <a:latin typeface="Calibri"/>
            </a:endParaRPr>
          </a:p>
          <a:p>
            <a:pPr algn="ctr" defTabSz="609630">
              <a:lnSpc>
                <a:spcPts val="2275"/>
              </a:lnSpc>
            </a:pPr>
            <a:r>
              <a:rPr lang="en-US" sz="1217" spc="80">
                <a:solidFill>
                  <a:srgbClr val="0053A0"/>
                </a:solidFill>
                <a:latin typeface="TAN Songbird"/>
                <a:ea typeface="TAN Songbird"/>
                <a:cs typeface="TAN Songbird"/>
                <a:sym typeface="TAN Songbird"/>
              </a:rPr>
              <a:t>If you have the desire to</a:t>
            </a:r>
            <a:r>
              <a:rPr lang="en-US" sz="1217" spc="80">
                <a:solidFill>
                  <a:srgbClr val="9905FF"/>
                </a:solidFill>
                <a:latin typeface="TAN Songbird"/>
                <a:ea typeface="TAN Songbird"/>
                <a:cs typeface="TAN Songbird"/>
                <a:sym typeface="TAN Songbird"/>
              </a:rPr>
              <a:t> </a:t>
            </a:r>
            <a:r>
              <a:rPr lang="en-US" sz="1217" spc="80">
                <a:solidFill>
                  <a:srgbClr val="7DC245"/>
                </a:solidFill>
                <a:latin typeface="TAN Songbird"/>
                <a:ea typeface="TAN Songbird"/>
                <a:cs typeface="TAN Songbird"/>
                <a:sym typeface="TAN Songbird"/>
              </a:rPr>
              <a:t>achieve</a:t>
            </a:r>
            <a:r>
              <a:rPr lang="en-US" sz="1217" spc="80">
                <a:solidFill>
                  <a:srgbClr val="0053A0"/>
                </a:solidFill>
                <a:latin typeface="TAN Songbird"/>
                <a:ea typeface="TAN Songbird"/>
                <a:cs typeface="TAN Songbird"/>
                <a:sym typeface="TAN Songbird"/>
              </a:rPr>
              <a:t>, you have the ability to gain </a:t>
            </a:r>
            <a:r>
              <a:rPr lang="en-US" sz="1217" spc="80">
                <a:solidFill>
                  <a:srgbClr val="7DC245"/>
                </a:solidFill>
                <a:latin typeface="TAN Songbird"/>
                <a:ea typeface="TAN Songbird"/>
                <a:cs typeface="TAN Songbird"/>
                <a:sym typeface="TAN Songbird"/>
              </a:rPr>
              <a:t>independence.</a:t>
            </a:r>
          </a:p>
        </p:txBody>
      </p:sp>
      <p:sp>
        <p:nvSpPr>
          <p:cNvPr id="10" name="Freeform 10" descr="A blue and green quote surronded by a black rectangle border with rounded edges"/>
          <p:cNvSpPr/>
          <p:nvPr/>
        </p:nvSpPr>
        <p:spPr>
          <a:xfrm rot="-423835">
            <a:off x="7213441" y="1490327"/>
            <a:ext cx="3776491" cy="1746627"/>
          </a:xfrm>
          <a:custGeom>
            <a:avLst/>
            <a:gdLst/>
            <a:ahLst/>
            <a:cxnLst/>
            <a:rect l="l" t="t" r="r" b="b"/>
            <a:pathLst>
              <a:path w="5664737" h="2619941">
                <a:moveTo>
                  <a:pt x="0" y="0"/>
                </a:moveTo>
                <a:lnTo>
                  <a:pt x="5664736" y="0"/>
                </a:lnTo>
                <a:lnTo>
                  <a:pt x="5664736" y="2619941"/>
                </a:lnTo>
                <a:lnTo>
                  <a:pt x="0" y="26199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Freeform 8" descr="squiggly rainbow">
            <a:extLst>
              <a:ext uri="{FF2B5EF4-FFF2-40B4-BE49-F238E27FC236}">
                <a16:creationId xmlns:a16="http://schemas.microsoft.com/office/drawing/2014/main" id="{79298CCD-9C03-36B1-A97D-3ED0CF1898E9}"/>
              </a:ext>
            </a:extLst>
          </p:cNvPr>
          <p:cNvSpPr/>
          <p:nvPr/>
        </p:nvSpPr>
        <p:spPr>
          <a:xfrm rot="-2932968" flipV="1">
            <a:off x="-3182343" y="919289"/>
            <a:ext cx="6364687" cy="5751575"/>
          </a:xfrm>
          <a:custGeom>
            <a:avLst/>
            <a:gdLst/>
            <a:ahLst/>
            <a:cxnLst/>
            <a:rect l="l" t="t" r="r" b="b"/>
            <a:pathLst>
              <a:path w="9547031" h="8627362">
                <a:moveTo>
                  <a:pt x="0" y="8627362"/>
                </a:moveTo>
                <a:lnTo>
                  <a:pt x="9547030" y="8627362"/>
                </a:lnTo>
                <a:lnTo>
                  <a:pt x="9547030" y="0"/>
                </a:lnTo>
                <a:lnTo>
                  <a:pt x="0" y="0"/>
                </a:lnTo>
                <a:lnTo>
                  <a:pt x="0" y="8627362"/>
                </a:lnTo>
                <a:close/>
              </a:path>
            </a:pathLst>
          </a:custGeom>
          <a:blipFill>
            <a:blip r:embed="rId5">
              <a:alphaModFix amt="21999"/>
              <a:extLst>
                <a:ext uri="{96DAC541-7B7A-43D3-8B79-37D633B846F1}">
                  <asvg:svgBlip xmlns:asvg="http://schemas.microsoft.com/office/drawing/2016/SVG/main" r:embed="rId6"/>
                </a:ext>
              </a:extLst>
            </a:blip>
            <a:stretch>
              <a:fillRect l="-32767" t="-2904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4">
                    <a14:imgEffect>
                      <a14:sharpenSoften amount="-4000"/>
                    </a14:imgEffect>
                  </a14:imgLayer>
                </a14:imgProps>
              </a:ext>
            </a:extLst>
          </a:blip>
          <a:stretch/>
        </a:blipFill>
        <a:effectLst/>
      </p:bgPr>
    </p:bg>
    <p:spTree>
      <p:nvGrpSpPr>
        <p:cNvPr id="1" name="">
          <a:extLst>
            <a:ext uri="{FF2B5EF4-FFF2-40B4-BE49-F238E27FC236}">
              <a16:creationId xmlns:a16="http://schemas.microsoft.com/office/drawing/2014/main" id="{A3364F7F-FE70-0839-3064-063FE5C27BE1}"/>
            </a:ext>
          </a:extLst>
        </p:cNvPr>
        <p:cNvGrpSpPr/>
        <p:nvPr/>
      </p:nvGrpSpPr>
      <p:grpSpPr>
        <a:xfrm>
          <a:off x="0" y="0"/>
          <a:ext cx="0" cy="0"/>
          <a:chOff x="0" y="0"/>
          <a:chExt cx="0" cy="0"/>
        </a:xfrm>
      </p:grpSpPr>
      <p:sp>
        <p:nvSpPr>
          <p:cNvPr id="7" name="Content Placeholder 5">
            <a:extLst>
              <a:ext uri="{FF2B5EF4-FFF2-40B4-BE49-F238E27FC236}">
                <a16:creationId xmlns:a16="http://schemas.microsoft.com/office/drawing/2014/main" id="{36EA1A07-AAC2-627E-E55F-C10F95604A2B}"/>
              </a:ext>
            </a:extLst>
          </p:cNvPr>
          <p:cNvSpPr>
            <a:spLocks noGrp="1"/>
          </p:cNvSpPr>
          <p:nvPr>
            <p:ph idx="1"/>
          </p:nvPr>
        </p:nvSpPr>
        <p:spPr>
          <a:xfrm>
            <a:off x="3965011" y="3680033"/>
            <a:ext cx="4789935" cy="2904518"/>
          </a:xfrm>
        </p:spPr>
        <p:txBody>
          <a:bodyPr>
            <a:noAutofit/>
          </a:bodyPr>
          <a:lstStyle/>
          <a:p>
            <a:r>
              <a:rPr lang="en-US" sz="1400" b="1" dirty="0">
                <a:latin typeface="Amasis MT Pro Black" panose="02040A04050005020304" pitchFamily="18" charset="0"/>
                <a:cs typeface="AngsanaUPC" panose="020B0502040204020203" pitchFamily="18" charset="-34"/>
              </a:rPr>
              <a:t>Appling</a:t>
            </a:r>
          </a:p>
          <a:p>
            <a:r>
              <a:rPr lang="en-US" sz="1400" b="1" dirty="0">
                <a:latin typeface="Amasis MT Pro Black" panose="02040A04050005020304" pitchFamily="18" charset="0"/>
                <a:cs typeface="AngsanaUPC" panose="020B0502040204020203" pitchFamily="18" charset="-34"/>
              </a:rPr>
              <a:t>Bacon</a:t>
            </a:r>
          </a:p>
          <a:p>
            <a:r>
              <a:rPr lang="en-US" sz="1400" b="1" dirty="0">
                <a:latin typeface="Amasis MT Pro Black" panose="02040A04050005020304" pitchFamily="18" charset="0"/>
                <a:cs typeface="AngsanaUPC" panose="020B0502040204020203" pitchFamily="18" charset="-34"/>
              </a:rPr>
              <a:t>Brantley</a:t>
            </a:r>
          </a:p>
          <a:p>
            <a:r>
              <a:rPr lang="en-US" sz="1400" b="1" dirty="0">
                <a:latin typeface="Amasis MT Pro Black" panose="02040A04050005020304" pitchFamily="18" charset="0"/>
                <a:cs typeface="AngsanaUPC" panose="020B0502040204020203" pitchFamily="18" charset="-34"/>
              </a:rPr>
              <a:t>Bryan </a:t>
            </a:r>
          </a:p>
          <a:p>
            <a:r>
              <a:rPr lang="en-US" sz="1400" b="1" dirty="0">
                <a:latin typeface="Amasis MT Pro Black" panose="02040A04050005020304" pitchFamily="18" charset="0"/>
                <a:cs typeface="AngsanaUPC" panose="020B0502040204020203" pitchFamily="18" charset="-34"/>
              </a:rPr>
              <a:t>Bulloch</a:t>
            </a:r>
          </a:p>
          <a:p>
            <a:r>
              <a:rPr lang="en-US" sz="1400" b="1" dirty="0">
                <a:latin typeface="Amasis MT Pro Black" panose="02040A04050005020304" pitchFamily="18" charset="0"/>
                <a:cs typeface="AngsanaUPC" panose="020B0502040204020203" pitchFamily="18" charset="-34"/>
              </a:rPr>
              <a:t>Camden</a:t>
            </a:r>
          </a:p>
          <a:p>
            <a:r>
              <a:rPr lang="en-US" sz="1400" b="1" dirty="0">
                <a:latin typeface="Amasis MT Pro Black" panose="02040A04050005020304" pitchFamily="18" charset="0"/>
                <a:cs typeface="AngsanaUPC" panose="020B0502040204020203" pitchFamily="18" charset="-34"/>
              </a:rPr>
              <a:t>Candler</a:t>
            </a:r>
          </a:p>
          <a:p>
            <a:r>
              <a:rPr lang="en-US" sz="1400" b="1" dirty="0">
                <a:latin typeface="Amasis MT Pro Black" panose="02040A04050005020304" pitchFamily="18" charset="0"/>
                <a:cs typeface="AngsanaUPC" panose="020B0502040204020203" pitchFamily="18" charset="-34"/>
              </a:rPr>
              <a:t>Charleton</a:t>
            </a:r>
          </a:p>
          <a:p>
            <a:r>
              <a:rPr lang="en-US" sz="1400" b="1" dirty="0">
                <a:latin typeface="Amasis MT Pro Black" panose="02040A04050005020304" pitchFamily="18" charset="0"/>
                <a:cs typeface="AngsanaUPC" panose="020B0502040204020203" pitchFamily="18" charset="-34"/>
              </a:rPr>
              <a:t>Chatham</a:t>
            </a:r>
          </a:p>
          <a:p>
            <a:r>
              <a:rPr lang="en-US" sz="1400" b="1" dirty="0">
                <a:latin typeface="Amasis MT Pro Black" panose="02040A04050005020304" pitchFamily="18" charset="0"/>
                <a:cs typeface="AngsanaUPC" panose="020B0502040204020203" pitchFamily="18" charset="-34"/>
              </a:rPr>
              <a:t>Effingham</a:t>
            </a:r>
          </a:p>
        </p:txBody>
      </p:sp>
      <p:sp>
        <p:nvSpPr>
          <p:cNvPr id="4" name="Slide Number Placeholder 3">
            <a:extLst>
              <a:ext uri="{FF2B5EF4-FFF2-40B4-BE49-F238E27FC236}">
                <a16:creationId xmlns:a16="http://schemas.microsoft.com/office/drawing/2014/main" id="{EE6E9F63-5308-DC59-605B-1068F5E6A7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0AEFE-08C1-4B01-B2D7-7DE1603AF9DB}"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3" name="Picture 2" descr="A logo for LIFE Center for Independent Living&#10;&#10;">
            <a:extLst>
              <a:ext uri="{FF2B5EF4-FFF2-40B4-BE49-F238E27FC236}">
                <a16:creationId xmlns:a16="http://schemas.microsoft.com/office/drawing/2014/main" id="{82A72905-2756-51A6-5C85-05C21DCB0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6361" y="156783"/>
            <a:ext cx="2782839" cy="2782839"/>
          </a:xfrm>
          <a:prstGeom prst="rect">
            <a:avLst/>
          </a:prstGeom>
        </p:spPr>
      </p:pic>
      <p:sp>
        <p:nvSpPr>
          <p:cNvPr id="6" name="TextBox 5">
            <a:extLst>
              <a:ext uri="{FF2B5EF4-FFF2-40B4-BE49-F238E27FC236}">
                <a16:creationId xmlns:a16="http://schemas.microsoft.com/office/drawing/2014/main" id="{A6476CC7-8EDA-0F80-6523-43580AE27367}"/>
              </a:ext>
            </a:extLst>
          </p:cNvPr>
          <p:cNvSpPr txBox="1"/>
          <p:nvPr/>
        </p:nvSpPr>
        <p:spPr>
          <a:xfrm>
            <a:off x="5671002" y="1324177"/>
            <a:ext cx="583202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masis MT Pro Black" panose="020F0502020204030204" pitchFamily="18" charset="0"/>
                <a:ea typeface="+mn-ea"/>
                <a:cs typeface="+mn-cs"/>
              </a:rPr>
              <a:t>Promoting independent living and advancing community change for EVERYONE</a:t>
            </a:r>
          </a:p>
        </p:txBody>
      </p:sp>
      <p:sp>
        <p:nvSpPr>
          <p:cNvPr id="10" name="Content Placeholder 6">
            <a:extLst>
              <a:ext uri="{FF2B5EF4-FFF2-40B4-BE49-F238E27FC236}">
                <a16:creationId xmlns:a16="http://schemas.microsoft.com/office/drawing/2014/main" id="{BACFBB3E-37AD-56D7-724C-33031182FCF4}"/>
              </a:ext>
            </a:extLst>
          </p:cNvPr>
          <p:cNvSpPr txBox="1">
            <a:spLocks/>
          </p:cNvSpPr>
          <p:nvPr/>
        </p:nvSpPr>
        <p:spPr>
          <a:xfrm>
            <a:off x="5883137" y="3519003"/>
            <a:ext cx="5181600" cy="435133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Evans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Glynn</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Liberty</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Long</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McIntosh</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Pierce</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masis MT Pro Black" panose="02040A04050005020304" pitchFamily="18" charset="0"/>
                <a:ea typeface="+mn-ea"/>
                <a:cs typeface="AngsanaUPC" panose="02020603050405020304" pitchFamily="18" charset="-34"/>
              </a:rPr>
              <a:t>Tattnal</a:t>
            </a:r>
            <a:endPar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Toombs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Ware</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AngsanaUPC" panose="02020603050405020304" pitchFamily="18" charset="-34"/>
              </a:rPr>
              <a:t>Wayne</a:t>
            </a:r>
          </a:p>
        </p:txBody>
      </p:sp>
      <p:sp>
        <p:nvSpPr>
          <p:cNvPr id="13" name="Rectangle 12">
            <a:extLst>
              <a:ext uri="{FF2B5EF4-FFF2-40B4-BE49-F238E27FC236}">
                <a16:creationId xmlns:a16="http://schemas.microsoft.com/office/drawing/2014/main" id="{AE3B066E-298E-AE28-52E8-BAB83762FA0D}"/>
              </a:ext>
            </a:extLst>
          </p:cNvPr>
          <p:cNvSpPr/>
          <p:nvPr/>
        </p:nvSpPr>
        <p:spPr>
          <a:xfrm>
            <a:off x="821094" y="2833993"/>
            <a:ext cx="10885456"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30ACEC"/>
                  </a:solidFill>
                  <a:prstDash val="solid"/>
                </a:ln>
                <a:pattFill prst="pct50">
                  <a:fgClr>
                    <a:srgbClr val="30ACEC"/>
                  </a:fgClr>
                  <a:bgClr>
                    <a:srgbClr val="30ACEC">
                      <a:lumMod val="20000"/>
                      <a:lumOff val="80000"/>
                    </a:srgbClr>
                  </a:bgClr>
                </a:pattFill>
                <a:effectLst>
                  <a:outerShdw dist="38100" dir="2640000" algn="bl" rotWithShape="0">
                    <a:srgbClr val="30ACEC"/>
                  </a:outerShdw>
                </a:effectLst>
                <a:uLnTx/>
                <a:uFillTx/>
                <a:latin typeface="Corbel" panose="020B0503020204020204"/>
                <a:ea typeface="+mn-ea"/>
                <a:cs typeface="+mn-cs"/>
              </a:rPr>
              <a:t>Serving 20 Counties in Southeast Georgia</a:t>
            </a:r>
          </a:p>
        </p:txBody>
      </p:sp>
      <p:sp>
        <p:nvSpPr>
          <p:cNvPr id="2" name="Title 1">
            <a:extLst>
              <a:ext uri="{FF2B5EF4-FFF2-40B4-BE49-F238E27FC236}">
                <a16:creationId xmlns:a16="http://schemas.microsoft.com/office/drawing/2014/main" id="{15A9E243-7714-AC9B-006D-BBDA70700717}"/>
              </a:ext>
            </a:extLst>
          </p:cNvPr>
          <p:cNvSpPr>
            <a:spLocks noGrp="1"/>
          </p:cNvSpPr>
          <p:nvPr>
            <p:ph type="title"/>
          </p:nvPr>
        </p:nvSpPr>
        <p:spPr>
          <a:xfrm>
            <a:off x="1484311" y="-1752599"/>
            <a:ext cx="10018713" cy="1752599"/>
          </a:xfrm>
        </p:spPr>
        <p:txBody>
          <a:bodyPr vert="horz" lIns="91440" tIns="45720" rIns="91440" bIns="45720" rtlCol="0" anchor="b">
            <a:normAutofit/>
          </a:bodyPr>
          <a:lstStyle/>
          <a:p>
            <a:r>
              <a:rPr lang="en-US" dirty="0"/>
              <a:t>Counties served by LIFE</a:t>
            </a:r>
          </a:p>
        </p:txBody>
      </p:sp>
    </p:spTree>
    <p:extLst>
      <p:ext uri="{BB962C8B-B14F-4D97-AF65-F5344CB8AC3E}">
        <p14:creationId xmlns:p14="http://schemas.microsoft.com/office/powerpoint/2010/main" val="26067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xEl>
                                              <p:pRg st="6" end="6"/>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8F30E8-B5A1-B294-EC11-C0C2C0A6CC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4392E1-D7EE-8537-F71C-3FCE5EC0C1C8}"/>
              </a:ext>
            </a:extLst>
          </p:cNvPr>
          <p:cNvSpPr>
            <a:spLocks noGrp="1"/>
          </p:cNvSpPr>
          <p:nvPr>
            <p:ph type="title"/>
          </p:nvPr>
        </p:nvSpPr>
        <p:spPr>
          <a:xfrm>
            <a:off x="1208726" y="-87736"/>
            <a:ext cx="10018713" cy="1752599"/>
          </a:xfrm>
        </p:spPr>
        <p:txBody>
          <a:bodyPr/>
          <a:lstStyle/>
          <a:p>
            <a:r>
              <a:rPr lang="en-US" u="sng" dirty="0">
                <a:latin typeface="Amasis MT Pro Black" panose="02040A04050005020304" pitchFamily="18" charset="0"/>
              </a:rPr>
              <a:t>Five Core Services</a:t>
            </a:r>
          </a:p>
        </p:txBody>
      </p:sp>
      <p:sp>
        <p:nvSpPr>
          <p:cNvPr id="4" name="Slide Number Placeholder 3">
            <a:extLst>
              <a:ext uri="{FF2B5EF4-FFF2-40B4-BE49-F238E27FC236}">
                <a16:creationId xmlns:a16="http://schemas.microsoft.com/office/drawing/2014/main" id="{7B9C20B5-6B93-C37F-E2B4-05C99AEC0D08}"/>
              </a:ext>
            </a:extLst>
          </p:cNvPr>
          <p:cNvSpPr>
            <a:spLocks noGrp="1"/>
          </p:cNvSpPr>
          <p:nvPr>
            <p:ph type="sldNum" sz="quarter" idx="12"/>
          </p:nvPr>
        </p:nvSpPr>
        <p:spPr/>
        <p:txBody>
          <a:bodyPr/>
          <a:lstStyle/>
          <a:p>
            <a:fld id="{F2B0AEFE-08C1-4B01-B2D7-7DE1603AF9DB}" type="slidenum">
              <a:rPr lang="en-US" smtClean="0"/>
              <a:t>13</a:t>
            </a:fld>
            <a:endParaRPr lang="en-US"/>
          </a:p>
        </p:txBody>
      </p:sp>
      <p:graphicFrame>
        <p:nvGraphicFramePr>
          <p:cNvPr id="13" name="Content Placeholder 12" descr="The five core services of Centers for Independent Living with arrows pointing to Advocacy and Peer Support to be discussed">
            <a:extLst>
              <a:ext uri="{FF2B5EF4-FFF2-40B4-BE49-F238E27FC236}">
                <a16:creationId xmlns:a16="http://schemas.microsoft.com/office/drawing/2014/main" id="{5DAF2962-34B7-84C1-CBE7-BC3EB480B0EF}"/>
              </a:ext>
            </a:extLst>
          </p:cNvPr>
          <p:cNvGraphicFramePr>
            <a:graphicFrameLocks noGrp="1"/>
          </p:cNvGraphicFramePr>
          <p:nvPr>
            <p:ph sz="half" idx="1"/>
            <p:extLst>
              <p:ext uri="{D42A27DB-BD31-4B8C-83A1-F6EECF244321}">
                <p14:modId xmlns:p14="http://schemas.microsoft.com/office/powerpoint/2010/main" val="735559931"/>
              </p:ext>
            </p:extLst>
          </p:nvPr>
        </p:nvGraphicFramePr>
        <p:xfrm>
          <a:off x="2057134" y="788563"/>
          <a:ext cx="8926140" cy="5528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Curved Right 1">
            <a:extLst>
              <a:ext uri="{FF2B5EF4-FFF2-40B4-BE49-F238E27FC236}">
                <a16:creationId xmlns:a16="http://schemas.microsoft.com/office/drawing/2014/main" id="{00434223-21F3-573F-06A6-EBA80BEA36B3}"/>
              </a:ext>
              <a:ext uri="{C183D7F6-B498-43B3-948B-1728B52AA6E4}">
                <adec:decorative xmlns:adec="http://schemas.microsoft.com/office/drawing/2017/decorative" val="1"/>
              </a:ext>
            </a:extLst>
          </p:cNvPr>
          <p:cNvSpPr/>
          <p:nvPr/>
        </p:nvSpPr>
        <p:spPr>
          <a:xfrm>
            <a:off x="1673679" y="3731079"/>
            <a:ext cx="1641021" cy="12573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Left 4">
            <a:extLst>
              <a:ext uri="{FF2B5EF4-FFF2-40B4-BE49-F238E27FC236}">
                <a16:creationId xmlns:a16="http://schemas.microsoft.com/office/drawing/2014/main" id="{722BFE10-1FBC-EAC1-0EBC-0920E70738B7}"/>
              </a:ext>
              <a:ext uri="{C183D7F6-B498-43B3-948B-1728B52AA6E4}">
                <adec:decorative xmlns:adec="http://schemas.microsoft.com/office/drawing/2017/decorative" val="1"/>
              </a:ext>
            </a:extLst>
          </p:cNvPr>
          <p:cNvSpPr/>
          <p:nvPr/>
        </p:nvSpPr>
        <p:spPr>
          <a:xfrm>
            <a:off x="9775429" y="3772694"/>
            <a:ext cx="1727594" cy="117406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176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C68B-F7E0-8AAE-2692-F0ADF6F9C367}"/>
              </a:ext>
            </a:extLst>
          </p:cNvPr>
          <p:cNvSpPr>
            <a:spLocks noGrp="1"/>
          </p:cNvSpPr>
          <p:nvPr>
            <p:ph type="title"/>
          </p:nvPr>
        </p:nvSpPr>
        <p:spPr>
          <a:xfrm>
            <a:off x="1208726" y="359229"/>
            <a:ext cx="10018713" cy="1752599"/>
          </a:xfrm>
        </p:spPr>
        <p:txBody>
          <a:bodyPr/>
          <a:lstStyle/>
          <a:p>
            <a:r>
              <a:rPr lang="en-US" u="sng" dirty="0"/>
              <a:t>Peer Support and Advocacy</a:t>
            </a:r>
          </a:p>
        </p:txBody>
      </p:sp>
      <p:sp>
        <p:nvSpPr>
          <p:cNvPr id="5" name="Slide Number Placeholder 4">
            <a:extLst>
              <a:ext uri="{FF2B5EF4-FFF2-40B4-BE49-F238E27FC236}">
                <a16:creationId xmlns:a16="http://schemas.microsoft.com/office/drawing/2014/main" id="{D3B65043-1620-4382-6251-D5FDA775DF87}"/>
              </a:ext>
            </a:extLst>
          </p:cNvPr>
          <p:cNvSpPr>
            <a:spLocks noGrp="1"/>
          </p:cNvSpPr>
          <p:nvPr>
            <p:ph type="sldNum" sz="quarter" idx="12"/>
          </p:nvPr>
        </p:nvSpPr>
        <p:spPr/>
        <p:txBody>
          <a:bodyPr/>
          <a:lstStyle/>
          <a:p>
            <a:fld id="{F2B0AEFE-08C1-4B01-B2D7-7DE1603AF9DB}" type="slidenum">
              <a:rPr lang="en-US" smtClean="0"/>
              <a:t>14</a:t>
            </a:fld>
            <a:endParaRPr lang="en-US"/>
          </a:p>
        </p:txBody>
      </p:sp>
      <p:sp>
        <p:nvSpPr>
          <p:cNvPr id="6" name="TextBox 5">
            <a:extLst>
              <a:ext uri="{FF2B5EF4-FFF2-40B4-BE49-F238E27FC236}">
                <a16:creationId xmlns:a16="http://schemas.microsoft.com/office/drawing/2014/main" id="{C47196B7-8DC5-9783-D4AB-516E180398A5}"/>
              </a:ext>
            </a:extLst>
          </p:cNvPr>
          <p:cNvSpPr txBox="1"/>
          <p:nvPr/>
        </p:nvSpPr>
        <p:spPr>
          <a:xfrm>
            <a:off x="1608364" y="2237014"/>
            <a:ext cx="9552215" cy="3477875"/>
          </a:xfrm>
          <a:prstGeom prst="rect">
            <a:avLst/>
          </a:prstGeom>
          <a:noFill/>
        </p:spPr>
        <p:txBody>
          <a:bodyPr wrap="square" rtlCol="0">
            <a:spAutoFit/>
          </a:bodyPr>
          <a:lstStyle/>
          <a:p>
            <a:r>
              <a:rPr lang="en-US" sz="2000" dirty="0"/>
              <a:t>Peer Support -  We have all been there, in need of a listening ear. Our Peer Supporters are people with disabilities who share similar experiences with others with disabilities. Trained peer supporters assist in bringing about change by sharing experiences in a broad array of situations. They do not, however, provide professional, medical, financial or legal advice.</a:t>
            </a:r>
          </a:p>
          <a:p>
            <a:endParaRPr lang="en-US" sz="2000" dirty="0"/>
          </a:p>
          <a:p>
            <a:endParaRPr lang="en-US" sz="2000" dirty="0"/>
          </a:p>
          <a:p>
            <a:r>
              <a:rPr lang="en-US" sz="2000" dirty="0"/>
              <a:t>Advocacy – Self-Advocacy and Community Advocacy involve the removal of architectural, attitudinal, and communication barriers to independent living and community accessibility. Advocacy  may involve community volunteering and organizing, public speaking, and networking. </a:t>
            </a:r>
          </a:p>
        </p:txBody>
      </p:sp>
      <p:pic>
        <p:nvPicPr>
          <p:cNvPr id="8" name="Picture 7" descr="Father pushing disabled son">
            <a:extLst>
              <a:ext uri="{FF2B5EF4-FFF2-40B4-BE49-F238E27FC236}">
                <a16:creationId xmlns:a16="http://schemas.microsoft.com/office/drawing/2014/main" id="{FB8472B4-C85F-72E3-FCCC-5D50E527D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0202">
            <a:off x="472147" y="546796"/>
            <a:ext cx="2382033" cy="1588022"/>
          </a:xfrm>
          <a:prstGeom prst="rect">
            <a:avLst/>
          </a:prstGeom>
        </p:spPr>
      </p:pic>
    </p:spTree>
    <p:extLst>
      <p:ext uri="{BB962C8B-B14F-4D97-AF65-F5344CB8AC3E}">
        <p14:creationId xmlns:p14="http://schemas.microsoft.com/office/powerpoint/2010/main" val="106004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071C6A-3FFB-A636-3BAC-B0B4B95F3F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F54EAE-2A97-36DF-804F-B0B5413C4C24}"/>
              </a:ext>
            </a:extLst>
          </p:cNvPr>
          <p:cNvSpPr>
            <a:spLocks noGrp="1"/>
          </p:cNvSpPr>
          <p:nvPr>
            <p:ph type="sldNum" sz="quarter" idx="12"/>
          </p:nvPr>
        </p:nvSpPr>
        <p:spPr/>
        <p:txBody>
          <a:bodyPr/>
          <a:lstStyle/>
          <a:p>
            <a:fld id="{F2B0AEFE-08C1-4B01-B2D7-7DE1603AF9DB}" type="slidenum">
              <a:rPr lang="en-US" smtClean="0"/>
              <a:t>15</a:t>
            </a:fld>
            <a:endParaRPr lang="en-US"/>
          </a:p>
        </p:txBody>
      </p:sp>
      <p:sp>
        <p:nvSpPr>
          <p:cNvPr id="12" name="TextBox 11">
            <a:extLst>
              <a:ext uri="{FF2B5EF4-FFF2-40B4-BE49-F238E27FC236}">
                <a16:creationId xmlns:a16="http://schemas.microsoft.com/office/drawing/2014/main" id="{63821929-DFAF-2BD8-A3DC-67BAAA8A9E77}"/>
              </a:ext>
            </a:extLst>
          </p:cNvPr>
          <p:cNvSpPr txBox="1"/>
          <p:nvPr/>
        </p:nvSpPr>
        <p:spPr>
          <a:xfrm>
            <a:off x="2086188" y="70187"/>
            <a:ext cx="7664868" cy="1477328"/>
          </a:xfrm>
          <a:prstGeom prst="rect">
            <a:avLst/>
          </a:prstGeom>
          <a:noFill/>
        </p:spPr>
        <p:txBody>
          <a:bodyPr wrap="square">
            <a:spAutoFit/>
          </a:bodyPr>
          <a:lstStyle/>
          <a:p>
            <a:pPr algn="ctr"/>
            <a:r>
              <a:rPr lang="en-US" sz="4500" b="1" dirty="0">
                <a:solidFill>
                  <a:srgbClr val="0B5166"/>
                </a:solidFill>
                <a:latin typeface="+mj-lt"/>
                <a:ea typeface="+mj-ea"/>
                <a:cs typeface="+mj-cs"/>
              </a:rPr>
              <a:t>Why should I connect to LIFE?</a:t>
            </a:r>
          </a:p>
        </p:txBody>
      </p:sp>
      <p:sp>
        <p:nvSpPr>
          <p:cNvPr id="5" name="TextBox 4">
            <a:extLst>
              <a:ext uri="{FF2B5EF4-FFF2-40B4-BE49-F238E27FC236}">
                <a16:creationId xmlns:a16="http://schemas.microsoft.com/office/drawing/2014/main" id="{74B770B5-FDFA-6ABA-873D-1FB70E5DCFC7}"/>
              </a:ext>
            </a:extLst>
          </p:cNvPr>
          <p:cNvSpPr txBox="1"/>
          <p:nvPr/>
        </p:nvSpPr>
        <p:spPr>
          <a:xfrm>
            <a:off x="1868359" y="1014690"/>
            <a:ext cx="8221133" cy="1477328"/>
          </a:xfrm>
          <a:prstGeom prst="rect">
            <a:avLst/>
          </a:prstGeom>
          <a:solidFill>
            <a:schemeClr val="accent1">
              <a:lumMod val="40000"/>
              <a:lumOff val="60000"/>
            </a:schemeClr>
          </a:solidFill>
        </p:spPr>
        <p:txBody>
          <a:bodyPr wrap="square" rtlCol="0">
            <a:spAutoFit/>
          </a:bodyPr>
          <a:lstStyle/>
          <a:p>
            <a:r>
              <a:rPr lang="en-US" sz="2400" dirty="0">
                <a:latin typeface="Aharoni" panose="02010803020104030203" pitchFamily="2" charset="-79"/>
                <a:cs typeface="Aharoni" panose="02010803020104030203" pitchFamily="2" charset="-79"/>
              </a:rPr>
              <a:t>The primary goal of our CIL is to provide individuals with disabilities the tools to live as independently and as fully engaged in their community as they wish to be.</a:t>
            </a:r>
            <a:endParaRPr lang="en-US" sz="2000" dirty="0">
              <a:latin typeface="Aharoni" panose="02010803020104030203" pitchFamily="2" charset="-79"/>
              <a:cs typeface="Aharoni" panose="02010803020104030203" pitchFamily="2" charset="-79"/>
            </a:endParaRPr>
          </a:p>
          <a:p>
            <a:pPr marL="742950" lvl="1"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420F6DB5-ADD2-0F1E-26A6-7927782F6EE7}"/>
              </a:ext>
            </a:extLst>
          </p:cNvPr>
          <p:cNvSpPr txBox="1"/>
          <p:nvPr/>
        </p:nvSpPr>
        <p:spPr>
          <a:xfrm>
            <a:off x="1868359" y="2696639"/>
            <a:ext cx="8719051" cy="1938992"/>
          </a:xfrm>
          <a:prstGeom prst="rect">
            <a:avLst/>
          </a:prstGeom>
          <a:solidFill>
            <a:schemeClr val="accent1">
              <a:lumMod val="60000"/>
              <a:lumOff val="40000"/>
            </a:schemeClr>
          </a:solidFill>
        </p:spPr>
        <p:txBody>
          <a:bodyPr wrap="square" rtlCol="0">
            <a:spAutoFit/>
          </a:bodyPr>
          <a:lstStyle/>
          <a:p>
            <a:r>
              <a:rPr lang="en-US" sz="2400" dirty="0">
                <a:latin typeface="Aharoni" panose="02010803020104030203" pitchFamily="2" charset="-79"/>
                <a:cs typeface="Aharoni" panose="02010803020104030203" pitchFamily="2" charset="-79"/>
              </a:rPr>
              <a:t>LIFE embraces and adheres to the Independent Philosophy based on the concepts of consumer control, self-advocacy, community change, cross-disability participation, and community focus. We achieve this through the delivery of our five core Independent Living Services.</a:t>
            </a:r>
          </a:p>
        </p:txBody>
      </p:sp>
      <p:sp>
        <p:nvSpPr>
          <p:cNvPr id="3" name="TextBox 2">
            <a:extLst>
              <a:ext uri="{FF2B5EF4-FFF2-40B4-BE49-F238E27FC236}">
                <a16:creationId xmlns:a16="http://schemas.microsoft.com/office/drawing/2014/main" id="{E3D05222-529E-218C-FC9A-17C3DC15F34B}"/>
              </a:ext>
            </a:extLst>
          </p:cNvPr>
          <p:cNvSpPr txBox="1"/>
          <p:nvPr/>
        </p:nvSpPr>
        <p:spPr>
          <a:xfrm>
            <a:off x="1868359" y="4841470"/>
            <a:ext cx="8100527" cy="1569660"/>
          </a:xfrm>
          <a:prstGeom prst="rect">
            <a:avLst/>
          </a:prstGeom>
          <a:solidFill>
            <a:schemeClr val="accent1">
              <a:lumMod val="75000"/>
            </a:schemeClr>
          </a:solidFill>
        </p:spPr>
        <p:txBody>
          <a:bodyPr wrap="square" rtlCol="0">
            <a:spAutoFit/>
          </a:bodyPr>
          <a:lstStyle/>
          <a:p>
            <a:r>
              <a:rPr lang="en-US" sz="2400" dirty="0">
                <a:latin typeface="Aharoni" panose="02010803020104030203" pitchFamily="2" charset="-79"/>
                <a:cs typeface="Aharoni" panose="02010803020104030203" pitchFamily="2" charset="-79"/>
              </a:rPr>
              <a:t>We desire to empower people with disabilities in their quest for equal rights and equal opportunities to allow them to live full, satisfying, autonomous lives in their communities.</a:t>
            </a:r>
          </a:p>
        </p:txBody>
      </p:sp>
      <p:sp>
        <p:nvSpPr>
          <p:cNvPr id="6" name="Title 5">
            <a:extLst>
              <a:ext uri="{FF2B5EF4-FFF2-40B4-BE49-F238E27FC236}">
                <a16:creationId xmlns:a16="http://schemas.microsoft.com/office/drawing/2014/main" id="{25E6F012-DB4B-002B-4FAF-9E9754964F29}"/>
              </a:ext>
            </a:extLst>
          </p:cNvPr>
          <p:cNvSpPr>
            <a:spLocks noGrp="1"/>
          </p:cNvSpPr>
          <p:nvPr>
            <p:ph type="title"/>
          </p:nvPr>
        </p:nvSpPr>
        <p:spPr>
          <a:xfrm>
            <a:off x="1484311" y="-1752599"/>
            <a:ext cx="10018713" cy="1752599"/>
          </a:xfrm>
        </p:spPr>
        <p:txBody>
          <a:bodyPr vert="horz" lIns="91440" tIns="45720" rIns="91440" bIns="45720" rtlCol="0" anchor="b">
            <a:normAutofit/>
          </a:bodyPr>
          <a:lstStyle/>
          <a:p>
            <a:r>
              <a:rPr lang="en-US" dirty="0"/>
              <a:t>Why Connect to CIL</a:t>
            </a:r>
          </a:p>
        </p:txBody>
      </p:sp>
    </p:spTree>
    <p:extLst>
      <p:ext uri="{BB962C8B-B14F-4D97-AF65-F5344CB8AC3E}">
        <p14:creationId xmlns:p14="http://schemas.microsoft.com/office/powerpoint/2010/main" val="421514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Slide title in blue on a beige rectangle with a black border."/>
          <p:cNvGrpSpPr/>
          <p:nvPr/>
        </p:nvGrpSpPr>
        <p:grpSpPr>
          <a:xfrm>
            <a:off x="2201046" y="201088"/>
            <a:ext cx="7789908" cy="969425"/>
            <a:chOff x="0" y="0"/>
            <a:chExt cx="3757870" cy="467653"/>
          </a:xfrm>
        </p:grpSpPr>
        <p:sp>
          <p:nvSpPr>
            <p:cNvPr id="4" name="Freeform 4"/>
            <p:cNvSpPr/>
            <p:nvPr/>
          </p:nvSpPr>
          <p:spPr>
            <a:xfrm>
              <a:off x="0" y="0"/>
              <a:ext cx="3757870" cy="467653"/>
            </a:xfrm>
            <a:custGeom>
              <a:avLst/>
              <a:gdLst/>
              <a:ahLst/>
              <a:cxnLst/>
              <a:rect l="l" t="t" r="r" b="b"/>
              <a:pathLst>
                <a:path w="3757870" h="467653">
                  <a:moveTo>
                    <a:pt x="0" y="0"/>
                  </a:moveTo>
                  <a:lnTo>
                    <a:pt x="3757870" y="0"/>
                  </a:lnTo>
                  <a:lnTo>
                    <a:pt x="3757870" y="467653"/>
                  </a:lnTo>
                  <a:lnTo>
                    <a:pt x="0" y="467653"/>
                  </a:lnTo>
                  <a:close/>
                </a:path>
              </a:pathLst>
            </a:custGeom>
            <a:solidFill>
              <a:srgbClr val="FFF1E7"/>
            </a:solidFill>
            <a:ln w="38100" cap="sq">
              <a:solidFill>
                <a:srgbClr val="000000"/>
              </a:solidFill>
              <a:prstDash val="solid"/>
              <a:miter/>
            </a:ln>
          </p:spPr>
          <p:txBody>
            <a:bodyPr/>
            <a:lstStyle/>
            <a:p>
              <a:pPr defTabSz="609630"/>
              <a:endParaRPr lang="en-US" sz="1200">
                <a:solidFill>
                  <a:prstClr val="black"/>
                </a:solidFill>
                <a:latin typeface="Calibri"/>
              </a:endParaRPr>
            </a:p>
          </p:txBody>
        </p:sp>
        <p:sp>
          <p:nvSpPr>
            <p:cNvPr id="5" name="TextBox 5"/>
            <p:cNvSpPr txBox="1"/>
            <p:nvPr/>
          </p:nvSpPr>
          <p:spPr>
            <a:xfrm>
              <a:off x="0" y="-28575"/>
              <a:ext cx="3757870" cy="496228"/>
            </a:xfrm>
            <a:prstGeom prst="rect">
              <a:avLst/>
            </a:prstGeom>
          </p:spPr>
          <p:txBody>
            <a:bodyPr lIns="34637" tIns="34637" rIns="34637" bIns="34637" rtlCol="0" anchor="ctr"/>
            <a:lstStyle/>
            <a:p>
              <a:pPr algn="ctr" defTabSz="609630">
                <a:lnSpc>
                  <a:spcPts val="1431"/>
                </a:lnSpc>
              </a:pPr>
              <a:endParaRPr sz="1200">
                <a:solidFill>
                  <a:prstClr val="black"/>
                </a:solidFill>
                <a:latin typeface="Calibri"/>
              </a:endParaRPr>
            </a:p>
          </p:txBody>
        </p:sp>
      </p:grpSp>
      <p:sp>
        <p:nvSpPr>
          <p:cNvPr id="6" name="TextBox 6"/>
          <p:cNvSpPr txBox="1">
            <a:spLocks noGrp="1"/>
          </p:cNvSpPr>
          <p:nvPr>
            <p:ph type="title" idx="4294967295"/>
          </p:nvPr>
        </p:nvSpPr>
        <p:spPr>
          <a:xfrm>
            <a:off x="899160" y="487299"/>
            <a:ext cx="10393680" cy="46243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384"/>
              </a:lnSpc>
              <a:spcBef>
                <a:spcPts val="0"/>
              </a:spcBef>
              <a:defRPr/>
            </a:pPr>
            <a:r>
              <a:rPr lang="en-US" sz="4000" dirty="0">
                <a:solidFill>
                  <a:srgbClr val="2F5597"/>
                </a:solidFill>
                <a:latin typeface="TAN Songbird"/>
                <a:ea typeface="TAN Songbird"/>
                <a:cs typeface="TAN Songbird"/>
                <a:sym typeface="TAN Songbird"/>
              </a:rPr>
              <a:t>Youth Services</a:t>
            </a:r>
          </a:p>
        </p:txBody>
      </p:sp>
      <p:sp>
        <p:nvSpPr>
          <p:cNvPr id="7" name="TextBox 7"/>
          <p:cNvSpPr txBox="1"/>
          <p:nvPr/>
        </p:nvSpPr>
        <p:spPr>
          <a:xfrm>
            <a:off x="899160" y="1883637"/>
            <a:ext cx="6136168" cy="3562001"/>
          </a:xfrm>
          <a:prstGeom prst="rect">
            <a:avLst/>
          </a:prstGeom>
        </p:spPr>
        <p:txBody>
          <a:bodyPr lIns="0" tIns="0" rIns="0" bIns="0" rtlCol="0" anchor="t">
            <a:spAutoFit/>
          </a:bodyPr>
          <a:lstStyle/>
          <a:p>
            <a:pPr defTabSz="609630">
              <a:lnSpc>
                <a:spcPts val="3058"/>
              </a:lnSpc>
            </a:pPr>
            <a:r>
              <a:rPr lang="en-US" sz="2466" spc="96" dirty="0">
                <a:solidFill>
                  <a:srgbClr val="0053A0"/>
                </a:solidFill>
                <a:latin typeface="MADE TOMMY"/>
                <a:ea typeface="MADE TOMMY"/>
                <a:cs typeface="MADE TOMMY"/>
                <a:sym typeface="MADE TOMMY"/>
              </a:rPr>
              <a:t>Our programs provide options for youth as they look to the future. </a:t>
            </a:r>
          </a:p>
          <a:p>
            <a:pPr defTabSz="609630">
              <a:lnSpc>
                <a:spcPts val="3058"/>
              </a:lnSpc>
            </a:pPr>
            <a:endParaRPr lang="en-US" sz="2466" spc="96" dirty="0">
              <a:solidFill>
                <a:srgbClr val="0053A0"/>
              </a:solidFill>
              <a:latin typeface="MADE TOMMY"/>
              <a:ea typeface="MADE TOMMY"/>
              <a:cs typeface="MADE TOMMY"/>
              <a:sym typeface="MADE TOMMY"/>
            </a:endParaRPr>
          </a:p>
          <a:p>
            <a:pPr defTabSz="609630">
              <a:lnSpc>
                <a:spcPts val="3058"/>
              </a:lnSpc>
            </a:pPr>
            <a:r>
              <a:rPr lang="en-US" sz="2466" spc="96" dirty="0">
                <a:solidFill>
                  <a:srgbClr val="000000"/>
                </a:solidFill>
                <a:latin typeface="MADE TOMMY"/>
                <a:ea typeface="MADE TOMMY"/>
                <a:cs typeface="MADE TOMMY"/>
                <a:sym typeface="MADE TOMMY"/>
              </a:rPr>
              <a:t>For a young person with a disability, the future may present challenges but it should not stop you from achieving your goals. Through our programs and partnerships, we are able to work with youth on their journey to independence. </a:t>
            </a:r>
          </a:p>
        </p:txBody>
      </p:sp>
      <p:sp>
        <p:nvSpPr>
          <p:cNvPr id="8" name="Freeform 8" descr="walton options logo"/>
          <p:cNvSpPr/>
          <p:nvPr/>
        </p:nvSpPr>
        <p:spPr>
          <a:xfrm>
            <a:off x="9878612" y="5757306"/>
            <a:ext cx="1965421" cy="831876"/>
          </a:xfrm>
          <a:custGeom>
            <a:avLst/>
            <a:gdLst/>
            <a:ahLst/>
            <a:cxnLst/>
            <a:rect l="l" t="t" r="r" b="b"/>
            <a:pathLst>
              <a:path w="2948131" h="1247814">
                <a:moveTo>
                  <a:pt x="0" y="0"/>
                </a:moveTo>
                <a:lnTo>
                  <a:pt x="2948131" y="0"/>
                </a:lnTo>
                <a:lnTo>
                  <a:pt x="2948131" y="1247814"/>
                </a:lnTo>
                <a:lnTo>
                  <a:pt x="0" y="1247814"/>
                </a:lnTo>
                <a:lnTo>
                  <a:pt x="0" y="0"/>
                </a:lnTo>
                <a:close/>
              </a:path>
            </a:pathLst>
          </a:custGeom>
          <a:blipFill>
            <a:blip r:embed="rId2"/>
            <a:stretch>
              <a:fillRect l="-50" r="-50"/>
            </a:stretch>
          </a:blipFill>
        </p:spPr>
        <p:txBody>
          <a:bodyPr/>
          <a:lstStyle/>
          <a:p>
            <a:pPr defTabSz="609630"/>
            <a:endParaRPr lang="en-US" sz="1200">
              <a:solidFill>
                <a:prstClr val="black"/>
              </a:solidFill>
              <a:latin typeface="Calibri"/>
            </a:endParaRPr>
          </a:p>
        </p:txBody>
      </p:sp>
      <p:grpSp>
        <p:nvGrpSpPr>
          <p:cNvPr id="9" name="Group 9" descr="A square photo of four people with instruments with a plywood wall behind them. There is an orange shadow behind the square."/>
          <p:cNvGrpSpPr/>
          <p:nvPr/>
        </p:nvGrpSpPr>
        <p:grpSpPr>
          <a:xfrm rot="1273778">
            <a:off x="7890819" y="2141925"/>
            <a:ext cx="3151698" cy="3151698"/>
            <a:chOff x="0" y="0"/>
            <a:chExt cx="6303396" cy="6303396"/>
          </a:xfrm>
        </p:grpSpPr>
        <p:sp>
          <p:nvSpPr>
            <p:cNvPr id="10" name="Freeform 10"/>
            <p:cNvSpPr/>
            <p:nvPr/>
          </p:nvSpPr>
          <p:spPr>
            <a:xfrm rot="-456040">
              <a:off x="346403" y="346403"/>
              <a:ext cx="5610589" cy="5610589"/>
            </a:xfrm>
            <a:custGeom>
              <a:avLst/>
              <a:gdLst/>
              <a:ahLst/>
              <a:cxnLst/>
              <a:rect l="l" t="t" r="r" b="b"/>
              <a:pathLst>
                <a:path w="5610589" h="5610589">
                  <a:moveTo>
                    <a:pt x="0" y="0"/>
                  </a:moveTo>
                  <a:lnTo>
                    <a:pt x="5610589" y="0"/>
                  </a:lnTo>
                  <a:lnTo>
                    <a:pt x="5610589" y="5610589"/>
                  </a:lnTo>
                  <a:lnTo>
                    <a:pt x="0" y="5610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429760">
              <a:off x="441308" y="457680"/>
              <a:ext cx="4931001" cy="4994883"/>
            </a:xfrm>
            <a:custGeom>
              <a:avLst/>
              <a:gdLst/>
              <a:ahLst/>
              <a:cxnLst/>
              <a:rect l="l" t="t" r="r" b="b"/>
              <a:pathLst>
                <a:path w="4931001" h="4994883">
                  <a:moveTo>
                    <a:pt x="0" y="0"/>
                  </a:moveTo>
                  <a:lnTo>
                    <a:pt x="4931001" y="0"/>
                  </a:lnTo>
                  <a:lnTo>
                    <a:pt x="4931001" y="4994883"/>
                  </a:lnTo>
                  <a:lnTo>
                    <a:pt x="0" y="4994883"/>
                  </a:lnTo>
                  <a:lnTo>
                    <a:pt x="0" y="0"/>
                  </a:lnTo>
                  <a:close/>
                </a:path>
              </a:pathLst>
            </a:custGeom>
            <a:blipFill>
              <a:blip r:embed="rId5"/>
              <a:stretch>
                <a:fillRect t="-6686" b="-24941"/>
              </a:stretch>
            </a:blipFill>
          </p:spPr>
          <p:txBody>
            <a:bodyPr/>
            <a:lstStyle/>
            <a:p>
              <a:pPr defTabSz="609630"/>
              <a:endParaRPr lang="en-US" sz="1200">
                <a:solidFill>
                  <a:prstClr val="black"/>
                </a:solidFill>
                <a:latin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Slide title in blue on a beige rectangle with a black border."/>
          <p:cNvGrpSpPr/>
          <p:nvPr/>
        </p:nvGrpSpPr>
        <p:grpSpPr>
          <a:xfrm>
            <a:off x="2462352" y="201088"/>
            <a:ext cx="7246121" cy="969425"/>
            <a:chOff x="0" y="0"/>
            <a:chExt cx="3495546" cy="467653"/>
          </a:xfrm>
        </p:grpSpPr>
        <p:sp>
          <p:nvSpPr>
            <p:cNvPr id="3" name="Freeform 3"/>
            <p:cNvSpPr/>
            <p:nvPr/>
          </p:nvSpPr>
          <p:spPr>
            <a:xfrm>
              <a:off x="0" y="0"/>
              <a:ext cx="3495546" cy="467653"/>
            </a:xfrm>
            <a:custGeom>
              <a:avLst/>
              <a:gdLst/>
              <a:ahLst/>
              <a:cxnLst/>
              <a:rect l="l" t="t" r="r" b="b"/>
              <a:pathLst>
                <a:path w="3495546" h="467653">
                  <a:moveTo>
                    <a:pt x="0" y="0"/>
                  </a:moveTo>
                  <a:lnTo>
                    <a:pt x="3495546" y="0"/>
                  </a:lnTo>
                  <a:lnTo>
                    <a:pt x="3495546" y="467653"/>
                  </a:lnTo>
                  <a:lnTo>
                    <a:pt x="0" y="467653"/>
                  </a:lnTo>
                  <a:close/>
                </a:path>
              </a:pathLst>
            </a:custGeom>
            <a:solidFill>
              <a:srgbClr val="FFF1E7"/>
            </a:solidFill>
            <a:ln w="38100" cap="sq">
              <a:solidFill>
                <a:srgbClr val="000000"/>
              </a:solidFill>
              <a:prstDash val="solid"/>
              <a:miter/>
            </a:ln>
          </p:spPr>
          <p:txBody>
            <a:bodyPr/>
            <a:lstStyle/>
            <a:p>
              <a:pPr defTabSz="609630"/>
              <a:endParaRPr lang="en-US" sz="1200" dirty="0">
                <a:solidFill>
                  <a:prstClr val="black"/>
                </a:solidFill>
                <a:latin typeface="Calibri"/>
              </a:endParaRPr>
            </a:p>
          </p:txBody>
        </p:sp>
        <p:sp>
          <p:nvSpPr>
            <p:cNvPr id="4" name="TextBox 4"/>
            <p:cNvSpPr txBox="1"/>
            <p:nvPr/>
          </p:nvSpPr>
          <p:spPr>
            <a:xfrm>
              <a:off x="0" y="-28575"/>
              <a:ext cx="3495546" cy="496228"/>
            </a:xfrm>
            <a:prstGeom prst="rect">
              <a:avLst/>
            </a:prstGeom>
          </p:spPr>
          <p:txBody>
            <a:bodyPr lIns="34637" tIns="34637" rIns="34637" bIns="34637" rtlCol="0" anchor="ctr"/>
            <a:lstStyle/>
            <a:p>
              <a:pPr algn="ctr" defTabSz="609630">
                <a:lnSpc>
                  <a:spcPts val="1431"/>
                </a:lnSpc>
              </a:pPr>
              <a:endParaRPr sz="1200">
                <a:solidFill>
                  <a:prstClr val="black"/>
                </a:solidFill>
                <a:latin typeface="Calibri"/>
              </a:endParaRPr>
            </a:p>
          </p:txBody>
        </p:sp>
      </p:grpSp>
      <p:sp>
        <p:nvSpPr>
          <p:cNvPr id="5" name="TextBox 5"/>
          <p:cNvSpPr txBox="1">
            <a:spLocks noGrp="1"/>
          </p:cNvSpPr>
          <p:nvPr>
            <p:ph type="title" idx="4294967295"/>
          </p:nvPr>
        </p:nvSpPr>
        <p:spPr>
          <a:xfrm>
            <a:off x="899160" y="606298"/>
            <a:ext cx="10393680" cy="4759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384"/>
              </a:lnSpc>
              <a:spcBef>
                <a:spcPts val="0"/>
              </a:spcBef>
              <a:defRPr/>
            </a:pPr>
            <a:r>
              <a:rPr lang="en-US" sz="4400" dirty="0">
                <a:solidFill>
                  <a:srgbClr val="2F5597"/>
                </a:solidFill>
                <a:latin typeface="TAN Songbird"/>
                <a:ea typeface="TAN Songbird"/>
                <a:cs typeface="TAN Songbird"/>
                <a:sym typeface="TAN Songbird"/>
              </a:rPr>
              <a:t>Youth Services Continued</a:t>
            </a:r>
          </a:p>
        </p:txBody>
      </p:sp>
      <p:sp>
        <p:nvSpPr>
          <p:cNvPr id="6" name="Freeform 6" descr="blue and green &quot;BE YOU!&quot; logo"/>
          <p:cNvSpPr/>
          <p:nvPr/>
        </p:nvSpPr>
        <p:spPr>
          <a:xfrm>
            <a:off x="845785" y="5375076"/>
            <a:ext cx="2225802" cy="797124"/>
          </a:xfrm>
          <a:custGeom>
            <a:avLst/>
            <a:gdLst/>
            <a:ahLst/>
            <a:cxnLst/>
            <a:rect l="l" t="t" r="r" b="b"/>
            <a:pathLst>
              <a:path w="3338703" h="1195686">
                <a:moveTo>
                  <a:pt x="0" y="0"/>
                </a:moveTo>
                <a:lnTo>
                  <a:pt x="3338703" y="0"/>
                </a:lnTo>
                <a:lnTo>
                  <a:pt x="3338703" y="1195686"/>
                </a:lnTo>
                <a:lnTo>
                  <a:pt x="0" y="1195686"/>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TextBox 7"/>
          <p:cNvSpPr txBox="1"/>
          <p:nvPr/>
        </p:nvSpPr>
        <p:spPr>
          <a:xfrm>
            <a:off x="3071587" y="5572881"/>
            <a:ext cx="2751256" cy="405624"/>
          </a:xfrm>
          <a:prstGeom prst="rect">
            <a:avLst/>
          </a:prstGeom>
        </p:spPr>
        <p:txBody>
          <a:bodyPr lIns="0" tIns="0" rIns="0" bIns="0" rtlCol="0" anchor="t">
            <a:spAutoFit/>
          </a:bodyPr>
          <a:lstStyle/>
          <a:p>
            <a:pPr defTabSz="609630">
              <a:lnSpc>
                <a:spcPts val="3674"/>
              </a:lnSpc>
            </a:pPr>
            <a:r>
              <a:rPr lang="en-US" sz="1469" spc="97">
                <a:solidFill>
                  <a:srgbClr val="0053A0"/>
                </a:solidFill>
                <a:latin typeface="MADE TOMMY"/>
                <a:ea typeface="MADE TOMMY"/>
                <a:cs typeface="MADE TOMMY"/>
                <a:sym typeface="MADE TOMMY"/>
              </a:rPr>
              <a:t>  </a:t>
            </a:r>
            <a:r>
              <a:rPr lang="en-US" sz="1469" b="1" spc="97">
                <a:solidFill>
                  <a:srgbClr val="0053A0"/>
                </a:solidFill>
                <a:latin typeface="MADE TOMMY"/>
                <a:ea typeface="MADE TOMMY"/>
                <a:cs typeface="MADE TOMMY"/>
                <a:sym typeface="MADE TOMMY"/>
              </a:rPr>
              <a:t>Peer Support Group</a:t>
            </a:r>
          </a:p>
        </p:txBody>
      </p:sp>
      <p:sp>
        <p:nvSpPr>
          <p:cNvPr id="8" name="Freeform 8" descr="&quot;OH Yea!&quot; logo - This is blue and green outline of a star burst around &quot;Oh Yea!&quot; in blue font."/>
          <p:cNvSpPr/>
          <p:nvPr/>
        </p:nvSpPr>
        <p:spPr>
          <a:xfrm>
            <a:off x="685801" y="2348104"/>
            <a:ext cx="1909095" cy="1483491"/>
          </a:xfrm>
          <a:custGeom>
            <a:avLst/>
            <a:gdLst/>
            <a:ahLst/>
            <a:cxnLst/>
            <a:rect l="l" t="t" r="r" b="b"/>
            <a:pathLst>
              <a:path w="2863643" h="2225236">
                <a:moveTo>
                  <a:pt x="0" y="0"/>
                </a:moveTo>
                <a:lnTo>
                  <a:pt x="2863643" y="0"/>
                </a:lnTo>
                <a:lnTo>
                  <a:pt x="2863643" y="2225236"/>
                </a:lnTo>
                <a:lnTo>
                  <a:pt x="0" y="2225236"/>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2462352" y="3292357"/>
            <a:ext cx="4402068" cy="265842"/>
          </a:xfrm>
          <a:prstGeom prst="rect">
            <a:avLst/>
          </a:prstGeom>
        </p:spPr>
        <p:txBody>
          <a:bodyPr lIns="0" tIns="0" rIns="0" bIns="0" rtlCol="0" anchor="t">
            <a:spAutoFit/>
          </a:bodyPr>
          <a:lstStyle/>
          <a:p>
            <a:pPr defTabSz="609630">
              <a:lnSpc>
                <a:spcPts val="2244"/>
              </a:lnSpc>
              <a:spcBef>
                <a:spcPct val="0"/>
              </a:spcBef>
            </a:pPr>
            <a:r>
              <a:rPr lang="en-US" sz="1603" b="1" spc="105">
                <a:solidFill>
                  <a:srgbClr val="0053A0"/>
                </a:solidFill>
                <a:latin typeface="MADE TOMMY"/>
                <a:ea typeface="MADE TOMMY"/>
                <a:cs typeface="MADE TOMMY"/>
                <a:sym typeface="MADE TOMMY"/>
              </a:rPr>
              <a:t> Occupational Horizons </a:t>
            </a:r>
          </a:p>
        </p:txBody>
      </p:sp>
      <p:sp>
        <p:nvSpPr>
          <p:cNvPr id="10" name="Freeform 10" descr="Career Boost logo - it has green and dark blue words with a compass"/>
          <p:cNvSpPr/>
          <p:nvPr/>
        </p:nvSpPr>
        <p:spPr>
          <a:xfrm>
            <a:off x="845785" y="3747572"/>
            <a:ext cx="1776219" cy="1171708"/>
          </a:xfrm>
          <a:custGeom>
            <a:avLst/>
            <a:gdLst/>
            <a:ahLst/>
            <a:cxnLst/>
            <a:rect l="l" t="t" r="r" b="b"/>
            <a:pathLst>
              <a:path w="2664329" h="1757562">
                <a:moveTo>
                  <a:pt x="0" y="0"/>
                </a:moveTo>
                <a:lnTo>
                  <a:pt x="2664329" y="0"/>
                </a:lnTo>
                <a:lnTo>
                  <a:pt x="2664329" y="1757562"/>
                </a:lnTo>
                <a:lnTo>
                  <a:pt x="0" y="1757562"/>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2358422" y="4669833"/>
            <a:ext cx="2879277" cy="229615"/>
          </a:xfrm>
          <a:prstGeom prst="rect">
            <a:avLst/>
          </a:prstGeom>
        </p:spPr>
        <p:txBody>
          <a:bodyPr lIns="0" tIns="0" rIns="0" bIns="0" rtlCol="0" anchor="t">
            <a:spAutoFit/>
          </a:bodyPr>
          <a:lstStyle/>
          <a:p>
            <a:pPr algn="ctr" defTabSz="609630">
              <a:lnSpc>
                <a:spcPts val="1939"/>
              </a:lnSpc>
              <a:spcBef>
                <a:spcPct val="0"/>
              </a:spcBef>
            </a:pPr>
            <a:r>
              <a:rPr lang="en-US" sz="1385" b="1" spc="91">
                <a:solidFill>
                  <a:srgbClr val="0053A0"/>
                </a:solidFill>
                <a:latin typeface="MADE TOMMY"/>
                <a:ea typeface="MADE TOMMY"/>
                <a:cs typeface="MADE TOMMY"/>
                <a:sym typeface="MADE TOMMY"/>
              </a:rPr>
              <a:t>CareerBOOST Program </a:t>
            </a:r>
          </a:p>
        </p:txBody>
      </p:sp>
      <p:sp>
        <p:nvSpPr>
          <p:cNvPr id="12" name="Freeform 12" descr="a green starburst"/>
          <p:cNvSpPr/>
          <p:nvPr/>
        </p:nvSpPr>
        <p:spPr>
          <a:xfrm>
            <a:off x="6028497" y="4467237"/>
            <a:ext cx="379296" cy="465654"/>
          </a:xfrm>
          <a:custGeom>
            <a:avLst/>
            <a:gdLst/>
            <a:ahLst/>
            <a:cxnLst/>
            <a:rect l="l" t="t" r="r" b="b"/>
            <a:pathLst>
              <a:path w="568944" h="698481">
                <a:moveTo>
                  <a:pt x="0" y="0"/>
                </a:moveTo>
                <a:lnTo>
                  <a:pt x="568944" y="0"/>
                </a:lnTo>
                <a:lnTo>
                  <a:pt x="568944" y="698481"/>
                </a:lnTo>
                <a:lnTo>
                  <a:pt x="0" y="6984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3" name="Freeform 13" descr="a green starburst"/>
          <p:cNvSpPr/>
          <p:nvPr/>
        </p:nvSpPr>
        <p:spPr>
          <a:xfrm>
            <a:off x="5953207" y="5301162"/>
            <a:ext cx="379296" cy="465654"/>
          </a:xfrm>
          <a:custGeom>
            <a:avLst/>
            <a:gdLst/>
            <a:ahLst/>
            <a:cxnLst/>
            <a:rect l="l" t="t" r="r" b="b"/>
            <a:pathLst>
              <a:path w="568944" h="698481">
                <a:moveTo>
                  <a:pt x="0" y="0"/>
                </a:moveTo>
                <a:lnTo>
                  <a:pt x="568945" y="0"/>
                </a:lnTo>
                <a:lnTo>
                  <a:pt x="568945" y="698481"/>
                </a:lnTo>
                <a:lnTo>
                  <a:pt x="0" y="6984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4" name="Freeform 14" descr="Pathways to Partnerships logo - dark, regular and light blue outlines of a heart above: &quot;Pathways to Partnerships | GVRA + CILs + LEAs&quot;"/>
          <p:cNvSpPr/>
          <p:nvPr/>
        </p:nvSpPr>
        <p:spPr>
          <a:xfrm>
            <a:off x="7016657" y="1784910"/>
            <a:ext cx="2406535" cy="2352127"/>
          </a:xfrm>
          <a:custGeom>
            <a:avLst/>
            <a:gdLst/>
            <a:ahLst/>
            <a:cxnLst/>
            <a:rect l="l" t="t" r="r" b="b"/>
            <a:pathLst>
              <a:path w="3609803" h="3528190">
                <a:moveTo>
                  <a:pt x="0" y="0"/>
                </a:moveTo>
                <a:lnTo>
                  <a:pt x="3609804" y="0"/>
                </a:lnTo>
                <a:lnTo>
                  <a:pt x="3609804" y="3528190"/>
                </a:lnTo>
                <a:lnTo>
                  <a:pt x="0" y="3528190"/>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15" name="TextBox 15"/>
          <p:cNvSpPr txBox="1"/>
          <p:nvPr/>
        </p:nvSpPr>
        <p:spPr>
          <a:xfrm>
            <a:off x="6513298" y="4527256"/>
            <a:ext cx="3973343" cy="1546642"/>
          </a:xfrm>
          <a:prstGeom prst="rect">
            <a:avLst/>
          </a:prstGeom>
        </p:spPr>
        <p:txBody>
          <a:bodyPr lIns="0" tIns="0" rIns="0" bIns="0" rtlCol="0" anchor="t">
            <a:spAutoFit/>
          </a:bodyPr>
          <a:lstStyle/>
          <a:p>
            <a:pPr defTabSz="609630">
              <a:lnSpc>
                <a:spcPts val="3133"/>
              </a:lnSpc>
            </a:pPr>
            <a:r>
              <a:rPr lang="en-US" sz="1649" spc="137">
                <a:solidFill>
                  <a:srgbClr val="0053A0"/>
                </a:solidFill>
                <a:latin typeface="MADE TOMMY"/>
                <a:ea typeface="MADE TOMMY"/>
                <a:cs typeface="MADE TOMMY"/>
                <a:sym typeface="MADE TOMMY"/>
              </a:rPr>
              <a:t>Self-advocacy &amp; Disability Culture</a:t>
            </a:r>
          </a:p>
          <a:p>
            <a:pPr defTabSz="609630">
              <a:lnSpc>
                <a:spcPts val="3133"/>
              </a:lnSpc>
            </a:pPr>
            <a:endParaRPr lang="en-US" sz="1649" spc="137">
              <a:solidFill>
                <a:srgbClr val="0053A0"/>
              </a:solidFill>
              <a:latin typeface="MADE TOMMY"/>
              <a:ea typeface="MADE TOMMY"/>
              <a:cs typeface="MADE TOMMY"/>
              <a:sym typeface="MADE TOMMY"/>
            </a:endParaRPr>
          </a:p>
          <a:p>
            <a:pPr defTabSz="609630">
              <a:lnSpc>
                <a:spcPts val="3133"/>
              </a:lnSpc>
            </a:pPr>
            <a:r>
              <a:rPr lang="en-US" sz="1649" spc="137">
                <a:solidFill>
                  <a:srgbClr val="0053A0"/>
                </a:solidFill>
                <a:latin typeface="MADE TOMMY"/>
                <a:ea typeface="MADE TOMMY"/>
                <a:cs typeface="MADE TOMMY"/>
                <a:sym typeface="MADE TOMMY"/>
              </a:rPr>
              <a:t>Accessible gaming, adaptive sports and leisure</a:t>
            </a:r>
          </a:p>
        </p:txBody>
      </p:sp>
      <p:sp>
        <p:nvSpPr>
          <p:cNvPr id="16" name="TextBox 16"/>
          <p:cNvSpPr txBox="1"/>
          <p:nvPr/>
        </p:nvSpPr>
        <p:spPr>
          <a:xfrm>
            <a:off x="1169996" y="1491861"/>
            <a:ext cx="6554437" cy="307392"/>
          </a:xfrm>
          <a:prstGeom prst="rect">
            <a:avLst/>
          </a:prstGeom>
        </p:spPr>
        <p:txBody>
          <a:bodyPr lIns="0" tIns="0" rIns="0" bIns="0" rtlCol="0" anchor="t">
            <a:spAutoFit/>
          </a:bodyPr>
          <a:lstStyle/>
          <a:p>
            <a:pPr defTabSz="609630">
              <a:lnSpc>
                <a:spcPts val="2452"/>
              </a:lnSpc>
            </a:pPr>
            <a:r>
              <a:rPr lang="en-US" sz="1977" b="1" spc="130">
                <a:solidFill>
                  <a:srgbClr val="000000"/>
                </a:solidFill>
                <a:latin typeface="Open Sans Light Bold"/>
                <a:ea typeface="Open Sans Light Bold"/>
                <a:cs typeface="Open Sans Light Bold"/>
                <a:sym typeface="Open Sans Light Bold"/>
              </a:rPr>
              <a:t>Our programs include: </a:t>
            </a:r>
          </a:p>
        </p:txBody>
      </p:sp>
      <p:sp>
        <p:nvSpPr>
          <p:cNvPr id="18" name="Freeform 18" descr="waton options logo"/>
          <p:cNvSpPr/>
          <p:nvPr/>
        </p:nvSpPr>
        <p:spPr>
          <a:xfrm>
            <a:off x="9972773" y="5773638"/>
            <a:ext cx="1965421" cy="831876"/>
          </a:xfrm>
          <a:custGeom>
            <a:avLst/>
            <a:gdLst/>
            <a:ahLst/>
            <a:cxnLst/>
            <a:rect l="l" t="t" r="r" b="b"/>
            <a:pathLst>
              <a:path w="2948131" h="1247814">
                <a:moveTo>
                  <a:pt x="0" y="0"/>
                </a:moveTo>
                <a:lnTo>
                  <a:pt x="2948131" y="0"/>
                </a:lnTo>
                <a:lnTo>
                  <a:pt x="2948131" y="1247814"/>
                </a:lnTo>
                <a:lnTo>
                  <a:pt x="0" y="1247814"/>
                </a:lnTo>
                <a:lnTo>
                  <a:pt x="0" y="0"/>
                </a:lnTo>
                <a:close/>
              </a:path>
            </a:pathLst>
          </a:custGeom>
          <a:blipFill>
            <a:blip r:embed="rId10"/>
            <a:stretch>
              <a:fillRect l="-50" r="-50"/>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2528" y="2854386"/>
            <a:ext cx="6109607" cy="3411190"/>
          </a:xfrm>
          <a:prstGeom prst="rect">
            <a:avLst/>
          </a:prstGeom>
        </p:spPr>
        <p:txBody>
          <a:bodyPr wrap="square" lIns="0" tIns="0" rIns="0" bIns="0" rtlCol="0" anchor="t">
            <a:spAutoFit/>
          </a:bodyPr>
          <a:lstStyle/>
          <a:p>
            <a:pPr marL="567752" marR="0" lvl="1" indent="-283876" algn="l" defTabSz="609630" rtl="0" eaLnBrk="1" fontAlgn="auto" latinLnBrk="0" hangingPunct="1">
              <a:lnSpc>
                <a:spcPts val="367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2F5597"/>
                </a:solidFill>
                <a:effectLst/>
                <a:uLnTx/>
                <a:uFillTx/>
                <a:latin typeface="MADE TOMMY"/>
                <a:ea typeface="MADE TOMMY"/>
                <a:cs typeface="MADE TOMMY"/>
                <a:sym typeface="MADE TOMMY"/>
              </a:rPr>
              <a:t>Georgia – Main Office</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948 Walton Way, Augusta, GA 30901</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706-724-6262</a:t>
            </a:r>
          </a:p>
          <a:p>
            <a:pPr marL="567752" marR="0" lvl="1" indent="-283876" algn="l" defTabSz="609630" rtl="0" eaLnBrk="1" fontAlgn="auto" latinLnBrk="0" hangingPunct="1">
              <a:lnSpc>
                <a:spcPts val="367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2F5597"/>
                </a:solidFill>
                <a:effectLst/>
                <a:uLnTx/>
                <a:uFillTx/>
                <a:latin typeface="MADE TOMMY"/>
                <a:ea typeface="MADE TOMMY"/>
                <a:cs typeface="MADE TOMMY"/>
                <a:sym typeface="MADE TOMMY"/>
              </a:rPr>
              <a:t>South Carolina</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514 West Ave, North Augusta, SC 29841</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803-279-9611</a:t>
            </a:r>
          </a:p>
          <a:p>
            <a:pPr marL="567752" marR="0" lvl="1" indent="-283876" algn="l" defTabSz="609630" rtl="0" eaLnBrk="1" fontAlgn="auto" latinLnBrk="0" hangingPunct="1">
              <a:lnSpc>
                <a:spcPts val="367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2F5597"/>
                </a:solidFill>
                <a:effectLst/>
                <a:uLnTx/>
                <a:uFillTx/>
                <a:latin typeface="MADE TOMMY"/>
                <a:ea typeface="MADE TOMMY"/>
                <a:cs typeface="MADE TOMMY"/>
                <a:sym typeface="MADE TOMMY"/>
              </a:rPr>
              <a:t>SC Low Country</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843-538-1600</a:t>
            </a:r>
          </a:p>
        </p:txBody>
      </p:sp>
      <p:sp>
        <p:nvSpPr>
          <p:cNvPr id="7" name="TextBox 7"/>
          <p:cNvSpPr txBox="1">
            <a:spLocks noGrp="1"/>
          </p:cNvSpPr>
          <p:nvPr>
            <p:ph type="title" idx="4294967295"/>
          </p:nvPr>
        </p:nvSpPr>
        <p:spPr>
          <a:xfrm>
            <a:off x="3914435" y="343163"/>
            <a:ext cx="4205288" cy="476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384"/>
              </a:lnSpc>
              <a:defRPr/>
            </a:pPr>
            <a:r>
              <a:rPr lang="en-US" sz="4400" u="sng" dirty="0">
                <a:solidFill>
                  <a:srgbClr val="2F5597"/>
                </a:solidFill>
                <a:latin typeface="TAN Songbird"/>
                <a:ea typeface="TAN Songbird"/>
                <a:cs typeface="TAN Songbird"/>
                <a:sym typeface="TAN Songbird"/>
              </a:rPr>
              <a:t>Get in Touch</a:t>
            </a:r>
          </a:p>
        </p:txBody>
      </p:sp>
      <p:sp>
        <p:nvSpPr>
          <p:cNvPr id="8" name="TextBox 8"/>
          <p:cNvSpPr txBox="1"/>
          <p:nvPr/>
        </p:nvSpPr>
        <p:spPr>
          <a:xfrm>
            <a:off x="2792968" y="819413"/>
            <a:ext cx="6720364" cy="269304"/>
          </a:xfrm>
          <a:prstGeom prst="rect">
            <a:avLst/>
          </a:prstGeom>
        </p:spPr>
        <p:txBody>
          <a:bodyPr lIns="0" tIns="0" rIns="0" bIns="0" rtlCol="0" anchor="t">
            <a:spAutoFit/>
          </a:bodyPr>
          <a:lstStyle/>
          <a:p>
            <a:pPr marL="0" marR="0" lvl="0" indent="0" algn="l" defTabSz="609630" rtl="0" eaLnBrk="1" fontAlgn="auto" latinLnBrk="0" hangingPunct="1">
              <a:lnSpc>
                <a:spcPts val="2088"/>
              </a:lnSpc>
              <a:spcBef>
                <a:spcPct val="0"/>
              </a:spcBef>
              <a:spcAft>
                <a:spcPts val="0"/>
              </a:spcAft>
              <a:buClrTx/>
              <a:buSzTx/>
              <a:buFontTx/>
              <a:buNone/>
              <a:tabLst/>
              <a:defRPr/>
            </a:pPr>
            <a:r>
              <a:rPr kumimoji="0" lang="en-US" sz="1933" b="1" i="0" u="none" strike="noStrike" kern="1200" cap="none" spc="0" normalizeH="0" baseline="0" noProof="0" dirty="0">
                <a:ln>
                  <a:noFill/>
                </a:ln>
                <a:solidFill>
                  <a:srgbClr val="000000"/>
                </a:solidFill>
                <a:effectLst/>
                <a:uLnTx/>
                <a:uFillTx/>
                <a:latin typeface="MADE TOMMY"/>
                <a:ea typeface="MADE TOMMY"/>
                <a:cs typeface="MADE TOMMY"/>
                <a:sym typeface="MADE TOMMY"/>
              </a:rPr>
              <a:t>We’d love to hear from you! Call us for more information!</a:t>
            </a:r>
          </a:p>
        </p:txBody>
      </p:sp>
      <p:sp>
        <p:nvSpPr>
          <p:cNvPr id="9" name="Freeform 9" descr="waton options logo"/>
          <p:cNvSpPr/>
          <p:nvPr/>
        </p:nvSpPr>
        <p:spPr>
          <a:xfrm>
            <a:off x="1110343" y="1637594"/>
            <a:ext cx="2217765" cy="974978"/>
          </a:xfrm>
          <a:custGeom>
            <a:avLst/>
            <a:gdLst/>
            <a:ahLst/>
            <a:cxnLst/>
            <a:rect l="l" t="t" r="r" b="b"/>
            <a:pathLst>
              <a:path w="2948131" h="1247814">
                <a:moveTo>
                  <a:pt x="0" y="0"/>
                </a:moveTo>
                <a:lnTo>
                  <a:pt x="2948131" y="0"/>
                </a:lnTo>
                <a:lnTo>
                  <a:pt x="2948131" y="1247814"/>
                </a:lnTo>
                <a:lnTo>
                  <a:pt x="0" y="1247814"/>
                </a:lnTo>
                <a:lnTo>
                  <a:pt x="0" y="0"/>
                </a:lnTo>
                <a:close/>
              </a:path>
            </a:pathLst>
          </a:custGeom>
          <a:blipFill>
            <a:blip r:embed="rId2"/>
            <a:stretch>
              <a:fillRect l="-50" r="-5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The logo for LIFE Center for Independent Living">
            <a:extLst>
              <a:ext uri="{FF2B5EF4-FFF2-40B4-BE49-F238E27FC236}">
                <a16:creationId xmlns:a16="http://schemas.microsoft.com/office/drawing/2014/main" id="{F1EAE427-C11A-6C32-BA61-748299162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060" y="1304307"/>
            <a:ext cx="1497225" cy="1497225"/>
          </a:xfrm>
          <a:prstGeom prst="rect">
            <a:avLst/>
          </a:prstGeom>
        </p:spPr>
      </p:pic>
      <p:sp>
        <p:nvSpPr>
          <p:cNvPr id="16" name="TextBox 15">
            <a:extLst>
              <a:ext uri="{FF2B5EF4-FFF2-40B4-BE49-F238E27FC236}">
                <a16:creationId xmlns:a16="http://schemas.microsoft.com/office/drawing/2014/main" id="{E92AD05F-C195-85CB-ECD0-6B00ED007E32}"/>
              </a:ext>
            </a:extLst>
          </p:cNvPr>
          <p:cNvSpPr txBox="1"/>
          <p:nvPr/>
        </p:nvSpPr>
        <p:spPr>
          <a:xfrm>
            <a:off x="6174923" y="2854386"/>
            <a:ext cx="6262006" cy="2599814"/>
          </a:xfrm>
          <a:prstGeom prst="rect">
            <a:avLst/>
          </a:prstGeom>
          <a:noFill/>
        </p:spPr>
        <p:txBody>
          <a:bodyPr wrap="square">
            <a:spAutoFit/>
          </a:bodyPr>
          <a:lstStyle/>
          <a:p>
            <a:pPr marL="567752" marR="0" lvl="1" indent="-283876" algn="l" defTabSz="609630" rtl="0" eaLnBrk="1" fontAlgn="auto" latinLnBrk="0" hangingPunct="1">
              <a:lnSpc>
                <a:spcPts val="367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2F5597"/>
                </a:solidFill>
                <a:effectLst/>
                <a:uLnTx/>
                <a:uFillTx/>
                <a:latin typeface="MADE TOMMY"/>
                <a:ea typeface="MADE TOMMY"/>
                <a:cs typeface="MADE TOMMY"/>
                <a:sym typeface="MADE TOMMY"/>
              </a:rPr>
              <a:t>Main Office</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lang="en-US" sz="2000" dirty="0">
                <a:solidFill>
                  <a:srgbClr val="000000"/>
                </a:solidFill>
                <a:latin typeface="MADE TOMMY"/>
                <a:ea typeface="MADE TOMMY"/>
                <a:cs typeface="MADE TOMMY"/>
                <a:sym typeface="MADE TOMMY"/>
              </a:rPr>
              <a:t>4811 Waters Avenue</a:t>
            </a: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 Savannah, GA 31404</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lang="en-US" sz="2000" dirty="0">
                <a:solidFill>
                  <a:srgbClr val="000000"/>
                </a:solidFill>
                <a:latin typeface="MADE TOMMY"/>
                <a:ea typeface="MADE TOMMY"/>
                <a:cs typeface="MADE TOMMY"/>
                <a:sym typeface="MADE TOMMY"/>
              </a:rPr>
              <a:t>912-920-2414</a:t>
            </a:r>
            <a:endPar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endParaRPr>
          </a:p>
          <a:p>
            <a:pPr marL="567752" marR="0" lvl="1" indent="-283876" algn="l" defTabSz="609630" rtl="0" eaLnBrk="1" fontAlgn="auto" latinLnBrk="0" hangingPunct="1">
              <a:lnSpc>
                <a:spcPts val="3670"/>
              </a:lnSpc>
              <a:spcBef>
                <a:spcPts val="0"/>
              </a:spcBef>
              <a:spcAft>
                <a:spcPts val="0"/>
              </a:spcAft>
              <a:buClrTx/>
              <a:buSzTx/>
              <a:buFont typeface="Arial"/>
              <a:buChar char="•"/>
              <a:tabLst/>
              <a:defRPr/>
            </a:pPr>
            <a:r>
              <a:rPr kumimoji="0" lang="en-US" sz="2400" b="1" i="0" u="none" strike="noStrike" kern="1200" cap="none" spc="0" normalizeH="0" baseline="0" noProof="0" dirty="0">
                <a:ln>
                  <a:noFill/>
                </a:ln>
                <a:solidFill>
                  <a:srgbClr val="2F5597"/>
                </a:solidFill>
                <a:effectLst/>
                <a:uLnTx/>
                <a:uFillTx/>
                <a:latin typeface="MADE TOMMY"/>
                <a:ea typeface="MADE TOMMY"/>
                <a:cs typeface="MADE TOMMY"/>
                <a:sym typeface="MADE TOMMY"/>
              </a:rPr>
              <a:t>Satellite Office</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lang="en-US" sz="2000" dirty="0">
                <a:solidFill>
                  <a:srgbClr val="000000"/>
                </a:solidFill>
                <a:latin typeface="MADE TOMMY"/>
                <a:ea typeface="MADE TOMMY"/>
                <a:cs typeface="MADE TOMMY"/>
                <a:sym typeface="MADE TOMMY"/>
              </a:rPr>
              <a:t>213 West J.L. </a:t>
            </a:r>
            <a:r>
              <a:rPr lang="en-US" sz="2000" dirty="0" err="1">
                <a:solidFill>
                  <a:srgbClr val="000000"/>
                </a:solidFill>
                <a:latin typeface="MADE TOMMY"/>
                <a:ea typeface="MADE TOMMY"/>
                <a:cs typeface="MADE TOMMY"/>
                <a:sym typeface="MADE TOMMY"/>
              </a:rPr>
              <a:t>Tyre</a:t>
            </a:r>
            <a:r>
              <a:rPr lang="en-US" sz="2000" dirty="0">
                <a:solidFill>
                  <a:srgbClr val="000000"/>
                </a:solidFill>
                <a:latin typeface="MADE TOMMY"/>
                <a:ea typeface="MADE TOMMY"/>
                <a:cs typeface="MADE TOMMY"/>
                <a:sym typeface="MADE TOMMY"/>
              </a:rPr>
              <a:t> Street</a:t>
            </a: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 </a:t>
            </a:r>
            <a:r>
              <a:rPr lang="en-US" sz="2000" dirty="0">
                <a:solidFill>
                  <a:srgbClr val="000000"/>
                </a:solidFill>
                <a:latin typeface="MADE TOMMY"/>
                <a:ea typeface="MADE TOMMY"/>
                <a:cs typeface="MADE TOMMY"/>
                <a:sym typeface="MADE TOMMY"/>
              </a:rPr>
              <a:t>Screven</a:t>
            </a: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 </a:t>
            </a:r>
            <a:r>
              <a:rPr lang="en-US" sz="2000" dirty="0">
                <a:solidFill>
                  <a:srgbClr val="000000"/>
                </a:solidFill>
                <a:latin typeface="MADE TOMMY"/>
                <a:ea typeface="MADE TOMMY"/>
                <a:cs typeface="MADE TOMMY"/>
                <a:sym typeface="MADE TOMMY"/>
              </a:rPr>
              <a:t>GA</a:t>
            </a:r>
            <a:r>
              <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rPr>
              <a:t> 31560</a:t>
            </a:r>
          </a:p>
          <a:p>
            <a:pPr marL="998903" marR="0" lvl="2" indent="-332968" algn="l" defTabSz="609630" rtl="0" eaLnBrk="1" fontAlgn="auto" latinLnBrk="0" hangingPunct="1">
              <a:lnSpc>
                <a:spcPts val="3145"/>
              </a:lnSpc>
              <a:spcBef>
                <a:spcPts val="0"/>
              </a:spcBef>
              <a:spcAft>
                <a:spcPts val="0"/>
              </a:spcAft>
              <a:buClrTx/>
              <a:buSzTx/>
              <a:buFont typeface="Arial"/>
              <a:buChar char="⚬"/>
              <a:tabLst/>
              <a:defRPr/>
            </a:pPr>
            <a:r>
              <a:rPr lang="en-US" sz="2000" dirty="0">
                <a:solidFill>
                  <a:srgbClr val="000000"/>
                </a:solidFill>
                <a:latin typeface="MADE TOMMY"/>
                <a:ea typeface="MADE TOMMY"/>
                <a:cs typeface="MADE TOMMY"/>
                <a:sym typeface="MADE TOMMY"/>
              </a:rPr>
              <a:t>912-385-2214</a:t>
            </a:r>
            <a:endParaRPr kumimoji="0" lang="en-US" sz="2000" b="0" i="0" u="none" strike="noStrike" kern="1200" cap="none" spc="0" normalizeH="0" baseline="0" noProof="0" dirty="0">
              <a:ln>
                <a:noFill/>
              </a:ln>
              <a:solidFill>
                <a:srgbClr val="000000"/>
              </a:solidFill>
              <a:effectLst/>
              <a:uLnTx/>
              <a:uFillTx/>
              <a:latin typeface="MADE TOMMY"/>
              <a:ea typeface="MADE TOMMY"/>
              <a:cs typeface="MADE TOMMY"/>
              <a:sym typeface="MADE TOMM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14C7-E5B4-4BF4-30EB-37F07FE7FE89}"/>
              </a:ext>
            </a:extLst>
          </p:cNvPr>
          <p:cNvSpPr>
            <a:spLocks noGrp="1"/>
          </p:cNvSpPr>
          <p:nvPr>
            <p:ph type="title"/>
          </p:nvPr>
        </p:nvSpPr>
        <p:spPr>
          <a:xfrm>
            <a:off x="2702560" y="365125"/>
            <a:ext cx="8651240" cy="1325563"/>
          </a:xfrm>
        </p:spPr>
        <p:txBody>
          <a:bodyPr>
            <a:normAutofit/>
          </a:bodyPr>
          <a:lstStyle/>
          <a:p>
            <a:r>
              <a:rPr lang="en-US">
                <a:latin typeface="Abadi Extra Light" panose="020F0502020204030204" pitchFamily="34" charset="0"/>
              </a:rPr>
              <a:t>Pathways to Partnerships</a:t>
            </a:r>
            <a:br>
              <a:rPr lang="en-US"/>
            </a:br>
            <a:r>
              <a:rPr lang="en-US"/>
              <a:t>Family Learning Session Survey</a:t>
            </a:r>
          </a:p>
        </p:txBody>
      </p:sp>
      <p:pic>
        <p:nvPicPr>
          <p:cNvPr id="3" name="Picture 2" descr="interlocking heart going from dark blue to light blue paired with text reaching Pathways to Partnership GVRA + CILs + LEAs">
            <a:extLst>
              <a:ext uri="{FF2B5EF4-FFF2-40B4-BE49-F238E27FC236}">
                <a16:creationId xmlns:a16="http://schemas.microsoft.com/office/drawing/2014/main" id="{9507B2B3-57F4-04EF-985E-DC41F87876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781" y="298315"/>
            <a:ext cx="1472845" cy="1472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00EB2A-CC05-C082-4326-30145D28F675}"/>
              </a:ext>
            </a:extLst>
          </p:cNvPr>
          <p:cNvSpPr/>
          <p:nvPr/>
        </p:nvSpPr>
        <p:spPr>
          <a:xfrm>
            <a:off x="321449" y="2628899"/>
            <a:ext cx="5017994" cy="2677656"/>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2800" dirty="0">
                <a:ln/>
                <a:solidFill>
                  <a:schemeClr val="bg1"/>
                </a:solidFill>
              </a:rPr>
              <a:t>We</a:t>
            </a:r>
            <a:r>
              <a:rPr lang="en-US" sz="2800" dirty="0">
                <a:ln/>
                <a:solidFill>
                  <a:schemeClr val="bg1"/>
                </a:solidFill>
                <a:ea typeface="+mn-lt"/>
                <a:cs typeface="+mn-lt"/>
              </a:rPr>
              <a:t> value your feedback and would appreciate it if you could take a few moments to complete this survey. Your responses will help improve our learning sessions.</a:t>
            </a:r>
            <a:endParaRPr lang="en-US" sz="2800" b="1" dirty="0">
              <a:ln/>
              <a:solidFill>
                <a:schemeClr val="bg1"/>
              </a:solidFill>
            </a:endParaRPr>
          </a:p>
        </p:txBody>
      </p:sp>
      <p:sp>
        <p:nvSpPr>
          <p:cNvPr id="8" name="TextBox 7">
            <a:extLst>
              <a:ext uri="{FF2B5EF4-FFF2-40B4-BE49-F238E27FC236}">
                <a16:creationId xmlns:a16="http://schemas.microsoft.com/office/drawing/2014/main" id="{088E6620-974B-102E-6BCD-DD151E1378DC}"/>
              </a:ext>
              <a:ext uri="{C183D7F6-B498-43B3-948B-1728B52AA6E4}">
                <adec:decorative xmlns:adec="http://schemas.microsoft.com/office/drawing/2017/decorative" val="1"/>
              </a:ext>
            </a:extLst>
          </p:cNvPr>
          <p:cNvSpPr txBox="1"/>
          <p:nvPr/>
        </p:nvSpPr>
        <p:spPr>
          <a:xfrm>
            <a:off x="5339443" y="2196192"/>
            <a:ext cx="5355771" cy="369332"/>
          </a:xfrm>
          <a:prstGeom prst="rect">
            <a:avLst/>
          </a:prstGeom>
          <a:noFill/>
        </p:spPr>
        <p:txBody>
          <a:bodyPr wrap="square" rtlCol="0">
            <a:spAutoFit/>
          </a:bodyPr>
          <a:lstStyle/>
          <a:p>
            <a:r>
              <a:rPr lang="en-US" dirty="0"/>
              <a:t> </a:t>
            </a:r>
          </a:p>
        </p:txBody>
      </p:sp>
      <p:sp>
        <p:nvSpPr>
          <p:cNvPr id="12" name="TextBox 11">
            <a:extLst>
              <a:ext uri="{FF2B5EF4-FFF2-40B4-BE49-F238E27FC236}">
                <a16:creationId xmlns:a16="http://schemas.microsoft.com/office/drawing/2014/main" id="{0DD58352-82D0-76A2-D14B-B625F48A33D7}"/>
              </a:ext>
            </a:extLst>
          </p:cNvPr>
          <p:cNvSpPr txBox="1"/>
          <p:nvPr/>
        </p:nvSpPr>
        <p:spPr>
          <a:xfrm>
            <a:off x="797378" y="6375019"/>
            <a:ext cx="10384971" cy="400110"/>
          </a:xfrm>
          <a:prstGeom prst="rect">
            <a:avLst/>
          </a:prstGeom>
          <a:noFill/>
        </p:spPr>
        <p:txBody>
          <a:bodyPr wrap="square">
            <a:spAutoFit/>
          </a:bodyPr>
          <a:lstStyle/>
          <a:p>
            <a:pPr algn="ctr"/>
            <a:r>
              <a:rPr lang="en-US" sz="600" dirty="0">
                <a:solidFill>
                  <a:schemeClr val="bg1"/>
                </a:solidFill>
              </a:rPr>
              <a:t>The contents of this presentation were developed under grant H421E230027 from the U.S. Department of Education (Department). The Department does not mandate or prescribe practices, models, or other activities described or discussed in this document. The contents of this presentation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publication is not intended to </a:t>
            </a:r>
            <a:r>
              <a:rPr lang="en-US" sz="800" dirty="0">
                <a:solidFill>
                  <a:schemeClr val="bg1"/>
                </a:solidFill>
              </a:rPr>
              <a:t>represent</a:t>
            </a:r>
            <a:r>
              <a:rPr lang="en-US" sz="600" dirty="0">
                <a:solidFill>
                  <a:schemeClr val="bg1"/>
                </a:solidFill>
              </a:rPr>
              <a:t> the views or policy of or be an endorsement of any views expressed or materials provided by any Federal agency. (EDGAR75.620)</a:t>
            </a:r>
          </a:p>
        </p:txBody>
      </p:sp>
      <p:pic>
        <p:nvPicPr>
          <p:cNvPr id="1026" name="Picture 2" descr="Thank you Images - Free Download on Freepik">
            <a:extLst>
              <a:ext uri="{FF2B5EF4-FFF2-40B4-BE49-F238E27FC236}">
                <a16:creationId xmlns:a16="http://schemas.microsoft.com/office/drawing/2014/main" id="{3BC5472D-24A6-34B2-C3FC-D0408C1E7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9" b="1008"/>
          <a:stretch>
            <a:fillRect/>
          </a:stretch>
        </p:blipFill>
        <p:spPr bwMode="auto">
          <a:xfrm rot="20804887">
            <a:off x="9024657" y="2921262"/>
            <a:ext cx="2532967" cy="17603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 for session survey&#10;&#10;">
            <a:extLst>
              <a:ext uri="{FF2B5EF4-FFF2-40B4-BE49-F238E27FC236}">
                <a16:creationId xmlns:a16="http://schemas.microsoft.com/office/drawing/2014/main" id="{D2847895-4742-F55B-250D-1E34143A7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343" y="2723879"/>
            <a:ext cx="2536371" cy="2536371"/>
          </a:xfrm>
          <a:prstGeom prst="rect">
            <a:avLst/>
          </a:prstGeom>
        </p:spPr>
      </p:pic>
    </p:spTree>
    <p:extLst>
      <p:ext uri="{BB962C8B-B14F-4D97-AF65-F5344CB8AC3E}">
        <p14:creationId xmlns:p14="http://schemas.microsoft.com/office/powerpoint/2010/main" val="308150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3BD365-0426-56CE-73D9-F394B5610816}"/>
              </a:ext>
            </a:extLst>
          </p:cNvPr>
          <p:cNvSpPr>
            <a:spLocks noGrp="1"/>
          </p:cNvSpPr>
          <p:nvPr>
            <p:ph type="title"/>
          </p:nvPr>
        </p:nvSpPr>
        <p:spPr>
          <a:xfrm>
            <a:off x="3352799" y="796925"/>
            <a:ext cx="5765801" cy="1325563"/>
          </a:xfrm>
        </p:spPr>
        <p:txBody>
          <a:bodyPr>
            <a:normAutofit/>
          </a:bodyPr>
          <a:lstStyle/>
          <a:p>
            <a:pPr algn="ctr"/>
            <a:r>
              <a:rPr lang="en-US" sz="5400" b="1" i="0" u="none" strike="noStrike">
                <a:solidFill>
                  <a:srgbClr val="0E5269"/>
                </a:solidFill>
                <a:effectLst/>
                <a:latin typeface="Arial" panose="020B0604020202020204" pitchFamily="34" charset="0"/>
              </a:rPr>
              <a:t>Big Dreams</a:t>
            </a:r>
            <a:endParaRPr lang="en-US" sz="5400"/>
          </a:p>
        </p:txBody>
      </p:sp>
      <p:pic>
        <p:nvPicPr>
          <p:cNvPr id="2052" name="Picture 4" descr="interlocking heart going from dark blue to light blue paired with text reaching Pathways to Partnership GVRA + CILs + LEAs">
            <a:extLst>
              <a:ext uri="{FF2B5EF4-FFF2-40B4-BE49-F238E27FC236}">
                <a16:creationId xmlns:a16="http://schemas.microsoft.com/office/drawing/2014/main" id="{076A99E2-6403-B406-94D1-F197AA6C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48" y="255397"/>
            <a:ext cx="1500251" cy="15002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white text on a black background&#10;&#10;">
            <a:extLst>
              <a:ext uri="{FF2B5EF4-FFF2-40B4-BE49-F238E27FC236}">
                <a16:creationId xmlns:a16="http://schemas.microsoft.com/office/drawing/2014/main" id="{9148991F-2712-95F7-DAF1-83CE6C792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430" y="7162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blue hexagons with black text&#10;&#10;Student&#10;Family">
            <a:extLst>
              <a:ext uri="{FF2B5EF4-FFF2-40B4-BE49-F238E27FC236}">
                <a16:creationId xmlns:a16="http://schemas.microsoft.com/office/drawing/2014/main" id="{F91AB7ED-B786-68FE-3927-619CA2588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839" y="2345268"/>
            <a:ext cx="5882322" cy="363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7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3461-DAE0-04B8-AA7D-D68CD248562D}"/>
              </a:ext>
            </a:extLst>
          </p:cNvPr>
          <p:cNvSpPr>
            <a:spLocks noGrp="1"/>
          </p:cNvSpPr>
          <p:nvPr>
            <p:ph type="title"/>
          </p:nvPr>
        </p:nvSpPr>
        <p:spPr>
          <a:xfrm>
            <a:off x="1202919" y="-1508760"/>
            <a:ext cx="9784080" cy="1508760"/>
          </a:xfrm>
        </p:spPr>
        <p:txBody>
          <a:bodyPr vert="horz" lIns="91440" tIns="45720" rIns="91440" bIns="45720" rtlCol="0" anchor="b">
            <a:normAutofit/>
          </a:bodyPr>
          <a:lstStyle/>
          <a:p>
            <a:r>
              <a:rPr lang="en-US" dirty="0"/>
              <a:t>P2P Mission</a:t>
            </a:r>
          </a:p>
        </p:txBody>
      </p:sp>
      <p:pic>
        <p:nvPicPr>
          <p:cNvPr id="7" name="Picture 4" descr="interlocking heart going from dark blue to light blue paired with text reaching Pathways to Partnership GVRA + CILs + LEAs">
            <a:extLst>
              <a:ext uri="{FF2B5EF4-FFF2-40B4-BE49-F238E27FC236}">
                <a16:creationId xmlns:a16="http://schemas.microsoft.com/office/drawing/2014/main" id="{D953E2E2-EEDE-AEA6-7EE9-05A978CE9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290" y="215292"/>
            <a:ext cx="1500251" cy="1500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9E8662-6B23-E61D-3C65-CFBD385B53CA}"/>
              </a:ext>
            </a:extLst>
          </p:cNvPr>
          <p:cNvSpPr txBox="1"/>
          <p:nvPr/>
        </p:nvSpPr>
        <p:spPr>
          <a:xfrm>
            <a:off x="1024128" y="2120200"/>
            <a:ext cx="10338816" cy="1569660"/>
          </a:xfrm>
          <a:prstGeom prst="rect">
            <a:avLst/>
          </a:prstGeom>
          <a:noFill/>
        </p:spPr>
        <p:txBody>
          <a:bodyPr wrap="square">
            <a:spAutoFit/>
          </a:bodyPr>
          <a:lstStyle/>
          <a:p>
            <a:pPr algn="ctr"/>
            <a:r>
              <a:rPr lang="en-US" sz="2400" b="1" i="0" u="none" strike="noStrike">
                <a:solidFill>
                  <a:srgbClr val="000000"/>
                </a:solidFill>
                <a:effectLst/>
                <a:latin typeface="Arial" panose="020B0604020202020204" pitchFamily="34" charset="0"/>
              </a:rPr>
              <a:t>P2P Mission: </a:t>
            </a:r>
            <a:r>
              <a:rPr lang="en-US" sz="2400" b="0" i="0" u="none" strike="noStrike">
                <a:solidFill>
                  <a:srgbClr val="000000"/>
                </a:solidFill>
                <a:effectLst/>
                <a:latin typeface="Arial" panose="020B0604020202020204" pitchFamily="34" charset="0"/>
              </a:rPr>
              <a:t>To improve training and preparation of children and youth with disabilities in Georgia to eventually obtain and maintain competitive integrated employment in conjunction and coordination with other state, local, and private entities.</a:t>
            </a:r>
            <a:r>
              <a:rPr lang="en-US" sz="2400" b="0" i="0">
                <a:solidFill>
                  <a:srgbClr val="000000"/>
                </a:solidFill>
                <a:effectLst/>
                <a:latin typeface="Arial" panose="020B0604020202020204" pitchFamily="34" charset="0"/>
              </a:rPr>
              <a:t>​</a:t>
            </a:r>
            <a:endParaRPr lang="en-US" sz="2400"/>
          </a:p>
        </p:txBody>
      </p:sp>
      <p:pic>
        <p:nvPicPr>
          <p:cNvPr id="6" name="Picture 4" descr="Picture of a young person dreaming about the future (graduation cap on head)">
            <a:extLst>
              <a:ext uri="{FF2B5EF4-FFF2-40B4-BE49-F238E27FC236}">
                <a16:creationId xmlns:a16="http://schemas.microsoft.com/office/drawing/2014/main" id="{B2B25090-E8D6-50C9-384C-91A2024BE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306" y="4014642"/>
            <a:ext cx="4419067" cy="241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8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50AA-9452-50AC-1A02-1DD244FC1ADC}"/>
              </a:ext>
            </a:extLst>
          </p:cNvPr>
          <p:cNvSpPr>
            <a:spLocks noGrp="1"/>
          </p:cNvSpPr>
          <p:nvPr>
            <p:ph type="title"/>
          </p:nvPr>
        </p:nvSpPr>
        <p:spPr/>
        <p:txBody>
          <a:bodyPr>
            <a:normAutofit fontScale="90000"/>
          </a:bodyPr>
          <a:lstStyle/>
          <a:p>
            <a:pPr algn="ctr"/>
            <a:br>
              <a:rPr lang="en-US" b="1" dirty="0">
                <a:latin typeface="Abadi Extra Light" panose="020B0204020104020204" pitchFamily="34" charset="0"/>
              </a:rPr>
            </a:br>
            <a:br>
              <a:rPr lang="en-US" b="1" dirty="0">
                <a:latin typeface="Abadi Extra Light" panose="020B0204020104020204" pitchFamily="34" charset="0"/>
              </a:rPr>
            </a:br>
            <a:r>
              <a:rPr lang="en-US" sz="4400" b="1" dirty="0">
                <a:latin typeface="Abadi Extra Light" panose="020B0204020104020204" pitchFamily="34" charset="0"/>
              </a:rPr>
              <a:t>Family Learning Session  </a:t>
            </a:r>
            <a:br>
              <a:rPr lang="en-US" b="1" dirty="0">
                <a:latin typeface="Abadi Extra Light" panose="020B0204020104020204" pitchFamily="34" charset="0"/>
              </a:rPr>
            </a:br>
            <a:br>
              <a:rPr lang="en-US" b="1" dirty="0">
                <a:latin typeface="Abadi Extra Light" panose="020B0204020104020204" pitchFamily="34" charset="0"/>
              </a:rPr>
            </a:br>
            <a:endParaRPr lang="en-US" dirty="0"/>
          </a:p>
        </p:txBody>
      </p:sp>
      <p:sp>
        <p:nvSpPr>
          <p:cNvPr id="4" name="TextBox 3">
            <a:extLst>
              <a:ext uri="{FF2B5EF4-FFF2-40B4-BE49-F238E27FC236}">
                <a16:creationId xmlns:a16="http://schemas.microsoft.com/office/drawing/2014/main" id="{656CDA01-5561-6DD7-CC89-47EC3BBAA21A}"/>
              </a:ext>
            </a:extLst>
          </p:cNvPr>
          <p:cNvSpPr txBox="1"/>
          <p:nvPr/>
        </p:nvSpPr>
        <p:spPr>
          <a:xfrm>
            <a:off x="1588879" y="1894135"/>
            <a:ext cx="9253728" cy="5447645"/>
          </a:xfrm>
          <a:prstGeom prst="rect">
            <a:avLst/>
          </a:prstGeom>
          <a:noFill/>
        </p:spPr>
        <p:txBody>
          <a:bodyPr wrap="square">
            <a:spAutoFit/>
          </a:bodyPr>
          <a:lstStyle/>
          <a:p>
            <a:pPr algn="ctr"/>
            <a:r>
              <a:rPr lang="en-US" sz="4000" b="1" dirty="0">
                <a:latin typeface="Abadi Extra Light" panose="020B0204020104020204" pitchFamily="34" charset="0"/>
              </a:rPr>
              <a:t>What Resources are Available for My Child with a Disability and Our Family?</a:t>
            </a:r>
          </a:p>
          <a:p>
            <a:pPr algn="ctr"/>
            <a:r>
              <a:rPr lang="en-US" sz="4000" b="1" dirty="0">
                <a:latin typeface="Abadi Extra Light" panose="020B0204020104020204" pitchFamily="34" charset="0"/>
              </a:rPr>
              <a:t>PART 2</a:t>
            </a:r>
          </a:p>
          <a:p>
            <a:pPr algn="ctr"/>
            <a:endParaRPr lang="en-US" sz="4000" b="1" dirty="0">
              <a:latin typeface="Abadi Extra Light" panose="020B0204020104020204" pitchFamily="34" charset="0"/>
            </a:endParaRPr>
          </a:p>
          <a:p>
            <a:pPr algn="ctr"/>
            <a:r>
              <a:rPr lang="en-US" sz="2800" dirty="0">
                <a:latin typeface="Abadi Extra Light" panose="020B0204020104020204" pitchFamily="34" charset="0"/>
              </a:rPr>
              <a:t> </a:t>
            </a:r>
            <a:r>
              <a:rPr lang="en-US" sz="3200" dirty="0">
                <a:latin typeface="Abadi Extra Light" panose="020B0204020104020204" pitchFamily="34" charset="0"/>
              </a:rPr>
              <a:t>Makenzie Morrison – </a:t>
            </a:r>
            <a:r>
              <a:rPr lang="en-US" sz="2800" dirty="0">
                <a:latin typeface="Abadi Extra Light" panose="020B0204020104020204" pitchFamily="34" charset="0"/>
              </a:rPr>
              <a:t>Youth Transition Coordinator, Walton Options Center for Independent Living</a:t>
            </a:r>
          </a:p>
          <a:p>
            <a:pPr algn="ctr"/>
            <a:endParaRPr lang="en-US" sz="2800" dirty="0">
              <a:latin typeface="Abadi Extra Light" panose="020B0204020104020204" pitchFamily="34" charset="0"/>
            </a:endParaRPr>
          </a:p>
          <a:p>
            <a:pPr algn="ctr"/>
            <a:r>
              <a:rPr lang="en-US" sz="3200" dirty="0">
                <a:latin typeface="Abadi Extra Light" panose="020B0204020104020204" pitchFamily="34" charset="0"/>
              </a:rPr>
              <a:t>Melanie Berry – </a:t>
            </a:r>
            <a:r>
              <a:rPr lang="en-US" sz="2800" dirty="0">
                <a:latin typeface="Abadi Extra Light" panose="020B0204020104020204" pitchFamily="34" charset="0"/>
              </a:rPr>
              <a:t>Community Educator, LIFE Center for Independent Living</a:t>
            </a:r>
            <a:br>
              <a:rPr lang="en-US" sz="4000" dirty="0">
                <a:latin typeface="Abadi Extra Light" panose="020B0204020104020204" pitchFamily="34" charset="0"/>
              </a:rPr>
            </a:br>
            <a:r>
              <a:rPr lang="en-US" sz="4000" dirty="0">
                <a:latin typeface="Abadi Extra Light" panose="020B0204020104020204" pitchFamily="34" charset="0"/>
              </a:rPr>
              <a:t> </a:t>
            </a:r>
            <a:endParaRPr lang="en-US" sz="4000" b="1" dirty="0">
              <a:latin typeface="Abadi Extra Light" panose="020B0204020104020204" pitchFamily="34" charset="0"/>
            </a:endParaRPr>
          </a:p>
        </p:txBody>
      </p:sp>
    </p:spTree>
    <p:extLst>
      <p:ext uri="{BB962C8B-B14F-4D97-AF65-F5344CB8AC3E}">
        <p14:creationId xmlns:p14="http://schemas.microsoft.com/office/powerpoint/2010/main" val="397024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041E6-F905-AA29-9720-F5541396ECCF}"/>
            </a:ext>
          </a:extLst>
        </p:cNvPr>
        <p:cNvGrpSpPr/>
        <p:nvPr/>
      </p:nvGrpSpPr>
      <p:grpSpPr>
        <a:xfrm>
          <a:off x="0" y="0"/>
          <a:ext cx="0" cy="0"/>
          <a:chOff x="0" y="0"/>
          <a:chExt cx="0" cy="0"/>
        </a:xfrm>
      </p:grpSpPr>
      <p:grpSp>
        <p:nvGrpSpPr>
          <p:cNvPr id="19" name="Group 18" descr="&quot;CILs Across the State&quot; Title in blue letters on a beige rectangle with a black boarder.">
            <a:extLst>
              <a:ext uri="{FF2B5EF4-FFF2-40B4-BE49-F238E27FC236}">
                <a16:creationId xmlns:a16="http://schemas.microsoft.com/office/drawing/2014/main" id="{C6E9F40C-FF57-5ABF-C909-905B86EBCCFE}"/>
              </a:ext>
            </a:extLst>
          </p:cNvPr>
          <p:cNvGrpSpPr>
            <a:grpSpLocks noGrp="1" noUngrp="1" noRot="1" noMove="1" noResize="1"/>
          </p:cNvGrpSpPr>
          <p:nvPr/>
        </p:nvGrpSpPr>
        <p:grpSpPr>
          <a:xfrm>
            <a:off x="899160" y="127000"/>
            <a:ext cx="10393680" cy="969425"/>
            <a:chOff x="1348740" y="301631"/>
            <a:chExt cx="15590520" cy="1454138"/>
          </a:xfrm>
        </p:grpSpPr>
        <p:grpSp>
          <p:nvGrpSpPr>
            <p:cNvPr id="2" name="Group 2">
              <a:extLst>
                <a:ext uri="{FF2B5EF4-FFF2-40B4-BE49-F238E27FC236}">
                  <a16:creationId xmlns:a16="http://schemas.microsoft.com/office/drawing/2014/main" id="{7DB583B4-916A-70F3-5C66-4A35F542EE9C}"/>
                </a:ext>
              </a:extLst>
            </p:cNvPr>
            <p:cNvGrpSpPr>
              <a:grpSpLocks noGrp="1" noUngrp="1" noRot="1" noMove="1" noResize="1"/>
            </p:cNvGrpSpPr>
            <p:nvPr/>
          </p:nvGrpSpPr>
          <p:grpSpPr>
            <a:xfrm>
              <a:off x="3693528" y="301631"/>
              <a:ext cx="10869182" cy="1454138"/>
              <a:chOff x="0" y="0"/>
              <a:chExt cx="3495546" cy="467653"/>
            </a:xfrm>
          </p:grpSpPr>
          <p:sp>
            <p:nvSpPr>
              <p:cNvPr id="3" name="Freeform 3">
                <a:extLst>
                  <a:ext uri="{FF2B5EF4-FFF2-40B4-BE49-F238E27FC236}">
                    <a16:creationId xmlns:a16="http://schemas.microsoft.com/office/drawing/2014/main" id="{905D9BD2-5901-DC1A-65FC-9FCC6D849968}"/>
                  </a:ext>
                </a:extLst>
              </p:cNvPr>
              <p:cNvSpPr>
                <a:spLocks noGrp="1" noRot="1" noMove="1" noResize="1" noEditPoints="1" noAdjustHandles="1" noChangeArrowheads="1" noChangeShapeType="1"/>
              </p:cNvSpPr>
              <p:nvPr/>
            </p:nvSpPr>
            <p:spPr>
              <a:xfrm>
                <a:off x="0" y="0"/>
                <a:ext cx="3495546" cy="467653"/>
              </a:xfrm>
              <a:custGeom>
                <a:avLst/>
                <a:gdLst/>
                <a:ahLst/>
                <a:cxnLst/>
                <a:rect l="l" t="t" r="r" b="b"/>
                <a:pathLst>
                  <a:path w="3495546" h="467653">
                    <a:moveTo>
                      <a:pt x="0" y="0"/>
                    </a:moveTo>
                    <a:lnTo>
                      <a:pt x="3495546" y="0"/>
                    </a:lnTo>
                    <a:lnTo>
                      <a:pt x="3495546" y="467653"/>
                    </a:lnTo>
                    <a:lnTo>
                      <a:pt x="0" y="467653"/>
                    </a:lnTo>
                    <a:close/>
                  </a:path>
                </a:pathLst>
              </a:custGeom>
              <a:solidFill>
                <a:srgbClr val="FFF1E7"/>
              </a:solidFill>
              <a:ln w="3810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7B3CE370-E41F-84EC-F3A1-7574C09A4089}"/>
                  </a:ext>
                </a:extLst>
              </p:cNvPr>
              <p:cNvSpPr txBox="1">
                <a:spLocks noGrp="1" noRot="1" noMove="1" noResize="1" noEditPoints="1" noAdjustHandles="1" noChangeArrowheads="1" noChangeShapeType="1"/>
              </p:cNvSpPr>
              <p:nvPr/>
            </p:nvSpPr>
            <p:spPr>
              <a:xfrm>
                <a:off x="0" y="-28575"/>
                <a:ext cx="3495546" cy="496228"/>
              </a:xfrm>
              <a:prstGeom prst="rect">
                <a:avLst/>
              </a:prstGeom>
            </p:spPr>
            <p:txBody>
              <a:bodyPr lIns="34637" tIns="34637" rIns="34637" bIns="34637" rtlCol="0" anchor="ctr"/>
              <a:lstStyle/>
              <a:p>
                <a:pPr marL="0" marR="0" lvl="0" indent="0" algn="ctr" defTabSz="609630" rtl="0" eaLnBrk="1" fontAlgn="auto" latinLnBrk="0" hangingPunct="1">
                  <a:lnSpc>
                    <a:spcPts val="143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B37F0EAB-172E-379C-7B88-01EFF2C058F8}"/>
                </a:ext>
              </a:extLst>
            </p:cNvPr>
            <p:cNvSpPr txBox="1">
              <a:spLocks noGrp="1" noRot="1" noMove="1" noResize="1" noEditPoints="1" noAdjustHandles="1" noChangeArrowheads="1" noChangeShapeType="1"/>
            </p:cNvSpPr>
            <p:nvPr/>
          </p:nvSpPr>
          <p:spPr>
            <a:xfrm>
              <a:off x="1348740" y="895828"/>
              <a:ext cx="15590520" cy="654026"/>
            </a:xfrm>
            <a:prstGeom prst="rect">
              <a:avLst/>
            </a:prstGeom>
          </p:spPr>
          <p:txBody>
            <a:bodyPr lIns="0" tIns="0" rIns="0" bIns="0" rtlCol="0" anchor="t">
              <a:spAutoFit/>
            </a:bodyPr>
            <a:lstStyle/>
            <a:p>
              <a:pPr marL="0" marR="0" lvl="0" indent="0" algn="ctr" defTabSz="609630" rtl="0" eaLnBrk="1" fontAlgn="auto" latinLnBrk="0" hangingPunct="1">
                <a:lnSpc>
                  <a:spcPts val="3384"/>
                </a:lnSpc>
                <a:spcBef>
                  <a:spcPts val="0"/>
                </a:spcBef>
                <a:spcAft>
                  <a:spcPts val="0"/>
                </a:spcAft>
                <a:buClrTx/>
                <a:buSzTx/>
                <a:buFontTx/>
                <a:buNone/>
                <a:tabLst/>
                <a:defRPr/>
              </a:pPr>
              <a:r>
                <a:rPr kumimoji="0" lang="en-US" sz="3133" b="0" i="0" u="none" strike="noStrike" kern="1200" cap="none" spc="0" normalizeH="0" baseline="0" noProof="0" dirty="0">
                  <a:ln>
                    <a:noFill/>
                  </a:ln>
                  <a:solidFill>
                    <a:srgbClr val="2F5597"/>
                  </a:solidFill>
                  <a:effectLst/>
                  <a:uLnTx/>
                  <a:uFillTx/>
                  <a:latin typeface="TAN Songbird"/>
                  <a:ea typeface="TAN Songbird"/>
                  <a:cs typeface="TAN Songbird"/>
                  <a:sym typeface="TAN Songbird"/>
                </a:rPr>
                <a:t>CILs Across the State</a:t>
              </a:r>
            </a:p>
          </p:txBody>
        </p:sp>
      </p:grpSp>
      <p:sp>
        <p:nvSpPr>
          <p:cNvPr id="39" name="Rectangle 2">
            <a:extLst>
              <a:ext uri="{FF2B5EF4-FFF2-40B4-BE49-F238E27FC236}">
                <a16:creationId xmlns:a16="http://schemas.microsoft.com/office/drawing/2014/main" id="{3F52AC9A-C4BD-41CC-697A-8791D2849336}"/>
              </a:ext>
            </a:extLst>
          </p:cNvPr>
          <p:cNvSpPr>
            <a:spLocks noGrp="1" noRot="1" noMove="1" noResize="1" noEditPoints="1" noAdjustHandles="1" noChangeArrowheads="1" noChangeShapeType="1"/>
          </p:cNvSpPr>
          <p:nvPr/>
        </p:nvSpPr>
        <p:spPr bwMode="auto">
          <a:xfrm>
            <a:off x="723687" y="1168836"/>
            <a:ext cx="2540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949496"/>
                </a:solidFill>
                <a:effectLst/>
                <a:uLnTx/>
                <a:uFillTx/>
                <a:latin typeface="MADE TOMMY" panose="020B0604020202020204" charset="0"/>
                <a:ea typeface="+mn-ea"/>
                <a:cs typeface="+mn-cs"/>
              </a:rPr>
              <a:t>Access 2 Independence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2000 Hamilton Rd. Suite B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Columbus, GA 21904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Phone: 706-405-2393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call GA Relay 711 access2independence.com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West Central Georgia: Chattahoochee, Harris, Marion, Muskogee, Quitman, Stewart, Talbot, Taylor and Webster. Also, serves (information and referral only) Crisp, Dooly, Macon, Schley, and Sumter.</a:t>
            </a:r>
          </a:p>
        </p:txBody>
      </p:sp>
      <p:sp>
        <p:nvSpPr>
          <p:cNvPr id="40" name="Rectangle 3">
            <a:extLst>
              <a:ext uri="{FF2B5EF4-FFF2-40B4-BE49-F238E27FC236}">
                <a16:creationId xmlns:a16="http://schemas.microsoft.com/office/drawing/2014/main" id="{9CF780CE-BA32-AAB8-7615-EDF2619F840B}"/>
              </a:ext>
            </a:extLst>
          </p:cNvPr>
          <p:cNvSpPr>
            <a:spLocks noGrp="1" noRot="1" noMove="1" noResize="1" noEditPoints="1" noAdjustHandles="1" noChangeArrowheads="1" noChangeShapeType="1"/>
          </p:cNvSpPr>
          <p:nvPr/>
        </p:nvSpPr>
        <p:spPr bwMode="auto">
          <a:xfrm>
            <a:off x="726260" y="2462352"/>
            <a:ext cx="253485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MADE TOMMY" panose="020B0604020202020204" charset="0"/>
                <a:ea typeface="+mn-ea"/>
                <a:cs typeface="+mn-cs"/>
              </a:rPr>
              <a:t>BAIN (Bainbridge Advocacy Individual Network)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711 East Shotwell Street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P.O. Box 1674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Bainbridge, GA 39818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Phone: 229-246-0150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call GA Relay 711 or at 800-255-0135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baincil.org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Southwest Georgia: Baker, Clay, Decatur, Early, Grady Miller, Mitchell, Seminole, Thomas, and Randolph.</a:t>
            </a:r>
          </a:p>
        </p:txBody>
      </p:sp>
      <p:sp>
        <p:nvSpPr>
          <p:cNvPr id="38" name="Rectangle 1">
            <a:extLst>
              <a:ext uri="{FF2B5EF4-FFF2-40B4-BE49-F238E27FC236}">
                <a16:creationId xmlns:a16="http://schemas.microsoft.com/office/drawing/2014/main" id="{312DB41F-55FD-5CA1-54F1-E83213831FB4}"/>
              </a:ext>
            </a:extLst>
          </p:cNvPr>
          <p:cNvSpPr>
            <a:spLocks noGrp="1" noRot="1" noMove="1" noResize="1" noEditPoints="1" noAdjustHandles="1" noChangeArrowheads="1" noChangeShapeType="1"/>
          </p:cNvSpPr>
          <p:nvPr/>
        </p:nvSpPr>
        <p:spPr bwMode="auto">
          <a:xfrm>
            <a:off x="723687" y="3816568"/>
            <a:ext cx="25374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MADE TOMMY" panose="020B0604020202020204" charset="0"/>
                <a:ea typeface="+mn-ea"/>
                <a:cs typeface="+mn-cs"/>
              </a:rPr>
              <a:t>BAIN - Satellite Office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2215 </a:t>
            </a:r>
            <a:r>
              <a:rPr kumimoji="0" lang="en-US" altLang="en-US" sz="800" b="0" i="0" u="none" strike="noStrike" kern="1200" cap="none" spc="0" normalizeH="0" baseline="0" noProof="0" dirty="0" err="1">
                <a:ln>
                  <a:noFill/>
                </a:ln>
                <a:solidFill>
                  <a:srgbClr val="0053A0"/>
                </a:solidFill>
                <a:effectLst/>
                <a:uLnTx/>
                <a:uFillTx/>
                <a:latin typeface="MADE TOMMY" panose="020B0604020202020204" charset="0"/>
                <a:ea typeface="+mn-ea"/>
                <a:cs typeface="+mn-cs"/>
              </a:rPr>
              <a:t>Bemiss</a:t>
            </a: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 Road, Unit B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Valdosta, GA 31602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Phone: 229-262-7499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Southwest Georgia: Atkinson, Berrien, Brooks, Clinch, Colquitt, Cook, Echols, </a:t>
            </a:r>
            <a:r>
              <a:rPr kumimoji="0" lang="en-US" altLang="en-US" sz="800" b="0" i="0" u="none" strike="noStrike" kern="1200" cap="none" spc="0" normalizeH="0" baseline="0" noProof="0" dirty="0" err="1">
                <a:ln>
                  <a:noFill/>
                </a:ln>
                <a:solidFill>
                  <a:srgbClr val="0053A0"/>
                </a:solidFill>
                <a:effectLst/>
                <a:uLnTx/>
                <a:uFillTx/>
                <a:latin typeface="MADE TOMMY" panose="020B0604020202020204" charset="0"/>
                <a:ea typeface="+mn-ea"/>
                <a:cs typeface="+mn-cs"/>
              </a:rPr>
              <a:t>Dougerty</a:t>
            </a: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 Lanier, Lee, Lowndes, Tift, Terrell, and Worth.</a:t>
            </a:r>
          </a:p>
        </p:txBody>
      </p:sp>
      <p:sp>
        <p:nvSpPr>
          <p:cNvPr id="41" name="Rectangle 4">
            <a:extLst>
              <a:ext uri="{FF2B5EF4-FFF2-40B4-BE49-F238E27FC236}">
                <a16:creationId xmlns:a16="http://schemas.microsoft.com/office/drawing/2014/main" id="{62158757-1E38-EC72-F387-2F0913CE5025}"/>
              </a:ext>
            </a:extLst>
          </p:cNvPr>
          <p:cNvSpPr>
            <a:spLocks noGrp="1" noRot="1" noMove="1" noResize="1" noEditPoints="1" noAdjustHandles="1" noChangeArrowheads="1" noChangeShapeType="1"/>
          </p:cNvSpPr>
          <p:nvPr/>
        </p:nvSpPr>
        <p:spPr bwMode="auto">
          <a:xfrm>
            <a:off x="721115" y="4855146"/>
            <a:ext cx="2540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284F9A"/>
                </a:solidFill>
                <a:effectLst/>
                <a:uLnTx/>
                <a:uFillTx/>
                <a:latin typeface="MADE TOMMY" panose="020B0604020202020204" charset="0"/>
                <a:ea typeface="+mn-ea"/>
                <a:cs typeface="+mn-cs"/>
              </a:rPr>
              <a:t>Disability Connections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3695 Broadway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Macon, GA 31206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Phone: 478-741-1425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call GA Relay 711 or at 800-734-2117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Fax: 478-755-1571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disabilityconnections.com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Central Georgia: Baldwin, Bibb, Crawford, Houston, Jasper, Jones, Monroe, Peach, Pulaski, Putnam, Twiggs and Wilkinson. Also, Serves (info. &amp; referral only) Ben Hill, Bleckley, Coffee, Dodge, Irwin, Jeff Davis, Laurens, Montgomery, Telfair, Treutlen, Turner, Wheeler, and Wilcox.</a:t>
            </a:r>
          </a:p>
        </p:txBody>
      </p:sp>
      <p:sp>
        <p:nvSpPr>
          <p:cNvPr id="42" name="Rectangle 5">
            <a:extLst>
              <a:ext uri="{FF2B5EF4-FFF2-40B4-BE49-F238E27FC236}">
                <a16:creationId xmlns:a16="http://schemas.microsoft.com/office/drawing/2014/main" id="{FAF889E4-36DA-44FE-7158-942D64CFA52E}"/>
              </a:ext>
            </a:extLst>
          </p:cNvPr>
          <p:cNvSpPr>
            <a:spLocks noGrp="1" noRot="1" noMove="1" noResize="1" noEditPoints="1" noAdjustHandles="1" noChangeArrowheads="1" noChangeShapeType="1"/>
          </p:cNvSpPr>
          <p:nvPr/>
        </p:nvSpPr>
        <p:spPr bwMode="auto">
          <a:xfrm>
            <a:off x="3261115" y="1226335"/>
            <a:ext cx="253485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DC202E"/>
                </a:solidFill>
                <a:effectLst/>
                <a:uLnTx/>
                <a:uFillTx/>
                <a:latin typeface="MADE TOMMY" panose="020B0604020202020204" charset="0"/>
                <a:ea typeface="+mn-ea"/>
                <a:cs typeface="+mn-cs"/>
              </a:rPr>
              <a:t>Disability Resource Center (Main Office)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170 Scoggins Drive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Demorest, GA 30535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Phone: 706-778-5355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call GA Relay 711 or at 800-255-0135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disabilityresourcecenter.org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North Georgia: Banks, Dawson, Forsyth, Franklin, Habersham, Hall, Hart, Lumpkin, Rabun, Stephens, Towns, Union, and White.</a:t>
            </a:r>
          </a:p>
        </p:txBody>
      </p:sp>
      <p:sp>
        <p:nvSpPr>
          <p:cNvPr id="43" name="Rectangle 6">
            <a:extLst>
              <a:ext uri="{FF2B5EF4-FFF2-40B4-BE49-F238E27FC236}">
                <a16:creationId xmlns:a16="http://schemas.microsoft.com/office/drawing/2014/main" id="{FD0D75A0-CBBD-20CC-AB53-7181DCD2B1CB}"/>
              </a:ext>
            </a:extLst>
          </p:cNvPr>
          <p:cNvSpPr>
            <a:spLocks noGrp="1" noRot="1" noMove="1" noResize="1" noEditPoints="1" noAdjustHandles="1" noChangeArrowheads="1" noChangeShapeType="1"/>
          </p:cNvSpPr>
          <p:nvPr>
            <p:ph type="title" idx="4294967295"/>
          </p:nvPr>
        </p:nvSpPr>
        <p:spPr bwMode="auto">
          <a:xfrm rot="10800000" flipV="1">
            <a:off x="3256358" y="2457442"/>
            <a:ext cx="2529146"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spAutoFit/>
          </a:bodyPr>
          <a:lstStyle/>
          <a:p>
            <a:pPr algn="l" eaLnBrk="0" fontAlgn="base" hangingPunct="0">
              <a:spcAft>
                <a:spcPct val="0"/>
              </a:spcAft>
              <a:defRPr/>
            </a:pPr>
            <a:r>
              <a:rPr lang="en-US" altLang="en-US" sz="800" dirty="0">
                <a:solidFill>
                  <a:srgbClr val="DC202E"/>
                </a:solidFill>
                <a:latin typeface="MADE TOMMY" panose="020B0604020202020204" charset="0"/>
                <a:ea typeface="+mn-ea"/>
                <a:cs typeface="+mn-cs"/>
              </a:rPr>
              <a:t>Disability Resource Center - Satellite Office </a:t>
            </a:r>
          </a:p>
          <a:p>
            <a:pPr algn="l" eaLnBrk="0" fontAlgn="base" hangingPunct="0">
              <a:spcAft>
                <a:spcPct val="0"/>
              </a:spcAft>
              <a:defRPr/>
            </a:pPr>
            <a:r>
              <a:rPr lang="en-US" altLang="en-US" sz="800" dirty="0">
                <a:solidFill>
                  <a:srgbClr val="0053A0"/>
                </a:solidFill>
                <a:latin typeface="MADE TOMMY" panose="020B0604020202020204" charset="0"/>
                <a:ea typeface="+mn-ea"/>
                <a:cs typeface="+mn-cs"/>
              </a:rPr>
              <a:t>615 F Oak Street </a:t>
            </a:r>
          </a:p>
          <a:p>
            <a:pPr algn="l" eaLnBrk="0" fontAlgn="base" hangingPunct="0">
              <a:spcAft>
                <a:spcPct val="0"/>
              </a:spcAft>
              <a:defRPr/>
            </a:pPr>
            <a:r>
              <a:rPr lang="en-US" altLang="en-US" sz="800" dirty="0">
                <a:solidFill>
                  <a:srgbClr val="0053A0"/>
                </a:solidFill>
                <a:latin typeface="MADE TOMMY" panose="020B0604020202020204" charset="0"/>
                <a:ea typeface="+mn-ea"/>
                <a:cs typeface="+mn-cs"/>
              </a:rPr>
              <a:t>Gainesville, GA 30501 </a:t>
            </a:r>
          </a:p>
          <a:p>
            <a:pPr algn="l" eaLnBrk="0" fontAlgn="base" hangingPunct="0">
              <a:spcAft>
                <a:spcPct val="0"/>
              </a:spcAft>
              <a:defRPr/>
            </a:pPr>
            <a:r>
              <a:rPr lang="en-US" altLang="en-US" sz="800" dirty="0">
                <a:solidFill>
                  <a:srgbClr val="0053A0"/>
                </a:solidFill>
                <a:latin typeface="MADE TOMMY" panose="020B0604020202020204" charset="0"/>
                <a:ea typeface="+mn-ea"/>
                <a:cs typeface="+mn-cs"/>
              </a:rPr>
              <a:t>Phone: 770-534-6656</a:t>
            </a:r>
          </a:p>
        </p:txBody>
      </p:sp>
      <p:sp>
        <p:nvSpPr>
          <p:cNvPr id="44" name="Rectangle 7">
            <a:extLst>
              <a:ext uri="{FF2B5EF4-FFF2-40B4-BE49-F238E27FC236}">
                <a16:creationId xmlns:a16="http://schemas.microsoft.com/office/drawing/2014/main" id="{496B717B-E377-0B21-988F-4A6BD6C42016}"/>
              </a:ext>
            </a:extLst>
          </p:cNvPr>
          <p:cNvSpPr>
            <a:spLocks noGrp="1" noRot="1" noMove="1" noResize="1" noEditPoints="1" noAdjustHandles="1" noChangeArrowheads="1" noChangeShapeType="1"/>
          </p:cNvSpPr>
          <p:nvPr/>
        </p:nvSpPr>
        <p:spPr bwMode="auto">
          <a:xfrm>
            <a:off x="3261116" y="3077051"/>
            <a:ext cx="253485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err="1">
                <a:ln>
                  <a:noFill/>
                </a:ln>
                <a:solidFill>
                  <a:srgbClr val="F58131"/>
                </a:solidFill>
                <a:effectLst/>
                <a:uLnTx/>
                <a:uFillTx/>
                <a:latin typeface="MADE TOMMY" panose="020B0604020202020204" charset="0"/>
                <a:ea typeface="+mn-ea"/>
                <a:cs typeface="+mn-cs"/>
              </a:rPr>
              <a:t>disABILITY</a:t>
            </a:r>
            <a:r>
              <a:rPr kumimoji="0" lang="en-US" altLang="en-US" sz="800" b="0" i="0" u="none" strike="noStrike" kern="1200" cap="none" spc="0" normalizeH="0" baseline="0" noProof="0" dirty="0">
                <a:ln>
                  <a:noFill/>
                </a:ln>
                <a:solidFill>
                  <a:srgbClr val="F58131"/>
                </a:solidFill>
                <a:effectLst/>
                <a:uLnTx/>
                <a:uFillTx/>
                <a:latin typeface="MADE TOMMY" panose="020B0604020202020204" charset="0"/>
                <a:ea typeface="+mn-ea"/>
                <a:cs typeface="+mn-cs"/>
              </a:rPr>
              <a:t> Link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1901 Montreal Rd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Suite 102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Tucker, GA 30084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Voice: 404-687-8890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404-687-9175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Toll Free Voice/TTY: 800-239-2507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Fax: 404-687-8298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disabilitylink.org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Metro Atlanta: Cherokee, Clayton, Cobb, Coweta, DeKalb, Douglas, Fayette, Fulton, Gwinnett, Henry, Newton, and Rockdale. Also, serves (information and referral only) Butts, Lamar, </a:t>
            </a:r>
            <a:r>
              <a:rPr kumimoji="0" lang="en-US" altLang="en-US" sz="800" b="0" i="0" u="none" strike="noStrike" kern="1200" cap="none" spc="0" normalizeH="0" baseline="0" noProof="0" dirty="0" err="1">
                <a:ln>
                  <a:noFill/>
                </a:ln>
                <a:solidFill>
                  <a:srgbClr val="0053A0"/>
                </a:solidFill>
                <a:effectLst/>
                <a:uLnTx/>
                <a:uFillTx/>
                <a:latin typeface="MADE TOMMY" panose="020B0604020202020204" charset="0"/>
                <a:ea typeface="+mn-ea"/>
                <a:cs typeface="+mn-cs"/>
              </a:rPr>
              <a:t>Merriwether</a:t>
            </a: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 Pike, Spalding, and Upson.</a:t>
            </a:r>
          </a:p>
        </p:txBody>
      </p:sp>
      <p:sp>
        <p:nvSpPr>
          <p:cNvPr id="45" name="Rectangle 8">
            <a:extLst>
              <a:ext uri="{FF2B5EF4-FFF2-40B4-BE49-F238E27FC236}">
                <a16:creationId xmlns:a16="http://schemas.microsoft.com/office/drawing/2014/main" id="{9477578B-9234-1FDB-BC38-0F541A4EC4F8}"/>
              </a:ext>
            </a:extLst>
          </p:cNvPr>
          <p:cNvSpPr>
            <a:spLocks noGrp="1" noRot="1" noMove="1" noResize="1" noEditPoints="1" noAdjustHandles="1" noChangeArrowheads="1" noChangeShapeType="1"/>
          </p:cNvSpPr>
          <p:nvPr/>
        </p:nvSpPr>
        <p:spPr bwMode="auto">
          <a:xfrm>
            <a:off x="3256357" y="4985008"/>
            <a:ext cx="253961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6982E"/>
                </a:solidFill>
                <a:effectLst/>
                <a:uLnTx/>
                <a:uFillTx/>
                <a:latin typeface="MADE TOMMY" panose="020B0604020202020204" charset="0"/>
                <a:ea typeface="+mn-ea"/>
                <a:cs typeface="+mn-cs"/>
              </a:rPr>
              <a:t>Northwest Georgia Center for Independent Living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527 Broad Street Suite 101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Rome, GA 30161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Voice: 706-314-0008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Toll Free: 866-888-7845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706-802-0280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Fax: 706-314-0011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nwgacil.org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Northwest Georgia: Bartow, Catoosa, Chattooga, Dade, Fannin, Floyd, Gilmer, Gordon, Haralson, Murray, Paulding, Pickens, Polk, Walker, and Whitfield. Also, servers (information and referral only) Carroll, Heard, and Troup.</a:t>
            </a:r>
          </a:p>
        </p:txBody>
      </p:sp>
      <p:sp>
        <p:nvSpPr>
          <p:cNvPr id="30" name="Rectangle 9">
            <a:extLst>
              <a:ext uri="{FF2B5EF4-FFF2-40B4-BE49-F238E27FC236}">
                <a16:creationId xmlns:a16="http://schemas.microsoft.com/office/drawing/2014/main" id="{CDE51C0D-CE90-77E4-9AF2-4EDCD4921661}"/>
              </a:ext>
            </a:extLst>
          </p:cNvPr>
          <p:cNvSpPr>
            <a:spLocks noGrp="1" noRot="1" noMove="1" noResize="1" noEditPoints="1" noAdjustHandles="1" noChangeArrowheads="1" noChangeShapeType="1"/>
          </p:cNvSpPr>
          <p:nvPr/>
        </p:nvSpPr>
        <p:spPr bwMode="auto">
          <a:xfrm>
            <a:off x="5800087" y="1287891"/>
            <a:ext cx="253485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A7ABD"/>
                </a:solidFill>
                <a:effectLst/>
                <a:uLnTx/>
                <a:uFillTx/>
                <a:latin typeface="MADE TOMMY" panose="020B0604020202020204" charset="0"/>
                <a:ea typeface="+mn-ea"/>
                <a:cs typeface="+mn-cs"/>
              </a:rPr>
              <a:t>LIFE (Living Independence for Everyone) (Main Office:)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4811 Waters Avenue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Savannah, GA 31406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Voice: 912-920-2414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912-920-2419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Fax: 912-920-0007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lifecil.org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Southeast Georgia: Bryan, Bulloch, Camden, Chatham, Effingham, Evans, Glynn, Liberty, </a:t>
            </a:r>
            <a:r>
              <a:rPr kumimoji="0" lang="en-US" altLang="en-US" sz="800" b="0" i="0" u="none" strike="noStrike" kern="1200" cap="none" spc="0" normalizeH="0" baseline="0" noProof="0" dirty="0" err="1">
                <a:ln>
                  <a:noFill/>
                </a:ln>
                <a:solidFill>
                  <a:srgbClr val="0053A0"/>
                </a:solidFill>
                <a:effectLst/>
                <a:uLnTx/>
                <a:uFillTx/>
                <a:latin typeface="MADE TOMMY" panose="020B0604020202020204" charset="0"/>
                <a:ea typeface="+mn-ea"/>
                <a:cs typeface="+mn-cs"/>
              </a:rPr>
              <a:t>McItosh</a:t>
            </a: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 Tattnall and Toombs.</a:t>
            </a:r>
          </a:p>
        </p:txBody>
      </p:sp>
      <p:sp>
        <p:nvSpPr>
          <p:cNvPr id="31" name="Rectangle 10">
            <a:extLst>
              <a:ext uri="{FF2B5EF4-FFF2-40B4-BE49-F238E27FC236}">
                <a16:creationId xmlns:a16="http://schemas.microsoft.com/office/drawing/2014/main" id="{55356F93-6DB6-3956-A498-013B057C83D7}"/>
              </a:ext>
            </a:extLst>
          </p:cNvPr>
          <p:cNvSpPr>
            <a:spLocks noGrp="1" noRot="1" noMove="1" noResize="1" noEditPoints="1" noAdjustHandles="1" noChangeArrowheads="1" noChangeShapeType="1"/>
          </p:cNvSpPr>
          <p:nvPr/>
        </p:nvSpPr>
        <p:spPr bwMode="auto">
          <a:xfrm>
            <a:off x="5795971" y="2703663"/>
            <a:ext cx="25396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A7ABD"/>
                </a:solidFill>
                <a:effectLst/>
                <a:uLnTx/>
                <a:uFillTx/>
                <a:latin typeface="MADE TOMMY" panose="020B0604020202020204" charset="0"/>
                <a:ea typeface="+mn-ea"/>
                <a:cs typeface="+mn-cs"/>
              </a:rPr>
              <a:t>LIFE - Satellite Office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213 West JL </a:t>
            </a:r>
            <a:r>
              <a:rPr kumimoji="0" lang="en-US" altLang="en-US" sz="800" b="0" i="0" u="none" strike="noStrike" kern="1200" cap="none" spc="0" normalizeH="0" baseline="0" noProof="0" dirty="0" err="1">
                <a:ln>
                  <a:noFill/>
                </a:ln>
                <a:solidFill>
                  <a:srgbClr val="0053A0"/>
                </a:solidFill>
                <a:effectLst/>
                <a:uLnTx/>
                <a:uFillTx/>
                <a:latin typeface="MADE TOMMY" panose="020B0604020202020204" charset="0"/>
                <a:ea typeface="+mn-ea"/>
                <a:cs typeface="+mn-cs"/>
              </a:rPr>
              <a:t>Tyre</a:t>
            </a: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 St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Screven, GA 31560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Phone: 912-385-2214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Southeast Georgia: Appling, Bacon, Brantley, Candler, Charlton, Long, Pierce, Ware, Wayne.</a:t>
            </a:r>
          </a:p>
        </p:txBody>
      </p:sp>
      <p:sp>
        <p:nvSpPr>
          <p:cNvPr id="32" name="Rectangle 11">
            <a:extLst>
              <a:ext uri="{FF2B5EF4-FFF2-40B4-BE49-F238E27FC236}">
                <a16:creationId xmlns:a16="http://schemas.microsoft.com/office/drawing/2014/main" id="{58752108-A5F7-846C-D22A-1439C5AB8EA7}"/>
              </a:ext>
            </a:extLst>
          </p:cNvPr>
          <p:cNvSpPr>
            <a:spLocks noGrp="1" noRot="1" noMove="1" noResize="1" noEditPoints="1" noAdjustHandles="1" noChangeArrowheads="1" noChangeShapeType="1"/>
          </p:cNvSpPr>
          <p:nvPr/>
        </p:nvSpPr>
        <p:spPr bwMode="auto">
          <a:xfrm>
            <a:off x="5802148" y="3714791"/>
            <a:ext cx="2533437"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9E589F"/>
                </a:solidFill>
                <a:effectLst/>
                <a:uLnTx/>
                <a:uFillTx/>
                <a:latin typeface="MADE TOMMY" panose="020B0604020202020204" charset="0"/>
                <a:ea typeface="+mn-ea"/>
                <a:cs typeface="+mn-cs"/>
              </a:rPr>
              <a:t>Multiple Choices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145 Barrington Drive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Athens, GA 30605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Voice: 706-850-4025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Fax/TTY: 706-850-4044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Toll Free: 877-549-1020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Toll Free Fax/TYY: 866-449-2020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multiplechoices.us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Northeast Georgia: Barrow, Clarke, Elbert, Greene, Jackson, Madison,, Morgan, Oconee, Oglethorpe, and Walton.</a:t>
            </a:r>
          </a:p>
        </p:txBody>
      </p:sp>
      <p:sp>
        <p:nvSpPr>
          <p:cNvPr id="33" name="Rectangle 12">
            <a:extLst>
              <a:ext uri="{FF2B5EF4-FFF2-40B4-BE49-F238E27FC236}">
                <a16:creationId xmlns:a16="http://schemas.microsoft.com/office/drawing/2014/main" id="{3847E36E-7D6A-735E-C800-FEAA7EF93350}"/>
              </a:ext>
            </a:extLst>
          </p:cNvPr>
          <p:cNvSpPr>
            <a:spLocks noGrp="1" noRot="1" noMove="1" noResize="1" noEditPoints="1" noAdjustHandles="1" noChangeArrowheads="1" noChangeShapeType="1"/>
          </p:cNvSpPr>
          <p:nvPr/>
        </p:nvSpPr>
        <p:spPr bwMode="auto">
          <a:xfrm>
            <a:off x="5802148" y="5253673"/>
            <a:ext cx="255008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78BF4B"/>
                </a:solidFill>
                <a:effectLst/>
                <a:uLnTx/>
                <a:uFillTx/>
                <a:latin typeface="MADE TOMMY" panose="020B0604020202020204" charset="0"/>
                <a:ea typeface="+mn-ea"/>
                <a:cs typeface="+mn-cs"/>
              </a:rPr>
              <a:t>Walton Options for Independent Living (WOIL)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P.O. Box 519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Augusta, GA 30903-5019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Voice: 706-724-6262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TTY: 706-261-0199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Toll Free: 877-821-8400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Fax: 706-724-6729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waltonoptions.org </a:t>
            </a:r>
          </a:p>
          <a:p>
            <a:pPr marL="0" marR="0" lvl="0" indent="0" algn="l" defTabSz="60963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53A0"/>
                </a:solidFill>
                <a:effectLst/>
                <a:uLnTx/>
                <a:uFillTx/>
                <a:latin typeface="MADE TOMMY" panose="020B0604020202020204" charset="0"/>
                <a:ea typeface="+mn-ea"/>
                <a:cs typeface="+mn-cs"/>
              </a:rPr>
              <a:t>Serves the following counties in East Georgia: Burke, Columbia, Emanuel, Jefferson, Jenkins, Johnson, Lincoln, Richmond, Screven, and Washington.</a:t>
            </a:r>
          </a:p>
        </p:txBody>
      </p:sp>
      <p:pic>
        <p:nvPicPr>
          <p:cNvPr id="37" name="Picture 36" descr="A map of Georgia with different colored counties and stars marking cities.">
            <a:extLst>
              <a:ext uri="{FF2B5EF4-FFF2-40B4-BE49-F238E27FC236}">
                <a16:creationId xmlns:a16="http://schemas.microsoft.com/office/drawing/2014/main" id="{01573264-70B4-1B56-9DD9-3D3506AA858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483600" y="1462539"/>
            <a:ext cx="3454593" cy="3932922"/>
          </a:xfrm>
          <a:prstGeom prst="rect">
            <a:avLst/>
          </a:prstGeom>
        </p:spPr>
      </p:pic>
    </p:spTree>
    <p:extLst>
      <p:ext uri="{BB962C8B-B14F-4D97-AF65-F5344CB8AC3E}">
        <p14:creationId xmlns:p14="http://schemas.microsoft.com/office/powerpoint/2010/main" val="135101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p:cNvSpPr>
          <p:nvPr>
            <p:ph type="title"/>
          </p:nvPr>
        </p:nvSpPr>
        <p:spPr>
          <a:xfrm>
            <a:off x="1224643" y="1036105"/>
            <a:ext cx="9862456" cy="43749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024"/>
              </a:lnSpc>
              <a:spcBef>
                <a:spcPts val="0"/>
              </a:spcBef>
              <a:defRPr/>
            </a:pPr>
            <a:r>
              <a:rPr lang="en-US" sz="4400" dirty="0">
                <a:solidFill>
                  <a:srgbClr val="2F5597"/>
                </a:solidFill>
                <a:latin typeface="TAN Songbird"/>
                <a:ea typeface="TAN Songbird"/>
                <a:cs typeface="TAN Songbird"/>
                <a:sym typeface="TAN Songbird"/>
              </a:rPr>
              <a:t>Centers for Independent Living (CILs)</a:t>
            </a:r>
          </a:p>
        </p:txBody>
      </p:sp>
      <p:sp>
        <p:nvSpPr>
          <p:cNvPr id="6" name="TextBox 6"/>
          <p:cNvSpPr txBox="1"/>
          <p:nvPr/>
        </p:nvSpPr>
        <p:spPr>
          <a:xfrm>
            <a:off x="1769706" y="2781183"/>
            <a:ext cx="8652587" cy="3164456"/>
          </a:xfrm>
          <a:prstGeom prst="rect">
            <a:avLst/>
          </a:prstGeom>
        </p:spPr>
        <p:txBody>
          <a:bodyPr lIns="0" tIns="0" rIns="0" bIns="0" rtlCol="0" anchor="t">
            <a:spAutoFit/>
          </a:bodyPr>
          <a:lstStyle/>
          <a:p>
            <a:pPr marL="446427" marR="0" lvl="1" indent="-223214" algn="l" defTabSz="914400" rtl="0" eaLnBrk="1" fontAlgn="auto" latinLnBrk="0" hangingPunct="1">
              <a:lnSpc>
                <a:spcPts val="3107"/>
              </a:lnSpc>
              <a:spcBef>
                <a:spcPts val="0"/>
              </a:spcBef>
              <a:spcAft>
                <a:spcPts val="0"/>
              </a:spcAft>
              <a:buClrTx/>
              <a:buSzTx/>
              <a:buFont typeface="Arial"/>
              <a:buChar char="•"/>
              <a:tabLst/>
              <a:defRPr/>
            </a:pPr>
            <a:r>
              <a:rPr lang="en-US" sz="3600" dirty="0">
                <a:solidFill>
                  <a:srgbClr val="2F5597"/>
                </a:solidFill>
                <a:latin typeface="MADE TOMMY"/>
                <a:ea typeface="MADE TOMMY"/>
                <a:cs typeface="MADE TOMMY"/>
                <a:sym typeface="MADE TOMMY"/>
              </a:rPr>
              <a:t>Centers for Independent </a:t>
            </a:r>
            <a:r>
              <a:rPr kumimoji="0" lang="en-US" sz="3600" b="0" i="0" u="none" strike="noStrike" kern="1200" cap="none" spc="0" normalizeH="0" baseline="0" noProof="0" dirty="0">
                <a:ln>
                  <a:noFill/>
                </a:ln>
                <a:solidFill>
                  <a:srgbClr val="2F5597"/>
                </a:solidFill>
                <a:effectLst/>
                <a:uLnTx/>
                <a:uFillTx/>
                <a:latin typeface="MADE TOMMY"/>
                <a:ea typeface="MADE TOMMY"/>
                <a:cs typeface="MADE TOMMY"/>
                <a:sym typeface="MADE TOMMY"/>
              </a:rPr>
              <a:t>Living </a:t>
            </a:r>
            <a:r>
              <a:rPr lang="en-US" sz="3600" dirty="0">
                <a:solidFill>
                  <a:srgbClr val="2F5597"/>
                </a:solidFill>
                <a:latin typeface="MADE TOMMY"/>
                <a:ea typeface="MADE TOMMY"/>
                <a:cs typeface="MADE TOMMY"/>
                <a:sym typeface="MADE TOMMY"/>
              </a:rPr>
              <a:t>are </a:t>
            </a:r>
            <a:r>
              <a:rPr kumimoji="0" lang="en-US" sz="3600" b="0" i="0" u="none" strike="noStrike" kern="1200" cap="none" spc="0" normalizeH="0" baseline="0" noProof="0" dirty="0">
                <a:ln>
                  <a:noFill/>
                </a:ln>
                <a:solidFill>
                  <a:srgbClr val="2F5597"/>
                </a:solidFill>
                <a:effectLst/>
                <a:uLnTx/>
                <a:uFillTx/>
                <a:latin typeface="MADE TOMMY"/>
                <a:ea typeface="MADE TOMMY"/>
                <a:cs typeface="MADE TOMMY"/>
                <a:sym typeface="MADE TOMMY"/>
              </a:rPr>
              <a:t>private, non-profit, non- residential Centers for Independent Living (CIL). </a:t>
            </a:r>
          </a:p>
          <a:p>
            <a:pPr marL="0" marR="0" lvl="0" indent="0" algn="l" defTabSz="914400" rtl="0" eaLnBrk="1" fontAlgn="auto" latinLnBrk="0" hangingPunct="1">
              <a:lnSpc>
                <a:spcPts val="3107"/>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2F5597"/>
              </a:solidFill>
              <a:effectLst/>
              <a:uLnTx/>
              <a:uFillTx/>
              <a:latin typeface="MADE TOMMY"/>
              <a:ea typeface="MADE TOMMY"/>
              <a:cs typeface="MADE TOMMY"/>
              <a:sym typeface="MADE TOMMY"/>
            </a:endParaRPr>
          </a:p>
          <a:p>
            <a:pPr marL="446427" marR="0" lvl="1" indent="-223214" algn="l" defTabSz="914400" rtl="0" eaLnBrk="1" fontAlgn="auto" latinLnBrk="0" hangingPunct="1">
              <a:lnSpc>
                <a:spcPts val="3107"/>
              </a:lnSpc>
              <a:spcBef>
                <a:spcPts val="0"/>
              </a:spcBef>
              <a:spcAft>
                <a:spcPts val="0"/>
              </a:spcAft>
              <a:buClrTx/>
              <a:buSzTx/>
              <a:buFont typeface="Arial"/>
              <a:buChar char="•"/>
              <a:tabLst/>
              <a:defRPr/>
            </a:pPr>
            <a:r>
              <a:rPr lang="en-US" sz="3600" dirty="0">
                <a:solidFill>
                  <a:srgbClr val="2F5597"/>
                </a:solidFill>
                <a:latin typeface="MADE TOMMY"/>
                <a:ea typeface="MADE TOMMY"/>
                <a:cs typeface="MADE TOMMY"/>
                <a:sym typeface="MADE TOMMY"/>
              </a:rPr>
              <a:t>CILs</a:t>
            </a:r>
            <a:r>
              <a:rPr kumimoji="0" lang="en-US" sz="3600" b="0" i="0" u="none" strike="noStrike" kern="1200" cap="none" spc="0" normalizeH="0" baseline="0" noProof="0" dirty="0">
                <a:ln>
                  <a:noFill/>
                </a:ln>
                <a:solidFill>
                  <a:srgbClr val="2F5597"/>
                </a:solidFill>
                <a:effectLst/>
                <a:uLnTx/>
                <a:uFillTx/>
                <a:latin typeface="MADE TOMMY"/>
                <a:ea typeface="MADE TOMMY"/>
                <a:cs typeface="MADE TOMMY"/>
                <a:sym typeface="MADE TOMMY"/>
              </a:rPr>
              <a:t> are consumer controlled – 51% of employees and Board of Director Members have a disability.</a:t>
            </a:r>
          </a:p>
          <a:p>
            <a:pPr marL="446427" marR="0" lvl="1" indent="-223214" algn="l" defTabSz="914400" rtl="0" eaLnBrk="1" fontAlgn="auto" latinLnBrk="0" hangingPunct="1">
              <a:lnSpc>
                <a:spcPts val="3107"/>
              </a:lnSpc>
              <a:spcBef>
                <a:spcPts val="0"/>
              </a:spcBef>
              <a:spcAft>
                <a:spcPts val="0"/>
              </a:spcAft>
              <a:buClrTx/>
              <a:buSzTx/>
              <a:buFontTx/>
              <a:buNone/>
              <a:tabLst/>
              <a:defRPr/>
            </a:pPr>
            <a:endParaRPr kumimoji="0" lang="en-US" sz="2466" b="0" i="0" u="none" strike="noStrike" kern="1200" cap="none" spc="0" normalizeH="0" baseline="0" noProof="0" dirty="0">
              <a:ln>
                <a:noFill/>
              </a:ln>
              <a:solidFill>
                <a:srgbClr val="2F5597"/>
              </a:solidFill>
              <a:effectLst/>
              <a:uLnTx/>
              <a:uFillTx/>
              <a:latin typeface="MADE TOMMY"/>
              <a:ea typeface="MADE TOMMY"/>
              <a:cs typeface="MADE TOMMY"/>
              <a:sym typeface="MADE TOMM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Slide title in blue on a beige rectangle with a black border."/>
          <p:cNvGrpSpPr/>
          <p:nvPr/>
        </p:nvGrpSpPr>
        <p:grpSpPr>
          <a:xfrm>
            <a:off x="2797187" y="243681"/>
            <a:ext cx="6268065" cy="884239"/>
            <a:chOff x="0" y="0"/>
            <a:chExt cx="3023730" cy="426559"/>
          </a:xfrm>
        </p:grpSpPr>
        <p:sp>
          <p:nvSpPr>
            <p:cNvPr id="3" name="Freeform 3"/>
            <p:cNvSpPr/>
            <p:nvPr/>
          </p:nvSpPr>
          <p:spPr>
            <a:xfrm>
              <a:off x="0" y="0"/>
              <a:ext cx="3023730" cy="426559"/>
            </a:xfrm>
            <a:custGeom>
              <a:avLst/>
              <a:gdLst/>
              <a:ahLst/>
              <a:cxnLst/>
              <a:rect l="l" t="t" r="r" b="b"/>
              <a:pathLst>
                <a:path w="3023730" h="426559">
                  <a:moveTo>
                    <a:pt x="0" y="0"/>
                  </a:moveTo>
                  <a:lnTo>
                    <a:pt x="3023730" y="0"/>
                  </a:lnTo>
                  <a:lnTo>
                    <a:pt x="3023730" y="426559"/>
                  </a:lnTo>
                  <a:lnTo>
                    <a:pt x="0" y="426559"/>
                  </a:lnTo>
                  <a:close/>
                </a:path>
              </a:pathLst>
            </a:custGeom>
            <a:solidFill>
              <a:srgbClr val="FFF1E7"/>
            </a:solidFill>
            <a:ln w="3810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3023730" cy="455134"/>
            </a:xfrm>
            <a:prstGeom prst="rect">
              <a:avLst/>
            </a:prstGeom>
          </p:spPr>
          <p:txBody>
            <a:bodyPr lIns="34637" tIns="34637" rIns="34637" bIns="34637" rtlCol="0" anchor="ctr"/>
            <a:lstStyle/>
            <a:p>
              <a:pPr marL="0" marR="0" lvl="0" indent="0" algn="ctr" defTabSz="609630" rtl="0" eaLnBrk="1" fontAlgn="auto" latinLnBrk="0" hangingPunct="1">
                <a:lnSpc>
                  <a:spcPts val="143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a:spLocks noGrp="1"/>
          </p:cNvSpPr>
          <p:nvPr>
            <p:ph type="title" idx="4294967295"/>
          </p:nvPr>
        </p:nvSpPr>
        <p:spPr>
          <a:xfrm>
            <a:off x="899160" y="612420"/>
            <a:ext cx="1039368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024"/>
              </a:lnSpc>
              <a:spcBef>
                <a:spcPts val="0"/>
              </a:spcBef>
              <a:defRPr/>
            </a:pPr>
            <a:r>
              <a:rPr lang="en-US" sz="2800" dirty="0">
                <a:solidFill>
                  <a:srgbClr val="2F5597"/>
                </a:solidFill>
                <a:latin typeface="TAN Songbird"/>
                <a:ea typeface="TAN Songbird"/>
                <a:cs typeface="TAN Songbird"/>
                <a:sym typeface="TAN Songbird"/>
              </a:rPr>
              <a:t>Our Mission</a:t>
            </a:r>
          </a:p>
        </p:txBody>
      </p:sp>
      <p:sp>
        <p:nvSpPr>
          <p:cNvPr id="6" name="TextBox 6"/>
          <p:cNvSpPr txBox="1"/>
          <p:nvPr/>
        </p:nvSpPr>
        <p:spPr>
          <a:xfrm>
            <a:off x="1836689" y="2097603"/>
            <a:ext cx="7228563" cy="3077766"/>
          </a:xfrm>
          <a:prstGeom prst="rect">
            <a:avLst/>
          </a:prstGeom>
        </p:spPr>
        <p:txBody>
          <a:bodyPr lIns="0" tIns="0" rIns="0" bIns="0" rtlCol="0" anchor="t">
            <a:spAutoFit/>
          </a:bodyPr>
          <a:lstStyle/>
          <a:p>
            <a:pPr marL="409826" marR="0" lvl="1" indent="-204914" algn="l" defTabSz="609630" rtl="0" eaLnBrk="1" fontAlgn="auto" latinLnBrk="0" hangingPunct="1">
              <a:lnSpc>
                <a:spcPts val="2445"/>
              </a:lnSpc>
              <a:spcBef>
                <a:spcPts val="0"/>
              </a:spcBef>
              <a:spcAft>
                <a:spcPts val="0"/>
              </a:spcAft>
              <a:buClrTx/>
              <a:buSzTx/>
              <a:buFont typeface="Arial"/>
              <a:buChar char="•"/>
              <a:tabLst/>
              <a:defRPr/>
            </a:pP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We believe all persons including those with disabilities, should be able to participate in their community. At Walton Options, we promote equality, inclusion and independence through </a:t>
            </a:r>
            <a:r>
              <a:rPr kumimoji="0" lang="en-US" sz="2264" b="1" i="0" u="none" strike="noStrike" kern="1200" cap="none" spc="0" normalizeH="0" baseline="0" noProof="0">
                <a:ln>
                  <a:noFill/>
                </a:ln>
                <a:solidFill>
                  <a:srgbClr val="2F5597"/>
                </a:solidFill>
                <a:effectLst/>
                <a:uLnTx/>
                <a:uFillTx/>
                <a:latin typeface="MADE TOMMY"/>
                <a:ea typeface="MADE TOMMY"/>
                <a:cs typeface="MADE TOMMY"/>
                <a:sym typeface="MADE TOMMY"/>
              </a:rPr>
              <a:t>Personal Choice</a:t>
            </a: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 </a:t>
            </a:r>
            <a:r>
              <a:rPr kumimoji="0" lang="en-US" sz="2264" b="1" i="0" u="none" strike="noStrike" kern="1200" cap="none" spc="0" normalizeH="0" baseline="0" noProof="0">
                <a:ln>
                  <a:noFill/>
                </a:ln>
                <a:solidFill>
                  <a:srgbClr val="2F5597"/>
                </a:solidFill>
                <a:effectLst/>
                <a:uLnTx/>
                <a:uFillTx/>
                <a:latin typeface="MADE TOMMY"/>
                <a:ea typeface="MADE TOMMY"/>
                <a:cs typeface="MADE TOMMY"/>
                <a:sym typeface="MADE TOMMY"/>
              </a:rPr>
              <a:t>Personal Responsibility</a:t>
            </a: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 </a:t>
            </a:r>
            <a:r>
              <a:rPr kumimoji="0" lang="en-US" sz="2264" b="1" i="0" u="none" strike="noStrike" kern="1200" cap="none" spc="0" normalizeH="0" baseline="0" noProof="0">
                <a:ln>
                  <a:noFill/>
                </a:ln>
                <a:solidFill>
                  <a:srgbClr val="2F5597"/>
                </a:solidFill>
                <a:effectLst/>
                <a:uLnTx/>
                <a:uFillTx/>
                <a:latin typeface="MADE TOMMY"/>
                <a:ea typeface="MADE TOMMY"/>
                <a:cs typeface="MADE TOMMY"/>
                <a:sym typeface="MADE TOMMY"/>
              </a:rPr>
              <a:t>Community Access</a:t>
            </a: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 </a:t>
            </a:r>
            <a:r>
              <a:rPr kumimoji="0" lang="en-US" sz="2264" b="1" i="0" u="none" strike="noStrike" kern="1200" cap="none" spc="0" normalizeH="0" baseline="0" noProof="0">
                <a:ln>
                  <a:noFill/>
                </a:ln>
                <a:solidFill>
                  <a:srgbClr val="2F5597"/>
                </a:solidFill>
                <a:effectLst/>
                <a:uLnTx/>
                <a:uFillTx/>
                <a:latin typeface="MADE TOMMY"/>
                <a:ea typeface="MADE TOMMY"/>
                <a:cs typeface="MADE TOMMY"/>
                <a:sym typeface="MADE TOMMY"/>
              </a:rPr>
              <a:t>Education</a:t>
            </a: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 and </a:t>
            </a:r>
            <a:r>
              <a:rPr kumimoji="0" lang="en-US" sz="2264" b="1" i="0" u="none" strike="noStrike" kern="1200" cap="none" spc="0" normalizeH="0" baseline="0" noProof="0">
                <a:ln>
                  <a:noFill/>
                </a:ln>
                <a:solidFill>
                  <a:srgbClr val="2F5597"/>
                </a:solidFill>
                <a:effectLst/>
                <a:uLnTx/>
                <a:uFillTx/>
                <a:latin typeface="MADE TOMMY"/>
                <a:ea typeface="MADE TOMMY"/>
                <a:cs typeface="MADE TOMMY"/>
                <a:sym typeface="MADE TOMMY"/>
              </a:rPr>
              <a:t>Employment</a:t>
            </a: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a:t>
            </a:r>
          </a:p>
          <a:p>
            <a:pPr marL="409826" marR="0" lvl="1" indent="-204914" algn="l" defTabSz="609630" rtl="0" eaLnBrk="1" fontAlgn="auto" latinLnBrk="0" hangingPunct="1">
              <a:lnSpc>
                <a:spcPts val="2445"/>
              </a:lnSpc>
              <a:spcBef>
                <a:spcPts val="0"/>
              </a:spcBef>
              <a:spcAft>
                <a:spcPts val="0"/>
              </a:spcAft>
              <a:buClrTx/>
              <a:buSzTx/>
              <a:buFontTx/>
              <a:buNone/>
              <a:tabLst/>
              <a:defRPr/>
            </a:pPr>
            <a:endPar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endParaRPr>
          </a:p>
          <a:p>
            <a:pPr marL="409826" marR="0" lvl="1" indent="-204914" algn="l" defTabSz="609630" rtl="0" eaLnBrk="1" fontAlgn="auto" latinLnBrk="0" hangingPunct="1">
              <a:lnSpc>
                <a:spcPts val="2445"/>
              </a:lnSpc>
              <a:spcBef>
                <a:spcPts val="0"/>
              </a:spcBef>
              <a:spcAft>
                <a:spcPts val="0"/>
              </a:spcAft>
              <a:buClrTx/>
              <a:buSzTx/>
              <a:buFont typeface="Arial"/>
              <a:buChar char="•"/>
              <a:tabLst/>
              <a:defRPr/>
            </a:pPr>
            <a:r>
              <a:rPr kumimoji="0" lang="en-US" sz="2264" b="0" i="0" u="none" strike="noStrike" kern="1200" cap="none" spc="0" normalizeH="0" baseline="0" noProof="0">
                <a:ln>
                  <a:noFill/>
                </a:ln>
                <a:solidFill>
                  <a:srgbClr val="2F5597"/>
                </a:solidFill>
                <a:effectLst/>
                <a:uLnTx/>
                <a:uFillTx/>
                <a:latin typeface="MADE TOMMY"/>
                <a:ea typeface="MADE TOMMY"/>
                <a:cs typeface="MADE TOMMY"/>
                <a:sym typeface="MADE TOMMY"/>
              </a:rPr>
              <a:t>Our goal is to help each person find and utilize the necessary, available resources on their personal journey to independence.</a:t>
            </a:r>
          </a:p>
        </p:txBody>
      </p:sp>
      <p:sp>
        <p:nvSpPr>
          <p:cNvPr id="7" name="Freeform 7" descr="Walton Options logo"/>
          <p:cNvSpPr/>
          <p:nvPr/>
        </p:nvSpPr>
        <p:spPr>
          <a:xfrm>
            <a:off x="9878612" y="5757306"/>
            <a:ext cx="1965421" cy="831876"/>
          </a:xfrm>
          <a:custGeom>
            <a:avLst/>
            <a:gdLst/>
            <a:ahLst/>
            <a:cxnLst/>
            <a:rect l="l" t="t" r="r" b="b"/>
            <a:pathLst>
              <a:path w="2948131" h="1247814">
                <a:moveTo>
                  <a:pt x="0" y="0"/>
                </a:moveTo>
                <a:lnTo>
                  <a:pt x="2948131" y="0"/>
                </a:lnTo>
                <a:lnTo>
                  <a:pt x="2948131" y="1247814"/>
                </a:lnTo>
                <a:lnTo>
                  <a:pt x="0" y="1247814"/>
                </a:lnTo>
                <a:lnTo>
                  <a:pt x="0" y="0"/>
                </a:lnTo>
                <a:close/>
              </a:path>
            </a:pathLst>
          </a:custGeom>
          <a:blipFill>
            <a:blip r:embed="rId2"/>
            <a:stretch>
              <a:fillRect l="-50" r="-5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C183D7F6-B498-43B3-948B-1728B52AA6E4}">
                <adec:decorative xmlns:adec="http://schemas.microsoft.com/office/drawing/2017/decorative" val="1"/>
              </a:ext>
            </a:extLst>
          </p:cNvPr>
          <p:cNvSpPr/>
          <p:nvPr/>
        </p:nvSpPr>
        <p:spPr>
          <a:xfrm rot="-2932968" flipV="1">
            <a:off x="-3182343" y="919289"/>
            <a:ext cx="6364687" cy="5751575"/>
          </a:xfrm>
          <a:custGeom>
            <a:avLst/>
            <a:gdLst/>
            <a:ahLst/>
            <a:cxnLst/>
            <a:rect l="l" t="t" r="r" b="b"/>
            <a:pathLst>
              <a:path w="9547031" h="8627362">
                <a:moveTo>
                  <a:pt x="0" y="8627362"/>
                </a:moveTo>
                <a:lnTo>
                  <a:pt x="9547030" y="8627362"/>
                </a:lnTo>
                <a:lnTo>
                  <a:pt x="9547030" y="0"/>
                </a:lnTo>
                <a:lnTo>
                  <a:pt x="0" y="0"/>
                </a:lnTo>
                <a:lnTo>
                  <a:pt x="0" y="8627362"/>
                </a:lnTo>
                <a:close/>
              </a:path>
            </a:pathLst>
          </a:custGeom>
          <a:blipFill>
            <a:blip r:embed="rId3">
              <a:alphaModFix amt="21999"/>
              <a:extLst>
                <a:ext uri="{96DAC541-7B7A-43D3-8B79-37D633B846F1}">
                  <asvg:svgBlip xmlns:asvg="http://schemas.microsoft.com/office/drawing/2016/SVG/main" r:embed="rId4"/>
                </a:ext>
              </a:extLst>
            </a:blip>
            <a:stretch>
              <a:fillRect l="-32767" t="-2904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descr="Square photo of five students holding certifcates in front of a wall and the photo has a pink and black border."/>
          <p:cNvGrpSpPr/>
          <p:nvPr/>
        </p:nvGrpSpPr>
        <p:grpSpPr>
          <a:xfrm rot="-498232">
            <a:off x="8759195" y="1696127"/>
            <a:ext cx="2891215" cy="2891215"/>
            <a:chOff x="0" y="0"/>
            <a:chExt cx="5782431" cy="5782431"/>
          </a:xfrm>
        </p:grpSpPr>
        <p:sp>
          <p:nvSpPr>
            <p:cNvPr id="10" name="Freeform 10"/>
            <p:cNvSpPr/>
            <p:nvPr/>
          </p:nvSpPr>
          <p:spPr>
            <a:xfrm rot="207399">
              <a:off x="159722" y="159722"/>
              <a:ext cx="5462986" cy="5462986"/>
            </a:xfrm>
            <a:custGeom>
              <a:avLst/>
              <a:gdLst/>
              <a:ahLst/>
              <a:cxnLst/>
              <a:rect l="l" t="t" r="r" b="b"/>
              <a:pathLst>
                <a:path w="5462986" h="5462986">
                  <a:moveTo>
                    <a:pt x="0" y="0"/>
                  </a:moveTo>
                  <a:lnTo>
                    <a:pt x="5462987" y="0"/>
                  </a:lnTo>
                  <a:lnTo>
                    <a:pt x="5462987" y="5462987"/>
                  </a:lnTo>
                  <a:lnTo>
                    <a:pt x="0" y="54629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204704">
              <a:off x="302627" y="278098"/>
              <a:ext cx="4778288" cy="4771295"/>
            </a:xfrm>
            <a:custGeom>
              <a:avLst/>
              <a:gdLst/>
              <a:ahLst/>
              <a:cxnLst/>
              <a:rect l="l" t="t" r="r" b="b"/>
              <a:pathLst>
                <a:path w="4778288" h="4771295">
                  <a:moveTo>
                    <a:pt x="0" y="0"/>
                  </a:moveTo>
                  <a:lnTo>
                    <a:pt x="4778288" y="0"/>
                  </a:lnTo>
                  <a:lnTo>
                    <a:pt x="4778288" y="4771296"/>
                  </a:lnTo>
                  <a:lnTo>
                    <a:pt x="0" y="4771296"/>
                  </a:lnTo>
                  <a:lnTo>
                    <a:pt x="0" y="0"/>
                  </a:lnTo>
                  <a:close/>
                </a:path>
              </a:pathLst>
            </a:custGeom>
            <a:blipFill>
              <a:blip r:embed="rId7"/>
              <a:stretch>
                <a:fillRect l="-18855" t="-6606" r="-2307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Slide title in blue on a beige rectangle with a black border."/>
          <p:cNvGrpSpPr/>
          <p:nvPr/>
        </p:nvGrpSpPr>
        <p:grpSpPr>
          <a:xfrm>
            <a:off x="2224378" y="431800"/>
            <a:ext cx="7743244" cy="868285"/>
            <a:chOff x="0" y="0"/>
            <a:chExt cx="3735359" cy="418863"/>
          </a:xfrm>
        </p:grpSpPr>
        <p:sp>
          <p:nvSpPr>
            <p:cNvPr id="4" name="Freeform 4"/>
            <p:cNvSpPr/>
            <p:nvPr/>
          </p:nvSpPr>
          <p:spPr>
            <a:xfrm>
              <a:off x="0" y="0"/>
              <a:ext cx="3735359" cy="418863"/>
            </a:xfrm>
            <a:custGeom>
              <a:avLst/>
              <a:gdLst/>
              <a:ahLst/>
              <a:cxnLst/>
              <a:rect l="l" t="t" r="r" b="b"/>
              <a:pathLst>
                <a:path w="3735359" h="418863">
                  <a:moveTo>
                    <a:pt x="0" y="0"/>
                  </a:moveTo>
                  <a:lnTo>
                    <a:pt x="3735359" y="0"/>
                  </a:lnTo>
                  <a:lnTo>
                    <a:pt x="3735359" y="418863"/>
                  </a:lnTo>
                  <a:lnTo>
                    <a:pt x="0" y="418863"/>
                  </a:lnTo>
                  <a:close/>
                </a:path>
              </a:pathLst>
            </a:custGeom>
            <a:solidFill>
              <a:srgbClr val="FFF1E7"/>
            </a:solidFill>
            <a:ln w="3810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28575"/>
              <a:ext cx="3735359" cy="447438"/>
            </a:xfrm>
            <a:prstGeom prst="rect">
              <a:avLst/>
            </a:prstGeom>
          </p:spPr>
          <p:txBody>
            <a:bodyPr lIns="34637" tIns="34637" rIns="34637" bIns="34637" rtlCol="0" anchor="ctr"/>
            <a:lstStyle/>
            <a:p>
              <a:pPr marL="0" marR="0" lvl="0" indent="0" algn="ctr" defTabSz="609630" rtl="0" eaLnBrk="1" fontAlgn="auto" latinLnBrk="0" hangingPunct="1">
                <a:lnSpc>
                  <a:spcPts val="143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a:spLocks noGrp="1"/>
          </p:cNvSpPr>
          <p:nvPr>
            <p:ph type="title" idx="4294967295"/>
          </p:nvPr>
        </p:nvSpPr>
        <p:spPr>
          <a:xfrm>
            <a:off x="899160" y="638314"/>
            <a:ext cx="1039368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024"/>
              </a:lnSpc>
              <a:spcBef>
                <a:spcPts val="0"/>
              </a:spcBef>
              <a:defRPr/>
            </a:pPr>
            <a:r>
              <a:rPr lang="en-US" sz="2800" dirty="0">
                <a:solidFill>
                  <a:srgbClr val="2F5597"/>
                </a:solidFill>
                <a:latin typeface="TAN Songbird"/>
                <a:ea typeface="TAN Songbird"/>
                <a:cs typeface="TAN Songbird"/>
                <a:sym typeface="TAN Songbird"/>
              </a:rPr>
              <a:t>Service Areas</a:t>
            </a:r>
          </a:p>
        </p:txBody>
      </p:sp>
      <p:sp>
        <p:nvSpPr>
          <p:cNvPr id="7" name="Freeform 7" descr="white circle with a black border and there is a thin hot pink cresent with small black polka dots to the right of the cirlce"/>
          <p:cNvSpPr/>
          <p:nvPr/>
        </p:nvSpPr>
        <p:spPr>
          <a:xfrm rot="515218">
            <a:off x="7691590" y="1629567"/>
            <a:ext cx="4086881" cy="4086881"/>
          </a:xfrm>
          <a:custGeom>
            <a:avLst/>
            <a:gdLst/>
            <a:ahLst/>
            <a:cxnLst/>
            <a:rect l="l" t="t" r="r" b="b"/>
            <a:pathLst>
              <a:path w="6130322" h="6130322">
                <a:moveTo>
                  <a:pt x="0" y="0"/>
                </a:moveTo>
                <a:lnTo>
                  <a:pt x="6130322" y="0"/>
                </a:lnTo>
                <a:lnTo>
                  <a:pt x="6130322" y="6130323"/>
                </a:lnTo>
                <a:lnTo>
                  <a:pt x="0" y="61303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2224378" y="1611308"/>
            <a:ext cx="5859402" cy="3808735"/>
          </a:xfrm>
          <a:prstGeom prst="rect">
            <a:avLst/>
          </a:prstGeom>
        </p:spPr>
        <p:txBody>
          <a:bodyPr lIns="0" tIns="0" rIns="0" bIns="0" rtlCol="0" anchor="t">
            <a:spAutoFit/>
          </a:bodyPr>
          <a:lstStyle/>
          <a:p>
            <a:pPr marL="446427" marR="0" lvl="1" indent="-223214" algn="l" defTabSz="609630" rtl="0" eaLnBrk="1" fontAlgn="auto" latinLnBrk="0" hangingPunct="1">
              <a:lnSpc>
                <a:spcPts val="2663"/>
              </a:lnSpc>
              <a:spcBef>
                <a:spcPts val="0"/>
              </a:spcBef>
              <a:spcAft>
                <a:spcPts val="0"/>
              </a:spcAft>
              <a:buClrTx/>
              <a:buSzTx/>
              <a:buFont typeface="Arial"/>
              <a:buChar char="•"/>
              <a:tabLst/>
              <a:defRPr/>
            </a:pPr>
            <a:r>
              <a:rPr kumimoji="0" lang="en-US" sz="2466" b="0" i="0" u="none" strike="noStrike" kern="1200" cap="none" spc="0" normalizeH="0" baseline="0" noProof="0">
                <a:ln>
                  <a:noFill/>
                </a:ln>
                <a:solidFill>
                  <a:srgbClr val="2F5597"/>
                </a:solidFill>
                <a:effectLst/>
                <a:uLnTx/>
                <a:uFillTx/>
                <a:latin typeface="MADE TOMMY"/>
                <a:ea typeface="MADE TOMMY"/>
                <a:cs typeface="MADE TOMMY"/>
                <a:sym typeface="MADE TOMMY"/>
              </a:rPr>
              <a:t>In Georgia, we serve: Burke, Columbia, Emanuel, Glascock, Hancock, Jefferson, Jenkins, Johnson, Lincoln, McDuffie, Richmond, Screven, Taliaferro, Washington, Warren, and Wilkes Counties. </a:t>
            </a:r>
            <a:r>
              <a:rPr kumimoji="0" lang="en-US" sz="2466" b="0" i="0" u="none" strike="noStrike" kern="1200" cap="none" spc="0" normalizeH="0" baseline="0" noProof="0">
                <a:ln>
                  <a:noFill/>
                </a:ln>
                <a:solidFill>
                  <a:srgbClr val="000000"/>
                </a:solidFill>
                <a:effectLst/>
                <a:uLnTx/>
                <a:uFillTx/>
                <a:latin typeface="MADE TOMMY"/>
                <a:ea typeface="MADE TOMMY"/>
                <a:cs typeface="MADE TOMMY"/>
                <a:sym typeface="MADE TOMMY"/>
              </a:rPr>
              <a:t>(16 counties)</a:t>
            </a:r>
          </a:p>
          <a:p>
            <a:pPr marL="446427" marR="0" lvl="1" indent="-223214" algn="l" defTabSz="609630" rtl="0" eaLnBrk="1" fontAlgn="auto" latinLnBrk="0" hangingPunct="1">
              <a:lnSpc>
                <a:spcPts val="2663"/>
              </a:lnSpc>
              <a:spcBef>
                <a:spcPts val="0"/>
              </a:spcBef>
              <a:spcAft>
                <a:spcPts val="0"/>
              </a:spcAft>
              <a:buClrTx/>
              <a:buSzTx/>
              <a:buFontTx/>
              <a:buNone/>
              <a:tabLst/>
              <a:defRPr/>
            </a:pPr>
            <a:endParaRPr kumimoji="0" lang="en-US" sz="2466" b="0" i="0" u="none" strike="noStrike" kern="1200" cap="none" spc="0" normalizeH="0" baseline="0" noProof="0">
              <a:ln>
                <a:noFill/>
              </a:ln>
              <a:solidFill>
                <a:srgbClr val="000000"/>
              </a:solidFill>
              <a:effectLst/>
              <a:uLnTx/>
              <a:uFillTx/>
              <a:latin typeface="MADE TOMMY"/>
              <a:ea typeface="MADE TOMMY"/>
              <a:cs typeface="MADE TOMMY"/>
              <a:sym typeface="MADE TOMMY"/>
            </a:endParaRPr>
          </a:p>
          <a:p>
            <a:pPr marL="446427" marR="0" lvl="1" indent="-223214" algn="l" defTabSz="609630" rtl="0" eaLnBrk="1" fontAlgn="auto" latinLnBrk="0" hangingPunct="1">
              <a:lnSpc>
                <a:spcPts val="2663"/>
              </a:lnSpc>
              <a:spcBef>
                <a:spcPts val="0"/>
              </a:spcBef>
              <a:spcAft>
                <a:spcPts val="0"/>
              </a:spcAft>
              <a:buClrTx/>
              <a:buSzTx/>
              <a:buFont typeface="Arial"/>
              <a:buChar char="•"/>
              <a:tabLst/>
              <a:defRPr/>
            </a:pPr>
            <a:r>
              <a:rPr kumimoji="0" lang="en-US" sz="2466" b="0" i="0" u="none" strike="noStrike" kern="1200" cap="none" spc="0" normalizeH="0" baseline="0" noProof="0">
                <a:ln>
                  <a:noFill/>
                </a:ln>
                <a:solidFill>
                  <a:srgbClr val="2F5597"/>
                </a:solidFill>
                <a:effectLst/>
                <a:uLnTx/>
                <a:uFillTx/>
                <a:latin typeface="MADE TOMMY"/>
                <a:ea typeface="MADE TOMMY"/>
                <a:cs typeface="MADE TOMMY"/>
                <a:sym typeface="MADE TOMMY"/>
              </a:rPr>
              <a:t>In South Carolina, we serve: Aiken, Allendale, Bamberg, Barnwell, Beaufort, Colleton, Edgefield, Hampton, Jasper and McCormick Counties. </a:t>
            </a:r>
            <a:r>
              <a:rPr kumimoji="0" lang="en-US" sz="2466" b="0" i="0" u="none" strike="noStrike" kern="1200" cap="none" spc="0" normalizeH="0" baseline="0" noProof="0">
                <a:ln>
                  <a:noFill/>
                </a:ln>
                <a:solidFill>
                  <a:srgbClr val="000000"/>
                </a:solidFill>
                <a:effectLst/>
                <a:uLnTx/>
                <a:uFillTx/>
                <a:latin typeface="MADE TOMMY"/>
                <a:ea typeface="MADE TOMMY"/>
                <a:cs typeface="MADE TOMMY"/>
                <a:sym typeface="MADE TOMMY"/>
              </a:rPr>
              <a:t>(10 Counties)</a:t>
            </a:r>
          </a:p>
        </p:txBody>
      </p:sp>
      <p:sp>
        <p:nvSpPr>
          <p:cNvPr id="9" name="Freeform 9" descr="Map of counties surrounding Augusta, GA and North Augusta, SC."/>
          <p:cNvSpPr/>
          <p:nvPr/>
        </p:nvSpPr>
        <p:spPr>
          <a:xfrm>
            <a:off x="7922786" y="1955675"/>
            <a:ext cx="3586852" cy="2987462"/>
          </a:xfrm>
          <a:custGeom>
            <a:avLst/>
            <a:gdLst/>
            <a:ahLst/>
            <a:cxnLst/>
            <a:rect l="l" t="t" r="r" b="b"/>
            <a:pathLst>
              <a:path w="5380278" h="4481193">
                <a:moveTo>
                  <a:pt x="0" y="0"/>
                </a:moveTo>
                <a:lnTo>
                  <a:pt x="5380278" y="0"/>
                </a:lnTo>
                <a:lnTo>
                  <a:pt x="5380278" y="4481193"/>
                </a:lnTo>
                <a:lnTo>
                  <a:pt x="0" y="4481193"/>
                </a:lnTo>
                <a:lnTo>
                  <a:pt x="0" y="0"/>
                </a:lnTo>
                <a:close/>
              </a:path>
            </a:pathLst>
          </a:custGeom>
          <a:blipFill>
            <a:blip r:embed="rId4"/>
            <a:stretch>
              <a:fillRect t="-3" b="-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descr="Walton Options logo"/>
          <p:cNvSpPr/>
          <p:nvPr/>
        </p:nvSpPr>
        <p:spPr>
          <a:xfrm>
            <a:off x="10095251" y="5898547"/>
            <a:ext cx="1965421" cy="831876"/>
          </a:xfrm>
          <a:custGeom>
            <a:avLst/>
            <a:gdLst/>
            <a:ahLst/>
            <a:cxnLst/>
            <a:rect l="l" t="t" r="r" b="b"/>
            <a:pathLst>
              <a:path w="2948131" h="1247814">
                <a:moveTo>
                  <a:pt x="0" y="0"/>
                </a:moveTo>
                <a:lnTo>
                  <a:pt x="2948131" y="0"/>
                </a:lnTo>
                <a:lnTo>
                  <a:pt x="2948131" y="1247814"/>
                </a:lnTo>
                <a:lnTo>
                  <a:pt x="0" y="1247814"/>
                </a:lnTo>
                <a:lnTo>
                  <a:pt x="0" y="0"/>
                </a:lnTo>
                <a:close/>
              </a:path>
            </a:pathLst>
          </a:custGeom>
          <a:blipFill>
            <a:blip r:embed="rId5"/>
            <a:stretch>
              <a:fillRect l="-50" r="-5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8">
            <a:extLst>
              <a:ext uri="{FF2B5EF4-FFF2-40B4-BE49-F238E27FC236}">
                <a16:creationId xmlns:a16="http://schemas.microsoft.com/office/drawing/2014/main" id="{9DB1BF2C-F598-33B0-DA19-CAE3F7D36D9B}"/>
              </a:ext>
              <a:ext uri="{C183D7F6-B498-43B3-948B-1728B52AA6E4}">
                <adec:decorative xmlns:adec="http://schemas.microsoft.com/office/drawing/2017/decorative" val="1"/>
              </a:ext>
            </a:extLst>
          </p:cNvPr>
          <p:cNvSpPr/>
          <p:nvPr/>
        </p:nvSpPr>
        <p:spPr>
          <a:xfrm rot="-2932968" flipV="1">
            <a:off x="-3182343" y="919289"/>
            <a:ext cx="6364687" cy="5751575"/>
          </a:xfrm>
          <a:custGeom>
            <a:avLst/>
            <a:gdLst/>
            <a:ahLst/>
            <a:cxnLst/>
            <a:rect l="l" t="t" r="r" b="b"/>
            <a:pathLst>
              <a:path w="9547031" h="8627362">
                <a:moveTo>
                  <a:pt x="0" y="8627362"/>
                </a:moveTo>
                <a:lnTo>
                  <a:pt x="9547030" y="8627362"/>
                </a:lnTo>
                <a:lnTo>
                  <a:pt x="9547030" y="0"/>
                </a:lnTo>
                <a:lnTo>
                  <a:pt x="0" y="0"/>
                </a:lnTo>
                <a:lnTo>
                  <a:pt x="0" y="8627362"/>
                </a:lnTo>
                <a:close/>
              </a:path>
            </a:pathLst>
          </a:custGeom>
          <a:blipFill>
            <a:blip r:embed="rId6">
              <a:alphaModFix amt="21999"/>
              <a:extLst>
                <a:ext uri="{96DAC541-7B7A-43D3-8B79-37D633B846F1}">
                  <asvg:svgBlip xmlns:asvg="http://schemas.microsoft.com/office/drawing/2016/SVG/main" r:embed="rId7"/>
                </a:ext>
              </a:extLst>
            </a:blip>
            <a:stretch>
              <a:fillRect l="-32767" t="-2904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descr="Slide title in blue on a beige rectangle with a black border."/>
          <p:cNvGrpSpPr/>
          <p:nvPr/>
        </p:nvGrpSpPr>
        <p:grpSpPr>
          <a:xfrm>
            <a:off x="1949744" y="196601"/>
            <a:ext cx="8292513" cy="931319"/>
            <a:chOff x="0" y="0"/>
            <a:chExt cx="4000328" cy="449270"/>
          </a:xfrm>
        </p:grpSpPr>
        <p:sp>
          <p:nvSpPr>
            <p:cNvPr id="4" name="Freeform 4"/>
            <p:cNvSpPr/>
            <p:nvPr/>
          </p:nvSpPr>
          <p:spPr>
            <a:xfrm>
              <a:off x="0" y="0"/>
              <a:ext cx="4000328" cy="449270"/>
            </a:xfrm>
            <a:custGeom>
              <a:avLst/>
              <a:gdLst/>
              <a:ahLst/>
              <a:cxnLst/>
              <a:rect l="l" t="t" r="r" b="b"/>
              <a:pathLst>
                <a:path w="4000328" h="449270">
                  <a:moveTo>
                    <a:pt x="0" y="0"/>
                  </a:moveTo>
                  <a:lnTo>
                    <a:pt x="4000328" y="0"/>
                  </a:lnTo>
                  <a:lnTo>
                    <a:pt x="4000328" y="449270"/>
                  </a:lnTo>
                  <a:lnTo>
                    <a:pt x="0" y="449270"/>
                  </a:lnTo>
                  <a:close/>
                </a:path>
              </a:pathLst>
            </a:custGeom>
            <a:solidFill>
              <a:srgbClr val="FFF1E7"/>
            </a:solidFill>
            <a:ln w="38100" cap="sq">
              <a:solidFill>
                <a:srgbClr val="000000"/>
              </a:solidFill>
              <a:prstDash val="solid"/>
              <a:miter/>
            </a:ln>
          </p:spPr>
          <p:txBody>
            <a:bodyPr/>
            <a:lstStyle/>
            <a:p>
              <a:pPr defTabSz="609630"/>
              <a:endParaRPr lang="en-US" sz="1200">
                <a:solidFill>
                  <a:prstClr val="black"/>
                </a:solidFill>
                <a:latin typeface="Calibri"/>
              </a:endParaRPr>
            </a:p>
          </p:txBody>
        </p:sp>
        <p:sp>
          <p:nvSpPr>
            <p:cNvPr id="5" name="TextBox 5"/>
            <p:cNvSpPr txBox="1"/>
            <p:nvPr/>
          </p:nvSpPr>
          <p:spPr>
            <a:xfrm>
              <a:off x="0" y="-28575"/>
              <a:ext cx="4000328" cy="477845"/>
            </a:xfrm>
            <a:prstGeom prst="rect">
              <a:avLst/>
            </a:prstGeom>
          </p:spPr>
          <p:txBody>
            <a:bodyPr lIns="34637" tIns="34637" rIns="34637" bIns="34637" rtlCol="0" anchor="ctr"/>
            <a:lstStyle/>
            <a:p>
              <a:pPr algn="ctr" defTabSz="609630">
                <a:lnSpc>
                  <a:spcPts val="1431"/>
                </a:lnSpc>
              </a:pPr>
              <a:endParaRPr sz="1200">
                <a:solidFill>
                  <a:prstClr val="black"/>
                </a:solidFill>
                <a:latin typeface="Calibri"/>
              </a:endParaRPr>
            </a:p>
          </p:txBody>
        </p:sp>
      </p:grpSp>
      <p:sp>
        <p:nvSpPr>
          <p:cNvPr id="6" name="Freeform 6" descr="&quot;Information and Referral&quot; in purple-blue font"/>
          <p:cNvSpPr/>
          <p:nvPr/>
        </p:nvSpPr>
        <p:spPr>
          <a:xfrm>
            <a:off x="1382568" y="1421039"/>
            <a:ext cx="3494750" cy="1839112"/>
          </a:xfrm>
          <a:custGeom>
            <a:avLst/>
            <a:gdLst/>
            <a:ahLst/>
            <a:cxnLst/>
            <a:rect l="l" t="t" r="r" b="b"/>
            <a:pathLst>
              <a:path w="5242125" h="2758668">
                <a:moveTo>
                  <a:pt x="0" y="0"/>
                </a:moveTo>
                <a:lnTo>
                  <a:pt x="5242125" y="0"/>
                </a:lnTo>
                <a:lnTo>
                  <a:pt x="5242125" y="2758668"/>
                </a:lnTo>
                <a:lnTo>
                  <a:pt x="0" y="2758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7" name="Group 7" descr="Hot pink rectangle with rounded corners"/>
          <p:cNvGrpSpPr/>
          <p:nvPr/>
        </p:nvGrpSpPr>
        <p:grpSpPr>
          <a:xfrm>
            <a:off x="759165" y="1687044"/>
            <a:ext cx="4927260" cy="1380101"/>
            <a:chOff x="0" y="0"/>
            <a:chExt cx="9854520" cy="2760202"/>
          </a:xfrm>
        </p:grpSpPr>
        <p:sp>
          <p:nvSpPr>
            <p:cNvPr id="8" name="Freeform 8"/>
            <p:cNvSpPr/>
            <p:nvPr/>
          </p:nvSpPr>
          <p:spPr>
            <a:xfrm>
              <a:off x="0" y="0"/>
              <a:ext cx="9854438" cy="2760218"/>
            </a:xfrm>
            <a:custGeom>
              <a:avLst/>
              <a:gdLst/>
              <a:ahLst/>
              <a:cxnLst/>
              <a:rect l="l" t="t" r="r" b="b"/>
              <a:pathLst>
                <a:path w="9854438" h="2760218">
                  <a:moveTo>
                    <a:pt x="0" y="459994"/>
                  </a:moveTo>
                  <a:cubicBezTo>
                    <a:pt x="0" y="205994"/>
                    <a:pt x="205994" y="0"/>
                    <a:pt x="459994" y="0"/>
                  </a:cubicBezTo>
                  <a:lnTo>
                    <a:pt x="9394444" y="0"/>
                  </a:lnTo>
                  <a:cubicBezTo>
                    <a:pt x="9648571" y="0"/>
                    <a:pt x="9854438" y="205994"/>
                    <a:pt x="9854438" y="459994"/>
                  </a:cubicBezTo>
                  <a:lnTo>
                    <a:pt x="9854438" y="2300097"/>
                  </a:lnTo>
                  <a:cubicBezTo>
                    <a:pt x="9854438" y="2554224"/>
                    <a:pt x="9648444" y="2760091"/>
                    <a:pt x="9394444" y="2760091"/>
                  </a:cubicBezTo>
                  <a:lnTo>
                    <a:pt x="459994" y="2760091"/>
                  </a:lnTo>
                  <a:cubicBezTo>
                    <a:pt x="205994" y="2760218"/>
                    <a:pt x="0" y="2554224"/>
                    <a:pt x="0" y="2300097"/>
                  </a:cubicBezTo>
                  <a:close/>
                </a:path>
              </a:pathLst>
            </a:custGeom>
            <a:solidFill>
              <a:srgbClr val="FF66C4"/>
            </a:solidFill>
          </p:spPr>
          <p:txBody>
            <a:bodyPr/>
            <a:lstStyle/>
            <a:p>
              <a:pPr defTabSz="609630"/>
              <a:endParaRPr lang="en-US" sz="1200">
                <a:solidFill>
                  <a:prstClr val="black"/>
                </a:solidFill>
                <a:latin typeface="Calibri"/>
              </a:endParaRPr>
            </a:p>
          </p:txBody>
        </p:sp>
      </p:grpSp>
      <p:grpSp>
        <p:nvGrpSpPr>
          <p:cNvPr id="9" name="Group 9" descr="purple rectangle with rounded corners"/>
          <p:cNvGrpSpPr/>
          <p:nvPr/>
        </p:nvGrpSpPr>
        <p:grpSpPr>
          <a:xfrm>
            <a:off x="944866" y="3539745"/>
            <a:ext cx="4741559" cy="1426357"/>
            <a:chOff x="0" y="0"/>
            <a:chExt cx="9483118" cy="2852714"/>
          </a:xfrm>
        </p:grpSpPr>
        <p:sp>
          <p:nvSpPr>
            <p:cNvPr id="10" name="Freeform 10"/>
            <p:cNvSpPr/>
            <p:nvPr/>
          </p:nvSpPr>
          <p:spPr>
            <a:xfrm>
              <a:off x="0" y="0"/>
              <a:ext cx="9483090" cy="2852801"/>
            </a:xfrm>
            <a:custGeom>
              <a:avLst/>
              <a:gdLst/>
              <a:ahLst/>
              <a:cxnLst/>
              <a:rect l="l" t="t" r="r" b="b"/>
              <a:pathLst>
                <a:path w="9483090" h="2852801">
                  <a:moveTo>
                    <a:pt x="0" y="475488"/>
                  </a:moveTo>
                  <a:cubicBezTo>
                    <a:pt x="0" y="212852"/>
                    <a:pt x="212852" y="0"/>
                    <a:pt x="475488" y="0"/>
                  </a:cubicBezTo>
                  <a:lnTo>
                    <a:pt x="9007602" y="0"/>
                  </a:lnTo>
                  <a:cubicBezTo>
                    <a:pt x="9270238" y="0"/>
                    <a:pt x="9483090" y="212852"/>
                    <a:pt x="9483090" y="475488"/>
                  </a:cubicBezTo>
                  <a:lnTo>
                    <a:pt x="9483090" y="2377313"/>
                  </a:lnTo>
                  <a:cubicBezTo>
                    <a:pt x="9483090" y="2639949"/>
                    <a:pt x="9270238" y="2852801"/>
                    <a:pt x="9007602" y="2852801"/>
                  </a:cubicBezTo>
                  <a:lnTo>
                    <a:pt x="475488" y="2852801"/>
                  </a:lnTo>
                  <a:cubicBezTo>
                    <a:pt x="212852" y="2852674"/>
                    <a:pt x="0" y="2639822"/>
                    <a:pt x="0" y="2377313"/>
                  </a:cubicBezTo>
                  <a:close/>
                </a:path>
              </a:pathLst>
            </a:custGeom>
            <a:solidFill>
              <a:srgbClr val="9905FF">
                <a:alpha val="49804"/>
              </a:srgbClr>
            </a:solidFill>
          </p:spPr>
          <p:txBody>
            <a:bodyPr/>
            <a:lstStyle/>
            <a:p>
              <a:pPr defTabSz="609630"/>
              <a:endParaRPr lang="en-US" sz="1200">
                <a:solidFill>
                  <a:prstClr val="black"/>
                </a:solidFill>
                <a:latin typeface="Calibri"/>
              </a:endParaRPr>
            </a:p>
          </p:txBody>
        </p:sp>
      </p:grpSp>
      <p:sp>
        <p:nvSpPr>
          <p:cNvPr id="11" name="Freeform 11" descr="&quot;Advocacy and Outreach&quot; in white font"/>
          <p:cNvSpPr/>
          <p:nvPr/>
        </p:nvSpPr>
        <p:spPr>
          <a:xfrm>
            <a:off x="7015437" y="3218483"/>
            <a:ext cx="3754773" cy="1975949"/>
          </a:xfrm>
          <a:custGeom>
            <a:avLst/>
            <a:gdLst/>
            <a:ahLst/>
            <a:cxnLst/>
            <a:rect l="l" t="t" r="r" b="b"/>
            <a:pathLst>
              <a:path w="5632159" h="2963924">
                <a:moveTo>
                  <a:pt x="0" y="0"/>
                </a:moveTo>
                <a:lnTo>
                  <a:pt x="5632159" y="0"/>
                </a:lnTo>
                <a:lnTo>
                  <a:pt x="5632159" y="2963924"/>
                </a:lnTo>
                <a:lnTo>
                  <a:pt x="0" y="2963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descr="Orange rectangle with rounded corners"/>
          <p:cNvGrpSpPr/>
          <p:nvPr/>
        </p:nvGrpSpPr>
        <p:grpSpPr>
          <a:xfrm>
            <a:off x="6574899" y="3444989"/>
            <a:ext cx="4927260" cy="1522935"/>
            <a:chOff x="0" y="0"/>
            <a:chExt cx="9854520" cy="3045870"/>
          </a:xfrm>
        </p:grpSpPr>
        <p:sp>
          <p:nvSpPr>
            <p:cNvPr id="13" name="Freeform 13"/>
            <p:cNvSpPr/>
            <p:nvPr/>
          </p:nvSpPr>
          <p:spPr>
            <a:xfrm>
              <a:off x="0" y="0"/>
              <a:ext cx="9854438" cy="3045841"/>
            </a:xfrm>
            <a:custGeom>
              <a:avLst/>
              <a:gdLst/>
              <a:ahLst/>
              <a:cxnLst/>
              <a:rect l="l" t="t" r="r" b="b"/>
              <a:pathLst>
                <a:path w="9854438" h="3045841">
                  <a:moveTo>
                    <a:pt x="0" y="507619"/>
                  </a:moveTo>
                  <a:cubicBezTo>
                    <a:pt x="0" y="227330"/>
                    <a:pt x="227330" y="0"/>
                    <a:pt x="507619" y="0"/>
                  </a:cubicBezTo>
                  <a:lnTo>
                    <a:pt x="9346819" y="0"/>
                  </a:lnTo>
                  <a:cubicBezTo>
                    <a:pt x="9627235" y="0"/>
                    <a:pt x="9854438" y="227330"/>
                    <a:pt x="9854438" y="507619"/>
                  </a:cubicBezTo>
                  <a:lnTo>
                    <a:pt x="9854438" y="2538222"/>
                  </a:lnTo>
                  <a:cubicBezTo>
                    <a:pt x="9854438" y="2818638"/>
                    <a:pt x="9627108" y="3045841"/>
                    <a:pt x="9346819" y="3045841"/>
                  </a:cubicBezTo>
                  <a:lnTo>
                    <a:pt x="507619" y="3045841"/>
                  </a:lnTo>
                  <a:cubicBezTo>
                    <a:pt x="227330" y="3045841"/>
                    <a:pt x="0" y="2818638"/>
                    <a:pt x="0" y="2538222"/>
                  </a:cubicBezTo>
                  <a:close/>
                </a:path>
              </a:pathLst>
            </a:custGeom>
            <a:solidFill>
              <a:srgbClr val="FCB336"/>
            </a:solidFill>
          </p:spPr>
          <p:txBody>
            <a:bodyPr/>
            <a:lstStyle/>
            <a:p>
              <a:pPr defTabSz="609630"/>
              <a:endParaRPr lang="en-US" sz="1200">
                <a:solidFill>
                  <a:prstClr val="black"/>
                </a:solidFill>
                <a:latin typeface="Calibri"/>
              </a:endParaRPr>
            </a:p>
          </p:txBody>
        </p:sp>
      </p:grpSp>
      <p:grpSp>
        <p:nvGrpSpPr>
          <p:cNvPr id="14" name="Group 14" descr="pale navy blue rectangle with rounded corners"/>
          <p:cNvGrpSpPr/>
          <p:nvPr/>
        </p:nvGrpSpPr>
        <p:grpSpPr>
          <a:xfrm>
            <a:off x="3632369" y="5245696"/>
            <a:ext cx="4927259" cy="1380101"/>
            <a:chOff x="0" y="0"/>
            <a:chExt cx="9854518" cy="2760202"/>
          </a:xfrm>
        </p:grpSpPr>
        <p:sp>
          <p:nvSpPr>
            <p:cNvPr id="15" name="Freeform 15"/>
            <p:cNvSpPr/>
            <p:nvPr/>
          </p:nvSpPr>
          <p:spPr>
            <a:xfrm>
              <a:off x="0" y="0"/>
              <a:ext cx="9854438" cy="2760218"/>
            </a:xfrm>
            <a:custGeom>
              <a:avLst/>
              <a:gdLst/>
              <a:ahLst/>
              <a:cxnLst/>
              <a:rect l="l" t="t" r="r" b="b"/>
              <a:pathLst>
                <a:path w="9854438" h="2760218">
                  <a:moveTo>
                    <a:pt x="0" y="459994"/>
                  </a:moveTo>
                  <a:cubicBezTo>
                    <a:pt x="0" y="205994"/>
                    <a:pt x="205994" y="0"/>
                    <a:pt x="459994" y="0"/>
                  </a:cubicBezTo>
                  <a:lnTo>
                    <a:pt x="9394444" y="0"/>
                  </a:lnTo>
                  <a:cubicBezTo>
                    <a:pt x="9648571" y="0"/>
                    <a:pt x="9854438" y="205994"/>
                    <a:pt x="9854438" y="459994"/>
                  </a:cubicBezTo>
                  <a:lnTo>
                    <a:pt x="9854438" y="2300097"/>
                  </a:lnTo>
                  <a:cubicBezTo>
                    <a:pt x="9854438" y="2554224"/>
                    <a:pt x="9648444" y="2760091"/>
                    <a:pt x="9394444" y="2760091"/>
                  </a:cubicBezTo>
                  <a:lnTo>
                    <a:pt x="459994" y="2760091"/>
                  </a:lnTo>
                  <a:cubicBezTo>
                    <a:pt x="205994" y="2760218"/>
                    <a:pt x="0" y="2554224"/>
                    <a:pt x="0" y="2300097"/>
                  </a:cubicBezTo>
                  <a:close/>
                </a:path>
              </a:pathLst>
            </a:custGeom>
            <a:solidFill>
              <a:srgbClr val="0053A0">
                <a:alpha val="49804"/>
              </a:srgbClr>
            </a:solidFill>
          </p:spPr>
          <p:txBody>
            <a:bodyPr/>
            <a:lstStyle/>
            <a:p>
              <a:pPr defTabSz="609630"/>
              <a:endParaRPr lang="en-US" sz="1200">
                <a:solidFill>
                  <a:prstClr val="black"/>
                </a:solidFill>
                <a:latin typeface="Calibri"/>
              </a:endParaRPr>
            </a:p>
          </p:txBody>
        </p:sp>
      </p:grpSp>
      <p:sp>
        <p:nvSpPr>
          <p:cNvPr id="16" name="TextBox 16"/>
          <p:cNvSpPr txBox="1">
            <a:spLocks noGrp="1"/>
          </p:cNvSpPr>
          <p:nvPr>
            <p:ph type="title" idx="4294967295"/>
          </p:nvPr>
        </p:nvSpPr>
        <p:spPr>
          <a:xfrm>
            <a:off x="1798403" y="474889"/>
            <a:ext cx="8595187" cy="4873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760"/>
              </a:lnSpc>
              <a:spcBef>
                <a:spcPts val="0"/>
              </a:spcBef>
              <a:defRPr/>
            </a:pPr>
            <a:r>
              <a:rPr lang="en-US" sz="3600" dirty="0">
                <a:solidFill>
                  <a:srgbClr val="0053A0"/>
                </a:solidFill>
                <a:latin typeface="TAN Songbird"/>
                <a:ea typeface="TAN Songbird"/>
                <a:cs typeface="TAN Songbird"/>
                <a:sym typeface="TAN Songbird"/>
              </a:rPr>
              <a:t>Core Services</a:t>
            </a:r>
          </a:p>
        </p:txBody>
      </p:sp>
      <p:sp>
        <p:nvSpPr>
          <p:cNvPr id="17" name="TextBox 17"/>
          <p:cNvSpPr txBox="1"/>
          <p:nvPr/>
        </p:nvSpPr>
        <p:spPr>
          <a:xfrm>
            <a:off x="912974" y="2092398"/>
            <a:ext cx="4433938" cy="360163"/>
          </a:xfrm>
          <a:prstGeom prst="rect">
            <a:avLst/>
          </a:prstGeom>
        </p:spPr>
        <p:txBody>
          <a:bodyPr lIns="0" tIns="0" rIns="0" bIns="0" rtlCol="0" anchor="t">
            <a:spAutoFit/>
          </a:bodyPr>
          <a:lstStyle/>
          <a:p>
            <a:pPr algn="ctr" defTabSz="609630">
              <a:lnSpc>
                <a:spcPts val="2880"/>
              </a:lnSpc>
            </a:pPr>
            <a:r>
              <a:rPr lang="en-US" sz="2400" i="1">
                <a:solidFill>
                  <a:srgbClr val="0053A0"/>
                </a:solidFill>
                <a:latin typeface="MADE TOMMY"/>
                <a:ea typeface="MADE TOMMY"/>
                <a:cs typeface="MADE TOMMY"/>
                <a:sym typeface="MADE TOMMY"/>
              </a:rPr>
              <a:t>Information and Referral</a:t>
            </a:r>
          </a:p>
        </p:txBody>
      </p:sp>
      <p:sp>
        <p:nvSpPr>
          <p:cNvPr id="18" name="TextBox 18"/>
          <p:cNvSpPr txBox="1"/>
          <p:nvPr/>
        </p:nvSpPr>
        <p:spPr>
          <a:xfrm>
            <a:off x="893015" y="4012864"/>
            <a:ext cx="4473856" cy="360163"/>
          </a:xfrm>
          <a:prstGeom prst="rect">
            <a:avLst/>
          </a:prstGeom>
        </p:spPr>
        <p:txBody>
          <a:bodyPr lIns="0" tIns="0" rIns="0" bIns="0" rtlCol="0" anchor="t">
            <a:spAutoFit/>
          </a:bodyPr>
          <a:lstStyle/>
          <a:p>
            <a:pPr algn="ctr" defTabSz="609630">
              <a:lnSpc>
                <a:spcPts val="2880"/>
              </a:lnSpc>
            </a:pPr>
            <a:r>
              <a:rPr lang="en-US" sz="2400" i="1" dirty="0">
                <a:solidFill>
                  <a:srgbClr val="0053A0"/>
                </a:solidFill>
                <a:latin typeface="MADE TOMMY"/>
                <a:ea typeface="MADE TOMMY"/>
                <a:cs typeface="MADE TOMMY"/>
                <a:sym typeface="MADE TOMMY"/>
              </a:rPr>
              <a:t>Transitions</a:t>
            </a:r>
          </a:p>
        </p:txBody>
      </p:sp>
      <p:sp>
        <p:nvSpPr>
          <p:cNvPr id="19" name="TextBox 19"/>
          <p:cNvSpPr txBox="1"/>
          <p:nvPr/>
        </p:nvSpPr>
        <p:spPr>
          <a:xfrm>
            <a:off x="6781421" y="2153270"/>
            <a:ext cx="4514217" cy="360163"/>
          </a:xfrm>
          <a:prstGeom prst="rect">
            <a:avLst/>
          </a:prstGeom>
        </p:spPr>
        <p:txBody>
          <a:bodyPr lIns="0" tIns="0" rIns="0" bIns="0" rtlCol="0" anchor="t">
            <a:spAutoFit/>
          </a:bodyPr>
          <a:lstStyle/>
          <a:p>
            <a:pPr algn="ctr" defTabSz="609630">
              <a:lnSpc>
                <a:spcPts val="2880"/>
              </a:lnSpc>
            </a:pPr>
            <a:r>
              <a:rPr lang="en-US" sz="2400" i="1">
                <a:solidFill>
                  <a:srgbClr val="0053A0"/>
                </a:solidFill>
                <a:latin typeface="MADE TOMMY"/>
                <a:ea typeface="MADE TOMMY"/>
                <a:cs typeface="MADE TOMMY"/>
                <a:sym typeface="MADE TOMMY"/>
              </a:rPr>
              <a:t>Independent Living Skills</a:t>
            </a:r>
          </a:p>
        </p:txBody>
      </p:sp>
      <p:grpSp>
        <p:nvGrpSpPr>
          <p:cNvPr id="20" name="Group 20" descr="pastel mint green rectangle with rounded corners"/>
          <p:cNvGrpSpPr/>
          <p:nvPr/>
        </p:nvGrpSpPr>
        <p:grpSpPr>
          <a:xfrm>
            <a:off x="6574901" y="1650544"/>
            <a:ext cx="4927259" cy="1380101"/>
            <a:chOff x="0" y="0"/>
            <a:chExt cx="9854518" cy="2760202"/>
          </a:xfrm>
        </p:grpSpPr>
        <p:sp>
          <p:nvSpPr>
            <p:cNvPr id="21" name="Freeform 21"/>
            <p:cNvSpPr/>
            <p:nvPr/>
          </p:nvSpPr>
          <p:spPr>
            <a:xfrm>
              <a:off x="0" y="0"/>
              <a:ext cx="9854438" cy="2760218"/>
            </a:xfrm>
            <a:custGeom>
              <a:avLst/>
              <a:gdLst/>
              <a:ahLst/>
              <a:cxnLst/>
              <a:rect l="l" t="t" r="r" b="b"/>
              <a:pathLst>
                <a:path w="9854438" h="2760218">
                  <a:moveTo>
                    <a:pt x="0" y="459994"/>
                  </a:moveTo>
                  <a:cubicBezTo>
                    <a:pt x="0" y="205994"/>
                    <a:pt x="205994" y="0"/>
                    <a:pt x="459994" y="0"/>
                  </a:cubicBezTo>
                  <a:lnTo>
                    <a:pt x="9394444" y="0"/>
                  </a:lnTo>
                  <a:cubicBezTo>
                    <a:pt x="9648571" y="0"/>
                    <a:pt x="9854438" y="205994"/>
                    <a:pt x="9854438" y="459994"/>
                  </a:cubicBezTo>
                  <a:lnTo>
                    <a:pt x="9854438" y="2300097"/>
                  </a:lnTo>
                  <a:cubicBezTo>
                    <a:pt x="9854438" y="2554224"/>
                    <a:pt x="9648444" y="2760091"/>
                    <a:pt x="9394444" y="2760091"/>
                  </a:cubicBezTo>
                  <a:lnTo>
                    <a:pt x="459994" y="2760091"/>
                  </a:lnTo>
                  <a:cubicBezTo>
                    <a:pt x="205994" y="2760218"/>
                    <a:pt x="0" y="2554224"/>
                    <a:pt x="0" y="2300097"/>
                  </a:cubicBezTo>
                  <a:close/>
                </a:path>
              </a:pathLst>
            </a:custGeom>
            <a:solidFill>
              <a:srgbClr val="56CCA0">
                <a:alpha val="49804"/>
              </a:srgbClr>
            </a:solidFill>
          </p:spPr>
          <p:txBody>
            <a:bodyPr/>
            <a:lstStyle/>
            <a:p>
              <a:pPr defTabSz="609630"/>
              <a:endParaRPr lang="en-US" sz="1200">
                <a:solidFill>
                  <a:prstClr val="black"/>
                </a:solidFill>
                <a:latin typeface="Calibri"/>
              </a:endParaRPr>
            </a:p>
          </p:txBody>
        </p:sp>
      </p:grpSp>
      <p:sp>
        <p:nvSpPr>
          <p:cNvPr id="22" name="TextBox 22"/>
          <p:cNvSpPr txBox="1"/>
          <p:nvPr/>
        </p:nvSpPr>
        <p:spPr>
          <a:xfrm>
            <a:off x="6821561" y="4007181"/>
            <a:ext cx="4433938" cy="360163"/>
          </a:xfrm>
          <a:prstGeom prst="rect">
            <a:avLst/>
          </a:prstGeom>
        </p:spPr>
        <p:txBody>
          <a:bodyPr lIns="0" tIns="0" rIns="0" bIns="0" rtlCol="0" anchor="t">
            <a:spAutoFit/>
          </a:bodyPr>
          <a:lstStyle/>
          <a:p>
            <a:pPr algn="ctr" defTabSz="609630">
              <a:lnSpc>
                <a:spcPts val="2880"/>
              </a:lnSpc>
            </a:pPr>
            <a:r>
              <a:rPr lang="en-US" sz="2400" i="1">
                <a:solidFill>
                  <a:srgbClr val="FFFFFF"/>
                </a:solidFill>
                <a:latin typeface="MADE TOMMY"/>
                <a:ea typeface="MADE TOMMY"/>
                <a:cs typeface="MADE TOMMY"/>
                <a:sym typeface="MADE TOMMY"/>
              </a:rPr>
              <a:t>Advocacy and Outreach</a:t>
            </a:r>
          </a:p>
        </p:txBody>
      </p:sp>
      <p:sp>
        <p:nvSpPr>
          <p:cNvPr id="23" name="TextBox 23"/>
          <p:cNvSpPr txBox="1"/>
          <p:nvPr/>
        </p:nvSpPr>
        <p:spPr>
          <a:xfrm>
            <a:off x="3838888" y="5786370"/>
            <a:ext cx="4514217" cy="360163"/>
          </a:xfrm>
          <a:prstGeom prst="rect">
            <a:avLst/>
          </a:prstGeom>
        </p:spPr>
        <p:txBody>
          <a:bodyPr lIns="0" tIns="0" rIns="0" bIns="0" rtlCol="0" anchor="t">
            <a:spAutoFit/>
          </a:bodyPr>
          <a:lstStyle/>
          <a:p>
            <a:pPr algn="ctr" defTabSz="609630">
              <a:lnSpc>
                <a:spcPts val="2880"/>
              </a:lnSpc>
            </a:pPr>
            <a:r>
              <a:rPr lang="en-US" sz="2400" i="1">
                <a:solidFill>
                  <a:srgbClr val="FFFFFF"/>
                </a:solidFill>
                <a:latin typeface="MADE TOMMY"/>
                <a:ea typeface="MADE TOMMY"/>
                <a:cs typeface="MADE TOMMY"/>
                <a:sym typeface="MADE TOMMY"/>
              </a:rPr>
              <a:t>Peer Support</a:t>
            </a:r>
          </a:p>
        </p:txBody>
      </p:sp>
      <p:sp>
        <p:nvSpPr>
          <p:cNvPr id="24" name="Freeform 24" descr="walton options logo"/>
          <p:cNvSpPr/>
          <p:nvPr/>
        </p:nvSpPr>
        <p:spPr>
          <a:xfrm>
            <a:off x="10066933" y="5892932"/>
            <a:ext cx="1965421" cy="831876"/>
          </a:xfrm>
          <a:custGeom>
            <a:avLst/>
            <a:gdLst/>
            <a:ahLst/>
            <a:cxnLst/>
            <a:rect l="l" t="t" r="r" b="b"/>
            <a:pathLst>
              <a:path w="2948131" h="1247814">
                <a:moveTo>
                  <a:pt x="0" y="0"/>
                </a:moveTo>
                <a:lnTo>
                  <a:pt x="2948132" y="0"/>
                </a:lnTo>
                <a:lnTo>
                  <a:pt x="2948132" y="1247814"/>
                </a:lnTo>
                <a:lnTo>
                  <a:pt x="0" y="1247814"/>
                </a:lnTo>
                <a:lnTo>
                  <a:pt x="0" y="0"/>
                </a:lnTo>
                <a:close/>
              </a:path>
            </a:pathLst>
          </a:custGeom>
          <a:blipFill>
            <a:blip r:embed="rId4"/>
            <a:stretch>
              <a:fillRect l="-50" r="-50"/>
            </a:stretch>
          </a:blipFill>
        </p:spPr>
        <p:txBody>
          <a:bodyPr/>
          <a:lstStyle/>
          <a:p>
            <a:pPr defTabSz="609630"/>
            <a:endParaRPr lang="en-US" sz="1200">
              <a:solidFill>
                <a:prstClr val="black"/>
              </a:solidFill>
              <a:latin typeface="Calibri"/>
            </a:endParaRPr>
          </a:p>
        </p:txBody>
      </p:sp>
      <p:sp>
        <p:nvSpPr>
          <p:cNvPr id="25" name="Arrow: Curved Right 24">
            <a:extLst>
              <a:ext uri="{FF2B5EF4-FFF2-40B4-BE49-F238E27FC236}">
                <a16:creationId xmlns:a16="http://schemas.microsoft.com/office/drawing/2014/main" id="{2767452D-821E-0E89-55DF-B6A785F64599}"/>
              </a:ext>
              <a:ext uri="{C183D7F6-B498-43B3-948B-1728B52AA6E4}">
                <adec:decorative xmlns:adec="http://schemas.microsoft.com/office/drawing/2017/decorative" val="1"/>
              </a:ext>
            </a:extLst>
          </p:cNvPr>
          <p:cNvSpPr/>
          <p:nvPr/>
        </p:nvSpPr>
        <p:spPr>
          <a:xfrm>
            <a:off x="162323" y="3346747"/>
            <a:ext cx="1055118" cy="56333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Right 28">
            <a:extLst>
              <a:ext uri="{FF2B5EF4-FFF2-40B4-BE49-F238E27FC236}">
                <a16:creationId xmlns:a16="http://schemas.microsoft.com/office/drawing/2014/main" id="{FF05DABF-214E-E42D-815E-7E8351CFCDA6}"/>
              </a:ext>
              <a:ext uri="{C183D7F6-B498-43B3-948B-1728B52AA6E4}">
                <adec:decorative xmlns:adec="http://schemas.microsoft.com/office/drawing/2017/decorative" val="1"/>
              </a:ext>
            </a:extLst>
          </p:cNvPr>
          <p:cNvSpPr/>
          <p:nvPr/>
        </p:nvSpPr>
        <p:spPr>
          <a:xfrm>
            <a:off x="245053" y="1630206"/>
            <a:ext cx="1055118" cy="62153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Left 29">
            <a:extLst>
              <a:ext uri="{FF2B5EF4-FFF2-40B4-BE49-F238E27FC236}">
                <a16:creationId xmlns:a16="http://schemas.microsoft.com/office/drawing/2014/main" id="{4C3F3A0C-D22B-E22B-FF6E-899535249C53}"/>
              </a:ext>
              <a:ext uri="{C183D7F6-B498-43B3-948B-1728B52AA6E4}">
                <adec:decorative xmlns:adec="http://schemas.microsoft.com/office/drawing/2017/decorative" val="1"/>
              </a:ext>
            </a:extLst>
          </p:cNvPr>
          <p:cNvSpPr/>
          <p:nvPr/>
        </p:nvSpPr>
        <p:spPr>
          <a:xfrm>
            <a:off x="11029581" y="1572422"/>
            <a:ext cx="977911" cy="65897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7853</TotalTime>
  <Words>1851</Words>
  <Application>Microsoft Office PowerPoint</Application>
  <PresentationFormat>Widescreen</PresentationFormat>
  <Paragraphs>220</Paragraphs>
  <Slides>19</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Abadi Extra Light</vt:lpstr>
      <vt:lpstr>Aharoni</vt:lpstr>
      <vt:lpstr>Amasis MT Pro Black</vt:lpstr>
      <vt:lpstr>Aptos</vt:lpstr>
      <vt:lpstr>Arial</vt:lpstr>
      <vt:lpstr>Calibri</vt:lpstr>
      <vt:lpstr>Corbel</vt:lpstr>
      <vt:lpstr>MADE TOMMY</vt:lpstr>
      <vt:lpstr>Open Sans Light Bold</vt:lpstr>
      <vt:lpstr>TAN Songbird</vt:lpstr>
      <vt:lpstr>Wingdings</vt:lpstr>
      <vt:lpstr>Banded</vt:lpstr>
      <vt:lpstr>1_Office Theme</vt:lpstr>
      <vt:lpstr>Parallax</vt:lpstr>
      <vt:lpstr>Shannah Mabry – Pathways to Partnerships, Project Manager   Leigh Thrailkill – Pathways to Partnerships, Family Liaison  </vt:lpstr>
      <vt:lpstr>Big Dreams</vt:lpstr>
      <vt:lpstr>P2P Mission</vt:lpstr>
      <vt:lpstr>  Family Learning Session    </vt:lpstr>
      <vt:lpstr>Disability Resource Center - Satellite Office  615 F Oak Street  Gainesville, GA 30501  Phone: 770-534-6656</vt:lpstr>
      <vt:lpstr>Centers for Independent Living (CILs)</vt:lpstr>
      <vt:lpstr>Our Mission</vt:lpstr>
      <vt:lpstr>Service Areas</vt:lpstr>
      <vt:lpstr>Core Services</vt:lpstr>
      <vt:lpstr>Information &amp; Referral</vt:lpstr>
      <vt:lpstr>Programs within Core Areas</vt:lpstr>
      <vt:lpstr>Counties served by LIFE</vt:lpstr>
      <vt:lpstr>Five Core Services</vt:lpstr>
      <vt:lpstr>Peer Support and Advocacy</vt:lpstr>
      <vt:lpstr>Why Connect to CIL</vt:lpstr>
      <vt:lpstr>Youth Services</vt:lpstr>
      <vt:lpstr>Youth Services Continued</vt:lpstr>
      <vt:lpstr>Get in Touch</vt:lpstr>
      <vt:lpstr>Pathways to Partnerships Family Learning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Thrailkill, Leigh</dc:creator>
  <cp:lastModifiedBy>Thompson, Brandeis</cp:lastModifiedBy>
  <cp:revision>17</cp:revision>
  <dcterms:created xsi:type="dcterms:W3CDTF">2024-11-11T23:55:59Z</dcterms:created>
  <dcterms:modified xsi:type="dcterms:W3CDTF">2026-02-09T18:42:27Z</dcterms:modified>
</cp:coreProperties>
</file>