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20" r:id="rId5"/>
    <p:sldMasterId id="2147483744" r:id="rId6"/>
  </p:sldMasterIdLst>
  <p:notesMasterIdLst>
    <p:notesMasterId r:id="rId33"/>
  </p:notesMasterIdLst>
  <p:sldIdLst>
    <p:sldId id="423" r:id="rId7"/>
    <p:sldId id="578" r:id="rId8"/>
    <p:sldId id="607" r:id="rId9"/>
    <p:sldId id="608" r:id="rId10"/>
    <p:sldId id="580" r:id="rId11"/>
    <p:sldId id="598" r:id="rId12"/>
    <p:sldId id="590" r:id="rId13"/>
    <p:sldId id="591" r:id="rId14"/>
    <p:sldId id="600" r:id="rId15"/>
    <p:sldId id="599" r:id="rId16"/>
    <p:sldId id="604" r:id="rId17"/>
    <p:sldId id="601" r:id="rId18"/>
    <p:sldId id="603" r:id="rId19"/>
    <p:sldId id="602" r:id="rId20"/>
    <p:sldId id="551" r:id="rId21"/>
    <p:sldId id="610" r:id="rId22"/>
    <p:sldId id="611" r:id="rId23"/>
    <p:sldId id="612" r:id="rId24"/>
    <p:sldId id="613" r:id="rId25"/>
    <p:sldId id="614" r:id="rId26"/>
    <p:sldId id="615" r:id="rId27"/>
    <p:sldId id="609" r:id="rId28"/>
    <p:sldId id="594" r:id="rId29"/>
    <p:sldId id="628" r:id="rId30"/>
    <p:sldId id="596" r:id="rId31"/>
    <p:sldId id="605" r:id="rId3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A1EF06-B7C8-7988-BF93-61B616F0012B}" name="Wells, Chris" initials="WC" userId="S::Chris.Wells@gvs.ga.gov::70b4d8c9-645c-4eca-a335-986f179510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5B9BD5"/>
    <a:srgbClr val="0D5168"/>
    <a:srgbClr val="DEEBF7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845C2-6D3E-4B9C-9619-B9A8D6F9451D}" v="12" dt="2023-08-08T15:02:23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ers, Christopher" userId="e0c2a0c5-d268-4587-b5bf-7faada79cc9a" providerId="ADAL" clId="{253845C2-6D3E-4B9C-9619-B9A8D6F9451D}"/>
    <pc:docChg chg="delSld modSld">
      <pc:chgData name="Myers, Christopher" userId="e0c2a0c5-d268-4587-b5bf-7faada79cc9a" providerId="ADAL" clId="{253845C2-6D3E-4B9C-9619-B9A8D6F9451D}" dt="2023-08-08T15:02:23.512" v="11" actId="47"/>
      <pc:docMkLst>
        <pc:docMk/>
      </pc:docMkLst>
      <pc:sldChg chg="del">
        <pc:chgData name="Myers, Christopher" userId="e0c2a0c5-d268-4587-b5bf-7faada79cc9a" providerId="ADAL" clId="{253845C2-6D3E-4B9C-9619-B9A8D6F9451D}" dt="2023-08-08T15:02:12.430" v="2" actId="47"/>
        <pc:sldMkLst>
          <pc:docMk/>
          <pc:sldMk cId="2316167304" sldId="597"/>
        </pc:sldMkLst>
      </pc:sldChg>
      <pc:sldChg chg="del">
        <pc:chgData name="Myers, Christopher" userId="e0c2a0c5-d268-4587-b5bf-7faada79cc9a" providerId="ADAL" clId="{253845C2-6D3E-4B9C-9619-B9A8D6F9451D}" dt="2023-08-08T15:02:14.294" v="3" actId="47"/>
        <pc:sldMkLst>
          <pc:docMk/>
          <pc:sldMk cId="841402510" sldId="617"/>
        </pc:sldMkLst>
      </pc:sldChg>
      <pc:sldChg chg="del">
        <pc:chgData name="Myers, Christopher" userId="e0c2a0c5-d268-4587-b5bf-7faada79cc9a" providerId="ADAL" clId="{253845C2-6D3E-4B9C-9619-B9A8D6F9451D}" dt="2023-08-08T15:02:16.378" v="4" actId="47"/>
        <pc:sldMkLst>
          <pc:docMk/>
          <pc:sldMk cId="1120857688" sldId="618"/>
        </pc:sldMkLst>
      </pc:sldChg>
      <pc:sldChg chg="del">
        <pc:chgData name="Myers, Christopher" userId="e0c2a0c5-d268-4587-b5bf-7faada79cc9a" providerId="ADAL" clId="{253845C2-6D3E-4B9C-9619-B9A8D6F9451D}" dt="2023-08-08T15:02:17.369" v="5" actId="47"/>
        <pc:sldMkLst>
          <pc:docMk/>
          <pc:sldMk cId="1325871828" sldId="619"/>
        </pc:sldMkLst>
      </pc:sldChg>
      <pc:sldChg chg="del">
        <pc:chgData name="Myers, Christopher" userId="e0c2a0c5-d268-4587-b5bf-7faada79cc9a" providerId="ADAL" clId="{253845C2-6D3E-4B9C-9619-B9A8D6F9451D}" dt="2023-08-08T15:02:18.406" v="6" actId="47"/>
        <pc:sldMkLst>
          <pc:docMk/>
          <pc:sldMk cId="1982648320" sldId="620"/>
        </pc:sldMkLst>
      </pc:sldChg>
      <pc:sldChg chg="del">
        <pc:chgData name="Myers, Christopher" userId="e0c2a0c5-d268-4587-b5bf-7faada79cc9a" providerId="ADAL" clId="{253845C2-6D3E-4B9C-9619-B9A8D6F9451D}" dt="2023-08-08T15:02:19.317" v="7" actId="47"/>
        <pc:sldMkLst>
          <pc:docMk/>
          <pc:sldMk cId="3800433236" sldId="621"/>
        </pc:sldMkLst>
      </pc:sldChg>
      <pc:sldChg chg="del">
        <pc:chgData name="Myers, Christopher" userId="e0c2a0c5-d268-4587-b5bf-7faada79cc9a" providerId="ADAL" clId="{253845C2-6D3E-4B9C-9619-B9A8D6F9451D}" dt="2023-08-08T15:02:20.290" v="8" actId="47"/>
        <pc:sldMkLst>
          <pc:docMk/>
          <pc:sldMk cId="3522077424" sldId="622"/>
        </pc:sldMkLst>
      </pc:sldChg>
      <pc:sldChg chg="del">
        <pc:chgData name="Myers, Christopher" userId="e0c2a0c5-d268-4587-b5bf-7faada79cc9a" providerId="ADAL" clId="{253845C2-6D3E-4B9C-9619-B9A8D6F9451D}" dt="2023-08-08T15:02:21.409" v="9" actId="47"/>
        <pc:sldMkLst>
          <pc:docMk/>
          <pc:sldMk cId="3979609650" sldId="623"/>
        </pc:sldMkLst>
      </pc:sldChg>
      <pc:sldChg chg="del">
        <pc:chgData name="Myers, Christopher" userId="e0c2a0c5-d268-4587-b5bf-7faada79cc9a" providerId="ADAL" clId="{253845C2-6D3E-4B9C-9619-B9A8D6F9451D}" dt="2023-08-08T15:02:22.479" v="10" actId="47"/>
        <pc:sldMkLst>
          <pc:docMk/>
          <pc:sldMk cId="2662381340" sldId="625"/>
        </pc:sldMkLst>
      </pc:sldChg>
      <pc:sldChg chg="del">
        <pc:chgData name="Myers, Christopher" userId="e0c2a0c5-d268-4587-b5bf-7faada79cc9a" providerId="ADAL" clId="{253845C2-6D3E-4B9C-9619-B9A8D6F9451D}" dt="2023-08-08T15:02:23.512" v="11" actId="47"/>
        <pc:sldMkLst>
          <pc:docMk/>
          <pc:sldMk cId="1543115303" sldId="626"/>
        </pc:sldMkLst>
      </pc:sldChg>
      <pc:sldChg chg="del mod modShow">
        <pc:chgData name="Myers, Christopher" userId="e0c2a0c5-d268-4587-b5bf-7faada79cc9a" providerId="ADAL" clId="{253845C2-6D3E-4B9C-9619-B9A8D6F9451D}" dt="2023-08-08T15:02:05.808" v="1" actId="2696"/>
        <pc:sldMkLst>
          <pc:docMk/>
          <pc:sldMk cId="302647202" sldId="62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58_3B31C31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57_9DB5126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45285100232035E-2"/>
          <c:y val="2.1320825360344534E-2"/>
          <c:w val="0.91801349106723973"/>
          <c:h val="0.87973515272773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PTSCases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7837</c:v>
                </c:pt>
                <c:pt idx="1">
                  <c:v>9307</c:v>
                </c:pt>
                <c:pt idx="2">
                  <c:v>9350</c:v>
                </c:pt>
                <c:pt idx="3">
                  <c:v>12038</c:v>
                </c:pt>
                <c:pt idx="4">
                  <c:v>14693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2-449A-8F64-C607611E69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VR Cases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31607</c:v>
                </c:pt>
                <c:pt idx="1">
                  <c:v>26980</c:v>
                </c:pt>
                <c:pt idx="2">
                  <c:v>19719</c:v>
                </c:pt>
                <c:pt idx="3">
                  <c:v>16722</c:v>
                </c:pt>
                <c:pt idx="4">
                  <c:v>13497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2-449A-8F64-C607611E69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07596848"/>
        <c:axId val="1983105104"/>
      </c:barChart>
      <c:catAx>
        <c:axId val="180759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3105104"/>
        <c:crosses val="autoZero"/>
        <c:auto val="1"/>
        <c:lblAlgn val="ctr"/>
        <c:lblOffset val="100"/>
        <c:noMultiLvlLbl val="0"/>
      </c:catAx>
      <c:valAx>
        <c:axId val="198310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59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32203583247748"/>
          <c:y val="0.94960613431861962"/>
          <c:w val="0.22159103300493235"/>
          <c:h val="5.039380816261268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86508932760216E-2"/>
          <c:y val="2.132079833835018E-2"/>
          <c:w val="0.74547833694701204"/>
          <c:h val="0.90948761047751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PTS Applicants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6410</c:v>
                </c:pt>
                <c:pt idx="1">
                  <c:v>3688</c:v>
                </c:pt>
                <c:pt idx="2">
                  <c:v>2644</c:v>
                </c:pt>
                <c:pt idx="3">
                  <c:v>5104</c:v>
                </c:pt>
                <c:pt idx="4">
                  <c:v>6286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D-4E53-9956-0B1ED9CC9C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VR Referrals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9977</c:v>
                </c:pt>
                <c:pt idx="1">
                  <c:v>6991</c:v>
                </c:pt>
                <c:pt idx="2">
                  <c:v>3069</c:v>
                </c:pt>
                <c:pt idx="3">
                  <c:v>3514</c:v>
                </c:pt>
                <c:pt idx="4">
                  <c:v>3748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D-4E53-9956-0B1ED9CC9C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VR Applicants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10120</c:v>
                </c:pt>
                <c:pt idx="1">
                  <c:v>7166</c:v>
                </c:pt>
                <c:pt idx="2">
                  <c:v>3027</c:v>
                </c:pt>
                <c:pt idx="3">
                  <c:v>3550</c:v>
                </c:pt>
                <c:pt idx="4">
                  <c:v>3922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4D-4E53-9956-0B1ED9CC9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338575"/>
        <c:axId val="234683199"/>
      </c:barChart>
      <c:catAx>
        <c:axId val="24033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683199"/>
        <c:crosses val="autoZero"/>
        <c:auto val="1"/>
        <c:lblAlgn val="ctr"/>
        <c:lblOffset val="100"/>
        <c:noMultiLvlLbl val="0"/>
      </c:catAx>
      <c:valAx>
        <c:axId val="2346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33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9C851BA-9A24-47A4-8CA3-35F21A19F6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444546"/>
            <a:ext cx="5558801" cy="3637020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F2720908-C9AD-4181-AE4D-8BF59410B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6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0908-C9AD-4181-AE4D-8BF59410B7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3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0908-C9AD-4181-AE4D-8BF59410B7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4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0908-C9AD-4181-AE4D-8BF59410B7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0908-C9AD-4181-AE4D-8BF59410B7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4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0908-C9AD-4181-AE4D-8BF59410B7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3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0908-C9AD-4181-AE4D-8BF59410B7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6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0908-C9AD-4181-AE4D-8BF59410B7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DD82-A48F-4DAC-A478-C460F7075A53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F22A-E7FF-4CF0-85A8-DA8F4AF66653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5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AE74-04EA-4561-9D47-1AD82AAAF53D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468-A92A-44CF-A089-A1530456F6E8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2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14D-8965-4B72-9E1F-23B6E7C907FA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6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599-96FE-4802-9FFA-3224396D8C11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72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A00D-DE1A-49F6-BC6E-0544DB14414D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74D9-CC0F-42C4-B7B6-FC7A5A906D1A}" type="datetime1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69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7CA-98CB-4080-8EA2-6C2D056A9FBD}" type="datetime1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4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B310-6C5F-4F56-9815-053DAC6959C0}" type="datetime1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3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8536-6822-4F2A-BBE8-D793BB8A03A1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C6-E4AE-492F-B788-E0B6E3597C0B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9AC-51EA-495F-B580-BDF5B739D2E2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9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D061-D997-4E49-8CAA-4477332CE246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69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2767-A7C1-4953-9A5F-50B7C17E5F31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33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6FFC-8DBA-473E-A008-5ADFD30CEBBD}" type="datetime4">
              <a:rPr lang="en-US" smtClean="0"/>
              <a:t>August 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44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50FB-359E-40EF-9314-04185B100D80}" type="datetime4">
              <a:rPr lang="en-US" smtClean="0"/>
              <a:t>August 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B26D-72CF-4432-B801-9978862EAB89}" type="datetime4">
              <a:rPr lang="en-US" smtClean="0"/>
              <a:t>August 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0833-B8FB-419B-87EA-C8BDFED3125E}" type="datetime4">
              <a:rPr lang="en-US" smtClean="0"/>
              <a:t>August 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67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06A3-BF1D-4F0E-8E12-29D45A979E99}" type="datetime4">
              <a:rPr lang="en-US" smtClean="0"/>
              <a:t>August 8,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6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F834-3FFD-4ED6-A9E1-2A54E491A0AC}" type="datetime4">
              <a:rPr lang="en-US" smtClean="0"/>
              <a:t>August 8,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4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BE39-F85B-4D15-A6D7-A8877C89CD36}" type="datetime4">
              <a:rPr lang="en-US" smtClean="0"/>
              <a:t>August 8,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8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9AB-E187-4B76-8473-C1C03292FF20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48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4CB3-45A5-430C-A9D6-A025E136245D}" type="datetime4">
              <a:rPr lang="en-US" smtClean="0"/>
              <a:t>August 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64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7ABE-AB20-43C4-BE09-15DCB2B2BADC}" type="datetime4">
              <a:rPr lang="en-US" smtClean="0"/>
              <a:t>August 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93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5BCE-3AF4-44B8-8C18-9CF613D670F4}" type="datetime4">
              <a:rPr lang="en-US" smtClean="0"/>
              <a:t>August 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8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613-329D-4D7E-A893-7F7C59F62080}" type="datetime4">
              <a:rPr lang="en-US" smtClean="0"/>
              <a:t>August 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7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FE7A-67AA-4C3C-B1E9-B99A183300AA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A4F-565A-47C7-9F1C-590D6213B9AE}" type="datetime1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0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8B16-5D90-42BC-96D6-D21B7B740B9F}" type="datetime1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3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D37E-73CA-44D5-954C-4369C7903CB8}" type="datetime1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8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DA9-ED32-4347-8821-A11DB2940E9D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0BEC-F77E-4097-AD45-A678134E7FD8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7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195C-F0B6-4E6B-A6D5-DFBDFE8855AF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2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2247-CD98-49A6-B66D-7A71D8307157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AF16C-09D4-4357-9781-423C9B0F8AEC}" type="datetime4">
              <a:rPr lang="en-US" smtClean="0"/>
              <a:t>August 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1644-EF0A-4CEC-AC0E-24EB8E84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56" y="434341"/>
            <a:ext cx="8734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Georgia Vocational Rehabilitation Services (GVRS) Board Meeting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260" y="1634670"/>
            <a:ext cx="645484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August 9, 2023</a:t>
            </a:r>
            <a:endParaRPr kumimoji="0" lang="en-US" sz="16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Chairman Tom Wilson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6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2CA353-01EE-798E-AD2A-08B281AC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1435"/>
            <a:ext cx="8394052" cy="1325563"/>
          </a:xfrm>
        </p:spPr>
        <p:txBody>
          <a:bodyPr>
            <a:no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Georgia Vocational Rehabilitation Agency Updates – Strategic Planning</a:t>
            </a:r>
            <a:endParaRPr lang="en-US" sz="3600" b="1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80E20C2-FD8F-9FFB-CF99-452FE1F3E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341576"/>
              </p:ext>
            </p:extLst>
          </p:nvPr>
        </p:nvGraphicFramePr>
        <p:xfrm>
          <a:off x="628650" y="1499616"/>
          <a:ext cx="8515350" cy="507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8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D62A2A-3182-5964-86AA-4C968EE6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Georgia Vocational Rehabilitation Agency Updates – Key Initiatives 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FFE64-7F53-5A88-0356-AA6F05E1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Disability Innovation Fund - Subminimum Wage to Competitive Integrated Employment (SWTCIE)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Grant to Move 14C holders into competitive integrated employment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Revamped Residential Services</a:t>
            </a:r>
          </a:p>
          <a:p>
            <a:pPr marL="801688" marR="0" lvl="1" indent="-344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Nonpublic Postsecondary Education Commission (GNPEC)</a:t>
            </a:r>
          </a:p>
          <a:p>
            <a:pPr marL="801688" marR="0" lvl="1" indent="-344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Six certification programs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Restrictive Policy Initiative</a:t>
            </a:r>
          </a:p>
          <a:p>
            <a:pPr marL="801688" marR="0" lvl="1" indent="-344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Removing restrictive policies to include financial needs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Shepherd Center</a:t>
            </a:r>
          </a:p>
          <a:p>
            <a:pPr marL="801688" marR="0" lvl="1" indent="-344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Partnering to transition clients from Shepherd into VR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Georgia Academy for the Blind </a:t>
            </a:r>
          </a:p>
          <a:p>
            <a:pPr marL="801688" marR="0" lvl="1" indent="-344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GVRA is in the second year of a dedicated counselor at GAB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AF0EE5-4C0C-5719-7080-2FE52D4B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Georgia Vocational Rehabilitation Agency Updates – Key Initiatives 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AEEE7-B3DC-274B-32F3-EC5D56566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Georgia Pathways or Expansion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During the 2019-2020 Regular Session, the Georgia General Assembly passed Senate Bill 106, the Patients First Act, which authorized the Department of Community Health (DCH) to submit a Section 1115 Demonstration waiver to the Centers for Medicare &amp; Medicaid Services (CMS) which may include an increase in the income threshold up to a maximum of 100% of the Federal Poverty Level (FPL)</a:t>
            </a:r>
          </a:p>
          <a:p>
            <a:pPr marL="8001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Georgia Pathways</a:t>
            </a:r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creates an opportunity for Georgians between the ages of 19 and 64 up to 100% of the FPL, who are not otherwise eligible</a:t>
            </a:r>
            <a:r>
              <a:rPr 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Medicaid, to gain access to affordable, quality healthcare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Bobby Dodd Bridge Academy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Cisco Certified Support Technician (CCST) Cybersecurity certification is your way to mastering entry-level cybersecurity concepts and topics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Tommy Nobis Center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Academy is an Accelerated Vocational Training Program that will provide the education, training, and life skills young adults with disabilities need for successful employment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6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21D96-9D25-45F0-6209-70D8C419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 fontScale="90000"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Georgia Vocational Rehabilitation Agency Updates – Prospective Initiatives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464CA-0E93-67F3-A18D-8FC9E471B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7878"/>
            <a:ext cx="7886700" cy="4351338"/>
          </a:xfrm>
        </p:spPr>
        <p:txBody>
          <a:bodyPr>
            <a:normAutofit fontScale="925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Disability Innovation Fund - Pathways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GVRA applied for a second grant as a collaboration with the Centers for Independent Living, Georgia Department of Education, and local school </a:t>
            </a: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offer pre-vocational rehabilitation services to middle and high school students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 SEARCH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Cave Spring Center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Fully funded by GVRA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Potential to allow for first residential project search in year two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IPSE Grant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Potential opportunity to increase funding through a federal match with adjustments that align with vocational services requirements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75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ADAA3F-E730-A7F8-59C3-2077D827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Georgia Vocational Rehabilitation Agency Updates – Challenges</a:t>
            </a:r>
            <a:endParaRPr lang="en-US" sz="36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50806-4E1A-0ACC-7CCD-41BB405E3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and Training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Vocational Rehabilitation Services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 Goals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Balancing pre-vocational rehabilitation services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 Skills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Equipment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Assistive Work Technology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Balancing Local Education Agency Needs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6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52" y="621135"/>
            <a:ext cx="8734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Roosevelt Warm Springs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Chip Medders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Dennis.Medders@gvs.ga.gov</a:t>
            </a:r>
            <a:endParaRPr kumimoji="0" lang="en-US" b="0" i="1" u="none" strike="noStrike" kern="120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61644-EF0A-4CEC-AC0E-24EB8E843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0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21D96-9D25-45F0-6209-70D8C419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238"/>
            <a:ext cx="7886700" cy="1325563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Roosevelt Warm Springs NOW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464CA-0E93-67F3-A18D-8FC9E471B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Roosevelt 2.0 has a Two-Fold Mission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a quality post-secondary educational option for ANY qualifying student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Exemplary instructional practices to support students' successful pathway completion as measured by obtaining industry-recognized certifications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14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21D96-9D25-45F0-6209-70D8C419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47" y="136524"/>
            <a:ext cx="7862047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Roosevelt Warm Springs</a:t>
            </a:r>
            <a:endParaRPr lang="en-US" sz="36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464CA-0E93-67F3-A18D-8FC9E471B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748" y="1743167"/>
            <a:ext cx="3886200" cy="4351338"/>
          </a:xfrm>
        </p:spPr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Various stackable certifications earned through AHLEI (American Hotel &amp; Lodging Educational Inst.) including: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Guest Room Attendant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Restaurant Server</a:t>
            </a: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Kitchen Cook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Breakfast Attendant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Front Desk Receptionist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5B1825-93A6-2A42-A365-7A18E5AD9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795645"/>
            <a:ext cx="3886200" cy="4351338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2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CNA / Home Health</a:t>
            </a:r>
          </a:p>
          <a:p>
            <a:pPr marL="0" indent="0">
              <a:buNone/>
            </a:pPr>
            <a:endParaRPr lang="en-US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Certifications can be earned in CPR/First Aid, C.N.A. Licensure, and Home Health Care. Job Opportunities in: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Nursing Homes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Rehabilitation Centers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Private Home Health Care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Medical Clinics/Offices</a:t>
            </a:r>
            <a:endParaRPr lang="en-US" sz="1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456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21D96-9D25-45F0-6209-70D8C419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Roosevelt Warm Springs</a:t>
            </a:r>
            <a:endParaRPr lang="en-US" sz="32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464CA-0E93-67F3-A18D-8FC9E471B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732" y="1743167"/>
            <a:ext cx="3886200" cy="4351338"/>
          </a:xfrm>
        </p:spPr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 Detailing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Certifications earned through International Detail Association and OSHA-10 certification with potential 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mployment in areas such as: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Automotive Company 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 Dealership 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 Body Shop 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Equipment Rental Company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Potential Self-Employment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5B1825-93A6-2A42-A365-7A18E5AD9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47851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CVS/Retail</a:t>
            </a:r>
          </a:p>
          <a:p>
            <a:pPr marL="0" indent="0">
              <a:buNone/>
            </a:pPr>
            <a:endParaRPr lang="en-US" sz="1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Program offers certifications in National Retail Foundation, Retail Fundamentals, Customer Sales/Service, Inventory Logistics, or Business Retail. Employment for this Pathway Includes: 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Cashier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Stock/Inventory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Customer Service Rep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Loss Prevention Officer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Merchandiser</a:t>
            </a:r>
            <a:endParaRPr lang="en-US" sz="1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270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21D96-9D25-45F0-6209-70D8C419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365126"/>
            <a:ext cx="7638272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Roosevelt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Warm Springs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464CA-0E93-67F3-A18D-8FC9E471B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576" y="1825625"/>
            <a:ext cx="3886200" cy="4351338"/>
          </a:xfrm>
        </p:spPr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Logistics/Warehouse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Certifications earned through Manufacturing Skills Standards Council and Forklift Operation. Employment is available in areas such as: 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Forklift Operation</a:t>
            </a: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Handler </a:t>
            </a:r>
            <a:endParaRPr lang="en-US" sz="16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Clerk</a:t>
            </a:r>
            <a:endParaRPr lang="en-US" sz="16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Warehouse Shipping &amp; Receiving</a:t>
            </a:r>
            <a:endParaRPr lang="en-US" sz="16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Inventory Clerk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5B1825-93A6-2A42-A365-7A18E5AD91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Low-Voltage Wiring</a:t>
            </a:r>
          </a:p>
          <a:p>
            <a:pPr marL="0" indent="0">
              <a:buNone/>
            </a:pPr>
            <a:endParaRPr lang="en-US" sz="11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Program offers certifications in OSHA-10, Residential Electronics Systems Integrator, and Electronics Design and Installation. Potential Employment for this Pathway Includes: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Cable/Internet Installation 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Lighting Contractors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Phone Companies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Security System Installers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Audio-Video Installers</a:t>
            </a:r>
            <a:endParaRPr lang="en-US" sz="1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78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1CB396-1329-47CD-C800-11BD1C36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Chairman’s Welcome</a:t>
            </a:r>
            <a:endParaRPr lang="en-US" sz="36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F11DB-3849-64F6-FDD2-16202EDD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Welcome and Remarks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Roll Call and Agenda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893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21D96-9D25-45F0-6209-70D8C419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8" y="365126"/>
            <a:ext cx="7717491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Roosevelt Warm Springs</a:t>
            </a:r>
            <a:endParaRPr lang="en-US" sz="36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464CA-0E93-67F3-A18D-8FC9E471B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Pathways Coming Soon</a:t>
            </a:r>
          </a:p>
          <a:p>
            <a:pPr marL="16827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168275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CVS / Pharmacy Technician</a:t>
            </a:r>
          </a:p>
          <a:p>
            <a:pPr marL="288925" indent="168275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168275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Component of Construction Pathway</a:t>
            </a:r>
          </a:p>
          <a:p>
            <a:pPr marL="288925" lvl="1" indent="168275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Heavy Equipment Operation</a:t>
            </a:r>
          </a:p>
          <a:p>
            <a:pPr marL="288925" indent="168275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8925" indent="168275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Component of Agriculture Pathway </a:t>
            </a:r>
          </a:p>
          <a:p>
            <a:pPr marL="288925" lvl="1" indent="168275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Landscape Maintenance and Design</a:t>
            </a:r>
            <a:endParaRPr lang="en-US" sz="2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92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21D96-9D25-45F0-6209-70D8C419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70" y="215997"/>
            <a:ext cx="7886700" cy="1325563"/>
          </a:xfrm>
        </p:spPr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Roosevelt Warm Springs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464CA-0E93-67F3-A18D-8FC9E471B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4552" y="1253331"/>
            <a:ext cx="7886700" cy="4351338"/>
          </a:xfrm>
        </p:spPr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Campus Life: Facilities/ Amenities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05CAD9D-888B-0201-3073-162ACEB2E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27" y="1832834"/>
            <a:ext cx="3248478" cy="2514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8F5CD-C5B9-89FA-3961-D28705425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979" y="1800744"/>
            <a:ext cx="2344217" cy="2024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ED9969-20D2-357E-E18E-C7A1DBEFD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266" y="1832834"/>
            <a:ext cx="2514951" cy="1991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59D4C2-0E2D-18AF-CBC2-7A57442A7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27" y="4389082"/>
            <a:ext cx="3248478" cy="1663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876B-6512-5C67-8B82-090DF8AD1D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9191" y="4002850"/>
            <a:ext cx="4130821" cy="22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3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52" y="621135"/>
            <a:ext cx="8734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GVRA Experience</a:t>
            </a:r>
            <a:endParaRPr kumimoji="0" lang="en-US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 Armas, Summer Internship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1" u="none" strike="noStrike" kern="120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61644-EF0A-4CEC-AC0E-24EB8E843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2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3906BC-B630-3594-D667-F3D1743B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GVRA Experience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2F844C-8AD5-E9AF-4A93-DE388D332CC8}"/>
              </a:ext>
            </a:extLst>
          </p:cNvPr>
          <p:cNvSpPr txBox="1"/>
          <p:nvPr/>
        </p:nvSpPr>
        <p:spPr>
          <a:xfrm>
            <a:off x="797859" y="5438457"/>
            <a:ext cx="7367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Sam Armas</a:t>
            </a:r>
          </a:p>
          <a:p>
            <a:pPr algn="ctr"/>
            <a:r>
              <a:rPr lang="en-US" sz="2600" i="1">
                <a:latin typeface="Arial" panose="020B0604020202020204" pitchFamily="34" charset="0"/>
                <a:cs typeface="Arial" panose="020B0604020202020204" pitchFamily="34" charset="0"/>
              </a:rPr>
              <a:t>Summer Internship Program </a:t>
            </a:r>
          </a:p>
        </p:txBody>
      </p:sp>
      <p:pic>
        <p:nvPicPr>
          <p:cNvPr id="9" name="Content Placeholder 8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D25723D5-1AE8-4C93-7244-C65AB8CD0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 r="4712"/>
          <a:stretch/>
        </p:blipFill>
        <p:spPr>
          <a:xfrm>
            <a:off x="3251718" y="1497966"/>
            <a:ext cx="2640564" cy="3580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677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3906BC-B630-3594-D667-F3D1743B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99" y="21251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GVRA Experience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24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in an orange jersey&#10;&#10;Description automatically generated with low confidence">
            <a:extLst>
              <a:ext uri="{FF2B5EF4-FFF2-40B4-BE49-F238E27FC236}">
                <a16:creationId xmlns:a16="http://schemas.microsoft.com/office/drawing/2014/main" id="{6DAA6527-7371-1D36-A612-3E7BB4E71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28" y="1486430"/>
            <a:ext cx="3339820" cy="2226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few men playing basketball&#10;&#10;Description automatically generated with medium confidence">
            <a:extLst>
              <a:ext uri="{FF2B5EF4-FFF2-40B4-BE49-F238E27FC236}">
                <a16:creationId xmlns:a16="http://schemas.microsoft.com/office/drawing/2014/main" id="{4C8F7C6E-82ED-A841-FE99-5B3DB311D3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 r="5163"/>
          <a:stretch/>
        </p:blipFill>
        <p:spPr>
          <a:xfrm>
            <a:off x="1129428" y="4019028"/>
            <a:ext cx="3339820" cy="229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person and person in graduation gowns&#10;&#10;Description automatically generated with low confidence">
            <a:extLst>
              <a:ext uri="{FF2B5EF4-FFF2-40B4-BE49-F238E27FC236}">
                <a16:creationId xmlns:a16="http://schemas.microsoft.com/office/drawing/2014/main" id="{A2880228-4733-F9B4-0C06-9A12E2CE8F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9"/>
          <a:stretch/>
        </p:blipFill>
        <p:spPr>
          <a:xfrm>
            <a:off x="4924740" y="1486429"/>
            <a:ext cx="3071595" cy="4824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0320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A40B9-CE19-1BD4-76C8-676EC4FF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New Business/Old Business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2AA6F-D17C-9B94-991A-CBF88AAD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69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52" y="621135"/>
            <a:ext cx="873431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Comments/Adjournment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Wednesday, August 9th,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Georgia Vocational Rehabilitation Services Board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61644-EF0A-4CEC-AC0E-24EB8E843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21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1CB396-1329-47CD-C800-11BD1C36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Consent Agenda</a:t>
            </a:r>
            <a:endParaRPr lang="en-US" sz="36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F11DB-3849-64F6-FDD2-16202EDD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59385" algn="l"/>
              </a:tabLst>
            </a:pPr>
            <a:r>
              <a:rPr lang="en-US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Previous Board Meeting Minutes Approval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59385" algn="l"/>
              </a:tabLst>
            </a:pP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59385" algn="l"/>
              </a:tabLst>
            </a:pPr>
            <a:r>
              <a:rPr lang="en-US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FY2023 &amp; FY2024 Budgets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6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A8B873D-397B-8A2D-A052-37DBE96B2FCB}"/>
              </a:ext>
            </a:extLst>
          </p:cNvPr>
          <p:cNvSpPr txBox="1"/>
          <p:nvPr/>
        </p:nvSpPr>
        <p:spPr>
          <a:xfrm>
            <a:off x="260775" y="198589"/>
            <a:ext cx="848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Georgia Vocational Rehabilitation Agency</a:t>
            </a:r>
          </a:p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FY 2024 Program Based Budget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8239BCE-E7B0-CAA0-D852-389609462BF9}"/>
              </a:ext>
            </a:extLst>
          </p:cNvPr>
          <p:cNvGraphicFramePr>
            <a:graphicFrameLocks noGrp="1"/>
          </p:cNvGraphicFramePr>
          <p:nvPr/>
        </p:nvGraphicFramePr>
        <p:xfrm>
          <a:off x="352168" y="1496554"/>
          <a:ext cx="8439664" cy="4429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496">
                  <a:extLst>
                    <a:ext uri="{9D8B030D-6E8A-4147-A177-3AD203B41FA5}">
                      <a16:colId xmlns:a16="http://schemas.microsoft.com/office/drawing/2014/main" val="2768638486"/>
                    </a:ext>
                  </a:extLst>
                </a:gridCol>
                <a:gridCol w="1431436">
                  <a:extLst>
                    <a:ext uri="{9D8B030D-6E8A-4147-A177-3AD203B41FA5}">
                      <a16:colId xmlns:a16="http://schemas.microsoft.com/office/drawing/2014/main" val="3680943527"/>
                    </a:ext>
                  </a:extLst>
                </a:gridCol>
                <a:gridCol w="1226367">
                  <a:extLst>
                    <a:ext uri="{9D8B030D-6E8A-4147-A177-3AD203B41FA5}">
                      <a16:colId xmlns:a16="http://schemas.microsoft.com/office/drawing/2014/main" val="3127444773"/>
                    </a:ext>
                  </a:extLst>
                </a:gridCol>
                <a:gridCol w="1336109">
                  <a:extLst>
                    <a:ext uri="{9D8B030D-6E8A-4147-A177-3AD203B41FA5}">
                      <a16:colId xmlns:a16="http://schemas.microsoft.com/office/drawing/2014/main" val="458395675"/>
                    </a:ext>
                  </a:extLst>
                </a:gridCol>
                <a:gridCol w="1235147">
                  <a:extLst>
                    <a:ext uri="{9D8B030D-6E8A-4147-A177-3AD203B41FA5}">
                      <a16:colId xmlns:a16="http://schemas.microsoft.com/office/drawing/2014/main" val="2117462995"/>
                    </a:ext>
                  </a:extLst>
                </a:gridCol>
                <a:gridCol w="1336109">
                  <a:extLst>
                    <a:ext uri="{9D8B030D-6E8A-4147-A177-3AD203B41FA5}">
                      <a16:colId xmlns:a16="http://schemas.microsoft.com/office/drawing/2014/main" val="2539071334"/>
                    </a:ext>
                  </a:extLst>
                </a:gridCol>
              </a:tblGrid>
              <a:tr h="55946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Name</a:t>
                      </a:r>
                    </a:p>
                  </a:txBody>
                  <a:tcPr marL="90037" marR="90037" marT="45018" marB="45018" anchor="ctr">
                    <a:solidFill>
                      <a:srgbClr val="0D51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2023 Expenditures</a:t>
                      </a:r>
                    </a:p>
                  </a:txBody>
                  <a:tcPr marL="90037" marR="90037" marT="45018" marB="45018" anchor="ctr">
                    <a:solidFill>
                      <a:srgbClr val="0D516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 2024 Current Budget</a:t>
                      </a:r>
                    </a:p>
                  </a:txBody>
                  <a:tcPr marL="90037" marR="90037" marT="45018" marB="45018" anchor="ctr">
                    <a:solidFill>
                      <a:srgbClr val="0D516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91494"/>
                  </a:ext>
                </a:extLst>
              </a:tr>
              <a:tr h="323899">
                <a:tc>
                  <a:txBody>
                    <a:bodyPr/>
                    <a:lstStyle/>
                    <a:p>
                      <a:pPr algn="l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0037" marR="90037" marT="45018" marB="45018" anchor="ctr"/>
                </a:tc>
                <a:extLst>
                  <a:ext uri="{0D108BD9-81ED-4DB2-BD59-A6C34878D82A}">
                    <a16:rowId xmlns:a16="http://schemas.microsoft.com/office/drawing/2014/main" val="1971567393"/>
                  </a:ext>
                </a:extLst>
              </a:tr>
              <a:tr h="559461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Enterprise Program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$2,925,020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$326,141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$2,443,269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$2,769,410</a:t>
                      </a:r>
                    </a:p>
                  </a:txBody>
                  <a:tcPr marL="90037" marR="90037" marT="45018" marB="45018" anchor="ctr"/>
                </a:tc>
                <a:extLst>
                  <a:ext uri="{0D108BD9-81ED-4DB2-BD59-A6C34878D82A}">
                    <a16:rowId xmlns:a16="http://schemas.microsoft.com/office/drawing/2014/main" val="1561880767"/>
                  </a:ext>
                </a:extLst>
              </a:tr>
              <a:tr h="559461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Departmental Administration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9,535,556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2,436,787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7,846,048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304,597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10,587,432</a:t>
                      </a:r>
                    </a:p>
                  </a:txBody>
                  <a:tcPr marL="90037" marR="90037" marT="45018" marB="45018" anchor="ctr"/>
                </a:tc>
                <a:extLst>
                  <a:ext uri="{0D108BD9-81ED-4DB2-BD59-A6C34878D82A}">
                    <a16:rowId xmlns:a16="http://schemas.microsoft.com/office/drawing/2014/main" val="439620327"/>
                  </a:ext>
                </a:extLst>
              </a:tr>
              <a:tr h="795025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 Adjudication Services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57,945,139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70,300,638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70,300,638</a:t>
                      </a:r>
                    </a:p>
                  </a:txBody>
                  <a:tcPr marL="90037" marR="90037" marT="45018" marB="45018" anchor="ctr"/>
                </a:tc>
                <a:extLst>
                  <a:ext uri="{0D108BD9-81ED-4DB2-BD59-A6C34878D82A}">
                    <a16:rowId xmlns:a16="http://schemas.microsoft.com/office/drawing/2014/main" val="402078328"/>
                  </a:ext>
                </a:extLst>
              </a:tr>
              <a:tr h="559461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 Industries for the Blind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5,010,339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4,669,691</a:t>
                      </a:r>
                    </a:p>
                  </a:txBody>
                  <a:tcPr marL="90037" marR="90037" marT="45018" marB="45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4,669,691</a:t>
                      </a:r>
                    </a:p>
                  </a:txBody>
                  <a:tcPr marL="90037" marR="90037" marT="45018" marB="45018" anchor="ctr"/>
                </a:tc>
                <a:extLst>
                  <a:ext uri="{0D108BD9-81ED-4DB2-BD59-A6C34878D82A}">
                    <a16:rowId xmlns:a16="http://schemas.microsoft.com/office/drawing/2014/main" val="1820990443"/>
                  </a:ext>
                </a:extLst>
              </a:tr>
              <a:tr h="559461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Vocational Rehabilitation</a:t>
                      </a:r>
                    </a:p>
                  </a:txBody>
                  <a:tcPr marL="90037" marR="90037" marT="45018" marB="450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70,390,121</a:t>
                      </a:r>
                    </a:p>
                  </a:txBody>
                  <a:tcPr marL="90037" marR="90037" marT="45018" marB="450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23,625,421</a:t>
                      </a:r>
                    </a:p>
                  </a:txBody>
                  <a:tcPr marL="90037" marR="90037" marT="45018" marB="450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73,950,659</a:t>
                      </a:r>
                    </a:p>
                  </a:txBody>
                  <a:tcPr marL="90037" marR="90037" marT="45018" marB="450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5,063,038</a:t>
                      </a:r>
                    </a:p>
                  </a:txBody>
                  <a:tcPr marL="90037" marR="90037" marT="45018" marB="450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102,639,118</a:t>
                      </a:r>
                    </a:p>
                  </a:txBody>
                  <a:tcPr marL="90037" marR="90037" marT="45018" marB="450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766355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0037" marR="90037" marT="45018" marB="450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$145,806,175</a:t>
                      </a:r>
                    </a:p>
                  </a:txBody>
                  <a:tcPr marL="90037" marR="90037" marT="45018" marB="450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$25,085,798</a:t>
                      </a:r>
                    </a:p>
                  </a:txBody>
                  <a:tcPr marL="90037" marR="90037" marT="45018" marB="450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$154,540,614</a:t>
                      </a:r>
                    </a:p>
                  </a:txBody>
                  <a:tcPr marL="90037" marR="90037" marT="45018" marB="450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$10,037,326</a:t>
                      </a:r>
                    </a:p>
                  </a:txBody>
                  <a:tcPr marL="90037" marR="90037" marT="45018" marB="450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$190,966,289</a:t>
                      </a:r>
                    </a:p>
                  </a:txBody>
                  <a:tcPr marL="90037" marR="90037" marT="45018" marB="450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6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75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A8B873D-397B-8A2D-A052-37DBE96B2FCB}"/>
              </a:ext>
            </a:extLst>
          </p:cNvPr>
          <p:cNvSpPr txBox="1"/>
          <p:nvPr/>
        </p:nvSpPr>
        <p:spPr>
          <a:xfrm>
            <a:off x="260775" y="198589"/>
            <a:ext cx="848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Georgia Vocational Rehabilitation Agency</a:t>
            </a:r>
          </a:p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FY 2024 Budget Comparison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7636B3-F4DC-F36F-6EB3-67F4E0CFAA6B}"/>
              </a:ext>
            </a:extLst>
          </p:cNvPr>
          <p:cNvGraphicFramePr>
            <a:graphicFrameLocks noGrp="1"/>
          </p:cNvGraphicFramePr>
          <p:nvPr/>
        </p:nvGraphicFramePr>
        <p:xfrm>
          <a:off x="936131" y="1439169"/>
          <a:ext cx="7129900" cy="4434348"/>
        </p:xfrm>
        <a:graphic>
          <a:graphicData uri="http://schemas.openxmlformats.org/drawingml/2006/table">
            <a:tbl>
              <a:tblPr/>
              <a:tblGrid>
                <a:gridCol w="2703555">
                  <a:extLst>
                    <a:ext uri="{9D8B030D-6E8A-4147-A177-3AD203B41FA5}">
                      <a16:colId xmlns:a16="http://schemas.microsoft.com/office/drawing/2014/main" val="192034959"/>
                    </a:ext>
                  </a:extLst>
                </a:gridCol>
                <a:gridCol w="1591883">
                  <a:extLst>
                    <a:ext uri="{9D8B030D-6E8A-4147-A177-3AD203B41FA5}">
                      <a16:colId xmlns:a16="http://schemas.microsoft.com/office/drawing/2014/main" val="1884754855"/>
                    </a:ext>
                  </a:extLst>
                </a:gridCol>
                <a:gridCol w="1453857">
                  <a:extLst>
                    <a:ext uri="{9D8B030D-6E8A-4147-A177-3AD203B41FA5}">
                      <a16:colId xmlns:a16="http://schemas.microsoft.com/office/drawing/2014/main" val="3850041200"/>
                    </a:ext>
                  </a:extLst>
                </a:gridCol>
                <a:gridCol w="1380605">
                  <a:extLst>
                    <a:ext uri="{9D8B030D-6E8A-4147-A177-3AD203B41FA5}">
                      <a16:colId xmlns:a16="http://schemas.microsoft.com/office/drawing/2014/main" val="3648781724"/>
                    </a:ext>
                  </a:extLst>
                </a:gridCol>
              </a:tblGrid>
              <a:tr h="521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GVRA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Expenditures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Budget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 of Budget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314699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300-Personal Services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$5,726,859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$91,646,559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271918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301-Operating Expenses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554,571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7,130,112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646538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303-Vehicle Purchases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76,323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597475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304-Equipment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176,754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364984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305-Computer Charges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59,779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6,404,967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070188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306-Real Estate Rentals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913,669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9,630,661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459010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307-Telecommunications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97,236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2,930,896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074792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309-Capital Outlay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326533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312-Contractual Services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323,820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13,411,744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63504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314-Transfers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155,000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378699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315-Grants and Benefits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149,733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4,591,091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053445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319-Other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295,570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1,476,985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815376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320-DAS CE/ME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726,330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21,060,000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02521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321-VR Case Services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1,919,405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32,351,520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743503"/>
                  </a:ext>
                </a:extLst>
              </a:tr>
              <a:tr h="260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Expenditures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$10,843,295</a:t>
                      </a:r>
                    </a:p>
                  </a:txBody>
                  <a:tcPr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$190,966,289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54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27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52" y="621135"/>
            <a:ext cx="873431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GVRA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 Wells, Executive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Chris.Wells@gvs.ga.gov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61644-EF0A-4CEC-AC0E-24EB8E843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79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22052D-BB4B-A488-B7E6-B8F7020E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94052" cy="1325563"/>
          </a:xfrm>
        </p:spPr>
        <p:txBody>
          <a:bodyPr>
            <a:normAutofit fontScale="90000"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Georgia Vocational Rehabilitation Agency Updates – Strategic Planning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149BC-ACA0-AE11-F050-CDC1A26D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Agency Mission: </a:t>
            </a:r>
            <a:r>
              <a:rPr kumimoji="0" lang="en-US" sz="2800" b="0" i="0" u="none" strike="noStrike" kern="11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Empowering Georgians with disabilities to live independent lives.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1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Agency Vision: </a:t>
            </a:r>
            <a:r>
              <a:rPr kumimoji="0" lang="en-US" sz="2800" b="0" i="0" u="none" strike="noStrike" kern="11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build a client-focused agency that partners with the community to expand opportunities for Georgians with disabilities.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11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Agency Core Values: </a:t>
            </a:r>
            <a:r>
              <a:rPr kumimoji="0" lang="en-US" sz="2800" b="0" i="0" u="none" strike="noStrike" kern="11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Collaboration, Compassion, Integrity, Innovation, and Service	</a:t>
            </a:r>
            <a:r>
              <a:rPr kumimoji="0" lang="en-US" sz="2800" b="0" i="0" u="none" strike="noStrike" kern="1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	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83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E97813-7E44-6569-373E-668A1EE5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238"/>
            <a:ext cx="8375391" cy="1325563"/>
          </a:xfrm>
        </p:spPr>
        <p:txBody>
          <a:bodyPr>
            <a:no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Georgia Vocational Rehabilitation Agency Updates – Strategic Planning</a:t>
            </a:r>
            <a:endParaRPr lang="en-US" sz="36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F65D3-A257-305D-D225-BFF18735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recruitment and retention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Continual process improvement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Service Delivery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the number of individuals </a:t>
            </a: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erved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efficiency and effectiveness of services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focus on customer satisfaction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 partnerships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collaborative partnerships with providers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collaborative partnerships with state agencies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collaborative partnerships with other stakeholders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Investment in Infrastructure 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2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C05512-BB72-D062-B815-C47F4629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90" y="263905"/>
            <a:ext cx="8537510" cy="1239235"/>
          </a:xfrm>
        </p:spPr>
        <p:txBody>
          <a:bodyPr>
            <a:no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Georgia Vocational Rehabilitation Agency Updates – Strategic Planning</a:t>
            </a:r>
            <a:endParaRPr lang="en-US" sz="3600" b="1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D640AF-213E-D5AD-0478-0EBCAA808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83634"/>
              </p:ext>
            </p:extLst>
          </p:nvPr>
        </p:nvGraphicFramePr>
        <p:xfrm>
          <a:off x="628650" y="1604361"/>
          <a:ext cx="7886700" cy="501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169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40375D1900BB4DA95D6E6435BA37EB" ma:contentTypeVersion="3" ma:contentTypeDescription="Create a new document." ma:contentTypeScope="" ma:versionID="0844f5db0414602ee436d635dd8fb1e9">
  <xsd:schema xmlns:xsd="http://www.w3.org/2001/XMLSchema" xmlns:xs="http://www.w3.org/2001/XMLSchema" xmlns:p="http://schemas.microsoft.com/office/2006/metadata/properties" xmlns:ns3="55eca49b-31ab-4280-b980-a1cfa7387720" targetNamespace="http://schemas.microsoft.com/office/2006/metadata/properties" ma:root="true" ma:fieldsID="8bcf88cf08299cffcb50cc3471e23dc3" ns3:_="">
    <xsd:import namespace="55eca49b-31ab-4280-b980-a1cfa73877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ca49b-31ab-4280-b980-a1cfa7387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8649F2-0D9F-4A4A-9EF4-86981B1C58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3143DF-C2C7-4944-9308-5EDC79905761}">
  <ds:schemaRefs>
    <ds:schemaRef ds:uri="55eca49b-31ab-4280-b980-a1cfa73877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9C684F-72C0-4F72-8CD2-E29AE82903F6}">
  <ds:schemaRefs>
    <ds:schemaRef ds:uri="55eca49b-31ab-4280-b980-a1cfa73877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26</Slides>
  <Notes>7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1_Office Theme</vt:lpstr>
      <vt:lpstr>2_Office Theme</vt:lpstr>
      <vt:lpstr>4_Office Theme</vt:lpstr>
      <vt:lpstr>PowerPoint Presentation</vt:lpstr>
      <vt:lpstr>Chairman’s Welcome</vt:lpstr>
      <vt:lpstr>Consent Agenda</vt:lpstr>
      <vt:lpstr>PowerPoint Presentation</vt:lpstr>
      <vt:lpstr>PowerPoint Presentation</vt:lpstr>
      <vt:lpstr>PowerPoint Presentation</vt:lpstr>
      <vt:lpstr>Georgia Vocational Rehabilitation Agency Updates – Strategic Planning</vt:lpstr>
      <vt:lpstr>Georgia Vocational Rehabilitation Agency Updates – Strategic Planning</vt:lpstr>
      <vt:lpstr>Georgia Vocational Rehabilitation Agency Updates – Strategic Planning</vt:lpstr>
      <vt:lpstr>Georgia Vocational Rehabilitation Agency Updates – Strategic Planning</vt:lpstr>
      <vt:lpstr>Georgia Vocational Rehabilitation Agency Updates – Key Initiatives </vt:lpstr>
      <vt:lpstr>Georgia Vocational Rehabilitation Agency Updates – Key Initiatives </vt:lpstr>
      <vt:lpstr>Georgia Vocational Rehabilitation Agency Updates – Prospective Initiatives</vt:lpstr>
      <vt:lpstr>Georgia Vocational Rehabilitation Agency Updates – Challenges</vt:lpstr>
      <vt:lpstr>PowerPoint Presentation</vt:lpstr>
      <vt:lpstr>Roosevelt Warm Springs NOW</vt:lpstr>
      <vt:lpstr>Roosevelt Warm Springs</vt:lpstr>
      <vt:lpstr>Roosevelt Warm Springs</vt:lpstr>
      <vt:lpstr>Roosevelt Warm Springs</vt:lpstr>
      <vt:lpstr>Roosevelt Warm Springs</vt:lpstr>
      <vt:lpstr>Roosevelt Warm Springs</vt:lpstr>
      <vt:lpstr>PowerPoint Presentation</vt:lpstr>
      <vt:lpstr>GVRA Experience</vt:lpstr>
      <vt:lpstr>GVRA Experience</vt:lpstr>
      <vt:lpstr>New Business/Old Business</vt:lpstr>
      <vt:lpstr>PowerPoint Presentation</vt:lpstr>
    </vt:vector>
  </TitlesOfParts>
  <Company>LAP-PIE-B6MX262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Felder, Adrian</dc:creator>
  <cp:revision>1</cp:revision>
  <cp:lastPrinted>2023-02-13T14:18:03Z</cp:lastPrinted>
  <dcterms:created xsi:type="dcterms:W3CDTF">2016-06-06T07:38:57Z</dcterms:created>
  <dcterms:modified xsi:type="dcterms:W3CDTF">2023-08-08T15:02:50Z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0x010100AE40375D1900BB4DA95D6E6435BA37EB</vt:lpwstr>
  </property>
</Properties>
</file>