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256" r:id="rId6"/>
    <p:sldId id="579" r:id="rId7"/>
    <p:sldId id="597" r:id="rId8"/>
    <p:sldId id="602" r:id="rId9"/>
    <p:sldId id="601" r:id="rId10"/>
    <p:sldId id="587" r:id="rId11"/>
    <p:sldId id="589" r:id="rId12"/>
    <p:sldId id="590" r:id="rId13"/>
    <p:sldId id="591" r:id="rId14"/>
    <p:sldId id="588" r:id="rId15"/>
    <p:sldId id="598" r:id="rId16"/>
    <p:sldId id="600" r:id="rId17"/>
    <p:sldId id="599" r:id="rId18"/>
    <p:sldId id="58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95D8AC-2026-C37C-4242-9D08CF1647CD}" name="Nekkanti, Balaji" initials="BN" userId="S::Balaji.Nekkanti@gvs.ga.gov::ec9a0f1f-520f-4b10-ace5-db881321472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88A10-68D1-474E-AF48-94658612D18B}" v="1" dt="2024-06-05T13:46:29.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660"/>
  </p:normalViewPr>
  <p:slideViewPr>
    <p:cSldViewPr snapToGrid="0">
      <p:cViewPr varScale="1">
        <p:scale>
          <a:sx n="89" d="100"/>
          <a:sy n="89" d="100"/>
        </p:scale>
        <p:origin x="13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ssain, Ayesha" userId="S::ayesha.hussain@gvs.ga.gov::906f0f4d-e832-4f0f-8cd2-db707f04e6dd" providerId="AD" clId="Web-{9A55CCEF-D7FC-726A-F783-A34989B231E2}"/>
    <pc:docChg chg="sldOrd">
      <pc:chgData name="Hussain, Ayesha" userId="S::ayesha.hussain@gvs.ga.gov::906f0f4d-e832-4f0f-8cd2-db707f04e6dd" providerId="AD" clId="Web-{9A55CCEF-D7FC-726A-F783-A34989B231E2}" dt="2024-05-07T16:49:51.387" v="0"/>
      <pc:docMkLst>
        <pc:docMk/>
      </pc:docMkLst>
      <pc:sldChg chg="ord">
        <pc:chgData name="Hussain, Ayesha" userId="S::ayesha.hussain@gvs.ga.gov::906f0f4d-e832-4f0f-8cd2-db707f04e6dd" providerId="AD" clId="Web-{9A55CCEF-D7FC-726A-F783-A34989B231E2}" dt="2024-05-07T16:49:51.387" v="0"/>
        <pc:sldMkLst>
          <pc:docMk/>
          <pc:sldMk cId="2573733434" sldId="599"/>
        </pc:sldMkLst>
      </pc:sldChg>
    </pc:docChg>
  </pc:docChgLst>
  <pc:docChgLst>
    <pc:chgData name="Hussain, Ayesha" userId="S::ayesha.hussain@gvs.ga.gov::906f0f4d-e832-4f0f-8cd2-db707f04e6dd" providerId="AD" clId="Web-{AAA4F057-3AC6-A232-551F-8D3F98366260}"/>
    <pc:docChg chg="sldOrd">
      <pc:chgData name="Hussain, Ayesha" userId="S::ayesha.hussain@gvs.ga.gov::906f0f4d-e832-4f0f-8cd2-db707f04e6dd" providerId="AD" clId="Web-{AAA4F057-3AC6-A232-551F-8D3F98366260}" dt="2024-06-05T13:47:12.939" v="0"/>
      <pc:docMkLst>
        <pc:docMk/>
      </pc:docMkLst>
      <pc:sldChg chg="ord">
        <pc:chgData name="Hussain, Ayesha" userId="S::ayesha.hussain@gvs.ga.gov::906f0f4d-e832-4f0f-8cd2-db707f04e6dd" providerId="AD" clId="Web-{AAA4F057-3AC6-A232-551F-8D3F98366260}" dt="2024-06-05T13:47:12.939" v="0"/>
        <pc:sldMkLst>
          <pc:docMk/>
          <pc:sldMk cId="2425556321" sldId="588"/>
        </pc:sldMkLst>
      </pc:sldChg>
    </pc:docChg>
  </pc:docChgLst>
  <pc:docChgLst>
    <pc:chgData name="Nekkanti, Balaji" userId="S::balaji.nekkanti@gvs.ga.gov::ec9a0f1f-520f-4b10-ace5-db881321472d" providerId="AD" clId="Web-{5CFFF87E-AF69-8F8E-B01B-405FBC929FAB}"/>
    <pc:docChg chg="delSld modSld sldOrd">
      <pc:chgData name="Nekkanti, Balaji" userId="S::balaji.nekkanti@gvs.ga.gov::ec9a0f1f-520f-4b10-ace5-db881321472d" providerId="AD" clId="Web-{5CFFF87E-AF69-8F8E-B01B-405FBC929FAB}" dt="2024-05-07T13:46:37.013" v="11"/>
      <pc:docMkLst>
        <pc:docMk/>
      </pc:docMkLst>
      <pc:sldChg chg="del">
        <pc:chgData name="Nekkanti, Balaji" userId="S::balaji.nekkanti@gvs.ga.gov::ec9a0f1f-520f-4b10-ace5-db881321472d" providerId="AD" clId="Web-{5CFFF87E-AF69-8F8E-B01B-405FBC929FAB}" dt="2024-05-07T13:46:16.497" v="10"/>
        <pc:sldMkLst>
          <pc:docMk/>
          <pc:sldMk cId="2672729989" sldId="585"/>
        </pc:sldMkLst>
      </pc:sldChg>
      <pc:sldChg chg="ord">
        <pc:chgData name="Nekkanti, Balaji" userId="S::balaji.nekkanti@gvs.ga.gov::ec9a0f1f-520f-4b10-ace5-db881321472d" providerId="AD" clId="Web-{5CFFF87E-AF69-8F8E-B01B-405FBC929FAB}" dt="2024-05-07T13:46:37.013" v="11"/>
        <pc:sldMkLst>
          <pc:docMk/>
          <pc:sldMk cId="1511794773" sldId="600"/>
        </pc:sldMkLst>
      </pc:sldChg>
      <pc:sldChg chg="modSp">
        <pc:chgData name="Nekkanti, Balaji" userId="S::balaji.nekkanti@gvs.ga.gov::ec9a0f1f-520f-4b10-ace5-db881321472d" providerId="AD" clId="Web-{5CFFF87E-AF69-8F8E-B01B-405FBC929FAB}" dt="2024-05-07T13:45:51.528" v="9" actId="20577"/>
        <pc:sldMkLst>
          <pc:docMk/>
          <pc:sldMk cId="1064743676" sldId="601"/>
        </pc:sldMkLst>
        <pc:spChg chg="mod">
          <ac:chgData name="Nekkanti, Balaji" userId="S::balaji.nekkanti@gvs.ga.gov::ec9a0f1f-520f-4b10-ace5-db881321472d" providerId="AD" clId="Web-{5CFFF87E-AF69-8F8E-B01B-405FBC929FAB}" dt="2024-05-07T13:45:51.528" v="9" actId="20577"/>
          <ac:spMkLst>
            <pc:docMk/>
            <pc:sldMk cId="1064743676" sldId="601"/>
            <ac:spMk id="5" creationId="{6E186C2C-3366-48E7-BE83-B15B5ECA3274}"/>
          </ac:spMkLst>
        </pc:spChg>
      </pc:sldChg>
    </pc:docChg>
  </pc:docChgLst>
  <pc:docChgLst>
    <pc:chgData name="Reid, Tawnya" userId="5a82144e-a0cc-48aa-b3e2-87b38d9b6ed3" providerId="ADAL" clId="{06288A10-68D1-474E-AF48-94658612D18B}"/>
    <pc:docChg chg="undo custSel addSld delSld modSld">
      <pc:chgData name="Reid, Tawnya" userId="5a82144e-a0cc-48aa-b3e2-87b38d9b6ed3" providerId="ADAL" clId="{06288A10-68D1-474E-AF48-94658612D18B}" dt="2024-06-14T19:12:31.522" v="760" actId="14100"/>
      <pc:docMkLst>
        <pc:docMk/>
      </pc:docMkLst>
      <pc:sldChg chg="modSp mod">
        <pc:chgData name="Reid, Tawnya" userId="5a82144e-a0cc-48aa-b3e2-87b38d9b6ed3" providerId="ADAL" clId="{06288A10-68D1-474E-AF48-94658612D18B}" dt="2024-05-06T21:05:06.998" v="88" actId="20577"/>
        <pc:sldMkLst>
          <pc:docMk/>
          <pc:sldMk cId="2546390251" sldId="579"/>
        </pc:sldMkLst>
        <pc:spChg chg="mod">
          <ac:chgData name="Reid, Tawnya" userId="5a82144e-a0cc-48aa-b3e2-87b38d9b6ed3" providerId="ADAL" clId="{06288A10-68D1-474E-AF48-94658612D18B}" dt="2024-05-06T21:05:06.998" v="88" actId="20577"/>
          <ac:spMkLst>
            <pc:docMk/>
            <pc:sldMk cId="2546390251" sldId="579"/>
            <ac:spMk id="6" creationId="{BF82799B-43C8-9A95-9326-B6231A290FA4}"/>
          </ac:spMkLst>
        </pc:spChg>
      </pc:sldChg>
      <pc:sldChg chg="delSp modSp del mod">
        <pc:chgData name="Reid, Tawnya" userId="5a82144e-a0cc-48aa-b3e2-87b38d9b6ed3" providerId="ADAL" clId="{06288A10-68D1-474E-AF48-94658612D18B}" dt="2024-05-06T21:04:22.141" v="5" actId="2696"/>
        <pc:sldMkLst>
          <pc:docMk/>
          <pc:sldMk cId="123809707" sldId="586"/>
        </pc:sldMkLst>
        <pc:spChg chg="del mod">
          <ac:chgData name="Reid, Tawnya" userId="5a82144e-a0cc-48aa-b3e2-87b38d9b6ed3" providerId="ADAL" clId="{06288A10-68D1-474E-AF48-94658612D18B}" dt="2024-05-06T21:04:04.314" v="3" actId="478"/>
          <ac:spMkLst>
            <pc:docMk/>
            <pc:sldMk cId="123809707" sldId="586"/>
            <ac:spMk id="17" creationId="{A24DFF1E-CE26-8D7B-88A6-D1A7D553FCDE}"/>
          </ac:spMkLst>
        </pc:spChg>
      </pc:sldChg>
      <pc:sldChg chg="del">
        <pc:chgData name="Reid, Tawnya" userId="5a82144e-a0cc-48aa-b3e2-87b38d9b6ed3" providerId="ADAL" clId="{06288A10-68D1-474E-AF48-94658612D18B}" dt="2024-06-05T13:46:29.501" v="753" actId="2696"/>
        <pc:sldMkLst>
          <pc:docMk/>
          <pc:sldMk cId="1438986411" sldId="596"/>
        </pc:sldMkLst>
      </pc:sldChg>
      <pc:sldChg chg="modSp mod">
        <pc:chgData name="Reid, Tawnya" userId="5a82144e-a0cc-48aa-b3e2-87b38d9b6ed3" providerId="ADAL" clId="{06288A10-68D1-474E-AF48-94658612D18B}" dt="2024-06-05T14:29:16.593" v="757" actId="20577"/>
        <pc:sldMkLst>
          <pc:docMk/>
          <pc:sldMk cId="2573733434" sldId="599"/>
        </pc:sldMkLst>
        <pc:spChg chg="mod">
          <ac:chgData name="Reid, Tawnya" userId="5a82144e-a0cc-48aa-b3e2-87b38d9b6ed3" providerId="ADAL" clId="{06288A10-68D1-474E-AF48-94658612D18B}" dt="2024-06-05T14:29:16.593" v="757" actId="20577"/>
          <ac:spMkLst>
            <pc:docMk/>
            <pc:sldMk cId="2573733434" sldId="599"/>
            <ac:spMk id="8" creationId="{C1D36972-5D3B-6FB3-8133-4465932B7C07}"/>
          </ac:spMkLst>
        </pc:spChg>
      </pc:sldChg>
      <pc:sldChg chg="modSp add mod">
        <pc:chgData name="Reid, Tawnya" userId="5a82144e-a0cc-48aa-b3e2-87b38d9b6ed3" providerId="ADAL" clId="{06288A10-68D1-474E-AF48-94658612D18B}" dt="2024-06-14T19:12:31.522" v="760" actId="14100"/>
        <pc:sldMkLst>
          <pc:docMk/>
          <pc:sldMk cId="1064743676" sldId="601"/>
        </pc:sldMkLst>
        <pc:spChg chg="mod">
          <ac:chgData name="Reid, Tawnya" userId="5a82144e-a0cc-48aa-b3e2-87b38d9b6ed3" providerId="ADAL" clId="{06288A10-68D1-474E-AF48-94658612D18B}" dt="2024-06-14T19:12:31.522" v="760" actId="14100"/>
          <ac:spMkLst>
            <pc:docMk/>
            <pc:sldMk cId="1064743676" sldId="601"/>
            <ac:spMk id="4" creationId="{95854D9E-2EA8-10A6-BFC8-2962D118806F}"/>
          </ac:spMkLst>
        </pc:spChg>
        <pc:spChg chg="mod">
          <ac:chgData name="Reid, Tawnya" userId="5a82144e-a0cc-48aa-b3e2-87b38d9b6ed3" providerId="ADAL" clId="{06288A10-68D1-474E-AF48-94658612D18B}" dt="2024-06-14T19:09:51.116" v="759" actId="20577"/>
          <ac:spMkLst>
            <pc:docMk/>
            <pc:sldMk cId="1064743676" sldId="601"/>
            <ac:spMk id="5" creationId="{6E186C2C-3366-48E7-BE83-B15B5ECA3274}"/>
          </ac:spMkLst>
        </pc:spChg>
      </pc:sldChg>
    </pc:docChg>
  </pc:docChgLst>
  <pc:docChgLst>
    <pc:chgData name="Hussain, Ayesha" userId="S::ayesha.hussain@gvs.ga.gov::906f0f4d-e832-4f0f-8cd2-db707f04e6dd" providerId="AD" clId="Web-{5C533747-0F61-D410-7533-3157C9733DFB}"/>
    <pc:docChg chg="sldOrd">
      <pc:chgData name="Hussain, Ayesha" userId="S::ayesha.hussain@gvs.ga.gov::906f0f4d-e832-4f0f-8cd2-db707f04e6dd" providerId="AD" clId="Web-{5C533747-0F61-D410-7533-3157C9733DFB}" dt="2024-05-13T03:57:12.734" v="0"/>
      <pc:docMkLst>
        <pc:docMk/>
      </pc:docMkLst>
      <pc:sldChg chg="ord">
        <pc:chgData name="Hussain, Ayesha" userId="S::ayesha.hussain@gvs.ga.gov::906f0f4d-e832-4f0f-8cd2-db707f04e6dd" providerId="AD" clId="Web-{5C533747-0F61-D410-7533-3157C9733DFB}" dt="2024-05-13T03:57:12.734" v="0"/>
        <pc:sldMkLst>
          <pc:docMk/>
          <pc:sldMk cId="2573733434" sldId="599"/>
        </pc:sldMkLst>
      </pc:sldChg>
    </pc:docChg>
  </pc:docChgLst>
  <pc:docChgLst>
    <pc:chgData name="Nekkanti, Balaji" userId="S::balaji.nekkanti@gvs.ga.gov::ec9a0f1f-520f-4b10-ace5-db881321472d" providerId="AD" clId="Web-{CD900D46-02B7-313A-69A6-4789EC6F4E39}"/>
    <pc:docChg chg="modSld">
      <pc:chgData name="Nekkanti, Balaji" userId="S::balaji.nekkanti@gvs.ga.gov::ec9a0f1f-520f-4b10-ace5-db881321472d" providerId="AD" clId="Web-{CD900D46-02B7-313A-69A6-4789EC6F4E39}" dt="2024-05-07T13:44:29.634" v="7" actId="20577"/>
      <pc:docMkLst>
        <pc:docMk/>
      </pc:docMkLst>
      <pc:sldChg chg="modSp mod modClrScheme chgLayout">
        <pc:chgData name="Nekkanti, Balaji" userId="S::balaji.nekkanti@gvs.ga.gov::ec9a0f1f-520f-4b10-ace5-db881321472d" providerId="AD" clId="Web-{CD900D46-02B7-313A-69A6-4789EC6F4E39}" dt="2024-05-07T13:44:29.634" v="7" actId="20577"/>
        <pc:sldMkLst>
          <pc:docMk/>
          <pc:sldMk cId="1064743676" sldId="601"/>
        </pc:sldMkLst>
        <pc:spChg chg="mod ord">
          <ac:chgData name="Nekkanti, Balaji" userId="S::balaji.nekkanti@gvs.ga.gov::ec9a0f1f-520f-4b10-ace5-db881321472d" providerId="AD" clId="Web-{CD900D46-02B7-313A-69A6-4789EC6F4E39}" dt="2024-05-07T13:43:52.462" v="0"/>
          <ac:spMkLst>
            <pc:docMk/>
            <pc:sldMk cId="1064743676" sldId="601"/>
            <ac:spMk id="4" creationId="{95854D9E-2EA8-10A6-BFC8-2962D118806F}"/>
          </ac:spMkLst>
        </pc:spChg>
        <pc:spChg chg="mod ord">
          <ac:chgData name="Nekkanti, Balaji" userId="S::balaji.nekkanti@gvs.ga.gov::ec9a0f1f-520f-4b10-ace5-db881321472d" providerId="AD" clId="Web-{CD900D46-02B7-313A-69A6-4789EC6F4E39}" dt="2024-05-07T13:44:29.634" v="7" actId="20577"/>
          <ac:spMkLst>
            <pc:docMk/>
            <pc:sldMk cId="1064743676" sldId="601"/>
            <ac:spMk id="5" creationId="{6E186C2C-3366-48E7-BE83-B15B5ECA327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310727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3444940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3595045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0901D8-A767-46F4-B3A5-85785CB769F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37346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0901D8-A767-46F4-B3A5-85785CB769FB}"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205619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0901D8-A767-46F4-B3A5-85785CB769F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175336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0901D8-A767-46F4-B3A5-85785CB769FB}"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2858995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0901D8-A767-46F4-B3A5-85785CB769FB}"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254184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0901D8-A767-46F4-B3A5-85785CB769FB}"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29701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0901D8-A767-46F4-B3A5-85785CB769F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51780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0901D8-A767-46F4-B3A5-85785CB769FB}"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13649-6093-40C0-A68E-3DD630A9233E}" type="slidenum">
              <a:rPr lang="en-US" smtClean="0"/>
              <a:t>‹#›</a:t>
            </a:fld>
            <a:endParaRPr lang="en-US"/>
          </a:p>
        </p:txBody>
      </p:sp>
    </p:spTree>
    <p:extLst>
      <p:ext uri="{BB962C8B-B14F-4D97-AF65-F5344CB8AC3E}">
        <p14:creationId xmlns:p14="http://schemas.microsoft.com/office/powerpoint/2010/main" val="2592405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0901D8-A767-46F4-B3A5-85785CB769FB}" type="datetimeFigureOut">
              <a:rPr lang="en-US" smtClean="0"/>
              <a:t>6/14/2024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3649-6093-40C0-A68E-3DD630A9233E}" type="slidenum">
              <a:rPr lang="en-US" smtClean="0"/>
              <a:t>‹#›</a:t>
            </a:fld>
            <a:endParaRPr lang="en-US"/>
          </a:p>
        </p:txBody>
      </p:sp>
    </p:spTree>
    <p:extLst>
      <p:ext uri="{BB962C8B-B14F-4D97-AF65-F5344CB8AC3E}">
        <p14:creationId xmlns:p14="http://schemas.microsoft.com/office/powerpoint/2010/main" val="359076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R_FiscalCompliance@gvs.ga.gov"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sao.georgia.gov/teamworks/teamworks-financials/vendor-payment-manage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mailto:VR_FiscalCompliance@gvs.ga.gov"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providermanagment@gvs.ga.gov" TargetMode="External"/><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fiscalservices@gvs.ga.gov"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mailto:providermanagment@gvs.g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gcicweb.gbi.state.ga.u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vs.georgia.gov/"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miling&#10;&#10;Description automatically generated">
            <a:extLst>
              <a:ext uri="{FF2B5EF4-FFF2-40B4-BE49-F238E27FC236}">
                <a16:creationId xmlns:a16="http://schemas.microsoft.com/office/drawing/2014/main" id="{6D0BFAFD-7403-B3D5-FE17-D5621069B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6" name="TextBox 5">
            <a:extLst>
              <a:ext uri="{FF2B5EF4-FFF2-40B4-BE49-F238E27FC236}">
                <a16:creationId xmlns:a16="http://schemas.microsoft.com/office/drawing/2014/main" id="{4D37E465-B8E2-F995-2AA0-F9AD414BD93C}"/>
              </a:ext>
            </a:extLst>
          </p:cNvPr>
          <p:cNvSpPr txBox="1"/>
          <p:nvPr/>
        </p:nvSpPr>
        <p:spPr>
          <a:xfrm>
            <a:off x="204843" y="268086"/>
            <a:ext cx="8734313" cy="523220"/>
          </a:xfrm>
          <a:prstGeom prst="rect">
            <a:avLst/>
          </a:prstGeom>
          <a:noFill/>
        </p:spPr>
        <p:txBody>
          <a:bodyPr wrap="square" rtlCol="0">
            <a:spAutoFit/>
          </a:bodyPr>
          <a:lstStyle/>
          <a:p>
            <a:pPr lvl="0">
              <a:defRPr/>
            </a:pPr>
            <a:r>
              <a:rPr kumimoji="0" lang="en-US" sz="28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Georgia Vocational Rehabilitation Agency</a:t>
            </a:r>
          </a:p>
        </p:txBody>
      </p:sp>
      <p:sp>
        <p:nvSpPr>
          <p:cNvPr id="7" name="TextBox 6">
            <a:extLst>
              <a:ext uri="{FF2B5EF4-FFF2-40B4-BE49-F238E27FC236}">
                <a16:creationId xmlns:a16="http://schemas.microsoft.com/office/drawing/2014/main" id="{3016945B-0904-186C-FE9E-3DF1E053ECA4}"/>
              </a:ext>
            </a:extLst>
          </p:cNvPr>
          <p:cNvSpPr txBox="1"/>
          <p:nvPr/>
        </p:nvSpPr>
        <p:spPr>
          <a:xfrm>
            <a:off x="204843" y="791306"/>
            <a:ext cx="6454844"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black"/>
                </a:solidFill>
                <a:latin typeface="Arial" panose="020B0604020202020204" pitchFamily="34" charset="0"/>
                <a:cs typeface="Arial" panose="020B0604020202020204" pitchFamily="34" charset="0"/>
              </a:rPr>
              <a:t>May 13th-17th, 2024</a:t>
            </a:r>
            <a:endParaRPr kumimoji="0" lang="en-US" sz="1500" u="none" strike="noStrike" kern="1200" cap="none" spc="0" normalizeH="0" baseline="0" noProof="0" dirty="0">
              <a:ln>
                <a:noFill/>
              </a:ln>
              <a:solidFill>
                <a:prstClr val="black"/>
              </a:solidFill>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effectLst/>
                <a:latin typeface="Arial" panose="020B0604020202020204" pitchFamily="34" charset="0"/>
                <a:ea typeface="Calibri" panose="020F0502020204030204" pitchFamily="34" charset="0"/>
                <a:cs typeface="Arial" panose="020B0604020202020204" pitchFamily="34" charset="0"/>
              </a:rPr>
              <a:t>Provider Small Group Sessions</a:t>
            </a: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lvl="0">
              <a:defRPr/>
            </a:pPr>
            <a:endParaRPr kumimoji="0" lang="en-US" sz="15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a:defRPr/>
            </a:pPr>
            <a:r>
              <a:rPr kumimoji="0" lang="en-US" sz="1500" b="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Fiscal Compliance </a:t>
            </a:r>
            <a:endParaRPr lang="en-US" sz="1500" dirty="0">
              <a:solidFill>
                <a:prstClr val="black"/>
              </a:solidFill>
              <a:latin typeface="Arial" panose="020B0604020202020204" pitchFamily="34" charset="0"/>
              <a:cs typeface="Arial" panose="020B0604020202020204" pitchFamily="34" charset="0"/>
            </a:endParaRPr>
          </a:p>
          <a:p>
            <a:pPr lvl="0">
              <a:defRPr/>
            </a:pPr>
            <a:r>
              <a:rPr lang="en-US" sz="1500" dirty="0">
                <a:solidFill>
                  <a:prstClr val="black"/>
                </a:solidFill>
                <a:latin typeface="Calibri Light" panose="020F0302020204030204" pitchFamily="34" charset="0"/>
                <a:cs typeface="Calibri Light" panose="020F0302020204030204" pitchFamily="34" charset="0"/>
                <a:hlinkClick r:id="rId3"/>
              </a:rPr>
              <a:t>VR_FiscalCompliance@gvs.ga.gov</a:t>
            </a:r>
            <a:endParaRPr lang="en-US" sz="1500" dirty="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1931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10</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D055C63D-ECD2-B6E9-5179-6120371DCAFA}"/>
              </a:ext>
            </a:extLst>
          </p:cNvPr>
          <p:cNvSpPr/>
          <p:nvPr/>
        </p:nvSpPr>
        <p:spPr>
          <a:xfrm>
            <a:off x="573578" y="0"/>
            <a:ext cx="8044449" cy="830997"/>
          </a:xfrm>
          <a:prstGeom prst="rect">
            <a:avLst/>
          </a:prstGeom>
        </p:spPr>
        <p:txBody>
          <a:bodyPr wrap="square">
            <a:spAutoFit/>
          </a:bodyPr>
          <a:lstStyle/>
          <a:p>
            <a:pPr algn="ctr" defTabSz="374431">
              <a:defRPr/>
            </a:pPr>
            <a:endParaRPr lang="en-US" sz="2000" dirty="0">
              <a:solidFill>
                <a:prstClr val="black"/>
              </a:solidFill>
              <a:latin typeface="Arial" panose="020B0604020202020204" pitchFamily="34" charset="0"/>
              <a:cs typeface="Arial" panose="020B0604020202020204" pitchFamily="34" charset="0"/>
            </a:endParaRPr>
          </a:p>
          <a:p>
            <a:pPr algn="ctr" defTabSz="374431">
              <a:defRPr/>
            </a:pPr>
            <a:r>
              <a:rPr lang="en-US" sz="2800" dirty="0">
                <a:solidFill>
                  <a:prstClr val="black"/>
                </a:solidFill>
                <a:latin typeface="Arial" panose="020B0604020202020204" pitchFamily="34" charset="0"/>
                <a:cs typeface="Arial" panose="020B0604020202020204" pitchFamily="34" charset="0"/>
              </a:rPr>
              <a:t>Vendor Portal Training Schedule </a:t>
            </a:r>
          </a:p>
        </p:txBody>
      </p:sp>
      <p:pic>
        <p:nvPicPr>
          <p:cNvPr id="7" name="Picture 4" descr="Blue and White Calendar transparent PNG - StickPNG">
            <a:extLst>
              <a:ext uri="{FF2B5EF4-FFF2-40B4-BE49-F238E27FC236}">
                <a16:creationId xmlns:a16="http://schemas.microsoft.com/office/drawing/2014/main" id="{19604E1E-A4BD-5BD3-D4B4-6E72E3076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39" y="1107140"/>
            <a:ext cx="1982886" cy="19828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D2EE19F-6413-A97E-C156-7B7AE8CBD112}"/>
              </a:ext>
            </a:extLst>
          </p:cNvPr>
          <p:cNvSpPr txBox="1"/>
          <p:nvPr/>
        </p:nvSpPr>
        <p:spPr>
          <a:xfrm>
            <a:off x="199505" y="2888538"/>
            <a:ext cx="2780762" cy="2631490"/>
          </a:xfrm>
          <a:prstGeom prst="rect">
            <a:avLst/>
          </a:prstGeom>
          <a:noFill/>
        </p:spPr>
        <p:txBody>
          <a:bodyPr wrap="square" rtlCol="0">
            <a:spAutoFit/>
          </a:bodyPr>
          <a:lstStyle/>
          <a:p>
            <a:pPr algn="ctr">
              <a:lnSpc>
                <a:spcPct val="200000"/>
              </a:lnSpc>
            </a:pPr>
            <a:r>
              <a:rPr lang="en-US" sz="1500" b="1" dirty="0">
                <a:solidFill>
                  <a:srgbClr val="FF0000"/>
                </a:solidFill>
                <a:latin typeface="Arial" panose="020B0604020202020204" pitchFamily="34" charset="0"/>
                <a:cs typeface="Arial" panose="020B0604020202020204" pitchFamily="34" charset="0"/>
              </a:rPr>
              <a:t>Change in Schedule</a:t>
            </a:r>
          </a:p>
          <a:p>
            <a:pPr algn="ctr"/>
            <a:r>
              <a:rPr lang="en-US" sz="1500" dirty="0">
                <a:latin typeface="Arial" panose="020B0604020202020204" pitchFamily="34" charset="0"/>
                <a:cs typeface="Arial" panose="020B0604020202020204" pitchFamily="34" charset="0"/>
              </a:rPr>
              <a:t>We will no longer have trainings semi-monthly. </a:t>
            </a:r>
          </a:p>
          <a:p>
            <a:pPr algn="ct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Trainings will now be</a:t>
            </a:r>
          </a:p>
          <a:p>
            <a:pPr algn="ctr"/>
            <a:r>
              <a:rPr lang="en-US" sz="1500" dirty="0">
                <a:latin typeface="Arial" panose="020B0604020202020204" pitchFamily="34" charset="0"/>
                <a:cs typeface="Arial" panose="020B0604020202020204" pitchFamily="34" charset="0"/>
              </a:rPr>
              <a:t>conducted once </a:t>
            </a:r>
          </a:p>
          <a:p>
            <a:pPr algn="ctr"/>
            <a:r>
              <a:rPr lang="en-US" sz="1500" dirty="0">
                <a:latin typeface="Arial" panose="020B0604020202020204" pitchFamily="34" charset="0"/>
                <a:cs typeface="Arial" panose="020B0604020202020204" pitchFamily="34" charset="0"/>
              </a:rPr>
              <a:t>every month. You have the option to chose a date that is convenient for you during registration. </a:t>
            </a:r>
          </a:p>
        </p:txBody>
      </p:sp>
      <p:pic>
        <p:nvPicPr>
          <p:cNvPr id="13" name="Picture 12" descr="A poster with people looking at a computer screen&#10;&#10;Description automatically generated">
            <a:extLst>
              <a:ext uri="{FF2B5EF4-FFF2-40B4-BE49-F238E27FC236}">
                <a16:creationId xmlns:a16="http://schemas.microsoft.com/office/drawing/2014/main" id="{31C0D7A3-1142-7836-9B41-CED0A9720C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267" y="1055160"/>
            <a:ext cx="5459288" cy="5459288"/>
          </a:xfrm>
          <a:prstGeom prst="rect">
            <a:avLst/>
          </a:prstGeom>
        </p:spPr>
      </p:pic>
    </p:spTree>
    <p:extLst>
      <p:ext uri="{BB962C8B-B14F-4D97-AF65-F5344CB8AC3E}">
        <p14:creationId xmlns:p14="http://schemas.microsoft.com/office/powerpoint/2010/main" val="242555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State Accounting Office of Georgia - just don't | Glassdoor">
            <a:extLst>
              <a:ext uri="{FF2B5EF4-FFF2-40B4-BE49-F238E27FC236}">
                <a16:creationId xmlns:a16="http://schemas.microsoft.com/office/drawing/2014/main" id="{3DC39945-721A-E2B5-E798-932EA519F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219" y="92007"/>
            <a:ext cx="941917" cy="9419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0453102-E01A-9305-CEA7-C8331EC1CF0F}"/>
              </a:ext>
            </a:extLst>
          </p:cNvPr>
          <p:cNvSpPr/>
          <p:nvPr/>
        </p:nvSpPr>
        <p:spPr>
          <a:xfrm>
            <a:off x="1614907" y="231970"/>
            <a:ext cx="6724158" cy="523220"/>
          </a:xfrm>
          <a:prstGeom prst="rect">
            <a:avLst/>
          </a:prstGeom>
        </p:spPr>
        <p:txBody>
          <a:bodyPr wrap="square">
            <a:spAutoFit/>
          </a:bodyPr>
          <a:lstStyle/>
          <a:p>
            <a:pPr algn="ctr" defTabSz="374431">
              <a:defRPr/>
            </a:pPr>
            <a:r>
              <a:rPr lang="en-US" sz="2800" dirty="0">
                <a:solidFill>
                  <a:prstClr val="black"/>
                </a:solidFill>
                <a:latin typeface="Arial" panose="020B0604020202020204" pitchFamily="34" charset="0"/>
                <a:cs typeface="Arial" panose="020B0604020202020204" pitchFamily="34" charset="0"/>
              </a:rPr>
              <a:t>Automatic Payment Email Notifications </a:t>
            </a:r>
          </a:p>
        </p:txBody>
      </p:sp>
      <p:pic>
        <p:nvPicPr>
          <p:cNvPr id="5" name="Picture 4" descr="Icon&#10;&#10;Description automatically generated">
            <a:extLst>
              <a:ext uri="{FF2B5EF4-FFF2-40B4-BE49-F238E27FC236}">
                <a16:creationId xmlns:a16="http://schemas.microsoft.com/office/drawing/2014/main" id="{FC979039-EFB6-7EB6-79BD-0F5F237C2F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6" name="Straight Connector 5">
            <a:extLst>
              <a:ext uri="{FF2B5EF4-FFF2-40B4-BE49-F238E27FC236}">
                <a16:creationId xmlns:a16="http://schemas.microsoft.com/office/drawing/2014/main" id="{71448406-74F4-D4F6-A1BC-06273D482250}"/>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642B910-A83D-4145-CCC9-430E0A39E87E}"/>
              </a:ext>
            </a:extLst>
          </p:cNvPr>
          <p:cNvSpPr txBox="1"/>
          <p:nvPr/>
        </p:nvSpPr>
        <p:spPr>
          <a:xfrm>
            <a:off x="867478" y="1330052"/>
            <a:ext cx="8058670" cy="5695918"/>
          </a:xfrm>
          <a:prstGeom prst="rect">
            <a:avLst/>
          </a:prstGeom>
          <a:noFill/>
        </p:spPr>
        <p:txBody>
          <a:bodyPr wrap="square">
            <a:spAutoFit/>
          </a:bodyPr>
          <a:lstStyle/>
          <a:p>
            <a:pPr marL="0" marR="0">
              <a:spcBef>
                <a:spcPts val="0"/>
              </a:spcBef>
              <a:spcAft>
                <a:spcPts val="0"/>
              </a:spcAft>
            </a:pPr>
            <a:r>
              <a:rPr lang="en-US" sz="1500" dirty="0">
                <a:effectLst/>
                <a:latin typeface="Arial" panose="020B0604020202020204" pitchFamily="34" charset="0"/>
                <a:ea typeface="Minion Pro"/>
                <a:cs typeface="Arial" panose="020B0604020202020204" pitchFamily="34" charset="0"/>
              </a:rPr>
              <a:t>Please register with the Georgia State Accounting Office’s Supplier Portal to receive payment information after a payment has been completely processed.  </a:t>
            </a:r>
          </a:p>
          <a:p>
            <a:pPr marL="0" marR="0">
              <a:spcBef>
                <a:spcPts val="0"/>
              </a:spcBef>
              <a:spcAft>
                <a:spcPts val="0"/>
              </a:spcAft>
            </a:pPr>
            <a:r>
              <a:rPr lang="en-US" sz="1500" dirty="0">
                <a:solidFill>
                  <a:srgbClr val="000000"/>
                </a:solidFill>
                <a:effectLst/>
                <a:latin typeface="Arial" panose="020B0604020202020204" pitchFamily="34" charset="0"/>
                <a:ea typeface="Minion Pro"/>
                <a:cs typeface="Arial" panose="020B0604020202020204" pitchFamily="34" charset="0"/>
              </a:rPr>
              <a:t> </a:t>
            </a:r>
            <a:endParaRPr lang="en-US" sz="1500" dirty="0">
              <a:effectLst/>
              <a:latin typeface="Arial" panose="020B0604020202020204" pitchFamily="34" charset="0"/>
              <a:ea typeface="Minion Pro"/>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1500" dirty="0">
                <a:latin typeface="Arial" panose="020B0604020202020204" pitchFamily="34" charset="0"/>
                <a:ea typeface="Minion Pro"/>
                <a:cs typeface="Arial" panose="020B0604020202020204" pitchFamily="34" charset="0"/>
              </a:rPr>
              <a:t>Go to </a:t>
            </a:r>
            <a:r>
              <a:rPr lang="en-US" sz="1500" dirty="0">
                <a:latin typeface="Arial" panose="020B0604020202020204" pitchFamily="34" charset="0"/>
                <a:ea typeface="Minion Pro"/>
                <a:cs typeface="Arial" panose="020B0604020202020204" pitchFamily="34" charset="0"/>
                <a:hlinkClick r:id="rId4"/>
              </a:rPr>
              <a:t>https://sao.georgia.gov/teamworks/teamworks-financials/vendor-payment-management</a:t>
            </a:r>
            <a:r>
              <a:rPr lang="en-US" sz="1500" dirty="0">
                <a:latin typeface="Arial" panose="020B0604020202020204" pitchFamily="34" charset="0"/>
                <a:ea typeface="Minion Pro"/>
                <a:cs typeface="Arial" panose="020B0604020202020204" pitchFamily="34" charset="0"/>
              </a:rPr>
              <a:t> </a:t>
            </a:r>
          </a:p>
          <a:p>
            <a:pPr marL="285750" marR="0" indent="-285750">
              <a:spcBef>
                <a:spcPts val="0"/>
              </a:spcBef>
              <a:spcAft>
                <a:spcPts val="0"/>
              </a:spcAft>
              <a:buFont typeface="Arial" panose="020B0604020202020204" pitchFamily="34" charset="0"/>
              <a:buChar char="•"/>
            </a:pPr>
            <a:r>
              <a:rPr lang="en-US" sz="1500" dirty="0">
                <a:latin typeface="Arial" panose="020B0604020202020204" pitchFamily="34" charset="0"/>
                <a:ea typeface="Minion Pro"/>
                <a:cs typeface="Arial" panose="020B0604020202020204" pitchFamily="34" charset="0"/>
              </a:rPr>
              <a:t>Click on Supply Portal link to view payment information.</a:t>
            </a:r>
          </a:p>
          <a:p>
            <a:pPr marL="285750" marR="0" indent="-285750">
              <a:spcBef>
                <a:spcPts val="0"/>
              </a:spcBef>
              <a:spcAft>
                <a:spcPts val="0"/>
              </a:spcAft>
              <a:buFont typeface="Arial" panose="020B0604020202020204" pitchFamily="34" charset="0"/>
              <a:buChar char="•"/>
            </a:pPr>
            <a:r>
              <a:rPr lang="en-US" sz="1500" dirty="0">
                <a:latin typeface="Arial" panose="020B0604020202020204" pitchFamily="34" charset="0"/>
                <a:ea typeface="Minion Pro"/>
                <a:cs typeface="Arial" panose="020B0604020202020204" pitchFamily="34" charset="0"/>
              </a:rPr>
              <a:t>Click on User Registration or Sign In with your credentials.</a:t>
            </a:r>
          </a:p>
          <a:p>
            <a:pPr marL="285750" marR="0" indent="-285750">
              <a:spcBef>
                <a:spcPts val="0"/>
              </a:spcBef>
              <a:spcAft>
                <a:spcPts val="0"/>
              </a:spcAft>
              <a:buFont typeface="Arial" panose="020B0604020202020204" pitchFamily="34" charset="0"/>
              <a:buChar char="•"/>
            </a:pPr>
            <a:endParaRPr lang="en-US" sz="1500" dirty="0">
              <a:latin typeface="Arial" panose="020B0604020202020204" pitchFamily="34" charset="0"/>
              <a:ea typeface="Minion Pro"/>
              <a:cs typeface="Arial" panose="020B0604020202020204" pitchFamily="34" charset="0"/>
            </a:endParaRPr>
          </a:p>
          <a:p>
            <a:pPr marL="0" marR="0">
              <a:lnSpc>
                <a:spcPct val="115000"/>
              </a:lnSpc>
              <a:spcBef>
                <a:spcPts val="0"/>
              </a:spcBef>
              <a:spcAft>
                <a:spcPts val="100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What are the benefits of registering for the Supplier Portal?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tabLst>
                <a:tab pos="4572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View Payments and receipts (3 years history) from state agencies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tabLst>
                <a:tab pos="4572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View Invoices (3 years history) to state agencies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tabLst>
                <a:tab pos="4572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View payment remittance on invoices and payments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tabLst>
                <a:tab pos="4572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Check outstanding balances and payment status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tabLst>
                <a:tab pos="4572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View &amp; download Purchase Orders (3 years history) from state agencies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Wingdings" panose="05000000000000000000" pitchFamily="2" charset="2"/>
              <a:buChar char=""/>
              <a:tabLst>
                <a:tab pos="457200" algn="l"/>
              </a:tabLs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Self maintenance of the supplier’s firm’s Contacts, Addresses and selected NIGP Codes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spcAft>
                <a:spcPts val="0"/>
              </a:spcAft>
            </a:pPr>
            <a:endParaRPr lang="en-US" sz="1500" dirty="0">
              <a:latin typeface="Arial" panose="020B0604020202020204" pitchFamily="34" charset="0"/>
              <a:ea typeface="Minion Pro"/>
              <a:cs typeface="Arial" panose="020B0604020202020204" pitchFamily="34" charset="0"/>
            </a:endParaRPr>
          </a:p>
          <a:p>
            <a:pPr marR="0">
              <a:spcBef>
                <a:spcPts val="0"/>
              </a:spcBef>
              <a:spcAft>
                <a:spcPts val="0"/>
              </a:spcAft>
            </a:pPr>
            <a:endParaRPr lang="en-US" sz="1500" dirty="0">
              <a:latin typeface="Arial" panose="020B0604020202020204" pitchFamily="34" charset="0"/>
              <a:ea typeface="Minion Pro"/>
              <a:cs typeface="Arial" panose="020B0604020202020204" pitchFamily="34" charset="0"/>
            </a:endParaRPr>
          </a:p>
          <a:p>
            <a:pPr marR="0">
              <a:spcBef>
                <a:spcPts val="0"/>
              </a:spcBef>
              <a:spcAft>
                <a:spcPts val="0"/>
              </a:spcAft>
            </a:pPr>
            <a:endParaRPr lang="en-US" sz="1500" dirty="0">
              <a:latin typeface="Arial" panose="020B0604020202020204" pitchFamily="34" charset="0"/>
              <a:ea typeface="Minion Pro"/>
              <a:cs typeface="Arial" panose="020B0604020202020204" pitchFamily="34" charset="0"/>
            </a:endParaRPr>
          </a:p>
          <a:p>
            <a:pPr marR="0" lvl="0">
              <a:spcBef>
                <a:spcPts val="0"/>
              </a:spcBef>
              <a:spcAft>
                <a:spcPts val="0"/>
              </a:spcAft>
            </a:pPr>
            <a:endParaRPr lang="en-US" sz="1200" dirty="0">
              <a:effectLst/>
              <a:latin typeface="Arial" panose="020B0604020202020204" pitchFamily="34" charset="0"/>
              <a:ea typeface="Minion Pro"/>
              <a:cs typeface="Arial" panose="020B0604020202020204" pitchFamily="34" charset="0"/>
            </a:endParaRPr>
          </a:p>
        </p:txBody>
      </p:sp>
      <p:pic>
        <p:nvPicPr>
          <p:cNvPr id="5122" name="Picture 2" descr="Email Notification PNGs for Free Download">
            <a:extLst>
              <a:ext uri="{FF2B5EF4-FFF2-40B4-BE49-F238E27FC236}">
                <a16:creationId xmlns:a16="http://schemas.microsoft.com/office/drawing/2014/main" id="{335096C9-1B3B-27BD-50CA-D7865041A8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8665" y="5238267"/>
            <a:ext cx="2415287" cy="1879601"/>
          </a:xfrm>
          <a:prstGeom prst="rect">
            <a:avLst/>
          </a:prstGeom>
          <a:noFill/>
          <a:extLst>
            <a:ext uri="{909E8E84-426E-40DD-AFC4-6F175D3DCCD1}">
              <a14:hiddenFill xmlns:a14="http://schemas.microsoft.com/office/drawing/2010/main">
                <a:solidFill>
                  <a:srgbClr val="FFFFFF"/>
                </a:solidFill>
              </a14:hiddenFill>
            </a:ext>
          </a:extLst>
        </p:spPr>
      </p:pic>
      <p:sp>
        <p:nvSpPr>
          <p:cNvPr id="3" name="Flowchart: Connector 2">
            <a:extLst>
              <a:ext uri="{FF2B5EF4-FFF2-40B4-BE49-F238E27FC236}">
                <a16:creationId xmlns:a16="http://schemas.microsoft.com/office/drawing/2014/main" id="{10C3E1FF-31D1-C435-AB66-7F099DA31E1B}"/>
              </a:ext>
            </a:extLst>
          </p:cNvPr>
          <p:cNvSpPr/>
          <p:nvPr/>
        </p:nvSpPr>
        <p:spPr>
          <a:xfrm>
            <a:off x="6898767" y="5291205"/>
            <a:ext cx="162433" cy="196185"/>
          </a:xfrm>
          <a:prstGeom prst="flowChartConnector">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23405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453102-E01A-9305-CEA7-C8331EC1CF0F}"/>
              </a:ext>
            </a:extLst>
          </p:cNvPr>
          <p:cNvSpPr/>
          <p:nvPr/>
        </p:nvSpPr>
        <p:spPr>
          <a:xfrm>
            <a:off x="573578" y="423562"/>
            <a:ext cx="7843383" cy="523220"/>
          </a:xfrm>
          <a:prstGeom prst="rect">
            <a:avLst/>
          </a:prstGeom>
        </p:spPr>
        <p:txBody>
          <a:bodyPr wrap="square">
            <a:spAutoFit/>
          </a:bodyPr>
          <a:lstStyle/>
          <a:p>
            <a:pPr algn="ctr" defTabSz="374431">
              <a:defRPr/>
            </a:pPr>
            <a:r>
              <a:rPr lang="en-US" sz="2800" dirty="0">
                <a:solidFill>
                  <a:prstClr val="black"/>
                </a:solidFill>
                <a:latin typeface="Arial" panose="020B0604020202020204" pitchFamily="34" charset="0"/>
                <a:cs typeface="Arial" panose="020B0604020202020204" pitchFamily="34" charset="0"/>
              </a:rPr>
              <a:t>SAO Payment Details</a:t>
            </a:r>
          </a:p>
        </p:txBody>
      </p:sp>
      <p:pic>
        <p:nvPicPr>
          <p:cNvPr id="5" name="Picture 4" descr="Icon&#10;&#10;Description automatically generated">
            <a:extLst>
              <a:ext uri="{FF2B5EF4-FFF2-40B4-BE49-F238E27FC236}">
                <a16:creationId xmlns:a16="http://schemas.microsoft.com/office/drawing/2014/main" id="{FC979039-EFB6-7EB6-79BD-0F5F237C2F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6" name="Straight Connector 5">
            <a:extLst>
              <a:ext uri="{FF2B5EF4-FFF2-40B4-BE49-F238E27FC236}">
                <a16:creationId xmlns:a16="http://schemas.microsoft.com/office/drawing/2014/main" id="{71448406-74F4-D4F6-A1BC-06273D482250}"/>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642B910-A83D-4145-CCC9-430E0A39E87E}"/>
              </a:ext>
            </a:extLst>
          </p:cNvPr>
          <p:cNvSpPr txBox="1"/>
          <p:nvPr/>
        </p:nvSpPr>
        <p:spPr>
          <a:xfrm>
            <a:off x="708880" y="1738015"/>
            <a:ext cx="8058670" cy="4651723"/>
          </a:xfrm>
          <a:prstGeom prst="rect">
            <a:avLst/>
          </a:prstGeom>
          <a:noFill/>
        </p:spPr>
        <p:txBody>
          <a:bodyPr wrap="square">
            <a:spAutoFit/>
          </a:bodyPr>
          <a:lstStyle/>
          <a:p>
            <a:pPr marR="0" lvl="0">
              <a:spcBef>
                <a:spcPts val="0"/>
              </a:spcBef>
              <a:spcAft>
                <a:spcPts val="0"/>
              </a:spcAft>
            </a:pPr>
            <a:endParaRPr lang="en-US" sz="1200" dirty="0">
              <a:effectLst/>
              <a:latin typeface="Arial" panose="020B0604020202020204" pitchFamily="34" charset="0"/>
              <a:ea typeface="Minion Pro"/>
              <a:cs typeface="Arial" panose="020B0604020202020204" pitchFamily="34" charset="0"/>
            </a:endParaRPr>
          </a:p>
          <a:p>
            <a:pPr marL="0" marR="0">
              <a:spcBef>
                <a:spcPts val="0"/>
              </a:spcBef>
              <a:spcAft>
                <a:spcPts val="0"/>
              </a:spcAft>
            </a:pPr>
            <a:r>
              <a:rPr lang="en-US" sz="1500" b="1" dirty="0">
                <a:solidFill>
                  <a:srgbClr val="000000"/>
                </a:solidFill>
                <a:effectLst/>
                <a:latin typeface="Arial" panose="020B0604020202020204" pitchFamily="34" charset="0"/>
                <a:ea typeface="Minion Pro"/>
                <a:cs typeface="Arial" panose="020B0604020202020204" pitchFamily="34" charset="0"/>
              </a:rPr>
              <a:t>If you have already registered and would like to see your payment details, follow these simple steps:</a:t>
            </a:r>
            <a:endParaRPr lang="en-US" sz="1500" dirty="0">
              <a:effectLst/>
              <a:latin typeface="Arial" panose="020B0604020202020204" pitchFamily="34" charset="0"/>
              <a:ea typeface="Minion Pro"/>
              <a:cs typeface="Arial" panose="020B0604020202020204" pitchFamily="34" charset="0"/>
            </a:endParaRPr>
          </a:p>
          <a:p>
            <a:pPr marL="0" marR="0">
              <a:spcBef>
                <a:spcPts val="0"/>
              </a:spcBef>
              <a:spcAft>
                <a:spcPts val="0"/>
              </a:spcAft>
            </a:pPr>
            <a:r>
              <a:rPr lang="en-US" sz="1500" dirty="0">
                <a:solidFill>
                  <a:srgbClr val="000000"/>
                </a:solidFill>
                <a:effectLst/>
                <a:latin typeface="Arial" panose="020B0604020202020204" pitchFamily="34" charset="0"/>
                <a:ea typeface="Minion Pro"/>
                <a:cs typeface="Arial" panose="020B0604020202020204" pitchFamily="34" charset="0"/>
              </a:rPr>
              <a:t> </a:t>
            </a:r>
            <a:endParaRPr lang="en-US" sz="1500" dirty="0">
              <a:effectLst/>
              <a:latin typeface="Arial" panose="020B0604020202020204" pitchFamily="34" charset="0"/>
              <a:ea typeface="Minion Pro"/>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Sign in to your SAO account</a:t>
            </a:r>
          </a:p>
          <a:p>
            <a:pPr marL="342900" marR="0" lvl="0" indent="-342900">
              <a:lnSpc>
                <a:spcPct val="150000"/>
              </a:lnSpc>
              <a:spcBef>
                <a:spcPts val="0"/>
              </a:spcBef>
              <a:spcAft>
                <a:spcPts val="0"/>
              </a:spcAft>
              <a:buFont typeface="+mj-lt"/>
              <a:buAutoNum type="arabicPeriod"/>
            </a:pPr>
            <a:r>
              <a:rPr lang="en-US"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Click on the Work Center Box </a:t>
            </a:r>
            <a:endParaRPr lang="en-US" sz="1500" dirty="0">
              <a:effectLst/>
              <a:latin typeface="Arial" panose="020B0604020202020204" pitchFamily="34" charset="0"/>
              <a:ea typeface="Minion Pro"/>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Go to Manage Transactions</a:t>
            </a:r>
            <a:endParaRPr lang="en-US" sz="1500" dirty="0">
              <a:effectLst/>
              <a:latin typeface="Arial" panose="020B0604020202020204" pitchFamily="34" charset="0"/>
              <a:ea typeface="Minion Pro"/>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Click on Payments</a:t>
            </a:r>
            <a:endParaRPr lang="en-US" sz="1500" dirty="0">
              <a:effectLst/>
              <a:latin typeface="Arial" panose="020B0604020202020204" pitchFamily="34" charset="0"/>
              <a:ea typeface="Minion Pro"/>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1500" dirty="0">
                <a:solidFill>
                  <a:srgbClr val="000000"/>
                </a:solidFill>
                <a:effectLst/>
                <a:latin typeface="Arial" panose="020B0604020202020204" pitchFamily="34" charset="0"/>
                <a:ea typeface="Calibri" panose="020F0502020204030204" pitchFamily="34" charset="0"/>
                <a:cs typeface="Arial" panose="020B0604020202020204" pitchFamily="34" charset="0"/>
              </a:rPr>
              <a:t>Search by the Invoice Number or a desired date range to see payment information.</a:t>
            </a:r>
          </a:p>
          <a:p>
            <a:pPr marL="342900" marR="0" lvl="0" indent="-342900">
              <a:lnSpc>
                <a:spcPct val="150000"/>
              </a:lnSpc>
              <a:spcBef>
                <a:spcPts val="0"/>
              </a:spcBef>
              <a:spcAft>
                <a:spcPts val="0"/>
              </a:spcAft>
              <a:buFont typeface="+mj-lt"/>
              <a:buAutoNum type="arabicPeriod"/>
            </a:pPr>
            <a:r>
              <a:rPr lang="en-US" sz="1500" dirty="0">
                <a:solidFill>
                  <a:srgbClr val="000000"/>
                </a:solidFill>
                <a:latin typeface="Arial" panose="020B0604020202020204" pitchFamily="34" charset="0"/>
                <a:ea typeface="Calibri" panose="020F0502020204030204" pitchFamily="34" charset="0"/>
                <a:cs typeface="Arial" panose="020B0604020202020204" pitchFamily="34" charset="0"/>
              </a:rPr>
              <a:t>Click on the reference number to see additional payment details</a:t>
            </a:r>
          </a:p>
          <a:p>
            <a:pPr marR="0" lvl="0">
              <a:lnSpc>
                <a:spcPct val="150000"/>
              </a:lnSpc>
              <a:spcBef>
                <a:spcPts val="0"/>
              </a:spcBef>
              <a:spcAft>
                <a:spcPts val="0"/>
              </a:spcAft>
            </a:pPr>
            <a:endParaRPr lang="en-US" sz="15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0">
              <a:spcBef>
                <a:spcPts val="0"/>
              </a:spcBef>
              <a:spcAft>
                <a:spcPts val="0"/>
              </a:spcAft>
            </a:pPr>
            <a:r>
              <a:rPr lang="en-US" sz="1500" b="1" i="0" dirty="0">
                <a:effectLst/>
                <a:latin typeface="Arial" panose="020B0604020202020204" pitchFamily="34" charset="0"/>
                <a:cs typeface="Arial" panose="020B0604020202020204" pitchFamily="34" charset="0"/>
              </a:rPr>
              <a:t>You will be able to access the SAO Portal 24 hours/day, 7days/week. </a:t>
            </a:r>
            <a:r>
              <a:rPr lang="en-US" sz="1500" b="1" dirty="0">
                <a:latin typeface="Arial" panose="020B0604020202020204" pitchFamily="34" charset="0"/>
                <a:cs typeface="Arial" panose="020B0604020202020204" pitchFamily="34" charset="0"/>
              </a:rPr>
              <a:t>If you have problems accessing the portal, please call (404) 657-6000 for assistance.</a:t>
            </a:r>
            <a:endParaRPr lang="en-US" sz="15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50000"/>
              </a:lnSpc>
              <a:spcBef>
                <a:spcPts val="0"/>
              </a:spcBef>
              <a:spcAft>
                <a:spcPts val="0"/>
              </a:spcAft>
              <a:buFont typeface="+mj-lt"/>
              <a:buAutoNum type="arabicPeriod"/>
            </a:pPr>
            <a:endParaRPr 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R="0" lvl="0">
              <a:lnSpc>
                <a:spcPct val="15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50000"/>
              </a:lnSpc>
              <a:spcBef>
                <a:spcPts val="0"/>
              </a:spcBef>
              <a:spcAft>
                <a:spcPts val="0"/>
              </a:spcAft>
            </a:pPr>
            <a:endPar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4" descr="State Accounting Office of Georgia - just don't | Glassdoor">
            <a:extLst>
              <a:ext uri="{FF2B5EF4-FFF2-40B4-BE49-F238E27FC236}">
                <a16:creationId xmlns:a16="http://schemas.microsoft.com/office/drawing/2014/main" id="{0F8BE6DA-CE2D-10D4-251B-3935301EE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310" y="898330"/>
            <a:ext cx="941917" cy="94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794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8182A0A-F743-79D7-EE72-1D057AD81950}"/>
              </a:ext>
            </a:extLst>
          </p:cNvPr>
          <p:cNvSpPr>
            <a:spLocks noGrp="1"/>
          </p:cNvSpPr>
          <p:nvPr>
            <p:ph type="title"/>
          </p:nvPr>
        </p:nvSpPr>
        <p:spPr>
          <a:xfrm>
            <a:off x="1028697" y="348865"/>
            <a:ext cx="7533018" cy="877729"/>
          </a:xfrm>
        </p:spPr>
        <p:txBody>
          <a:bodyPr vert="horz" lIns="91440" tIns="45720" rIns="91440" bIns="45720" rtlCol="0" anchor="ctr">
            <a:normAutofit/>
          </a:bodyPr>
          <a:lstStyle/>
          <a:p>
            <a:pPr>
              <a:defRPr/>
            </a:pPr>
            <a:r>
              <a:rPr lang="en-US" sz="1900" kern="1200">
                <a:solidFill>
                  <a:srgbClr val="FFFFFF"/>
                </a:solidFill>
                <a:latin typeface="+mj-lt"/>
                <a:ea typeface="+mj-ea"/>
                <a:cs typeface="+mj-cs"/>
              </a:rPr>
              <a:t>Payment Advice Notifications </a:t>
            </a:r>
          </a:p>
          <a:p>
            <a:pPr>
              <a:defRPr/>
            </a:pPr>
            <a:r>
              <a:rPr lang="en-US" sz="1900" kern="1200">
                <a:solidFill>
                  <a:srgbClr val="FFFFFF"/>
                </a:solidFill>
                <a:latin typeface="+mj-lt"/>
                <a:ea typeface="+mj-ea"/>
                <a:cs typeface="+mj-cs"/>
              </a:rPr>
              <a:t>Vs</a:t>
            </a:r>
          </a:p>
          <a:p>
            <a:pPr>
              <a:defRPr/>
            </a:pPr>
            <a:r>
              <a:rPr lang="en-US" sz="1900" kern="1200">
                <a:solidFill>
                  <a:srgbClr val="FFFFFF"/>
                </a:solidFill>
                <a:latin typeface="+mj-lt"/>
                <a:ea typeface="+mj-ea"/>
                <a:cs typeface="+mj-cs"/>
              </a:rPr>
              <a:t>Account Receivable Notifications</a:t>
            </a:r>
          </a:p>
          <a:p>
            <a:pPr>
              <a:defRPr/>
            </a:pPr>
            <a:endParaRPr lang="en-US" sz="1900" i="1" kern="1200">
              <a:solidFill>
                <a:srgbClr val="FFFFFF"/>
              </a:solidFill>
              <a:latin typeface="+mj-lt"/>
              <a:ea typeface="+mj-ea"/>
              <a:cs typeface="+mj-cs"/>
            </a:endParaRPr>
          </a:p>
        </p:txBody>
      </p:sp>
      <p:sp>
        <p:nvSpPr>
          <p:cNvPr id="8" name="Content Placeholder 7">
            <a:extLst>
              <a:ext uri="{FF2B5EF4-FFF2-40B4-BE49-F238E27FC236}">
                <a16:creationId xmlns:a16="http://schemas.microsoft.com/office/drawing/2014/main" id="{C1D36972-5D3B-6FB3-8133-4465932B7C07}"/>
              </a:ext>
            </a:extLst>
          </p:cNvPr>
          <p:cNvSpPr>
            <a:spLocks/>
          </p:cNvSpPr>
          <p:nvPr/>
        </p:nvSpPr>
        <p:spPr>
          <a:xfrm>
            <a:off x="497031" y="1789375"/>
            <a:ext cx="7886700" cy="4351338"/>
          </a:xfrm>
          <a:prstGeom prst="rect">
            <a:avLst/>
          </a:prstGeom>
        </p:spPr>
        <p:txBody>
          <a:bodyPr/>
          <a:lstStyle/>
          <a:p>
            <a:r>
              <a:rPr lang="en-US" b="1" u="sng" dirty="0"/>
              <a:t>PAYMENT ADVICE NOTIFICATION</a:t>
            </a:r>
          </a:p>
          <a:p>
            <a:r>
              <a:rPr lang="en-US" sz="1400" dirty="0"/>
              <a:t>Every time you receive a payment, an email from </a:t>
            </a:r>
            <a:r>
              <a:rPr lang="en-US" sz="1400" u="sng" dirty="0"/>
              <a:t>donotreply</a:t>
            </a:r>
            <a:r>
              <a:rPr lang="en-US" sz="1400" u="sng"/>
              <a:t>@sao.</a:t>
            </a:r>
            <a:r>
              <a:rPr lang="en-US" sz="1400" u="sng" dirty="0"/>
              <a:t>ga.gov </a:t>
            </a:r>
            <a:r>
              <a:rPr lang="en-US" sz="1400" dirty="0"/>
              <a:t> along with the attachment gives a detailed description of what payments were made on which participants, and the amount received. </a:t>
            </a:r>
          </a:p>
          <a:p>
            <a:r>
              <a:rPr lang="en-US" sz="1400" dirty="0"/>
              <a:t>   An example of Payment advice notification can be seen below,</a:t>
            </a:r>
          </a:p>
          <a:p>
            <a:endParaRPr lang="en-US" dirty="0"/>
          </a:p>
          <a:p>
            <a:endParaRPr lang="en-US" dirty="0"/>
          </a:p>
          <a:p>
            <a:endParaRPr lang="en-US" dirty="0"/>
          </a:p>
          <a:p>
            <a:endParaRPr lang="en-US" dirty="0"/>
          </a:p>
          <a:p>
            <a:r>
              <a:rPr lang="en-US" b="1" u="sng" dirty="0"/>
              <a:t>ACCOUNT RECEIVABLE NOTIFICATION</a:t>
            </a:r>
          </a:p>
          <a:p>
            <a:r>
              <a:rPr lang="en-US" sz="1400" dirty="0"/>
              <a:t>The account receivable can be opted in Supplier change request form, formerly known as vendor request form. You are allowed the convenience of receiving payment remittance email notifications once approved for ACH Payments. If you are not receiving ACH payment email notifications or need to make changes to the email address currently on file, please complete the SCR form which is on GVRA website and send it to your Fiscal Compliance Specialist.</a:t>
            </a:r>
            <a:endParaRPr lang="en-US" dirty="0"/>
          </a:p>
          <a:p>
            <a:endParaRPr lang="en-US" dirty="0"/>
          </a:p>
          <a:p>
            <a:endParaRPr lang="en-US" dirty="0"/>
          </a:p>
          <a:p>
            <a:endParaRPr lang="en-US" dirty="0"/>
          </a:p>
        </p:txBody>
      </p:sp>
      <p:pic>
        <p:nvPicPr>
          <p:cNvPr id="5" name="Picture 4" descr="Icon&#10;&#10;Description automatically generated">
            <a:extLst>
              <a:ext uri="{FF2B5EF4-FFF2-40B4-BE49-F238E27FC236}">
                <a16:creationId xmlns:a16="http://schemas.microsoft.com/office/drawing/2014/main" id="{FC979039-EFB6-7EB6-79BD-0F5F237C2F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400047" y="5766451"/>
            <a:ext cx="635911" cy="678825"/>
          </a:xfrm>
          <a:prstGeom prst="rect">
            <a:avLst/>
          </a:prstGeom>
        </p:spPr>
      </p:pic>
      <p:cxnSp>
        <p:nvCxnSpPr>
          <p:cNvPr id="6" name="Straight Connector 5">
            <a:extLst>
              <a:ext uri="{FF2B5EF4-FFF2-40B4-BE49-F238E27FC236}">
                <a16:creationId xmlns:a16="http://schemas.microsoft.com/office/drawing/2014/main" id="{71448406-74F4-D4F6-A1BC-06273D482250}"/>
              </a:ext>
            </a:extLst>
          </p:cNvPr>
          <p:cNvCxnSpPr>
            <a:cxnSpLocks/>
          </p:cNvCxnSpPr>
          <p:nvPr/>
        </p:nvCxnSpPr>
        <p:spPr>
          <a:xfrm flipV="1">
            <a:off x="1060279" y="6354624"/>
            <a:ext cx="5389148" cy="19134"/>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11" name="Picture 10" descr="A close-up of a payment advice&#10;&#10;Description automatically generated">
            <a:extLst>
              <a:ext uri="{FF2B5EF4-FFF2-40B4-BE49-F238E27FC236}">
                <a16:creationId xmlns:a16="http://schemas.microsoft.com/office/drawing/2014/main" id="{9E255703-48EB-F27C-1441-8A831CF2B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3886" y="2619517"/>
            <a:ext cx="2061531" cy="1410482"/>
          </a:xfrm>
          <a:prstGeom prst="rect">
            <a:avLst/>
          </a:prstGeom>
        </p:spPr>
      </p:pic>
      <p:pic>
        <p:nvPicPr>
          <p:cNvPr id="14" name="Picture 13">
            <a:extLst>
              <a:ext uri="{FF2B5EF4-FFF2-40B4-BE49-F238E27FC236}">
                <a16:creationId xmlns:a16="http://schemas.microsoft.com/office/drawing/2014/main" id="{F7C669A3-3667-2DA6-EAC0-4F0DC6DF9734}"/>
              </a:ext>
            </a:extLst>
          </p:cNvPr>
          <p:cNvPicPr>
            <a:picLocks noChangeAspect="1"/>
          </p:cNvPicPr>
          <p:nvPr/>
        </p:nvPicPr>
        <p:blipFill>
          <a:blip r:embed="rId4"/>
          <a:stretch>
            <a:fillRect/>
          </a:stretch>
        </p:blipFill>
        <p:spPr>
          <a:xfrm>
            <a:off x="5613886" y="5058961"/>
            <a:ext cx="2218021" cy="1081752"/>
          </a:xfrm>
          <a:prstGeom prst="rect">
            <a:avLst/>
          </a:prstGeom>
        </p:spPr>
      </p:pic>
    </p:spTree>
    <p:extLst>
      <p:ext uri="{BB962C8B-B14F-4D97-AF65-F5344CB8AC3E}">
        <p14:creationId xmlns:p14="http://schemas.microsoft.com/office/powerpoint/2010/main" val="257373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miling&#10;&#10;Description automatically generated">
            <a:extLst>
              <a:ext uri="{FF2B5EF4-FFF2-40B4-BE49-F238E27FC236}">
                <a16:creationId xmlns:a16="http://schemas.microsoft.com/office/drawing/2014/main" id="{EBE52581-E39B-BFCC-941D-86B4DF9EB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6" name="TextBox 5">
            <a:extLst>
              <a:ext uri="{FF2B5EF4-FFF2-40B4-BE49-F238E27FC236}">
                <a16:creationId xmlns:a16="http://schemas.microsoft.com/office/drawing/2014/main" id="{4D37E465-B8E2-F995-2AA0-F9AD414BD93C}"/>
              </a:ext>
            </a:extLst>
          </p:cNvPr>
          <p:cNvSpPr txBox="1"/>
          <p:nvPr/>
        </p:nvSpPr>
        <p:spPr>
          <a:xfrm>
            <a:off x="204843" y="218210"/>
            <a:ext cx="8734313" cy="646331"/>
          </a:xfrm>
          <a:prstGeom prst="rect">
            <a:avLst/>
          </a:prstGeom>
          <a:noFill/>
        </p:spPr>
        <p:txBody>
          <a:bodyPr wrap="square" rtlCol="0">
            <a:spAutoFit/>
          </a:bodyPr>
          <a:lstStyle/>
          <a:p>
            <a:pPr lvl="0">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Questions?</a:t>
            </a:r>
          </a:p>
        </p:txBody>
      </p:sp>
      <p:sp>
        <p:nvSpPr>
          <p:cNvPr id="5" name="TextBox 4">
            <a:extLst>
              <a:ext uri="{FF2B5EF4-FFF2-40B4-BE49-F238E27FC236}">
                <a16:creationId xmlns:a16="http://schemas.microsoft.com/office/drawing/2014/main" id="{44C5475D-B515-0189-7913-50A21A89F5EB}"/>
              </a:ext>
            </a:extLst>
          </p:cNvPr>
          <p:cNvSpPr txBox="1"/>
          <p:nvPr/>
        </p:nvSpPr>
        <p:spPr>
          <a:xfrm>
            <a:off x="204843" y="791306"/>
            <a:ext cx="6454844" cy="1523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prstClr val="black"/>
                </a:solidFill>
                <a:latin typeface="Arial" panose="020B0604020202020204" pitchFamily="34" charset="0"/>
                <a:cs typeface="Arial" panose="020B0604020202020204" pitchFamily="34" charset="0"/>
              </a:rPr>
              <a:t>May 13-17, 2024</a:t>
            </a:r>
            <a:endParaRPr kumimoji="0" lang="en-US" sz="1500" u="none" strike="noStrike" kern="1200" cap="none" spc="0" normalizeH="0" baseline="0" noProof="0" dirty="0">
              <a:ln>
                <a:noFill/>
              </a:ln>
              <a:solidFill>
                <a:prstClr val="black"/>
              </a:solidFill>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effectLst/>
                <a:latin typeface="Arial" panose="020B0604020202020204" pitchFamily="34" charset="0"/>
                <a:ea typeface="Calibri" panose="020F0502020204030204" pitchFamily="34" charset="0"/>
                <a:cs typeface="Arial" panose="020B0604020202020204" pitchFamily="34" charset="0"/>
              </a:rPr>
              <a:t>Provider Small Group Sessions </a:t>
            </a:r>
            <a:endParaRPr lang="en-US" sz="1500" dirty="0">
              <a:effectLst/>
              <a:latin typeface="Arial" panose="020B0604020202020204" pitchFamily="34" charset="0"/>
              <a:ea typeface="Calibri" panose="020F0502020204030204" pitchFamily="34" charset="0"/>
              <a:cs typeface="Arial" panose="020B0604020202020204" pitchFamily="34" charset="0"/>
            </a:endParaRPr>
          </a:p>
          <a:p>
            <a:pPr lvl="0">
              <a:defRPr/>
            </a:pPr>
            <a:endParaRPr lang="en-US" sz="1500" dirty="0">
              <a:solidFill>
                <a:prstClr val="black"/>
              </a:solidFill>
              <a:latin typeface="Arial" panose="020B0604020202020204" pitchFamily="34" charset="0"/>
              <a:cs typeface="Arial" panose="020B0604020202020204" pitchFamily="34" charset="0"/>
            </a:endParaRPr>
          </a:p>
          <a:p>
            <a:pPr lvl="0">
              <a:defRPr/>
            </a:pPr>
            <a:r>
              <a:rPr lang="en-US" sz="1500" dirty="0">
                <a:solidFill>
                  <a:prstClr val="black"/>
                </a:solidFill>
                <a:latin typeface="Arial" panose="020B0604020202020204" pitchFamily="34" charset="0"/>
                <a:cs typeface="Arial" panose="020B0604020202020204" pitchFamily="34" charset="0"/>
              </a:rPr>
              <a:t>Fiscal Compliance </a:t>
            </a:r>
          </a:p>
          <a:p>
            <a:pPr lvl="0">
              <a:defRPr/>
            </a:pPr>
            <a:r>
              <a:rPr lang="en-US" sz="1500" dirty="0">
                <a:solidFill>
                  <a:prstClr val="black"/>
                </a:solidFill>
                <a:latin typeface="Calibri Light" panose="020F0302020204030204" pitchFamily="34" charset="0"/>
                <a:cs typeface="Calibri Light" panose="020F0302020204030204" pitchFamily="34" charset="0"/>
                <a:hlinkClick r:id="rId3"/>
              </a:rPr>
              <a:t>VR_FiscalCompliance@gvs.ga.gov</a:t>
            </a:r>
            <a:endParaRPr lang="en-US" sz="1500" dirty="0">
              <a:solidFill>
                <a:prstClr val="black"/>
              </a:solidFill>
              <a:latin typeface="Calibri Light" panose="020F0302020204030204" pitchFamily="34"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1"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1771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2</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pic>
        <p:nvPicPr>
          <p:cNvPr id="3076" name="Picture 4" descr="Agenda Sign Over Colorful Cut Out Stock Vector (Royalty, 41% OFF">
            <a:extLst>
              <a:ext uri="{FF2B5EF4-FFF2-40B4-BE49-F238E27FC236}">
                <a16:creationId xmlns:a16="http://schemas.microsoft.com/office/drawing/2014/main" id="{FF7BB6A8-0A55-B624-6ABE-ACBA10229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9707"/>
          <a:stretch/>
        </p:blipFill>
        <p:spPr bwMode="auto">
          <a:xfrm>
            <a:off x="3409355" y="613133"/>
            <a:ext cx="2496175" cy="1014308"/>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0F493754-39E0-B106-03B9-4CD3859667A6}"/>
              </a:ext>
            </a:extLst>
          </p:cNvPr>
          <p:cNvSpPr txBox="1">
            <a:spLocks/>
          </p:cNvSpPr>
          <p:nvPr/>
        </p:nvSpPr>
        <p:spPr>
          <a:xfrm>
            <a:off x="2117809" y="136524"/>
            <a:ext cx="5079268" cy="7449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54380">
              <a:lnSpc>
                <a:spcPct val="100000"/>
              </a:lnSpc>
              <a:spcBef>
                <a:spcPts val="0"/>
              </a:spcBef>
              <a:defRPr/>
            </a:pPr>
            <a:r>
              <a:rPr lang="en-US" sz="2800" dirty="0">
                <a:solidFill>
                  <a:prstClr val="black"/>
                </a:solidFill>
                <a:latin typeface="Arial" panose="020B0604020202020204" pitchFamily="34" charset="0"/>
                <a:cs typeface="Arial" panose="020B0604020202020204" pitchFamily="34" charset="0"/>
              </a:rPr>
              <a:t>Provider Small Group Session</a:t>
            </a:r>
          </a:p>
          <a:p>
            <a:pPr defTabSz="754380">
              <a:lnSpc>
                <a:spcPct val="100000"/>
              </a:lnSpc>
              <a:spcBef>
                <a:spcPts val="0"/>
              </a:spcBef>
              <a:defRPr/>
            </a:pPr>
            <a:r>
              <a:rPr lang="en-US" sz="2800" dirty="0">
                <a:solidFill>
                  <a:prstClr val="black"/>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BF82799B-43C8-9A95-9326-B6231A290FA4}"/>
              </a:ext>
            </a:extLst>
          </p:cNvPr>
          <p:cNvSpPr txBox="1"/>
          <p:nvPr/>
        </p:nvSpPr>
        <p:spPr>
          <a:xfrm>
            <a:off x="1137052" y="1511303"/>
            <a:ext cx="7649873" cy="5370701"/>
          </a:xfrm>
          <a:prstGeom prst="rect">
            <a:avLst/>
          </a:prstGeom>
          <a:noFill/>
        </p:spPr>
        <p:txBody>
          <a:bodyPr wrap="square" rtlCol="0">
            <a:spAutoFit/>
          </a:bodyPr>
          <a:lstStyle/>
          <a:p>
            <a:r>
              <a:rPr lang="en-US" sz="1400" dirty="0">
                <a:latin typeface="Arial" panose="020B0604020202020204" pitchFamily="34" charset="0"/>
                <a:ea typeface="PMingLiU" panose="02020500000000000000" pitchFamily="18" charset="-120"/>
                <a:cs typeface="Arial" panose="020B0604020202020204" pitchFamily="34" charset="0"/>
              </a:rPr>
              <a:t>10:00 AM – 10:15 AM    </a:t>
            </a:r>
            <a:r>
              <a:rPr lang="en-US" sz="1400" b="1" dirty="0">
                <a:latin typeface="Arial" panose="020B0604020202020204" pitchFamily="34" charset="0"/>
                <a:ea typeface="PMingLiU" panose="02020500000000000000" pitchFamily="18" charset="-120"/>
                <a:cs typeface="Arial" panose="020B0604020202020204" pitchFamily="34" charset="0"/>
              </a:rPr>
              <a:t>Welcome  &amp; Introductions</a:t>
            </a:r>
          </a:p>
          <a:p>
            <a:endParaRPr lang="en-US" sz="1400" dirty="0">
              <a:latin typeface="Arial" panose="020B0604020202020204" pitchFamily="34" charset="0"/>
              <a:ea typeface="PMingLiU" panose="02020500000000000000" pitchFamily="18" charset="-120"/>
              <a:cs typeface="Arial" panose="020B0604020202020204" pitchFamily="34" charset="0"/>
            </a:endParaRPr>
          </a:p>
          <a:p>
            <a:r>
              <a:rPr lang="en-US" sz="1400" dirty="0">
                <a:latin typeface="Arial" panose="020B0604020202020204" pitchFamily="34" charset="0"/>
                <a:ea typeface="PMingLiU" panose="02020500000000000000" pitchFamily="18" charset="-120"/>
                <a:cs typeface="Arial" panose="020B0604020202020204" pitchFamily="34" charset="0"/>
              </a:rPr>
              <a:t>10:15 AM – 11:00 AM    </a:t>
            </a:r>
            <a:r>
              <a:rPr lang="en-US" sz="1400" b="1" dirty="0">
                <a:latin typeface="Arial" panose="020B0604020202020204" pitchFamily="34" charset="0"/>
                <a:ea typeface="PMingLiU" panose="02020500000000000000" pitchFamily="18" charset="-120"/>
                <a:cs typeface="Arial" panose="020B0604020202020204" pitchFamily="34" charset="0"/>
              </a:rPr>
              <a:t>Topic of Discussions </a:t>
            </a:r>
          </a:p>
          <a:p>
            <a:endParaRPr lang="en-US" sz="1400" b="1" dirty="0">
              <a:latin typeface="Arial" panose="020B0604020202020204" pitchFamily="34" charset="0"/>
              <a:ea typeface="PMingLiU" panose="02020500000000000000" pitchFamily="18" charset="-120"/>
              <a:cs typeface="Arial" panose="020B0604020202020204" pitchFamily="34" charset="0"/>
            </a:endParaRPr>
          </a:p>
          <a:p>
            <a:pPr marL="2233613" indent="-231775">
              <a:lnSpc>
                <a:spcPct val="150000"/>
              </a:lnSpc>
              <a:buFont typeface="Wingdings" panose="05000000000000000000" pitchFamily="2" charset="2"/>
              <a:buChar char="Ø"/>
            </a:pPr>
            <a:r>
              <a:rPr lang="en-US" sz="1400" dirty="0">
                <a:latin typeface="Arial" panose="020B0604020202020204" pitchFamily="34" charset="0"/>
                <a:ea typeface="PMingLiU" panose="02020500000000000000" pitchFamily="18" charset="-120"/>
                <a:cs typeface="Arial" panose="020B0604020202020204" pitchFamily="34" charset="0"/>
              </a:rPr>
              <a:t>PRS Title Change, New FCS &amp; Reporting Manager</a:t>
            </a:r>
          </a:p>
          <a:p>
            <a:pPr marL="2233613" indent="-231775">
              <a:lnSpc>
                <a:spcPct val="150000"/>
              </a:lnSpc>
              <a:buFont typeface="Wingdings" panose="05000000000000000000" pitchFamily="2" charset="2"/>
              <a:buChar char="Ø"/>
            </a:pPr>
            <a:r>
              <a:rPr lang="en-US" sz="1400" dirty="0">
                <a:latin typeface="Arial" panose="020B0604020202020204" pitchFamily="34" charset="0"/>
                <a:ea typeface="PMingLiU" panose="02020500000000000000" pitchFamily="18" charset="-120"/>
                <a:cs typeface="Arial" panose="020B0604020202020204" pitchFamily="34" charset="0"/>
              </a:rPr>
              <a:t>VR Fiscal Compliance Email Address</a:t>
            </a:r>
          </a:p>
          <a:p>
            <a:pPr marL="2233613" indent="-231775">
              <a:lnSpc>
                <a:spcPct val="150000"/>
              </a:lnSpc>
              <a:buFont typeface="Wingdings" panose="05000000000000000000" pitchFamily="2" charset="2"/>
              <a:buChar char="Ø"/>
            </a:pPr>
            <a:r>
              <a:rPr lang="en-US" sz="1400" dirty="0">
                <a:latin typeface="Arial" panose="020B0604020202020204" pitchFamily="34" charset="0"/>
                <a:ea typeface="PMingLiU" panose="02020500000000000000" pitchFamily="18" charset="-120"/>
                <a:cs typeface="Arial" panose="020B0604020202020204" pitchFamily="34" charset="0"/>
              </a:rPr>
              <a:t>Invoicing and Timesheets/Sign-in sheet</a:t>
            </a:r>
          </a:p>
          <a:p>
            <a:pPr marL="2233613" indent="-231775">
              <a:lnSpc>
                <a:spcPct val="150000"/>
              </a:lnSpc>
              <a:buFont typeface="Wingdings" panose="05000000000000000000" pitchFamily="2" charset="2"/>
              <a:buChar char="Ø"/>
            </a:pPr>
            <a:r>
              <a:rPr lang="en-US" sz="1400" dirty="0">
                <a:latin typeface="Arial" panose="020B0604020202020204" pitchFamily="34" charset="0"/>
                <a:ea typeface="PMingLiU" panose="02020500000000000000" pitchFamily="18" charset="-120"/>
                <a:cs typeface="Arial" panose="020B0604020202020204" pitchFamily="34" charset="0"/>
              </a:rPr>
              <a:t>Add/Remove Contractual Services</a:t>
            </a:r>
          </a:p>
          <a:p>
            <a:pPr marL="2233613" indent="-231775">
              <a:lnSpc>
                <a:spcPct val="150000"/>
              </a:lnSpc>
              <a:buFont typeface="Wingdings" panose="05000000000000000000" pitchFamily="2" charset="2"/>
              <a:buChar char="Ø"/>
            </a:pPr>
            <a:r>
              <a:rPr lang="en-US" sz="1400" dirty="0">
                <a:latin typeface="Arial" panose="020B0604020202020204" pitchFamily="34" charset="0"/>
                <a:ea typeface="PMingLiU" panose="02020500000000000000" pitchFamily="18" charset="-120"/>
                <a:cs typeface="Arial" panose="020B0604020202020204" pitchFamily="34" charset="0"/>
              </a:rPr>
              <a:t>G.R.O.W. Program</a:t>
            </a:r>
          </a:p>
          <a:p>
            <a:pPr marL="2233613" indent="-231775">
              <a:lnSpc>
                <a:spcPct val="150000"/>
              </a:lnSpc>
              <a:buFont typeface="Wingdings" panose="05000000000000000000" pitchFamily="2" charset="2"/>
              <a:buChar char="Ø"/>
            </a:pPr>
            <a:r>
              <a:rPr lang="en-US" sz="1400" dirty="0">
                <a:latin typeface="Arial" panose="020B0604020202020204" pitchFamily="34" charset="0"/>
                <a:ea typeface="PMingLiU" panose="02020500000000000000" pitchFamily="18" charset="-120"/>
                <a:cs typeface="Arial" panose="020B0604020202020204" pitchFamily="34" charset="0"/>
              </a:rPr>
              <a:t>Background Check (Idemia)</a:t>
            </a:r>
          </a:p>
          <a:p>
            <a:pPr marL="2233613" indent="-231775">
              <a:lnSpc>
                <a:spcPct val="150000"/>
              </a:lnSpc>
              <a:buFont typeface="Wingdings" panose="05000000000000000000" pitchFamily="2" charset="2"/>
              <a:buChar char="Ø"/>
            </a:pPr>
            <a:r>
              <a:rPr lang="en-US" sz="1400" dirty="0">
                <a:latin typeface="Arial" panose="020B0604020202020204" pitchFamily="34" charset="0"/>
                <a:ea typeface="PMingLiU" panose="02020500000000000000" pitchFamily="18" charset="-120"/>
                <a:cs typeface="Arial" panose="020B0604020202020204" pitchFamily="34" charset="0"/>
              </a:rPr>
              <a:t>Website Updates &amp; Additions</a:t>
            </a:r>
          </a:p>
          <a:p>
            <a:pPr marL="2233613" indent="-231775">
              <a:lnSpc>
                <a:spcPct val="150000"/>
              </a:lnSpc>
              <a:buFont typeface="Wingdings" panose="05000000000000000000" pitchFamily="2" charset="2"/>
              <a:buChar char="Ø"/>
            </a:pPr>
            <a:r>
              <a:rPr lang="en-US" sz="1400" dirty="0">
                <a:latin typeface="Arial" panose="020B0604020202020204" pitchFamily="34" charset="0"/>
                <a:ea typeface="PMingLiU" panose="02020500000000000000" pitchFamily="18" charset="-120"/>
                <a:cs typeface="Arial" panose="020B0604020202020204" pitchFamily="34" charset="0"/>
              </a:rPr>
              <a:t>Vendor Portal Training Schedule  </a:t>
            </a:r>
          </a:p>
          <a:p>
            <a:pPr marL="2233613" indent="-231775">
              <a:lnSpc>
                <a:spcPct val="150000"/>
              </a:lnSpc>
              <a:buFont typeface="Wingdings" panose="05000000000000000000" pitchFamily="2" charset="2"/>
              <a:buChar char="Ø"/>
            </a:pPr>
            <a:r>
              <a:rPr lang="en-US" sz="1400" dirty="0">
                <a:latin typeface="Arial" panose="020B0604020202020204" pitchFamily="34" charset="0"/>
                <a:ea typeface="PMingLiU" panose="02020500000000000000" pitchFamily="18" charset="-120"/>
                <a:cs typeface="Arial" panose="020B0604020202020204" pitchFamily="34" charset="0"/>
              </a:rPr>
              <a:t>Vendor Portal Payments Processed </a:t>
            </a:r>
          </a:p>
          <a:p>
            <a:pPr marL="2233613" indent="-231775">
              <a:lnSpc>
                <a:spcPct val="150000"/>
              </a:lnSpc>
              <a:buFont typeface="Wingdings" panose="05000000000000000000" pitchFamily="2" charset="2"/>
              <a:buChar char="Ø"/>
            </a:pPr>
            <a:r>
              <a:rPr lang="en-US" sz="1400" dirty="0">
                <a:latin typeface="Arial" panose="020B0604020202020204" pitchFamily="34" charset="0"/>
                <a:ea typeface="PMingLiU" panose="02020500000000000000" pitchFamily="18" charset="-120"/>
                <a:cs typeface="Arial" panose="020B0604020202020204" pitchFamily="34" charset="0"/>
              </a:rPr>
              <a:t>SAO Payment Email Notifications </a:t>
            </a:r>
          </a:p>
          <a:p>
            <a:pPr marL="2233613" indent="-231775">
              <a:lnSpc>
                <a:spcPct val="150000"/>
              </a:lnSpc>
              <a:buFont typeface="Wingdings" panose="05000000000000000000" pitchFamily="2" charset="2"/>
              <a:buChar char="Ø"/>
            </a:pPr>
            <a:endParaRPr lang="en-US" sz="1400" dirty="0">
              <a:latin typeface="Arial" panose="020B0604020202020204" pitchFamily="34" charset="0"/>
              <a:ea typeface="PMingLiU" panose="02020500000000000000" pitchFamily="18" charset="-120"/>
              <a:cs typeface="Arial" panose="020B0604020202020204" pitchFamily="34" charset="0"/>
            </a:endParaRPr>
          </a:p>
          <a:p>
            <a:r>
              <a:rPr lang="en-US" sz="1400" dirty="0">
                <a:solidFill>
                  <a:prstClr val="black"/>
                </a:solidFill>
                <a:latin typeface="Arial" panose="020B0604020202020204" pitchFamily="34" charset="0"/>
                <a:ea typeface="PMingLiU" panose="02020500000000000000" pitchFamily="18" charset="-120"/>
                <a:cs typeface="Arial" panose="020B0604020202020204" pitchFamily="34" charset="0"/>
              </a:rPr>
              <a:t>11:00 AM – 11:30 AM     </a:t>
            </a:r>
            <a:r>
              <a:rPr lang="en-US" sz="1400" b="1" dirty="0">
                <a:solidFill>
                  <a:prstClr val="black"/>
                </a:solidFill>
                <a:latin typeface="Arial" panose="020B0604020202020204" pitchFamily="34" charset="0"/>
                <a:ea typeface="PMingLiU" panose="02020500000000000000" pitchFamily="18" charset="-120"/>
                <a:cs typeface="Arial" panose="020B0604020202020204" pitchFamily="34" charset="0"/>
              </a:rPr>
              <a:t>Questions </a:t>
            </a:r>
            <a:endParaRPr lang="en-US" sz="1400" b="1" dirty="0">
              <a:latin typeface="Arial" panose="020B0604020202020204" pitchFamily="34" charset="0"/>
              <a:ea typeface="PMingLiU" panose="02020500000000000000" pitchFamily="18" charset="-120"/>
              <a:cs typeface="Arial" panose="020B0604020202020204" pitchFamily="34" charset="0"/>
            </a:endParaRPr>
          </a:p>
          <a:p>
            <a:pPr lvl="4"/>
            <a:r>
              <a:rPr lang="en-US" sz="1400" dirty="0">
                <a:latin typeface="Arial" panose="020B0604020202020204" pitchFamily="34" charset="0"/>
                <a:ea typeface="PMingLiU" panose="02020500000000000000" pitchFamily="18" charset="-120"/>
                <a:cs typeface="Arial" panose="020B0604020202020204" pitchFamily="34" charset="0"/>
              </a:rPr>
              <a:t>                               </a:t>
            </a:r>
            <a:r>
              <a:rPr lang="en-US" sz="1400" b="1" dirty="0">
                <a:latin typeface="Arial" panose="020B0604020202020204" pitchFamily="34" charset="0"/>
                <a:ea typeface="PMingLiU" panose="02020500000000000000" pitchFamily="18" charset="-120"/>
                <a:cs typeface="Arial" panose="020B0604020202020204" pitchFamily="34" charset="0"/>
              </a:rPr>
              <a:t>                   </a:t>
            </a:r>
            <a:endParaRPr lang="en-US" sz="1400" dirty="0">
              <a:latin typeface="Arial" panose="020B0604020202020204" pitchFamily="34" charset="0"/>
              <a:ea typeface="PMingLiU" panose="02020500000000000000" pitchFamily="18" charset="-120"/>
              <a:cs typeface="Arial" panose="020B0604020202020204" pitchFamily="34" charset="0"/>
            </a:endParaRPr>
          </a:p>
          <a:p>
            <a:r>
              <a:rPr lang="en-US" sz="1400" dirty="0">
                <a:latin typeface="Arial" panose="020B0604020202020204" pitchFamily="34" charset="0"/>
                <a:ea typeface="PMingLiU" panose="02020500000000000000" pitchFamily="18" charset="-120"/>
                <a:cs typeface="Arial" panose="020B0604020202020204" pitchFamily="34" charset="0"/>
              </a:rPr>
              <a:t>11:30 AM – 12:00 PM    </a:t>
            </a:r>
            <a:r>
              <a:rPr lang="en-US" sz="1400" b="1" dirty="0">
                <a:latin typeface="Arial" panose="020B0604020202020204" pitchFamily="34" charset="0"/>
                <a:ea typeface="PMingLiU" panose="02020500000000000000" pitchFamily="18" charset="-120"/>
                <a:cs typeface="Arial" panose="020B0604020202020204" pitchFamily="34" charset="0"/>
              </a:rPr>
              <a:t>VR Staff and Provider Discussions</a:t>
            </a:r>
          </a:p>
          <a:p>
            <a:endParaRPr lang="en-US" sz="1400" dirty="0">
              <a:latin typeface="Calibri" panose="020F0502020204030204" pitchFamily="34" charset="0"/>
              <a:ea typeface="PMingLiU" panose="02020500000000000000" pitchFamily="18" charset="-120"/>
            </a:endParaRPr>
          </a:p>
        </p:txBody>
      </p:sp>
    </p:spTree>
    <p:extLst>
      <p:ext uri="{BB962C8B-B14F-4D97-AF65-F5344CB8AC3E}">
        <p14:creationId xmlns:p14="http://schemas.microsoft.com/office/powerpoint/2010/main" val="2546390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AD89E1-A0AA-93BD-E80B-D2DBF591D74F}"/>
              </a:ext>
            </a:extLst>
          </p:cNvPr>
          <p:cNvSpPr/>
          <p:nvPr/>
        </p:nvSpPr>
        <p:spPr>
          <a:xfrm>
            <a:off x="-1508607" y="283201"/>
            <a:ext cx="10370504" cy="658835"/>
          </a:xfrm>
          <a:prstGeom prst="rect">
            <a:avLst/>
          </a:prstGeom>
        </p:spPr>
        <p:txBody>
          <a:bodyPr wrap="square">
            <a:spAutoFit/>
          </a:bodyPr>
          <a:lstStyle/>
          <a:p>
            <a:pPr marL="2001838">
              <a:lnSpc>
                <a:spcPct val="150000"/>
              </a:lnSpc>
            </a:pPr>
            <a:r>
              <a:rPr lang="en-US" sz="2800" dirty="0">
                <a:latin typeface="Arial" panose="020B0604020202020204" pitchFamily="34" charset="0"/>
                <a:ea typeface="PMingLiU" panose="02020500000000000000" pitchFamily="18" charset="-120"/>
                <a:cs typeface="Arial" panose="020B0604020202020204" pitchFamily="34" charset="0"/>
              </a:rPr>
              <a:t>PRS Title Change, New FCS &amp; Reporting Manager </a:t>
            </a:r>
          </a:p>
        </p:txBody>
      </p:sp>
      <p:sp>
        <p:nvSpPr>
          <p:cNvPr id="3" name="TextBox 2">
            <a:extLst>
              <a:ext uri="{FF2B5EF4-FFF2-40B4-BE49-F238E27FC236}">
                <a16:creationId xmlns:a16="http://schemas.microsoft.com/office/drawing/2014/main" id="{986476B8-190F-2EAF-3960-84EAA39D2777}"/>
              </a:ext>
            </a:extLst>
          </p:cNvPr>
          <p:cNvSpPr txBox="1"/>
          <p:nvPr/>
        </p:nvSpPr>
        <p:spPr>
          <a:xfrm>
            <a:off x="2757507" y="1091790"/>
            <a:ext cx="3296049" cy="1867371"/>
          </a:xfrm>
          <a:prstGeom prst="rect">
            <a:avLst/>
          </a:prstGeom>
          <a:noFill/>
        </p:spPr>
        <p:txBody>
          <a:bodyPr wrap="square" rtlCol="0">
            <a:spAutoFit/>
          </a:bodyPr>
          <a:lstStyle/>
          <a:p>
            <a:pPr marL="342900" indent="-342900">
              <a:lnSpc>
                <a:spcPct val="200000"/>
              </a:lnSpc>
              <a:buFont typeface="+mj-lt"/>
              <a:buAutoNum type="arabicPeriod"/>
            </a:pPr>
            <a:r>
              <a:rPr lang="en-US" sz="1500" dirty="0">
                <a:latin typeface="Arial" panose="020B0604020202020204" pitchFamily="34" charset="0"/>
                <a:cs typeface="Arial" panose="020B0604020202020204" pitchFamily="34" charset="0"/>
              </a:rPr>
              <a:t>Ayesha Hussain - Districts 1 &amp; 2</a:t>
            </a:r>
          </a:p>
          <a:p>
            <a:pPr marL="342900" indent="-342900">
              <a:lnSpc>
                <a:spcPct val="200000"/>
              </a:lnSpc>
              <a:buFont typeface="+mj-lt"/>
              <a:buAutoNum type="arabicPeriod"/>
            </a:pPr>
            <a:r>
              <a:rPr lang="en-US" sz="1500" dirty="0">
                <a:latin typeface="Arial" panose="020B0604020202020204" pitchFamily="34" charset="0"/>
                <a:cs typeface="Arial" panose="020B0604020202020204" pitchFamily="34" charset="0"/>
              </a:rPr>
              <a:t>Della Showers - Districts 3 &amp; 4</a:t>
            </a:r>
          </a:p>
          <a:p>
            <a:pPr marL="342900" indent="-342900">
              <a:lnSpc>
                <a:spcPct val="200000"/>
              </a:lnSpc>
              <a:buFont typeface="+mj-lt"/>
              <a:buAutoNum type="arabicPeriod"/>
            </a:pPr>
            <a:r>
              <a:rPr lang="en-US" sz="1500" dirty="0">
                <a:latin typeface="Arial" panose="020B0604020202020204" pitchFamily="34" charset="0"/>
                <a:cs typeface="Arial" panose="020B0604020202020204" pitchFamily="34" charset="0"/>
              </a:rPr>
              <a:t>Balaji Nekkanti - Districts 5 &amp; 7</a:t>
            </a:r>
          </a:p>
          <a:p>
            <a:pPr marL="342900" indent="-342900">
              <a:lnSpc>
                <a:spcPct val="200000"/>
              </a:lnSpc>
              <a:buFont typeface="+mj-lt"/>
              <a:buAutoNum type="arabicPeriod"/>
            </a:pPr>
            <a:r>
              <a:rPr lang="en-US" sz="1500" dirty="0">
                <a:latin typeface="Arial" panose="020B0604020202020204" pitchFamily="34" charset="0"/>
                <a:cs typeface="Arial" panose="020B0604020202020204" pitchFamily="34" charset="0"/>
              </a:rPr>
              <a:t>Betty McCants- Districts 6 &amp; 8</a:t>
            </a:r>
          </a:p>
        </p:txBody>
      </p:sp>
      <p:sp>
        <p:nvSpPr>
          <p:cNvPr id="4" name="TextBox 3">
            <a:extLst>
              <a:ext uri="{FF2B5EF4-FFF2-40B4-BE49-F238E27FC236}">
                <a16:creationId xmlns:a16="http://schemas.microsoft.com/office/drawing/2014/main" id="{5F10376C-0D02-BDF7-EAB4-872CE32C5C98}"/>
              </a:ext>
            </a:extLst>
          </p:cNvPr>
          <p:cNvSpPr txBox="1"/>
          <p:nvPr/>
        </p:nvSpPr>
        <p:spPr>
          <a:xfrm>
            <a:off x="598112" y="3019980"/>
            <a:ext cx="8545888" cy="3554819"/>
          </a:xfrm>
          <a:prstGeom prst="rect">
            <a:avLst/>
          </a:prstGeom>
          <a:noFill/>
        </p:spPr>
        <p:txBody>
          <a:bodyPr wrap="square" rtlCol="0">
            <a:spAutoFit/>
          </a:bodyPr>
          <a:lstStyle/>
          <a:p>
            <a:r>
              <a:rPr lang="en-US" sz="1500" b="1" u="none" strike="noStrike" baseline="0" dirty="0">
                <a:solidFill>
                  <a:srgbClr val="000000"/>
                </a:solidFill>
                <a:latin typeface="Arial" panose="020B0604020202020204" pitchFamily="34" charset="0"/>
                <a:cs typeface="Arial" panose="020B0604020202020204" pitchFamily="34" charset="0"/>
              </a:rPr>
              <a:t>Changes:</a:t>
            </a:r>
          </a:p>
          <a:p>
            <a:endParaRPr lang="en-US" sz="150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Sharon Angel has officially retired from the agency as of March 1st. </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Fiscal Compliance Specialist Reporting Supervisor is Tawnya Reid </a:t>
            </a:r>
          </a:p>
          <a:p>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Provider Relations Specialist title changed to Fiscal Compliance Specialist effective March 1, 2024</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Courtney Sapp reports to Jeff Allen</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Betty McCants who is the new FCS has replaced Courtney Sapp for districts 6 &amp; 8</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a:p>
            <a:endParaRPr lang="en-US" sz="1500" dirty="0">
              <a:latin typeface="Arial" panose="020B0604020202020204" pitchFamily="34" charset="0"/>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CA57B6BC-13D5-2734-CD51-B7A0BEA608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6" name="Straight Connector 5">
            <a:extLst>
              <a:ext uri="{FF2B5EF4-FFF2-40B4-BE49-F238E27FC236}">
                <a16:creationId xmlns:a16="http://schemas.microsoft.com/office/drawing/2014/main" id="{98656D65-4CC3-8666-E110-D7AFD6A6409B}"/>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2050" name="Picture 2" descr="TEAM png images | PNGEgg">
            <a:extLst>
              <a:ext uri="{FF2B5EF4-FFF2-40B4-BE49-F238E27FC236}">
                <a16:creationId xmlns:a16="http://schemas.microsoft.com/office/drawing/2014/main" id="{76A45FDF-82F9-FF98-A7AF-E623F6675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2823" y="1435718"/>
            <a:ext cx="2474503" cy="117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1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D3333D-9635-924E-7F60-09962A69E04F}"/>
              </a:ext>
            </a:extLst>
          </p:cNvPr>
          <p:cNvSpPr txBox="1"/>
          <p:nvPr/>
        </p:nvSpPr>
        <p:spPr>
          <a:xfrm>
            <a:off x="2878665" y="5158729"/>
            <a:ext cx="3386667" cy="323165"/>
          </a:xfrm>
          <a:prstGeom prst="rect">
            <a:avLst/>
          </a:prstGeom>
          <a:noFill/>
        </p:spPr>
        <p:txBody>
          <a:bodyPr wrap="square">
            <a:spAutoFit/>
          </a:bodyPr>
          <a:lstStyle/>
          <a:p>
            <a:r>
              <a:rPr lang="en-US" sz="1500" b="1" dirty="0">
                <a:solidFill>
                  <a:schemeClr val="accent1"/>
                </a:solidFill>
                <a:latin typeface="Arial" panose="020B0604020202020204" pitchFamily="34" charset="0"/>
                <a:cs typeface="Arial" panose="020B0604020202020204" pitchFamily="34" charset="0"/>
              </a:rPr>
              <a:t>VR_FiscalCompliance@gvs.ga.gov</a:t>
            </a:r>
          </a:p>
        </p:txBody>
      </p:sp>
      <p:sp>
        <p:nvSpPr>
          <p:cNvPr id="4" name="Rectangle 3">
            <a:extLst>
              <a:ext uri="{FF2B5EF4-FFF2-40B4-BE49-F238E27FC236}">
                <a16:creationId xmlns:a16="http://schemas.microsoft.com/office/drawing/2014/main" id="{8AAF42DE-0B08-3844-3665-754F975688B1}"/>
              </a:ext>
            </a:extLst>
          </p:cNvPr>
          <p:cNvSpPr/>
          <p:nvPr/>
        </p:nvSpPr>
        <p:spPr>
          <a:xfrm>
            <a:off x="-364068" y="375939"/>
            <a:ext cx="8398933" cy="658835"/>
          </a:xfrm>
          <a:prstGeom prst="rect">
            <a:avLst/>
          </a:prstGeom>
        </p:spPr>
        <p:txBody>
          <a:bodyPr wrap="square">
            <a:spAutoFit/>
          </a:bodyPr>
          <a:lstStyle/>
          <a:p>
            <a:pPr marL="2001838">
              <a:lnSpc>
                <a:spcPct val="150000"/>
              </a:lnSpc>
            </a:pPr>
            <a:r>
              <a:rPr lang="en-US" sz="2800" dirty="0">
                <a:latin typeface="Arial" panose="020B0604020202020204" pitchFamily="34" charset="0"/>
                <a:ea typeface="PMingLiU" panose="02020500000000000000" pitchFamily="18" charset="-120"/>
                <a:cs typeface="Arial" panose="020B0604020202020204" pitchFamily="34" charset="0"/>
              </a:rPr>
              <a:t>VR Fiscal Compliance Email Address</a:t>
            </a:r>
          </a:p>
        </p:txBody>
      </p:sp>
      <p:pic>
        <p:nvPicPr>
          <p:cNvPr id="1032" name="Picture 8" descr="Download and share clipart about Mail Icon Contact Us - Mail Us Icon Png,  Find more high quality free transparent png clipart ima… | Mail icon, Clip  art, Logo icons">
            <a:extLst>
              <a:ext uri="{FF2B5EF4-FFF2-40B4-BE49-F238E27FC236}">
                <a16:creationId xmlns:a16="http://schemas.microsoft.com/office/drawing/2014/main" id="{4C8FA437-7B92-0D3D-A777-C3FEEEFA7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086" y="2967626"/>
            <a:ext cx="1511828" cy="19872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D5CFB6-C09E-70A5-C2AB-92F5330BFECC}"/>
              </a:ext>
            </a:extLst>
          </p:cNvPr>
          <p:cNvSpPr txBox="1"/>
          <p:nvPr/>
        </p:nvSpPr>
        <p:spPr>
          <a:xfrm>
            <a:off x="341052" y="1121720"/>
            <a:ext cx="8461895" cy="1708160"/>
          </a:xfrm>
          <a:prstGeom prst="rect">
            <a:avLst/>
          </a:prstGeom>
          <a:noFill/>
        </p:spPr>
        <p:txBody>
          <a:bodyPr wrap="square" rtlCol="0">
            <a:spAutoFit/>
          </a:bodyPr>
          <a:lstStyle/>
          <a:p>
            <a:pPr algn="ctr">
              <a:lnSpc>
                <a:spcPct val="200000"/>
              </a:lnSpc>
            </a:pPr>
            <a:r>
              <a:rPr lang="en-US" sz="1500" b="1" dirty="0">
                <a:solidFill>
                  <a:srgbClr val="FF0000"/>
                </a:solidFill>
                <a:latin typeface="Arial" panose="020B0604020202020204" pitchFamily="34" charset="0"/>
                <a:cs typeface="Arial" panose="020B0604020202020204" pitchFamily="34" charset="0"/>
              </a:rPr>
              <a:t>Change In Email Address</a:t>
            </a:r>
          </a:p>
          <a:p>
            <a:pPr algn="just"/>
            <a:r>
              <a:rPr lang="en-US" sz="1500" dirty="0">
                <a:latin typeface="Arial" panose="020B0604020202020204" pitchFamily="34" charset="0"/>
                <a:cs typeface="Arial" panose="020B0604020202020204" pitchFamily="34" charset="0"/>
              </a:rPr>
              <a:t>As part of the restructuring, All providers are no longer required to send emails to the Provider Management email address at </a:t>
            </a:r>
            <a:r>
              <a:rPr lang="en-US" sz="1500" dirty="0">
                <a:latin typeface="Arial" panose="020B0604020202020204" pitchFamily="34" charset="0"/>
                <a:cs typeface="Arial" panose="020B0604020202020204" pitchFamily="34" charset="0"/>
                <a:hlinkClick r:id="rId3"/>
              </a:rPr>
              <a:t>providermanagment@gvs.ga.gov</a:t>
            </a:r>
            <a:r>
              <a:rPr lang="en-US" sz="1500" dirty="0">
                <a:latin typeface="Arial" panose="020B0604020202020204" pitchFamily="34" charset="0"/>
                <a:cs typeface="Arial" panose="020B0604020202020204" pitchFamily="34" charset="0"/>
              </a:rPr>
              <a:t> </a:t>
            </a:r>
          </a:p>
          <a:p>
            <a:pPr algn="just"/>
            <a:endParaRPr lang="en-US" sz="1500" dirty="0">
              <a:latin typeface="Arial" panose="020B0604020202020204" pitchFamily="34" charset="0"/>
              <a:cs typeface="Arial" panose="020B0604020202020204" pitchFamily="34" charset="0"/>
            </a:endParaRPr>
          </a:p>
          <a:p>
            <a:pPr algn="just"/>
            <a:r>
              <a:rPr lang="en-US" sz="1500" dirty="0">
                <a:latin typeface="Arial" panose="020B0604020202020204" pitchFamily="34" charset="0"/>
                <a:cs typeface="Arial" panose="020B0604020202020204" pitchFamily="34" charset="0"/>
              </a:rPr>
              <a:t>We have created a new email address specifically for the use of VR Fiscal Compliance related issues and correspondence. </a:t>
            </a:r>
          </a:p>
        </p:txBody>
      </p:sp>
      <p:sp>
        <p:nvSpPr>
          <p:cNvPr id="7" name="TextBox 6">
            <a:extLst>
              <a:ext uri="{FF2B5EF4-FFF2-40B4-BE49-F238E27FC236}">
                <a16:creationId xmlns:a16="http://schemas.microsoft.com/office/drawing/2014/main" id="{3E3A91D3-70A3-36FC-933A-2E4BC9BA2579}"/>
              </a:ext>
            </a:extLst>
          </p:cNvPr>
          <p:cNvSpPr txBox="1"/>
          <p:nvPr/>
        </p:nvSpPr>
        <p:spPr>
          <a:xfrm>
            <a:off x="-603252" y="5597780"/>
            <a:ext cx="9933518" cy="276999"/>
          </a:xfrm>
          <a:prstGeom prst="rect">
            <a:avLst/>
          </a:prstGeom>
          <a:noFill/>
        </p:spPr>
        <p:txBody>
          <a:bodyPr wrap="square">
            <a:spAutoFit/>
          </a:bodyPr>
          <a:lstStyle/>
          <a:p>
            <a:pPr marL="1263650"/>
            <a:r>
              <a:rPr lang="en-US" sz="1200" b="1" dirty="0">
                <a:solidFill>
                  <a:srgbClr val="000000"/>
                </a:solidFill>
                <a:highlight>
                  <a:srgbClr val="FFFF00"/>
                </a:highlight>
                <a:latin typeface="Arial" panose="020B0604020202020204" pitchFamily="34" charset="0"/>
                <a:cs typeface="Arial" panose="020B0604020202020204" pitchFamily="34" charset="0"/>
              </a:rPr>
              <a:t>***Note: Carbon Copying (Cc) your FCS’s when sending an email to the new address is still an option. </a:t>
            </a:r>
          </a:p>
        </p:txBody>
      </p:sp>
      <p:pic>
        <p:nvPicPr>
          <p:cNvPr id="8" name="Picture 7" descr="Icon&#10;&#10;Description automatically generated">
            <a:extLst>
              <a:ext uri="{FF2B5EF4-FFF2-40B4-BE49-F238E27FC236}">
                <a16:creationId xmlns:a16="http://schemas.microsoft.com/office/drawing/2014/main" id="{6C70D82E-CEC7-AFE3-6FB4-5B4D50752B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9" name="Straight Connector 8">
            <a:extLst>
              <a:ext uri="{FF2B5EF4-FFF2-40B4-BE49-F238E27FC236}">
                <a16:creationId xmlns:a16="http://schemas.microsoft.com/office/drawing/2014/main" id="{4F3711FA-22C7-45F1-9A50-509D004B756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46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39CEEDD3-77D9-86D3-572C-D8E037AEB3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3" name="Straight Connector 2">
            <a:extLst>
              <a:ext uri="{FF2B5EF4-FFF2-40B4-BE49-F238E27FC236}">
                <a16:creationId xmlns:a16="http://schemas.microsoft.com/office/drawing/2014/main" id="{DAB33FD2-72BB-47F7-4AAD-E2A8FD53E8E8}"/>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5854D9E-2EA8-10A6-BFC8-2962D118806F}"/>
              </a:ext>
            </a:extLst>
          </p:cNvPr>
          <p:cNvSpPr>
            <a:spLocks noGrp="1"/>
          </p:cNvSpPr>
          <p:nvPr>
            <p:ph type="title"/>
          </p:nvPr>
        </p:nvSpPr>
        <p:spPr>
          <a:xfrm>
            <a:off x="628650" y="365127"/>
            <a:ext cx="7886700" cy="1033368"/>
          </a:xfrm>
        </p:spPr>
        <p:txBody>
          <a:bodyPr/>
          <a:lstStyle/>
          <a:p>
            <a:r>
              <a:rPr lang="en-US" b="1" dirty="0"/>
              <a:t>Invoicing &amp; Timesheet </a:t>
            </a:r>
          </a:p>
        </p:txBody>
      </p:sp>
      <p:sp>
        <p:nvSpPr>
          <p:cNvPr id="5" name="Subtitle 4">
            <a:extLst>
              <a:ext uri="{FF2B5EF4-FFF2-40B4-BE49-F238E27FC236}">
                <a16:creationId xmlns:a16="http://schemas.microsoft.com/office/drawing/2014/main" id="{6E186C2C-3366-48E7-BE83-B15B5ECA3274}"/>
              </a:ext>
            </a:extLst>
          </p:cNvPr>
          <p:cNvSpPr>
            <a:spLocks noGrp="1"/>
          </p:cNvSpPr>
          <p:nvPr>
            <p:ph idx="1"/>
          </p:nvPr>
        </p:nvSpPr>
        <p:spPr/>
        <p:txBody>
          <a:bodyPr vert="horz" lIns="91440" tIns="45720" rIns="91440" bIns="45720" rtlCol="0" anchor="t">
            <a:noAutofit/>
          </a:bodyPr>
          <a:lstStyle/>
          <a:p>
            <a:pPr marL="342900" indent="-342900"/>
            <a:r>
              <a:rPr lang="en-US" sz="2000" dirty="0">
                <a:latin typeface="Times New Roman"/>
                <a:cs typeface="Times New Roman"/>
              </a:rPr>
              <a:t>Invoice is the bill for services  </a:t>
            </a:r>
            <a:endParaRPr lang="en-US"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latin typeface="Times New Roman"/>
                <a:cs typeface="Times New Roman"/>
              </a:rPr>
              <a:t>Timesheets/Sign-In are for participants to sign that they were in attendance for the service being rendered</a:t>
            </a:r>
          </a:p>
          <a:p>
            <a:pPr marL="342900" indent="-342900"/>
            <a:r>
              <a:rPr lang="en-US" sz="2000" dirty="0">
                <a:latin typeface="Times New Roman"/>
                <a:cs typeface="Times New Roman"/>
              </a:rPr>
              <a:t>If signature(s) is missing, then it must be stated in Section B of attestation. The reason(s) must list under section B of the invoice. </a:t>
            </a:r>
            <a:endParaRPr lang="en-US" sz="20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000" dirty="0">
                <a:latin typeface="Times New Roman"/>
                <a:cs typeface="Times New Roman"/>
              </a:rPr>
              <a:t>Please avoid stating “See Timesheet” this is not an invoice</a:t>
            </a:r>
          </a:p>
          <a:p>
            <a:pPr algn="l"/>
            <a:r>
              <a:rPr lang="en-US" sz="2000" dirty="0">
                <a:latin typeface="Times New Roman"/>
                <a:cs typeface="Times New Roman"/>
              </a:rPr>
              <a:t>Pre-ETS services please use one of the following billing methods</a:t>
            </a:r>
          </a:p>
          <a:p>
            <a:pPr marL="457200" lvl="1" indent="0">
              <a:spcBef>
                <a:spcPts val="0"/>
              </a:spcBef>
              <a:buNone/>
            </a:pPr>
            <a:r>
              <a:rPr lang="en-US" sz="1600" dirty="0">
                <a:effectLst/>
                <a:latin typeface="Aptos"/>
                <a:ea typeface="MS PGothic"/>
                <a:cs typeface="Times New Roman"/>
              </a:rPr>
              <a:t>	</a:t>
            </a:r>
          </a:p>
          <a:p>
            <a:pPr marL="457200" lvl="1" indent="0">
              <a:spcBef>
                <a:spcPts val="0"/>
              </a:spcBef>
              <a:buNone/>
            </a:pPr>
            <a:r>
              <a:rPr lang="en-US" sz="1600" dirty="0">
                <a:effectLst/>
                <a:latin typeface="Aptos"/>
                <a:ea typeface="MS PGothic"/>
                <a:cs typeface="Times New Roman"/>
              </a:rPr>
              <a:t>1.</a:t>
            </a:r>
            <a:r>
              <a:rPr lang="en-US" sz="1800" dirty="0">
                <a:effectLst/>
                <a:latin typeface="Aptos"/>
                <a:ea typeface="MS PGothic"/>
                <a:cs typeface="Times New Roman"/>
              </a:rPr>
              <a:t>Half hour method = round up or down to the half hour </a:t>
            </a:r>
            <a:r>
              <a:rPr lang="en-US" sz="1800" dirty="0">
                <a:latin typeface="Aptos"/>
                <a:ea typeface="MS PGothic"/>
                <a:cs typeface="Times New Roman"/>
              </a:rPr>
              <a:t> </a:t>
            </a:r>
            <a:endParaRPr lang="en-US" sz="1600" dirty="0">
              <a:effectLst/>
              <a:latin typeface="MS PGothic" panose="020B0600070205080204" pitchFamily="34" charset="-128"/>
              <a:ea typeface="MS PGothic" panose="020B0600070205080204" pitchFamily="34" charset="-128"/>
              <a:cs typeface="Times New Roman" panose="02020603050405020304" pitchFamily="18" charset="0"/>
            </a:endParaRPr>
          </a:p>
          <a:p>
            <a:pPr marL="0" indent="0">
              <a:spcBef>
                <a:spcPts val="0"/>
              </a:spcBef>
              <a:buNone/>
            </a:pPr>
            <a:r>
              <a:rPr lang="en-US" sz="1600" dirty="0">
                <a:effectLst/>
                <a:latin typeface="Aptos"/>
                <a:ea typeface="MS PGothic"/>
                <a:cs typeface="Times New Roman"/>
              </a:rPr>
              <a:t>	Example: 35 mins was provided round down to 30 min. 45 min</a:t>
            </a:r>
            <a:r>
              <a:rPr lang="en-US" sz="1600" dirty="0">
                <a:latin typeface="Aptos"/>
                <a:ea typeface="MS PGothic"/>
                <a:cs typeface="Times New Roman"/>
              </a:rPr>
              <a:t> </a:t>
            </a:r>
            <a:r>
              <a:rPr lang="en-US" sz="1600" dirty="0">
                <a:effectLst/>
                <a:latin typeface="Aptos"/>
                <a:ea typeface="MS PGothic"/>
                <a:cs typeface="Times New Roman"/>
              </a:rPr>
              <a:t>provided round up 1hr </a:t>
            </a:r>
            <a:endParaRPr lang="en-US" sz="1600" dirty="0">
              <a:effectLst/>
              <a:latin typeface="MS PGothic"/>
              <a:ea typeface="MS PGothic"/>
              <a:cs typeface="Times New Roman"/>
            </a:endParaRPr>
          </a:p>
          <a:p>
            <a:pPr marL="0" marR="0" indent="0" algn="l">
              <a:spcBef>
                <a:spcPts val="0"/>
              </a:spcBef>
              <a:spcAft>
                <a:spcPts val="0"/>
              </a:spcAft>
              <a:buNone/>
            </a:pPr>
            <a:r>
              <a:rPr lang="en-US" sz="1800" dirty="0">
                <a:effectLst/>
                <a:latin typeface="Aptos" panose="020B0004020202020204" pitchFamily="34" charset="0"/>
                <a:ea typeface="MS PGothic" panose="020B0600070205080204" pitchFamily="34" charset="-128"/>
                <a:cs typeface="Times New Roman" panose="02020603050405020304" pitchFamily="18" charset="0"/>
              </a:rPr>
              <a:t>	2.Minute method = 60/rate= cost per min </a:t>
            </a:r>
            <a:endParaRPr lang="en-US" sz="1800" dirty="0">
              <a:effectLst/>
              <a:latin typeface="MS PGothic" panose="020B0600070205080204" pitchFamily="34" charset="-128"/>
              <a:ea typeface="MS PGothic" panose="020B0600070205080204" pitchFamily="34" charset="-128"/>
              <a:cs typeface="Times New Roman" panose="02020603050405020304" pitchFamily="18" charset="0"/>
            </a:endParaRPr>
          </a:p>
          <a:p>
            <a:pPr marL="0" indent="0">
              <a:spcBef>
                <a:spcPts val="0"/>
              </a:spcBef>
              <a:buNone/>
            </a:pPr>
            <a:endParaRPr lang="en-US" sz="1600" dirty="0">
              <a:latin typeface="Aptos"/>
              <a:ea typeface="MS PGothic"/>
              <a:cs typeface="Times New Roman"/>
            </a:endParaRPr>
          </a:p>
          <a:p>
            <a:pPr marL="0" marR="0" indent="0" algn="l">
              <a:spcBef>
                <a:spcPts val="0"/>
              </a:spcBef>
              <a:spcAft>
                <a:spcPts val="0"/>
              </a:spcAft>
              <a:buNone/>
            </a:pPr>
            <a:r>
              <a:rPr lang="en-US" sz="1600" dirty="0">
                <a:effectLst/>
                <a:latin typeface="Aptos"/>
                <a:ea typeface="MS PGothic"/>
                <a:cs typeface="Times New Roman"/>
              </a:rPr>
              <a:t>	Cost per min X number of min provided.</a:t>
            </a:r>
          </a:p>
          <a:p>
            <a:pPr marL="342900" indent="-342900" algn="l">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74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8E5583A-4CD5-A3CD-0F60-4AB267546212}"/>
              </a:ext>
            </a:extLst>
          </p:cNvPr>
          <p:cNvSpPr/>
          <p:nvPr/>
        </p:nvSpPr>
        <p:spPr>
          <a:xfrm>
            <a:off x="933562" y="-135896"/>
            <a:ext cx="7276875" cy="830997"/>
          </a:xfrm>
          <a:prstGeom prst="rect">
            <a:avLst/>
          </a:prstGeom>
        </p:spPr>
        <p:txBody>
          <a:bodyPr wrap="square">
            <a:spAutoFit/>
          </a:bodyPr>
          <a:lstStyle/>
          <a:p>
            <a:pPr algn="ctr" defTabSz="374431">
              <a:defRPr/>
            </a:pPr>
            <a:endParaRPr lang="en-US" sz="2000" dirty="0">
              <a:solidFill>
                <a:prstClr val="black"/>
              </a:solidFill>
              <a:latin typeface="Arial" panose="020B0604020202020204" pitchFamily="34" charset="0"/>
              <a:cs typeface="Arial" panose="020B0604020202020204" pitchFamily="34" charset="0"/>
            </a:endParaRPr>
          </a:p>
          <a:p>
            <a:pPr algn="ctr" defTabSz="374431">
              <a:defRPr/>
            </a:pPr>
            <a:r>
              <a:rPr lang="en-US" sz="2800" dirty="0">
                <a:solidFill>
                  <a:prstClr val="black"/>
                </a:solidFill>
                <a:latin typeface="Arial" panose="020B0604020202020204" pitchFamily="34" charset="0"/>
                <a:cs typeface="Arial" panose="020B0604020202020204" pitchFamily="34" charset="0"/>
              </a:rPr>
              <a:t>G.R.O.W. Program</a:t>
            </a:r>
          </a:p>
        </p:txBody>
      </p:sp>
      <p:sp>
        <p:nvSpPr>
          <p:cNvPr id="15" name="TextBox 14">
            <a:extLst>
              <a:ext uri="{FF2B5EF4-FFF2-40B4-BE49-F238E27FC236}">
                <a16:creationId xmlns:a16="http://schemas.microsoft.com/office/drawing/2014/main" id="{1680455C-0988-CD74-6BCD-4D837E769EBC}"/>
              </a:ext>
            </a:extLst>
          </p:cNvPr>
          <p:cNvSpPr txBox="1"/>
          <p:nvPr/>
        </p:nvSpPr>
        <p:spPr>
          <a:xfrm>
            <a:off x="478554" y="990884"/>
            <a:ext cx="8650450" cy="5747727"/>
          </a:xfrm>
          <a:prstGeom prst="rect">
            <a:avLst/>
          </a:prstGeom>
          <a:noFill/>
        </p:spPr>
        <p:txBody>
          <a:bodyPr wrap="square" rtlCol="0">
            <a:spAutoFit/>
          </a:bodyPr>
          <a:lstStyle/>
          <a:p>
            <a:pPr marL="117011" indent="-117011" defTabSz="374431">
              <a:lnSpc>
                <a:spcPct val="150000"/>
              </a:lnSpc>
              <a:buFont typeface="Arial" panose="020B0604020202020204" pitchFamily="34" charset="0"/>
              <a:buChar char="•"/>
              <a:defRPr/>
            </a:pPr>
            <a:r>
              <a:rPr lang="en-US" sz="1500" b="1" dirty="0">
                <a:solidFill>
                  <a:prstClr val="black"/>
                </a:solidFill>
                <a:latin typeface="Arial" panose="020B0604020202020204" pitchFamily="34" charset="0"/>
                <a:cs typeface="Arial" panose="020B0604020202020204" pitchFamily="34" charset="0"/>
              </a:rPr>
              <a:t>G.R.O.W. Components </a:t>
            </a:r>
            <a:endParaRPr lang="en-US" sz="1500" dirty="0">
              <a:solidFill>
                <a:prstClr val="black"/>
              </a:solidFill>
              <a:latin typeface="Arial" panose="020B0604020202020204" pitchFamily="34" charset="0"/>
              <a:cs typeface="Arial" panose="020B0604020202020204" pitchFamily="34" charset="0"/>
            </a:endParaRPr>
          </a:p>
          <a:p>
            <a:pPr marL="366635" lvl="1" indent="-117011" defTabSz="374431">
              <a:buFont typeface="Arial" panose="020B0604020202020204" pitchFamily="34" charset="0"/>
              <a:buChar char="•"/>
              <a:defRPr/>
            </a:pPr>
            <a:r>
              <a:rPr lang="en-US" sz="1500" dirty="0">
                <a:solidFill>
                  <a:prstClr val="black"/>
                </a:solidFill>
                <a:latin typeface="Arial" panose="020B0604020202020204" pitchFamily="34" charset="0"/>
                <a:cs typeface="Arial" panose="020B0604020202020204" pitchFamily="34" charset="0"/>
              </a:rPr>
              <a:t>GROW is a weeklong experiential program that exposes the participant to all five of the required areas: </a:t>
            </a:r>
          </a:p>
          <a:p>
            <a:pPr marL="249624" lvl="1" defTabSz="374431">
              <a:defRPr/>
            </a:pPr>
            <a:endParaRPr lang="en-US" sz="1500" dirty="0">
              <a:solidFill>
                <a:prstClr val="black"/>
              </a:solidFill>
              <a:latin typeface="Arial" panose="020B0604020202020204" pitchFamily="34" charset="0"/>
              <a:cs typeface="Arial" panose="020B0604020202020204" pitchFamily="34" charset="0"/>
            </a:endParaRPr>
          </a:p>
          <a:p>
            <a:pPr marL="535374" lvl="1" indent="-285750" defTabSz="374431">
              <a:buFont typeface="Wingdings" panose="05000000000000000000" pitchFamily="2" charset="2"/>
              <a:buChar char="ü"/>
              <a:defRPr/>
            </a:pPr>
            <a:r>
              <a:rPr lang="en-US" sz="1500" dirty="0">
                <a:solidFill>
                  <a:prstClr val="black"/>
                </a:solidFill>
                <a:latin typeface="Arial" panose="020B0604020202020204" pitchFamily="34" charset="0"/>
                <a:cs typeface="Arial" panose="020B0604020202020204" pitchFamily="34" charset="0"/>
              </a:rPr>
              <a:t>Self Advocacy</a:t>
            </a:r>
          </a:p>
          <a:p>
            <a:pPr marL="535374" lvl="1" indent="-285750" defTabSz="374431">
              <a:buFont typeface="Wingdings" panose="05000000000000000000" pitchFamily="2" charset="2"/>
              <a:buChar char="ü"/>
              <a:defRPr/>
            </a:pPr>
            <a:r>
              <a:rPr lang="en-US" sz="1500" dirty="0">
                <a:solidFill>
                  <a:prstClr val="black"/>
                </a:solidFill>
                <a:latin typeface="Arial" panose="020B0604020202020204" pitchFamily="34" charset="0"/>
                <a:cs typeface="Arial" panose="020B0604020202020204" pitchFamily="34" charset="0"/>
              </a:rPr>
              <a:t>Work Readiness Training</a:t>
            </a:r>
          </a:p>
          <a:p>
            <a:pPr marL="535374" lvl="1" indent="-285750" defTabSz="374431">
              <a:buFont typeface="Wingdings" panose="05000000000000000000" pitchFamily="2" charset="2"/>
              <a:buChar char="ü"/>
              <a:defRPr/>
            </a:pPr>
            <a:r>
              <a:rPr lang="en-US" sz="1500" dirty="0">
                <a:solidFill>
                  <a:prstClr val="black"/>
                </a:solidFill>
                <a:latin typeface="Arial" panose="020B0604020202020204" pitchFamily="34" charset="0"/>
                <a:cs typeface="Arial" panose="020B0604020202020204" pitchFamily="34" charset="0"/>
              </a:rPr>
              <a:t>Job Exploration</a:t>
            </a:r>
          </a:p>
          <a:p>
            <a:pPr marL="535374" lvl="1" indent="-285750" defTabSz="374431">
              <a:buFont typeface="Wingdings" panose="05000000000000000000" pitchFamily="2" charset="2"/>
              <a:buChar char="ü"/>
              <a:defRPr/>
            </a:pPr>
            <a:r>
              <a:rPr lang="en-US" sz="1500" dirty="0">
                <a:solidFill>
                  <a:prstClr val="black"/>
                </a:solidFill>
                <a:latin typeface="Arial" panose="020B0604020202020204" pitchFamily="34" charset="0"/>
                <a:cs typeface="Arial" panose="020B0604020202020204" pitchFamily="34" charset="0"/>
              </a:rPr>
              <a:t>Work Based Learning </a:t>
            </a:r>
          </a:p>
          <a:p>
            <a:pPr marL="535374" lvl="1" indent="-285750" defTabSz="374431">
              <a:buFont typeface="Wingdings" panose="05000000000000000000" pitchFamily="2" charset="2"/>
              <a:buChar char="ü"/>
              <a:defRPr/>
            </a:pPr>
            <a:r>
              <a:rPr lang="en-US" sz="1500" dirty="0">
                <a:solidFill>
                  <a:prstClr val="black"/>
                </a:solidFill>
                <a:latin typeface="Arial" panose="020B0604020202020204" pitchFamily="34" charset="0"/>
                <a:cs typeface="Arial" panose="020B0604020202020204" pitchFamily="34" charset="0"/>
              </a:rPr>
              <a:t>Counseling on Post Secondary Enrollment. </a:t>
            </a:r>
          </a:p>
          <a:p>
            <a:pPr marL="366635" lvl="1" indent="-117011" defTabSz="374431">
              <a:buFont typeface="Arial" panose="020B0604020202020204" pitchFamily="34" charset="0"/>
              <a:buChar char="•"/>
              <a:defRPr/>
            </a:pPr>
            <a:endParaRPr lang="en-US" sz="1500" dirty="0">
              <a:solidFill>
                <a:prstClr val="black"/>
              </a:solidFill>
              <a:latin typeface="Arial" panose="020B0604020202020204" pitchFamily="34" charset="0"/>
              <a:cs typeface="Arial" panose="020B0604020202020204" pitchFamily="34" charset="0"/>
            </a:endParaRPr>
          </a:p>
          <a:p>
            <a:pPr marL="366635" lvl="1" indent="-117011" defTabSz="374431">
              <a:buFont typeface="Arial" panose="020B0604020202020204" pitchFamily="34" charset="0"/>
              <a:buChar char="•"/>
              <a:defRPr/>
            </a:pPr>
            <a:r>
              <a:rPr lang="en-US" sz="1500" dirty="0">
                <a:solidFill>
                  <a:prstClr val="black"/>
                </a:solidFill>
                <a:latin typeface="Arial" panose="020B0604020202020204" pitchFamily="34" charset="0"/>
                <a:cs typeface="Arial" panose="020B0604020202020204" pitchFamily="34" charset="0"/>
              </a:rPr>
              <a:t>Completed in groups of 30 or less. There should be no more than 15 students to one instructor</a:t>
            </a:r>
          </a:p>
          <a:p>
            <a:pPr marL="249624" lvl="1" defTabSz="374431">
              <a:defRPr/>
            </a:pPr>
            <a:endParaRPr lang="en-US" sz="1500" dirty="0">
              <a:solidFill>
                <a:prstClr val="black"/>
              </a:solidFill>
              <a:latin typeface="Arial" panose="020B0604020202020204" pitchFamily="34" charset="0"/>
              <a:cs typeface="Arial" panose="020B0604020202020204" pitchFamily="34" charset="0"/>
            </a:endParaRPr>
          </a:p>
          <a:p>
            <a:pPr marL="366635" lvl="1" indent="-117011" defTabSz="374431">
              <a:buFont typeface="Arial" panose="020B0604020202020204" pitchFamily="34" charset="0"/>
              <a:buChar char="•"/>
              <a:defRPr/>
            </a:pPr>
            <a:r>
              <a:rPr lang="en-US" sz="1500" dirty="0">
                <a:solidFill>
                  <a:prstClr val="black"/>
                </a:solidFill>
                <a:latin typeface="Arial" panose="020B0604020202020204" pitchFamily="34" charset="0"/>
                <a:cs typeface="Arial" panose="020B0604020202020204" pitchFamily="34" charset="0"/>
              </a:rPr>
              <a:t>Providers will have to submit at the end of the week an invoice, daily sign in sheet, and a summary report on each individual that participated in the weekly programming.</a:t>
            </a:r>
          </a:p>
          <a:p>
            <a:pPr marL="366635" lvl="1" indent="-117011" defTabSz="374431">
              <a:buFont typeface="Arial" panose="020B0604020202020204" pitchFamily="34" charset="0"/>
              <a:buChar char="•"/>
              <a:defRPr/>
            </a:pPr>
            <a:endParaRPr lang="en-US" sz="1500" dirty="0">
              <a:solidFill>
                <a:prstClr val="black"/>
              </a:solidFill>
              <a:latin typeface="Arial" panose="020B0604020202020204" pitchFamily="34" charset="0"/>
              <a:cs typeface="Arial" panose="020B0604020202020204" pitchFamily="34" charset="0"/>
            </a:endParaRPr>
          </a:p>
          <a:p>
            <a:pPr marL="366635" lvl="1" indent="-117011" defTabSz="374431">
              <a:buFont typeface="Arial" panose="020B0604020202020204" pitchFamily="34" charset="0"/>
              <a:buChar char="•"/>
              <a:defRPr/>
            </a:pPr>
            <a:r>
              <a:rPr lang="en-US" sz="1500" dirty="0">
                <a:solidFill>
                  <a:prstClr val="black"/>
                </a:solidFill>
                <a:latin typeface="Arial" panose="020B0604020202020204" pitchFamily="34" charset="0"/>
                <a:cs typeface="Arial" panose="020B0604020202020204" pitchFamily="34" charset="0"/>
              </a:rPr>
              <a:t>Invoicing Documents are to be submitted to </a:t>
            </a:r>
            <a:r>
              <a:rPr lang="en-US" sz="1500" dirty="0">
                <a:solidFill>
                  <a:prstClr val="black"/>
                </a:solidFill>
                <a:latin typeface="Arial" panose="020B0604020202020204" pitchFamily="34" charset="0"/>
                <a:cs typeface="Arial" panose="020B0604020202020204" pitchFamily="34" charset="0"/>
                <a:hlinkClick r:id="rId3"/>
              </a:rPr>
              <a:t>fiscalservices@gvs.ga.gov</a:t>
            </a:r>
            <a:r>
              <a:rPr lang="en-US" sz="1500" dirty="0">
                <a:solidFill>
                  <a:prstClr val="black"/>
                </a:solidFill>
                <a:latin typeface="Arial" panose="020B0604020202020204" pitchFamily="34" charset="0"/>
                <a:cs typeface="Arial" panose="020B0604020202020204" pitchFamily="34" charset="0"/>
              </a:rPr>
              <a:t>. </a:t>
            </a:r>
          </a:p>
          <a:p>
            <a:pPr marL="366635" lvl="1" indent="-117011" defTabSz="374431">
              <a:buFont typeface="Arial" panose="020B0604020202020204" pitchFamily="34" charset="0"/>
              <a:buChar char="•"/>
              <a:defRPr/>
            </a:pPr>
            <a:endParaRPr lang="en-US" sz="1500" dirty="0">
              <a:solidFill>
                <a:prstClr val="black"/>
              </a:solidFill>
              <a:latin typeface="Arial" panose="020B0604020202020204" pitchFamily="34" charset="0"/>
              <a:cs typeface="Arial" panose="020B0604020202020204" pitchFamily="34" charset="0"/>
            </a:endParaRPr>
          </a:p>
          <a:p>
            <a:pPr marL="366635" lvl="1" indent="-117011" defTabSz="374431">
              <a:buFont typeface="Arial" panose="020B0604020202020204" pitchFamily="34" charset="0"/>
              <a:buChar char="•"/>
              <a:defRPr/>
            </a:pPr>
            <a:r>
              <a:rPr lang="en-US" sz="1500" b="1" dirty="0">
                <a:solidFill>
                  <a:prstClr val="black"/>
                </a:solidFill>
                <a:latin typeface="Arial" panose="020B0604020202020204" pitchFamily="34" charset="0"/>
                <a:cs typeface="Arial" panose="020B0604020202020204" pitchFamily="34" charset="0"/>
              </a:rPr>
              <a:t>G.R.O.W. Flyers</a:t>
            </a:r>
          </a:p>
          <a:p>
            <a:pPr marL="339725" lvl="1" indent="58738" defTabSz="374431">
              <a:buFont typeface="Arial" panose="020B0604020202020204" pitchFamily="34" charset="0"/>
              <a:buChar char="•"/>
              <a:defRPr/>
            </a:pPr>
            <a:r>
              <a:rPr lang="en-US" sz="1500" dirty="0">
                <a:solidFill>
                  <a:prstClr val="black"/>
                </a:solidFill>
                <a:latin typeface="Arial" panose="020B0604020202020204" pitchFamily="34" charset="0"/>
                <a:cs typeface="Arial" panose="020B0604020202020204" pitchFamily="34" charset="0"/>
              </a:rPr>
              <a:t>Must consist of the following if not using GVRA’s approved flyer:</a:t>
            </a:r>
          </a:p>
          <a:p>
            <a:pPr marL="739775" lvl="1" indent="-165100" defTabSz="374431">
              <a:buFont typeface="Wingdings" panose="05000000000000000000" pitchFamily="2" charset="2"/>
              <a:buChar char="ü"/>
              <a:defRPr/>
            </a:pPr>
            <a:r>
              <a:rPr lang="en-US" sz="1500" dirty="0">
                <a:solidFill>
                  <a:prstClr val="black"/>
                </a:solidFill>
                <a:latin typeface="Arial" panose="020B0604020202020204" pitchFamily="34" charset="0"/>
                <a:cs typeface="Arial" panose="020B0604020202020204" pitchFamily="34" charset="0"/>
              </a:rPr>
              <a:t>GVRA Logo, name and contact </a:t>
            </a:r>
          </a:p>
          <a:p>
            <a:pPr marL="739775" lvl="1" indent="-165100" defTabSz="374431">
              <a:buFont typeface="Wingdings" panose="05000000000000000000" pitchFamily="2" charset="2"/>
              <a:buChar char="ü"/>
              <a:defRPr/>
            </a:pPr>
            <a:r>
              <a:rPr lang="en-US" sz="1500" dirty="0">
                <a:solidFill>
                  <a:prstClr val="black"/>
                </a:solidFill>
                <a:latin typeface="Arial" panose="020B0604020202020204" pitchFamily="34" charset="0"/>
                <a:cs typeface="Arial" panose="020B0604020202020204" pitchFamily="34" charset="0"/>
              </a:rPr>
              <a:t>Service Dates and location </a:t>
            </a:r>
          </a:p>
          <a:p>
            <a:pPr marL="739775" lvl="1" indent="-165100" defTabSz="374431">
              <a:buFont typeface="Wingdings" panose="05000000000000000000" pitchFamily="2" charset="2"/>
              <a:buChar char="ü"/>
              <a:defRPr/>
            </a:pPr>
            <a:r>
              <a:rPr lang="en-US" sz="1500" dirty="0">
                <a:solidFill>
                  <a:prstClr val="black"/>
                </a:solidFill>
                <a:latin typeface="Arial" panose="020B0604020202020204" pitchFamily="34" charset="0"/>
                <a:cs typeface="Arial" panose="020B0604020202020204" pitchFamily="34" charset="0"/>
              </a:rPr>
              <a:t>Age Group</a:t>
            </a:r>
          </a:p>
          <a:p>
            <a:pPr marL="739775" lvl="1" indent="-165100" defTabSz="374431">
              <a:buFont typeface="Wingdings" panose="05000000000000000000" pitchFamily="2" charset="2"/>
              <a:buChar char="ü"/>
              <a:defRPr/>
            </a:pPr>
            <a:r>
              <a:rPr lang="en-US" sz="1500" dirty="0">
                <a:solidFill>
                  <a:prstClr val="black"/>
                </a:solidFill>
                <a:latin typeface="Arial" panose="020B0604020202020204" pitchFamily="34" charset="0"/>
                <a:cs typeface="Arial" panose="020B0604020202020204" pitchFamily="34" charset="0"/>
              </a:rPr>
              <a:t>Request GVRA logo through your FCS or the Provider Management web page.</a:t>
            </a:r>
          </a:p>
          <a:p>
            <a:pPr marL="739775" lvl="1" indent="-165100" defTabSz="374431">
              <a:buFont typeface="Wingdings" panose="05000000000000000000" pitchFamily="2" charset="2"/>
              <a:buChar char="ü"/>
              <a:defRPr/>
            </a:pPr>
            <a:r>
              <a:rPr lang="en-US" sz="1500" dirty="0">
                <a:solidFill>
                  <a:prstClr val="black"/>
                </a:solidFill>
                <a:latin typeface="Arial" panose="020B0604020202020204" pitchFamily="34" charset="0"/>
                <a:cs typeface="Arial" panose="020B0604020202020204" pitchFamily="34" charset="0"/>
              </a:rPr>
              <a:t>Submit your flyer to </a:t>
            </a:r>
            <a:r>
              <a:rPr lang="en-US" sz="1500" dirty="0">
                <a:solidFill>
                  <a:prstClr val="black"/>
                </a:solidFill>
                <a:latin typeface="Arial" panose="020B0604020202020204" pitchFamily="34" charset="0"/>
                <a:cs typeface="Arial" panose="020B0604020202020204" pitchFamily="34" charset="0"/>
                <a:hlinkClick r:id="rId4"/>
              </a:rPr>
              <a:t>providermanagment@gvs.ga.gov</a:t>
            </a:r>
            <a:r>
              <a:rPr lang="en-US" sz="1500" dirty="0">
                <a:solidFill>
                  <a:prstClr val="black"/>
                </a:solidFill>
                <a:latin typeface="Arial" panose="020B0604020202020204" pitchFamily="34" charset="0"/>
                <a:cs typeface="Arial" panose="020B0604020202020204" pitchFamily="34" charset="0"/>
              </a:rPr>
              <a:t> or your FCS for review and approval</a:t>
            </a:r>
          </a:p>
        </p:txBody>
      </p:sp>
      <p:sp>
        <p:nvSpPr>
          <p:cNvPr id="17" name="Title 1">
            <a:extLst>
              <a:ext uri="{FF2B5EF4-FFF2-40B4-BE49-F238E27FC236}">
                <a16:creationId xmlns:a16="http://schemas.microsoft.com/office/drawing/2014/main" id="{908D18DA-0AFB-4509-E814-3C3085B5B765}"/>
              </a:ext>
            </a:extLst>
          </p:cNvPr>
          <p:cNvSpPr txBox="1">
            <a:spLocks/>
          </p:cNvSpPr>
          <p:nvPr/>
        </p:nvSpPr>
        <p:spPr>
          <a:xfrm>
            <a:off x="2757423" y="653886"/>
            <a:ext cx="3839794" cy="7449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54380">
              <a:lnSpc>
                <a:spcPct val="100000"/>
              </a:lnSpc>
              <a:spcBef>
                <a:spcPts val="0"/>
              </a:spcBef>
              <a:defRPr/>
            </a:pPr>
            <a:r>
              <a:rPr lang="en-US" sz="1500" i="1" dirty="0">
                <a:solidFill>
                  <a:prstClr val="black"/>
                </a:solidFill>
                <a:latin typeface="Arial" panose="020B0604020202020204" pitchFamily="34" charset="0"/>
                <a:cs typeface="Arial" panose="020B0604020202020204" pitchFamily="34" charset="0"/>
              </a:rPr>
              <a:t>Getting Ready For Opportunities In Work</a:t>
            </a:r>
            <a:endParaRPr lang="en-US" sz="28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7439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p:txBody>
          <a:bodyPr/>
          <a:lstStyle/>
          <a:p>
            <a:fld id="{9674BE43-9AAD-40E5-B13E-C9A46A52A912}" type="slidenum">
              <a:rPr lang="en-US">
                <a:solidFill>
                  <a:prstClr val="black">
                    <a:tint val="75000"/>
                  </a:prstClr>
                </a:solidFill>
                <a:latin typeface="Calibri" panose="020F0502020204030204"/>
              </a:rPr>
              <a:pPr/>
              <a:t>7</a:t>
            </a:fld>
            <a:endParaRPr lang="en-US" dirty="0">
              <a:solidFill>
                <a:prstClr val="black">
                  <a:tint val="75000"/>
                </a:prstClr>
              </a:solidFill>
              <a:latin typeface="Calibri" panose="020F0502020204030204"/>
            </a:endParaRPr>
          </a:p>
        </p:txBody>
      </p:sp>
      <p:pic>
        <p:nvPicPr>
          <p:cNvPr id="10" name="Picture 9" descr="Icon&#10;&#10;Description automatically generated">
            <a:extLst>
              <a:ext uri="{FF2B5EF4-FFF2-40B4-BE49-F238E27FC236}">
                <a16:creationId xmlns:a16="http://schemas.microsoft.com/office/drawing/2014/main" id="{B57CFB47-DE67-F835-F3DE-77082F48A5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18" name="Straight Connector 17">
            <a:extLst>
              <a:ext uri="{FF2B5EF4-FFF2-40B4-BE49-F238E27FC236}">
                <a16:creationId xmlns:a16="http://schemas.microsoft.com/office/drawing/2014/main" id="{CD39087C-35EF-E62D-07A6-DFCD9BAA8694}"/>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F956AEEC-D8E3-1C68-AB66-59171A4FEC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340"/>
          <a:stretch/>
        </p:blipFill>
        <p:spPr bwMode="auto">
          <a:xfrm>
            <a:off x="2707804" y="287723"/>
            <a:ext cx="3213448" cy="115064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E771928-4268-90B5-8038-56AECB6D7BBF}"/>
              </a:ext>
            </a:extLst>
          </p:cNvPr>
          <p:cNvSpPr/>
          <p:nvPr/>
        </p:nvSpPr>
        <p:spPr>
          <a:xfrm>
            <a:off x="422454" y="87119"/>
            <a:ext cx="8044449" cy="523220"/>
          </a:xfrm>
          <a:prstGeom prst="rect">
            <a:avLst/>
          </a:prstGeom>
        </p:spPr>
        <p:txBody>
          <a:bodyPr wrap="square">
            <a:spAutoFit/>
          </a:bodyPr>
          <a:lstStyle/>
          <a:p>
            <a:pPr algn="ctr" defTabSz="374431">
              <a:defRPr/>
            </a:pPr>
            <a:r>
              <a:rPr lang="en-US" sz="2800" dirty="0">
                <a:solidFill>
                  <a:prstClr val="black"/>
                </a:solidFill>
                <a:latin typeface="Arial" panose="020B0604020202020204" pitchFamily="34" charset="0"/>
                <a:cs typeface="Arial" panose="020B0604020202020204" pitchFamily="34" charset="0"/>
              </a:rPr>
              <a:t>New Background Check Vendor </a:t>
            </a:r>
          </a:p>
        </p:txBody>
      </p:sp>
      <p:sp>
        <p:nvSpPr>
          <p:cNvPr id="7" name="TextBox 6">
            <a:extLst>
              <a:ext uri="{FF2B5EF4-FFF2-40B4-BE49-F238E27FC236}">
                <a16:creationId xmlns:a16="http://schemas.microsoft.com/office/drawing/2014/main" id="{C9FA861B-EA45-B24B-6FDE-C531E0A4FEE4}"/>
              </a:ext>
            </a:extLst>
          </p:cNvPr>
          <p:cNvSpPr txBox="1"/>
          <p:nvPr/>
        </p:nvSpPr>
        <p:spPr>
          <a:xfrm>
            <a:off x="422454" y="2012481"/>
            <a:ext cx="4448760" cy="3323987"/>
          </a:xfrm>
          <a:prstGeom prst="rect">
            <a:avLst/>
          </a:prstGeom>
          <a:noFill/>
        </p:spPr>
        <p:txBody>
          <a:bodyPr wrap="square">
            <a:spAutoFit/>
          </a:bodyPr>
          <a:lstStyle/>
          <a:p>
            <a:pPr marL="285750" indent="-285750">
              <a:buFont typeface="Arial" panose="020B0604020202020204" pitchFamily="34" charset="0"/>
              <a:buChar char="•"/>
            </a:pPr>
            <a:r>
              <a:rPr lang="en-US" sz="1500" b="0" i="0" dirty="0">
                <a:solidFill>
                  <a:srgbClr val="000000"/>
                </a:solidFill>
                <a:effectLst/>
                <a:latin typeface="Arial" panose="020B0604020202020204" pitchFamily="34" charset="0"/>
                <a:cs typeface="Arial" panose="020B0604020202020204" pitchFamily="34" charset="0"/>
              </a:rPr>
              <a:t>GVRA will be transitioning to a new background check vendor Idemia &amp; Security USA LLC (Idemia) on or before July 1, 2024</a:t>
            </a:r>
          </a:p>
          <a:p>
            <a:endParaRPr lang="en-US" sz="1500" b="0" i="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For further details you can visit: </a:t>
            </a:r>
            <a:r>
              <a:rPr lang="en-US" sz="1500" b="0" i="0" dirty="0">
                <a:solidFill>
                  <a:srgbClr val="000000"/>
                </a:solidFill>
                <a:effectLst/>
                <a:latin typeface="Arial" panose="020B0604020202020204" pitchFamily="34" charset="0"/>
                <a:cs typeface="Arial" panose="020B0604020202020204" pitchFamily="34" charset="0"/>
                <a:hlinkClick r:id="rId4"/>
              </a:rPr>
              <a:t>https://gcicweb.gbi.state.ga.us/</a:t>
            </a:r>
            <a:endParaRPr lang="en-US" sz="1500" b="0" i="0" dirty="0">
              <a:solidFill>
                <a:srgbClr val="000000"/>
              </a:solidFill>
              <a:effectLst/>
              <a:latin typeface="Arial" panose="020B0604020202020204" pitchFamily="34" charset="0"/>
              <a:cs typeface="Arial" panose="020B0604020202020204" pitchFamily="34" charset="0"/>
            </a:endParaRPr>
          </a:p>
          <a:p>
            <a:endParaRPr lang="en-US" sz="1500" b="0" i="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If your agency does not have an ORI Number, you can complete the ORI Request Form provided on the website above</a:t>
            </a:r>
          </a:p>
          <a:p>
            <a:pPr marL="285750" indent="-285750">
              <a:buFont typeface="Arial" panose="020B0604020202020204" pitchFamily="34" charset="0"/>
              <a:buChar char="•"/>
            </a:pPr>
            <a:endParaRPr lang="en-US" sz="1500" b="0" i="0" dirty="0">
              <a:solidFill>
                <a:srgbClr val="00000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Your FCS will provide you with more updates as they become available </a:t>
            </a:r>
            <a:endParaRPr lang="en-US" sz="1500" b="0" i="0" dirty="0">
              <a:solidFill>
                <a:srgbClr val="000000"/>
              </a:solidFill>
              <a:effectLst/>
              <a:latin typeface="Arial" panose="020B0604020202020204" pitchFamily="34" charset="0"/>
              <a:cs typeface="Arial" panose="020B0604020202020204" pitchFamily="34" charset="0"/>
            </a:endParaRPr>
          </a:p>
          <a:p>
            <a:endParaRPr lang="en-US" sz="1500" b="0" i="0" dirty="0">
              <a:solidFill>
                <a:srgbClr val="000000"/>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9D01156-E5A6-AC70-2564-B0A3B21AE52C}"/>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4683" t="2635" r="4328" b="1716"/>
          <a:stretch/>
        </p:blipFill>
        <p:spPr>
          <a:xfrm>
            <a:off x="4975230" y="1187430"/>
            <a:ext cx="3914414" cy="5160353"/>
          </a:xfrm>
          <a:prstGeom prst="rect">
            <a:avLst/>
          </a:prstGeom>
        </p:spPr>
      </p:pic>
      <p:sp>
        <p:nvSpPr>
          <p:cNvPr id="9" name="Arrow: Right 8">
            <a:extLst>
              <a:ext uri="{FF2B5EF4-FFF2-40B4-BE49-F238E27FC236}">
                <a16:creationId xmlns:a16="http://schemas.microsoft.com/office/drawing/2014/main" id="{00F4E8DC-8A44-993E-DEC8-28965D2119C0}"/>
              </a:ext>
            </a:extLst>
          </p:cNvPr>
          <p:cNvSpPr/>
          <p:nvPr/>
        </p:nvSpPr>
        <p:spPr>
          <a:xfrm>
            <a:off x="4422457" y="3908306"/>
            <a:ext cx="615607" cy="222516"/>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64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8C4B0-D429-3356-CECD-92D57FA48A81}"/>
              </a:ext>
            </a:extLst>
          </p:cNvPr>
          <p:cNvSpPr/>
          <p:nvPr/>
        </p:nvSpPr>
        <p:spPr>
          <a:xfrm>
            <a:off x="1282235" y="362290"/>
            <a:ext cx="6195012" cy="712375"/>
          </a:xfrm>
          <a:prstGeom prst="rect">
            <a:avLst/>
          </a:prstGeom>
        </p:spPr>
        <p:txBody>
          <a:bodyPr wrap="square">
            <a:spAutoFit/>
          </a:bodyPr>
          <a:lstStyle/>
          <a:p>
            <a:pPr algn="ctr" defTabSz="374431">
              <a:defRPr/>
            </a:pPr>
            <a:r>
              <a:rPr lang="en-US" sz="2800" dirty="0">
                <a:solidFill>
                  <a:prstClr val="black"/>
                </a:solidFill>
                <a:latin typeface="Arial" panose="020B0604020202020204" pitchFamily="34" charset="0"/>
                <a:cs typeface="Arial" panose="020B0604020202020204" pitchFamily="34" charset="0"/>
              </a:rPr>
              <a:t>GVRA Website Updates &amp; Additions </a:t>
            </a:r>
          </a:p>
          <a:p>
            <a:pPr defTabSz="374431">
              <a:defRPr/>
            </a:pPr>
            <a:endParaRPr lang="en-US" sz="1229" dirty="0">
              <a:solidFill>
                <a:prstClr val="black"/>
              </a:solidFill>
              <a:latin typeface="Arial" panose="020B0604020202020204" pitchFamily="34" charset="0"/>
              <a:cs typeface="Arial" panose="020B0604020202020204" pitchFamily="34" charset="0"/>
            </a:endParaRPr>
          </a:p>
        </p:txBody>
      </p:sp>
      <p:pic>
        <p:nvPicPr>
          <p:cNvPr id="5" name="Picture 4" descr="Icon&#10;&#10;Description automatically generated">
            <a:extLst>
              <a:ext uri="{FF2B5EF4-FFF2-40B4-BE49-F238E27FC236}">
                <a16:creationId xmlns:a16="http://schemas.microsoft.com/office/drawing/2014/main" id="{29854501-920A-3A7A-1585-749C5B7A87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6" name="Straight Connector 5">
            <a:extLst>
              <a:ext uri="{FF2B5EF4-FFF2-40B4-BE49-F238E27FC236}">
                <a16:creationId xmlns:a16="http://schemas.microsoft.com/office/drawing/2014/main" id="{446A8AFE-00A4-491A-9F93-B30B6C0533BE}"/>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0A23C4E-BA81-E016-3FA2-AC72C115EDF4}"/>
              </a:ext>
            </a:extLst>
          </p:cNvPr>
          <p:cNvSpPr txBox="1"/>
          <p:nvPr/>
        </p:nvSpPr>
        <p:spPr>
          <a:xfrm>
            <a:off x="1282235" y="1140398"/>
            <a:ext cx="6877455" cy="5355312"/>
          </a:xfrm>
          <a:prstGeom prst="rect">
            <a:avLst/>
          </a:prstGeom>
          <a:noFill/>
        </p:spPr>
        <p:txBody>
          <a:bodyPr wrap="square">
            <a:spAutoFit/>
          </a:bodyPr>
          <a:lstStyle/>
          <a:p>
            <a:r>
              <a:rPr lang="en-US" sz="1500" dirty="0">
                <a:latin typeface="Arial" panose="020B0604020202020204" pitchFamily="34" charset="0"/>
                <a:ea typeface="Calibri" panose="020F0502020204030204" pitchFamily="34" charset="0"/>
                <a:cs typeface="Arial" panose="020B0604020202020204" pitchFamily="34" charset="0"/>
              </a:rPr>
              <a:t>Please visit </a:t>
            </a:r>
            <a:r>
              <a:rPr lang="en-US" sz="1500" dirty="0">
                <a:latin typeface="Arial" panose="020B0604020202020204" pitchFamily="34" charset="0"/>
                <a:ea typeface="Calibri" panose="020F0502020204030204" pitchFamily="34" charset="0"/>
                <a:cs typeface="Arial" panose="020B0604020202020204" pitchFamily="34" charset="0"/>
                <a:hlinkClick r:id="rId3"/>
              </a:rPr>
              <a:t>www.gvs.georgia.gov</a:t>
            </a:r>
            <a:r>
              <a:rPr lang="en-US" sz="1500" dirty="0">
                <a:latin typeface="Arial" panose="020B0604020202020204" pitchFamily="34" charset="0"/>
                <a:ea typeface="Calibri" panose="020F0502020204030204" pitchFamily="34" charset="0"/>
                <a:cs typeface="Arial" panose="020B0604020202020204" pitchFamily="34" charset="0"/>
              </a:rPr>
              <a:t> for changes to include:</a:t>
            </a:r>
          </a:p>
          <a:p>
            <a:endParaRPr lang="en-US" sz="1500" dirty="0">
              <a:latin typeface="Arial" panose="020B0604020202020204" pitchFamily="34" charset="0"/>
              <a:ea typeface="Calibri" panose="020F0502020204030204" pitchFamily="34" charset="0"/>
              <a:cs typeface="Arial" panose="020B0604020202020204" pitchFamily="34" charset="0"/>
            </a:endParaRPr>
          </a:p>
          <a:p>
            <a:r>
              <a:rPr lang="en-US" sz="1500" b="1" dirty="0">
                <a:latin typeface="Arial" panose="020B0604020202020204" pitchFamily="34" charset="0"/>
                <a:ea typeface="Calibri" panose="020F0502020204030204" pitchFamily="34" charset="0"/>
                <a:cs typeface="Arial" panose="020B0604020202020204" pitchFamily="34" charset="0"/>
              </a:rPr>
              <a:t>Page Name:</a:t>
            </a:r>
          </a:p>
          <a:p>
            <a:pPr marL="285750" indent="-285750">
              <a:buFont typeface="Arial" panose="020B0604020202020204" pitchFamily="34" charset="0"/>
              <a:buChar char="•"/>
            </a:pPr>
            <a:r>
              <a:rPr lang="en-US" sz="1500" dirty="0">
                <a:latin typeface="Arial" panose="020B0604020202020204" pitchFamily="34" charset="0"/>
                <a:ea typeface="Calibri" panose="020F0502020204030204" pitchFamily="34" charset="0"/>
                <a:cs typeface="Arial" panose="020B0604020202020204" pitchFamily="34" charset="0"/>
              </a:rPr>
              <a:t>Refer to the Provider Management link for all resources </a:t>
            </a:r>
          </a:p>
          <a:p>
            <a:endParaRPr lang="en-US" sz="1500" b="1" dirty="0">
              <a:latin typeface="Arial" panose="020B0604020202020204" pitchFamily="34" charset="0"/>
              <a:ea typeface="Calibri" panose="020F0502020204030204" pitchFamily="34" charset="0"/>
              <a:cs typeface="Arial" panose="020B0604020202020204" pitchFamily="34" charset="0"/>
            </a:endParaRPr>
          </a:p>
          <a:p>
            <a:r>
              <a:rPr lang="en-US" sz="1500" b="1" dirty="0">
                <a:latin typeface="Arial" panose="020B0604020202020204" pitchFamily="34" charset="0"/>
                <a:ea typeface="Calibri" panose="020F0502020204030204" pitchFamily="34" charset="0"/>
                <a:cs typeface="Arial" panose="020B0604020202020204" pitchFamily="34" charset="0"/>
              </a:rPr>
              <a:t>Located under Memos and Notices:</a:t>
            </a:r>
          </a:p>
          <a:p>
            <a:pPr marL="285750" indent="-285750">
              <a:buFont typeface="Arial" panose="020B0604020202020204" pitchFamily="34" charset="0"/>
              <a:buChar char="•"/>
            </a:pPr>
            <a:r>
              <a:rPr lang="en-US" sz="1500" dirty="0">
                <a:latin typeface="Arial" panose="020B0604020202020204" pitchFamily="34" charset="0"/>
                <a:ea typeface="Times New Roman" panose="02020603050405020304" pitchFamily="18" charset="0"/>
                <a:cs typeface="Arial" panose="020B0604020202020204" pitchFamily="34" charset="0"/>
              </a:rPr>
              <a:t>Added Critical Incident Reporting Sign </a:t>
            </a:r>
            <a:endParaRPr lang="en-US" sz="1500" dirty="0">
              <a:latin typeface="Arial" panose="020B0604020202020204" pitchFamily="34" charset="0"/>
              <a:ea typeface="Calibri" panose="020F0502020204030204" pitchFamily="34" charset="0"/>
              <a:cs typeface="Arial" panose="020B0604020202020204" pitchFamily="34" charset="0"/>
            </a:endParaRPr>
          </a:p>
          <a:p>
            <a:pPr>
              <a:lnSpc>
                <a:spcPct val="200000"/>
              </a:lnSpc>
            </a:pPr>
            <a:r>
              <a:rPr lang="en-US" sz="1500" b="1" dirty="0">
                <a:latin typeface="Arial" panose="020B0604020202020204" pitchFamily="34" charset="0"/>
                <a:ea typeface="Calibri" panose="020F0502020204030204" pitchFamily="34" charset="0"/>
                <a:cs typeface="Arial" panose="020B0604020202020204" pitchFamily="34" charset="0"/>
              </a:rPr>
              <a:t>Located under Provider Forums:</a:t>
            </a:r>
          </a:p>
          <a:p>
            <a:pPr marL="285750" indent="-285750">
              <a:buFont typeface="Arial" panose="020B0604020202020204" pitchFamily="34" charset="0"/>
              <a:buChar char="•"/>
            </a:pPr>
            <a:r>
              <a:rPr lang="en-US" sz="1500" dirty="0">
                <a:latin typeface="Arial" panose="020B0604020202020204" pitchFamily="34" charset="0"/>
                <a:ea typeface="Times New Roman" panose="02020603050405020304" pitchFamily="18" charset="0"/>
                <a:cs typeface="Arial" panose="020B0604020202020204" pitchFamily="34" charset="0"/>
              </a:rPr>
              <a:t>Added Small Group Sessions PowerPoints </a:t>
            </a:r>
            <a:endParaRPr lang="en-US" sz="1500" dirty="0">
              <a:latin typeface="Arial" panose="020B0604020202020204" pitchFamily="34" charset="0"/>
              <a:ea typeface="Calibri" panose="020F0502020204030204" pitchFamily="34" charset="0"/>
              <a:cs typeface="Arial" panose="020B0604020202020204" pitchFamily="34" charset="0"/>
            </a:endParaRPr>
          </a:p>
          <a:p>
            <a:pPr>
              <a:lnSpc>
                <a:spcPct val="200000"/>
              </a:lnSpc>
            </a:pPr>
            <a:r>
              <a:rPr lang="en-US" sz="1600" dirty="0">
                <a:latin typeface="Calibri" panose="020F0502020204030204" pitchFamily="34" charset="0"/>
                <a:ea typeface="Calibri" panose="020F0502020204030204" pitchFamily="34" charset="0"/>
              </a:rPr>
              <a:t> </a:t>
            </a:r>
            <a:r>
              <a:rPr lang="en-US" sz="1600" b="1" dirty="0">
                <a:latin typeface="Arial" panose="020B0604020202020204" pitchFamily="34" charset="0"/>
                <a:ea typeface="Calibri" panose="020F0502020204030204" pitchFamily="34" charset="0"/>
                <a:cs typeface="Arial" panose="020B0604020202020204" pitchFamily="34" charset="0"/>
              </a:rPr>
              <a:t> Added and Located under Invoicing Documents:</a:t>
            </a:r>
          </a:p>
          <a:p>
            <a:pPr marL="285750"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Added all invoicing document templates</a:t>
            </a:r>
          </a:p>
          <a:p>
            <a:pPr>
              <a:lnSpc>
                <a:spcPct val="200000"/>
              </a:lnSpc>
            </a:pPr>
            <a:r>
              <a:rPr lang="en-US" sz="1600" b="1" dirty="0">
                <a:latin typeface="Arial" panose="020B0604020202020204" pitchFamily="34" charset="0"/>
                <a:ea typeface="Calibri" panose="020F0502020204030204" pitchFamily="34" charset="0"/>
                <a:cs typeface="Arial" panose="020B0604020202020204" pitchFamily="34" charset="0"/>
              </a:rPr>
              <a:t>Added and Located under Forms:</a:t>
            </a:r>
          </a:p>
          <a:p>
            <a:pPr marL="285750" indent="-28575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Added GVRA Logo Request </a:t>
            </a:r>
          </a:p>
          <a:p>
            <a:pPr marL="285750" indent="-285750">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SCR (Supplier Change Request  Form)</a:t>
            </a:r>
          </a:p>
          <a:p>
            <a:pPr marL="285750" indent="-285750">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W-9</a:t>
            </a:r>
          </a:p>
          <a:p>
            <a:pPr marL="285750" indent="-285750">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New Referral Form</a:t>
            </a:r>
          </a:p>
          <a:p>
            <a:pPr>
              <a:lnSpc>
                <a:spcPct val="200000"/>
              </a:lnSpc>
            </a:pPr>
            <a:r>
              <a:rPr lang="en-US" sz="1600" b="1" dirty="0">
                <a:latin typeface="Arial" panose="020B0604020202020204" pitchFamily="34" charset="0"/>
                <a:ea typeface="Calibri" panose="020F0502020204030204" pitchFamily="34" charset="0"/>
                <a:cs typeface="Arial" panose="020B0604020202020204" pitchFamily="34" charset="0"/>
              </a:rPr>
              <a:t>Added and Located under Provider Reports:</a:t>
            </a:r>
          </a:p>
          <a:p>
            <a:pPr marL="285750" indent="-285750">
              <a:buFont typeface="Arial" panose="020B0604020202020204" pitchFamily="34" charset="0"/>
              <a:buChar char="•"/>
            </a:pPr>
            <a:r>
              <a:rPr lang="en-US" sz="1600" dirty="0">
                <a:latin typeface="Arial" panose="020B0604020202020204" pitchFamily="34" charset="0"/>
                <a:ea typeface="Calibri" panose="020F0502020204030204" pitchFamily="34" charset="0"/>
                <a:cs typeface="Arial" panose="020B0604020202020204" pitchFamily="34" charset="0"/>
              </a:rPr>
              <a:t>Added progress reports and Year End Summary Report </a:t>
            </a:r>
            <a:endParaRPr lang="en-US" sz="1600" dirty="0">
              <a:latin typeface="Calibri" panose="020F0502020204030204" pitchFamily="34" charset="0"/>
              <a:ea typeface="Calibri" panose="020F0502020204030204" pitchFamily="34" charset="0"/>
            </a:endParaRPr>
          </a:p>
        </p:txBody>
      </p:sp>
      <p:pic>
        <p:nvPicPr>
          <p:cNvPr id="8" name="Picture 2" descr="Download World Wide Web Transparent Background HQ PNG Image | FreePNGImg">
            <a:extLst>
              <a:ext uri="{FF2B5EF4-FFF2-40B4-BE49-F238E27FC236}">
                <a16:creationId xmlns:a16="http://schemas.microsoft.com/office/drawing/2014/main" id="{AC78DE2E-0FAB-8EE3-14A4-1A00BBC74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685" y="3330475"/>
            <a:ext cx="2191124" cy="21911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2CC18AE-4F2D-C8F5-55E6-A434B2D9B06F}"/>
              </a:ext>
            </a:extLst>
          </p:cNvPr>
          <p:cNvPicPr>
            <a:picLocks noChangeAspect="1"/>
          </p:cNvPicPr>
          <p:nvPr/>
        </p:nvPicPr>
        <p:blipFill>
          <a:blip r:embed="rId5"/>
          <a:stretch>
            <a:fillRect/>
          </a:stretch>
        </p:blipFill>
        <p:spPr>
          <a:xfrm>
            <a:off x="6381685" y="1548762"/>
            <a:ext cx="2540330" cy="834826"/>
          </a:xfrm>
          <a:prstGeom prst="rect">
            <a:avLst/>
          </a:prstGeom>
        </p:spPr>
      </p:pic>
    </p:spTree>
    <p:extLst>
      <p:ext uri="{BB962C8B-B14F-4D97-AF65-F5344CB8AC3E}">
        <p14:creationId xmlns:p14="http://schemas.microsoft.com/office/powerpoint/2010/main" val="38010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453102-E01A-9305-CEA7-C8331EC1CF0F}"/>
              </a:ext>
            </a:extLst>
          </p:cNvPr>
          <p:cNvSpPr/>
          <p:nvPr/>
        </p:nvSpPr>
        <p:spPr>
          <a:xfrm>
            <a:off x="816524" y="224429"/>
            <a:ext cx="7843383" cy="523220"/>
          </a:xfrm>
          <a:prstGeom prst="rect">
            <a:avLst/>
          </a:prstGeom>
        </p:spPr>
        <p:txBody>
          <a:bodyPr wrap="square">
            <a:spAutoFit/>
          </a:bodyPr>
          <a:lstStyle/>
          <a:p>
            <a:pPr algn="ctr" defTabSz="374431">
              <a:defRPr/>
            </a:pPr>
            <a:r>
              <a:rPr lang="en-US" sz="2800" dirty="0">
                <a:solidFill>
                  <a:prstClr val="black"/>
                </a:solidFill>
                <a:latin typeface="Arial" panose="020B0604020202020204" pitchFamily="34" charset="0"/>
                <a:cs typeface="Arial" panose="020B0604020202020204" pitchFamily="34" charset="0"/>
              </a:rPr>
              <a:t>Vendor Portal Payments Processed </a:t>
            </a:r>
          </a:p>
        </p:txBody>
      </p:sp>
      <p:pic>
        <p:nvPicPr>
          <p:cNvPr id="5" name="Picture 4" descr="Icon&#10;&#10;Description automatically generated">
            <a:extLst>
              <a:ext uri="{FF2B5EF4-FFF2-40B4-BE49-F238E27FC236}">
                <a16:creationId xmlns:a16="http://schemas.microsoft.com/office/drawing/2014/main" id="{FC979039-EFB6-7EB6-79BD-0F5F237C2F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27" b="14001"/>
          <a:stretch/>
        </p:blipFill>
        <p:spPr>
          <a:xfrm>
            <a:off x="199505" y="5967360"/>
            <a:ext cx="748146" cy="798633"/>
          </a:xfrm>
          <a:prstGeom prst="rect">
            <a:avLst/>
          </a:prstGeom>
        </p:spPr>
      </p:pic>
      <p:cxnSp>
        <p:nvCxnSpPr>
          <p:cNvPr id="6" name="Straight Connector 5">
            <a:extLst>
              <a:ext uri="{FF2B5EF4-FFF2-40B4-BE49-F238E27FC236}">
                <a16:creationId xmlns:a16="http://schemas.microsoft.com/office/drawing/2014/main" id="{71448406-74F4-D4F6-A1BC-06273D482250}"/>
              </a:ext>
            </a:extLst>
          </p:cNvPr>
          <p:cNvCxnSpPr>
            <a:cxnSpLocks/>
          </p:cNvCxnSpPr>
          <p:nvPr/>
        </p:nvCxnSpPr>
        <p:spPr>
          <a:xfrm flipV="1">
            <a:off x="947651" y="6738611"/>
            <a:ext cx="7712257" cy="27382"/>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F077D4B-8226-2503-0EE5-37B48DECC65C}"/>
              </a:ext>
            </a:extLst>
          </p:cNvPr>
          <p:cNvSpPr txBox="1"/>
          <p:nvPr/>
        </p:nvSpPr>
        <p:spPr>
          <a:xfrm>
            <a:off x="-190500" y="996545"/>
            <a:ext cx="9334500" cy="8340745"/>
          </a:xfrm>
          <a:prstGeom prst="rect">
            <a:avLst/>
          </a:prstGeom>
          <a:noFill/>
        </p:spPr>
        <p:txBody>
          <a:bodyPr wrap="square">
            <a:spAutoFit/>
          </a:bodyPr>
          <a:lstStyle/>
          <a:p>
            <a:pPr marL="692150">
              <a:buFont typeface="Wingdings" panose="05000000000000000000" pitchFamily="2" charset="2"/>
              <a:buChar char="ü"/>
            </a:pPr>
            <a:r>
              <a:rPr lang="en-US" sz="1500" dirty="0">
                <a:solidFill>
                  <a:srgbClr val="000000"/>
                </a:solidFill>
                <a:latin typeface="Arial" panose="020B0604020202020204" pitchFamily="34" charset="0"/>
                <a:cs typeface="Arial" panose="020B0604020202020204" pitchFamily="34" charset="0"/>
              </a:rPr>
              <a:t>If the authorization is paid it can be found in the vendor portal under Closed Authorizations </a:t>
            </a:r>
          </a:p>
          <a:p>
            <a:pPr marL="692150">
              <a:buFont typeface="Wingdings" panose="05000000000000000000" pitchFamily="2" charset="2"/>
              <a:buChar char="ü"/>
            </a:pPr>
            <a:endParaRPr lang="en-US" sz="1500" b="0" i="0" u="none" strike="noStrike" baseline="0" dirty="0">
              <a:solidFill>
                <a:srgbClr val="000000"/>
              </a:solidFill>
              <a:latin typeface="Arial" panose="020B0604020202020204" pitchFamily="34" charset="0"/>
              <a:cs typeface="Arial" panose="020B0604020202020204" pitchFamily="34" charset="0"/>
            </a:endParaRPr>
          </a:p>
          <a:p>
            <a:pPr marL="692150">
              <a:buFont typeface="Wingdings" panose="05000000000000000000" pitchFamily="2" charset="2"/>
              <a:buChar char="ü"/>
            </a:pPr>
            <a:r>
              <a:rPr lang="en-US" sz="1500" dirty="0">
                <a:solidFill>
                  <a:srgbClr val="000000"/>
                </a:solidFill>
                <a:latin typeface="Arial" panose="020B0604020202020204" pitchFamily="34" charset="0"/>
                <a:cs typeface="Arial" panose="020B0604020202020204" pitchFamily="34" charset="0"/>
              </a:rPr>
              <a:t>Select the </a:t>
            </a:r>
            <a:r>
              <a:rPr lang="en-US" sz="1500" b="1" dirty="0">
                <a:solidFill>
                  <a:srgbClr val="00B0F0"/>
                </a:solidFill>
                <a:latin typeface="Arial" panose="020B0604020202020204" pitchFamily="34" charset="0"/>
                <a:cs typeface="Arial" panose="020B0604020202020204" pitchFamily="34" charset="0"/>
              </a:rPr>
              <a:t>blue</a:t>
            </a:r>
            <a:r>
              <a:rPr lang="en-US" sz="1500" dirty="0">
                <a:solidFill>
                  <a:srgbClr val="000000"/>
                </a:solidFill>
                <a:latin typeface="Arial" panose="020B0604020202020204" pitchFamily="34" charset="0"/>
                <a:cs typeface="Arial" panose="020B0604020202020204" pitchFamily="34" charset="0"/>
              </a:rPr>
              <a:t> Detail Number on the Authorization Detail Page to see the Processed Payment</a:t>
            </a:r>
          </a:p>
          <a:p>
            <a:pPr marL="692150"/>
            <a:r>
              <a:rPr lang="en-US" sz="1500" dirty="0">
                <a:solidFill>
                  <a:srgbClr val="000000"/>
                </a:solidFill>
                <a:latin typeface="Arial" panose="020B0604020202020204" pitchFamily="34" charset="0"/>
                <a:cs typeface="Arial" panose="020B0604020202020204" pitchFamily="34" charset="0"/>
              </a:rPr>
              <a:t>   Requests</a:t>
            </a:r>
          </a:p>
          <a:p>
            <a:pPr marL="692150">
              <a:buFont typeface="Wingdings" panose="05000000000000000000" pitchFamily="2" charset="2"/>
              <a:buChar char="ü"/>
            </a:pPr>
            <a:endParaRPr lang="en-US" sz="1500" dirty="0">
              <a:solidFill>
                <a:srgbClr val="000000"/>
              </a:solidFill>
              <a:latin typeface="Arial" panose="020B0604020202020204" pitchFamily="34" charset="0"/>
              <a:cs typeface="Arial" panose="020B0604020202020204" pitchFamily="34" charset="0"/>
            </a:endParaRPr>
          </a:p>
          <a:p>
            <a:pPr marL="692150">
              <a:buFont typeface="Wingdings" panose="05000000000000000000" pitchFamily="2" charset="2"/>
              <a:buChar char="ü"/>
            </a:pPr>
            <a:endParaRPr lang="en-US" sz="1500" dirty="0">
              <a:solidFill>
                <a:srgbClr val="000000"/>
              </a:solidFill>
              <a:latin typeface="Arial" panose="020B0604020202020204" pitchFamily="34" charset="0"/>
              <a:cs typeface="Arial" panose="020B0604020202020204" pitchFamily="34" charset="0"/>
            </a:endParaRPr>
          </a:p>
          <a:p>
            <a:pPr marL="692150">
              <a:buFont typeface="Wingdings" panose="05000000000000000000" pitchFamily="2" charset="2"/>
              <a:buChar char="ü"/>
            </a:pPr>
            <a:endParaRPr lang="en-US" sz="1500" dirty="0">
              <a:solidFill>
                <a:srgbClr val="000000"/>
              </a:solidFill>
              <a:latin typeface="Arial" panose="020B0604020202020204" pitchFamily="34" charset="0"/>
              <a:cs typeface="Arial" panose="020B0604020202020204" pitchFamily="34" charset="0"/>
            </a:endParaRPr>
          </a:p>
          <a:p>
            <a:pPr marL="692150">
              <a:buFont typeface="Wingdings" panose="05000000000000000000" pitchFamily="2" charset="2"/>
              <a:buChar char="ü"/>
            </a:pPr>
            <a:endParaRPr lang="en-US" sz="1500" dirty="0">
              <a:solidFill>
                <a:srgbClr val="000000"/>
              </a:solidFill>
              <a:latin typeface="Arial" panose="020B0604020202020204" pitchFamily="34" charset="0"/>
              <a:cs typeface="Arial" panose="020B0604020202020204" pitchFamily="34" charset="0"/>
            </a:endParaRPr>
          </a:p>
          <a:p>
            <a:pPr marL="692150">
              <a:buFont typeface="Wingdings" panose="05000000000000000000" pitchFamily="2" charset="2"/>
              <a:buChar char="ü"/>
            </a:pPr>
            <a:endParaRPr lang="en-US" sz="1500" dirty="0">
              <a:solidFill>
                <a:srgbClr val="000000"/>
              </a:solidFill>
              <a:latin typeface="Arial" panose="020B0604020202020204" pitchFamily="34" charset="0"/>
              <a:cs typeface="Arial" panose="020B0604020202020204" pitchFamily="34" charset="0"/>
            </a:endParaRPr>
          </a:p>
          <a:p>
            <a:pPr marL="692150">
              <a:buFont typeface="Wingdings" panose="05000000000000000000" pitchFamily="2" charset="2"/>
              <a:buChar char="ü"/>
            </a:pPr>
            <a:endParaRPr lang="en-US" sz="1500" dirty="0">
              <a:solidFill>
                <a:srgbClr val="000000"/>
              </a:solidFill>
              <a:latin typeface="Arial" panose="020B0604020202020204" pitchFamily="34" charset="0"/>
              <a:cs typeface="Arial" panose="020B0604020202020204" pitchFamily="34" charset="0"/>
            </a:endParaRPr>
          </a:p>
          <a:p>
            <a:pPr marL="692150">
              <a:buFont typeface="Wingdings" panose="05000000000000000000" pitchFamily="2" charset="2"/>
              <a:buChar char="ü"/>
            </a:pPr>
            <a:endParaRPr lang="en-US" sz="1500" dirty="0">
              <a:solidFill>
                <a:srgbClr val="000000"/>
              </a:solidFill>
              <a:latin typeface="Arial" panose="020B0604020202020204" pitchFamily="34" charset="0"/>
              <a:cs typeface="Arial" panose="020B0604020202020204" pitchFamily="34" charset="0"/>
            </a:endParaRPr>
          </a:p>
          <a:p>
            <a:pPr marL="692150">
              <a:buFont typeface="Wingdings" panose="05000000000000000000" pitchFamily="2" charset="2"/>
              <a:buChar char="ü"/>
            </a:pPr>
            <a:r>
              <a:rPr lang="en-US" sz="1500" dirty="0">
                <a:solidFill>
                  <a:srgbClr val="000000"/>
                </a:solidFill>
                <a:latin typeface="Arial" panose="020B0604020202020204" pitchFamily="34" charset="0"/>
                <a:cs typeface="Arial" panose="020B0604020202020204" pitchFamily="34" charset="0"/>
              </a:rPr>
              <a:t>Processed Payments section in the vendor portal will display the payment information.</a:t>
            </a:r>
          </a:p>
          <a:p>
            <a:pPr marL="692150">
              <a:buFont typeface="Wingdings" panose="05000000000000000000" pitchFamily="2" charset="2"/>
              <a:buChar char="ü"/>
            </a:pPr>
            <a:endParaRPr lang="en-US" sz="1500" dirty="0">
              <a:solidFill>
                <a:srgbClr val="000000"/>
              </a:solidFill>
              <a:latin typeface="Arial" panose="020B0604020202020204" pitchFamily="34" charset="0"/>
              <a:cs typeface="Arial" panose="020B0604020202020204" pitchFamily="34" charset="0"/>
            </a:endParaRPr>
          </a:p>
          <a:p>
            <a:pPr marL="1263650">
              <a:buFont typeface="Arial" panose="020B0604020202020204" pitchFamily="34" charset="0"/>
              <a:buChar char="•"/>
            </a:pPr>
            <a:r>
              <a:rPr lang="en-US" sz="1500" dirty="0">
                <a:solidFill>
                  <a:srgbClr val="000000"/>
                </a:solidFill>
                <a:latin typeface="Arial" panose="020B0604020202020204" pitchFamily="34" charset="0"/>
                <a:cs typeface="Arial" panose="020B0604020202020204" pitchFamily="34" charset="0"/>
              </a:rPr>
              <a:t>Check your Payment ID Number with your ACH received in the SAO Supplier/Marketplace</a:t>
            </a:r>
          </a:p>
          <a:p>
            <a:pPr marL="1263650"/>
            <a:r>
              <a:rPr lang="en-US" sz="1500" dirty="0">
                <a:solidFill>
                  <a:srgbClr val="000000"/>
                </a:solidFill>
                <a:latin typeface="Arial" panose="020B0604020202020204" pitchFamily="34" charset="0"/>
                <a:cs typeface="Arial" panose="020B0604020202020204" pitchFamily="34" charset="0"/>
              </a:rPr>
              <a:t>  Portal to ensure payment has been completed on closed authorization</a:t>
            </a:r>
          </a:p>
          <a:p>
            <a:pPr marL="1263650"/>
            <a:endParaRPr lang="en-US" sz="1500" dirty="0">
              <a:solidFill>
                <a:srgbClr val="000000"/>
              </a:solidFill>
              <a:latin typeface="Arial" panose="020B0604020202020204" pitchFamily="34" charset="0"/>
              <a:cs typeface="Arial" panose="020B0604020202020204" pitchFamily="34" charset="0"/>
            </a:endParaRPr>
          </a:p>
          <a:p>
            <a:pPr marL="1263650"/>
            <a:endParaRPr lang="en-US" sz="1500" dirty="0">
              <a:solidFill>
                <a:srgbClr val="000000"/>
              </a:solidFill>
              <a:latin typeface="Arial" panose="020B0604020202020204" pitchFamily="34" charset="0"/>
              <a:cs typeface="Arial" panose="020B0604020202020204" pitchFamily="34" charset="0"/>
            </a:endParaRPr>
          </a:p>
          <a:p>
            <a:pPr marL="1263650"/>
            <a:endParaRPr lang="en-US" sz="1500" dirty="0">
              <a:solidFill>
                <a:srgbClr val="000000"/>
              </a:solidFill>
              <a:latin typeface="Arial" panose="020B0604020202020204" pitchFamily="34" charset="0"/>
              <a:cs typeface="Arial" panose="020B0604020202020204" pitchFamily="34" charset="0"/>
            </a:endParaRPr>
          </a:p>
          <a:p>
            <a:pPr marL="1263650"/>
            <a:endParaRPr lang="en-US" sz="1500" dirty="0">
              <a:solidFill>
                <a:srgbClr val="000000"/>
              </a:solidFill>
              <a:latin typeface="Arial" panose="020B0604020202020204" pitchFamily="34" charset="0"/>
              <a:cs typeface="Arial" panose="020B0604020202020204" pitchFamily="34" charset="0"/>
            </a:endParaRPr>
          </a:p>
          <a:p>
            <a:pPr marL="1263650"/>
            <a:endParaRPr lang="en-US" sz="1500" dirty="0">
              <a:solidFill>
                <a:srgbClr val="000000"/>
              </a:solidFill>
              <a:latin typeface="Arial" panose="020B0604020202020204" pitchFamily="34" charset="0"/>
              <a:cs typeface="Arial" panose="020B0604020202020204" pitchFamily="34" charset="0"/>
            </a:endParaRPr>
          </a:p>
          <a:p>
            <a:pPr marL="1263650"/>
            <a:endParaRPr lang="en-US" sz="1500" dirty="0">
              <a:solidFill>
                <a:srgbClr val="000000"/>
              </a:solidFill>
              <a:latin typeface="Arial" panose="020B0604020202020204" pitchFamily="34" charset="0"/>
              <a:cs typeface="Arial" panose="020B0604020202020204" pitchFamily="34" charset="0"/>
            </a:endParaRPr>
          </a:p>
          <a:p>
            <a:pPr marL="1263650"/>
            <a:endParaRPr lang="en-US" sz="1500" dirty="0">
              <a:solidFill>
                <a:srgbClr val="000000"/>
              </a:solidFill>
              <a:latin typeface="Arial" panose="020B0604020202020204" pitchFamily="34" charset="0"/>
              <a:cs typeface="Arial" panose="020B0604020202020204" pitchFamily="34" charset="0"/>
            </a:endParaRPr>
          </a:p>
          <a:p>
            <a:pPr marL="1263650"/>
            <a:endParaRPr lang="en-US" sz="1500" dirty="0">
              <a:solidFill>
                <a:srgbClr val="000000"/>
              </a:solidFill>
              <a:latin typeface="Arial" panose="020B0604020202020204" pitchFamily="34" charset="0"/>
              <a:cs typeface="Arial" panose="020B0604020202020204" pitchFamily="34" charset="0"/>
            </a:endParaRPr>
          </a:p>
          <a:p>
            <a:pPr marL="1263650"/>
            <a:r>
              <a:rPr lang="en-US" sz="1500" b="1" dirty="0">
                <a:solidFill>
                  <a:srgbClr val="000000"/>
                </a:solidFill>
                <a:highlight>
                  <a:srgbClr val="FFFF00"/>
                </a:highlight>
                <a:latin typeface="Arial" panose="020B0604020202020204" pitchFamily="34" charset="0"/>
                <a:cs typeface="Arial" panose="020B0604020202020204" pitchFamily="34" charset="0"/>
              </a:rPr>
              <a:t>***The vendor portal does not send automatic payment email notifications</a:t>
            </a:r>
          </a:p>
          <a:p>
            <a:pPr marL="1263650">
              <a:buFont typeface="Arial" panose="020B0604020202020204" pitchFamily="34" charset="0"/>
              <a:buChar char="•"/>
            </a:pPr>
            <a:endParaRPr lang="en-US" sz="1600" dirty="0">
              <a:solidFill>
                <a:srgbClr val="000000"/>
              </a:solidFill>
              <a:latin typeface="Georgia" panose="02040502050405020303" pitchFamily="18" charset="0"/>
            </a:endParaRPr>
          </a:p>
          <a:p>
            <a:pPr marL="1263650">
              <a:buFont typeface="Arial" panose="020B0604020202020204" pitchFamily="34" charset="0"/>
              <a:buChar char="•"/>
            </a:pPr>
            <a:endParaRPr lang="en-US" sz="1600" dirty="0">
              <a:solidFill>
                <a:srgbClr val="000000"/>
              </a:solidFill>
              <a:latin typeface="Georgia" panose="02040502050405020303" pitchFamily="18" charset="0"/>
            </a:endParaRPr>
          </a:p>
          <a:p>
            <a:pPr marL="1263650">
              <a:buFont typeface="Arial" panose="020B0604020202020204" pitchFamily="34" charset="0"/>
              <a:buChar char="•"/>
            </a:pPr>
            <a:endParaRPr lang="en-US" sz="1600" dirty="0">
              <a:solidFill>
                <a:srgbClr val="000000"/>
              </a:solidFill>
              <a:latin typeface="Georgia" panose="02040502050405020303" pitchFamily="18" charset="0"/>
            </a:endParaRPr>
          </a:p>
          <a:p>
            <a:pPr marL="1263650">
              <a:buFont typeface="Arial" panose="020B0604020202020204" pitchFamily="34" charset="0"/>
              <a:buChar char="•"/>
            </a:pPr>
            <a:endParaRPr lang="en-US" sz="1600" dirty="0">
              <a:solidFill>
                <a:srgbClr val="000000"/>
              </a:solidFill>
              <a:latin typeface="Georgia" panose="02040502050405020303" pitchFamily="18" charset="0"/>
            </a:endParaRPr>
          </a:p>
          <a:p>
            <a:pPr marL="1263650">
              <a:buFont typeface="Arial" panose="020B0604020202020204" pitchFamily="34" charset="0"/>
              <a:buChar char="•"/>
            </a:pPr>
            <a:endParaRPr lang="en-US" sz="1600" dirty="0">
              <a:solidFill>
                <a:srgbClr val="000000"/>
              </a:solidFill>
              <a:latin typeface="Georgia" panose="02040502050405020303" pitchFamily="18" charset="0"/>
            </a:endParaRPr>
          </a:p>
          <a:p>
            <a:pPr marL="1263650">
              <a:buFont typeface="Arial" panose="020B0604020202020204" pitchFamily="34" charset="0"/>
              <a:buChar char="•"/>
            </a:pPr>
            <a:endParaRPr lang="en-US" sz="1600" dirty="0">
              <a:solidFill>
                <a:srgbClr val="000000"/>
              </a:solidFill>
              <a:latin typeface="Georgia" panose="02040502050405020303" pitchFamily="18" charset="0"/>
            </a:endParaRPr>
          </a:p>
          <a:p>
            <a:pPr marL="1263650">
              <a:buFont typeface="Arial" panose="020B0604020202020204" pitchFamily="34" charset="0"/>
              <a:buChar char="•"/>
            </a:pPr>
            <a:endParaRPr lang="en-US" sz="1600" dirty="0">
              <a:solidFill>
                <a:srgbClr val="000000"/>
              </a:solidFill>
              <a:latin typeface="Georgia" panose="02040502050405020303" pitchFamily="18" charset="0"/>
            </a:endParaRPr>
          </a:p>
          <a:p>
            <a:pPr marL="1263650">
              <a:buFont typeface="Arial" panose="020B0604020202020204" pitchFamily="34" charset="0"/>
              <a:buChar char="•"/>
            </a:pPr>
            <a:endParaRPr lang="en-US" sz="1600" dirty="0">
              <a:solidFill>
                <a:srgbClr val="000000"/>
              </a:solidFill>
              <a:latin typeface="Georgia" panose="02040502050405020303" pitchFamily="18" charset="0"/>
            </a:endParaRPr>
          </a:p>
          <a:p>
            <a:pPr marL="1263650">
              <a:buFont typeface="Arial" panose="020B0604020202020204" pitchFamily="34" charset="0"/>
              <a:buChar char="•"/>
            </a:pPr>
            <a:endParaRPr lang="en-US" sz="1600" dirty="0">
              <a:solidFill>
                <a:srgbClr val="000000"/>
              </a:solidFill>
              <a:latin typeface="Georgia" panose="02040502050405020303" pitchFamily="18" charset="0"/>
            </a:endParaRPr>
          </a:p>
          <a:p>
            <a:pPr marL="1263650"/>
            <a:endParaRPr lang="en-US" sz="1600" dirty="0">
              <a:solidFill>
                <a:srgbClr val="000000"/>
              </a:solidFill>
              <a:latin typeface="Georgia" panose="02040502050405020303" pitchFamily="18" charset="0"/>
            </a:endParaRPr>
          </a:p>
          <a:p>
            <a:pPr marL="692150">
              <a:buFont typeface="Wingdings" panose="05000000000000000000" pitchFamily="2" charset="2"/>
              <a:buChar char="ü"/>
            </a:pPr>
            <a:endParaRPr lang="en-US" sz="1600" b="0" i="0" u="none" strike="noStrike" baseline="0" dirty="0">
              <a:solidFill>
                <a:srgbClr val="000000"/>
              </a:solidFill>
              <a:latin typeface="Georgia" panose="02040502050405020303" pitchFamily="18" charset="0"/>
            </a:endParaRPr>
          </a:p>
        </p:txBody>
      </p:sp>
      <p:pic>
        <p:nvPicPr>
          <p:cNvPr id="16" name="Picture 15">
            <a:extLst>
              <a:ext uri="{FF2B5EF4-FFF2-40B4-BE49-F238E27FC236}">
                <a16:creationId xmlns:a16="http://schemas.microsoft.com/office/drawing/2014/main" id="{8E81A026-17CA-C1E3-BCCF-6ACAF4477EA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t="4928"/>
          <a:stretch/>
        </p:blipFill>
        <p:spPr>
          <a:xfrm>
            <a:off x="1038600" y="2167327"/>
            <a:ext cx="7399232" cy="1261673"/>
          </a:xfrm>
          <a:prstGeom prst="rect">
            <a:avLst/>
          </a:prstGeom>
        </p:spPr>
      </p:pic>
      <p:pic>
        <p:nvPicPr>
          <p:cNvPr id="23" name="Picture 22">
            <a:extLst>
              <a:ext uri="{FF2B5EF4-FFF2-40B4-BE49-F238E27FC236}">
                <a16:creationId xmlns:a16="http://schemas.microsoft.com/office/drawing/2014/main" id="{6DB4B3F2-77B4-7A51-300D-04321E90CC9C}"/>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r="1192"/>
          <a:stretch/>
        </p:blipFill>
        <p:spPr>
          <a:xfrm>
            <a:off x="1146144" y="4724478"/>
            <a:ext cx="7184141" cy="1336612"/>
          </a:xfrm>
          <a:prstGeom prst="rect">
            <a:avLst/>
          </a:prstGeom>
        </p:spPr>
      </p:pic>
      <p:cxnSp>
        <p:nvCxnSpPr>
          <p:cNvPr id="24" name="Straight Arrow Connector 23">
            <a:extLst>
              <a:ext uri="{FF2B5EF4-FFF2-40B4-BE49-F238E27FC236}">
                <a16:creationId xmlns:a16="http://schemas.microsoft.com/office/drawing/2014/main" id="{4D551669-00F3-4D47-2085-54E60920A365}"/>
              </a:ext>
            </a:extLst>
          </p:cNvPr>
          <p:cNvCxnSpPr>
            <a:cxnSpLocks/>
          </p:cNvCxnSpPr>
          <p:nvPr/>
        </p:nvCxnSpPr>
        <p:spPr>
          <a:xfrm>
            <a:off x="554471" y="2523279"/>
            <a:ext cx="393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1A5A0ED-15B0-B9D4-87B1-F7CCE7644B92}"/>
              </a:ext>
            </a:extLst>
          </p:cNvPr>
          <p:cNvCxnSpPr>
            <a:cxnSpLocks/>
          </p:cNvCxnSpPr>
          <p:nvPr/>
        </p:nvCxnSpPr>
        <p:spPr>
          <a:xfrm>
            <a:off x="573578" y="3161454"/>
            <a:ext cx="39318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9482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nd QTR Small Group Session PowerPoint Jan 22-26-2024" id="{64511A63-8303-41AF-8086-DE94423F77CA}" vid="{737B701B-D6AB-4A58-BE38-011105D340A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BA5F749204554F8CCF4A221542316A" ma:contentTypeVersion="0" ma:contentTypeDescription="Create a new document." ma:contentTypeScope="" ma:versionID="8b0d3d0b318aa5d780da200984356b64">
  <xsd:schema xmlns:xsd="http://www.w3.org/2001/XMLSchema" xmlns:xs="http://www.w3.org/2001/XMLSchema" xmlns:p="http://schemas.microsoft.com/office/2006/metadata/properties" xmlns:ns2="73d4659d-562f-4bd7-a14c-8ac186b3548a" targetNamespace="http://schemas.microsoft.com/office/2006/metadata/properties" ma:root="true" ma:fieldsID="0edf51ae051f5414fe536281d7afb368" ns2:_="">
    <xsd:import namespace="73d4659d-562f-4bd7-a14c-8ac186b3548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d4659d-562f-4bd7-a14c-8ac186b3548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3d4659d-562f-4bd7-a14c-8ac186b3548a">NJT44DXW3S3J-1608509917-5</_dlc_DocId>
    <_dlc_DocIdUrl xmlns="73d4659d-562f-4bd7-a14c-8ac186b3548a">
      <Url>https://gvra.sharepoint.com/sites/GVRA-AgencyPortal/_layouts/15/DocIdRedir.aspx?ID=NJT44DXW3S3J-1608509917-5</Url>
      <Description>NJT44DXW3S3J-1608509917-5</Description>
    </_dlc_DocIdUrl>
  </documentManagement>
</p:properties>
</file>

<file path=customXml/itemProps1.xml><?xml version="1.0" encoding="utf-8"?>
<ds:datastoreItem xmlns:ds="http://schemas.openxmlformats.org/officeDocument/2006/customXml" ds:itemID="{91138124-EB7A-4E3C-80FA-8ED842ADD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d4659d-562f-4bd7-a14c-8ac186b35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0ADF42-D71F-4497-9BFE-C7D5AECB4025}">
  <ds:schemaRefs>
    <ds:schemaRef ds:uri="http://schemas.microsoft.com/sharepoint/events"/>
  </ds:schemaRefs>
</ds:datastoreItem>
</file>

<file path=customXml/itemProps3.xml><?xml version="1.0" encoding="utf-8"?>
<ds:datastoreItem xmlns:ds="http://schemas.openxmlformats.org/officeDocument/2006/customXml" ds:itemID="{C1A8B8BC-9B8F-4B21-AC5E-AD78ECA3D2DA}">
  <ds:schemaRefs>
    <ds:schemaRef ds:uri="http://schemas.microsoft.com/sharepoint/v3/contenttype/forms"/>
  </ds:schemaRefs>
</ds:datastoreItem>
</file>

<file path=customXml/itemProps4.xml><?xml version="1.0" encoding="utf-8"?>
<ds:datastoreItem xmlns:ds="http://schemas.openxmlformats.org/officeDocument/2006/customXml" ds:itemID="{AED21F42-3EAC-4B88-8FE9-95D7F8D183B5}">
  <ds:schemaRefs>
    <ds:schemaRef ds:uri="http://schemas.microsoft.com/office/2006/documentManagement/types"/>
    <ds:schemaRef ds:uri="http://purl.org/dc/dcmityp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73d4659d-562f-4bd7-a14c-8ac186b3548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2nd QTR Small Group Session PowerPoint Jan 22-26-2024</Template>
  <TotalTime>662</TotalTime>
  <Words>1342</Words>
  <Application>Microsoft Office PowerPoint</Application>
  <PresentationFormat>On-screen Show (4:3)</PresentationFormat>
  <Paragraphs>208</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MS PGothic</vt:lpstr>
      <vt:lpstr>Aptos</vt:lpstr>
      <vt:lpstr>Arial</vt:lpstr>
      <vt:lpstr>Calibri</vt:lpstr>
      <vt:lpstr>Calibri Light</vt:lpstr>
      <vt:lpstr>Georgia</vt:lpstr>
      <vt:lpstr>Times New Roman</vt:lpstr>
      <vt:lpstr>Wingdings</vt:lpstr>
      <vt:lpstr>Office Theme</vt:lpstr>
      <vt:lpstr>PowerPoint Presentation</vt:lpstr>
      <vt:lpstr>PowerPoint Presentation</vt:lpstr>
      <vt:lpstr>PowerPoint Presentation</vt:lpstr>
      <vt:lpstr>PowerPoint Presentation</vt:lpstr>
      <vt:lpstr>Invoicing &amp; Timesheet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Payment Advice Notifications  Vs Account Receivable Notifications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Showers, Della</dc:creator>
  <cp:lastModifiedBy>Reid, Tawnya</cp:lastModifiedBy>
  <cp:revision>18</cp:revision>
  <dcterms:created xsi:type="dcterms:W3CDTF">2024-01-19T21:23:44Z</dcterms:created>
  <dcterms:modified xsi:type="dcterms:W3CDTF">2024-06-14T19:12:40Z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0x01010020BA5F749204554F8CCF4A221542316A</vt:lpwstr>
  </property>
  <property fmtid="{D5CDD505-2E9C-101B-9397-08002B2CF9AE}" pid="3" name="_dlc_DocIdItemGuid">
    <vt:lpwstr>50abb0b9-3c52-4eee-a79c-f45004532965</vt:lpwstr>
  </property>
</Properties>
</file>