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62"/>
  </p:notesMasterIdLst>
  <p:sldIdLst>
    <p:sldId id="598" r:id="rId3"/>
    <p:sldId id="624" r:id="rId4"/>
    <p:sldId id="633" r:id="rId5"/>
    <p:sldId id="671" r:id="rId6"/>
    <p:sldId id="672" r:id="rId7"/>
    <p:sldId id="673" r:id="rId8"/>
    <p:sldId id="674" r:id="rId9"/>
    <p:sldId id="675" r:id="rId10"/>
    <p:sldId id="659" r:id="rId11"/>
    <p:sldId id="676" r:id="rId12"/>
    <p:sldId id="677" r:id="rId13"/>
    <p:sldId id="628" r:id="rId14"/>
    <p:sldId id="683" r:id="rId15"/>
    <p:sldId id="684" r:id="rId16"/>
    <p:sldId id="685" r:id="rId17"/>
    <p:sldId id="686" r:id="rId18"/>
    <p:sldId id="687" r:id="rId19"/>
    <p:sldId id="688" r:id="rId20"/>
    <p:sldId id="627" r:id="rId21"/>
    <p:sldId id="630" r:id="rId22"/>
    <p:sldId id="632" r:id="rId23"/>
    <p:sldId id="631" r:id="rId24"/>
    <p:sldId id="622" r:id="rId25"/>
    <p:sldId id="619" r:id="rId26"/>
    <p:sldId id="658" r:id="rId27"/>
    <p:sldId id="670" r:id="rId28"/>
    <p:sldId id="666" r:id="rId29"/>
    <p:sldId id="667" r:id="rId30"/>
    <p:sldId id="669" r:id="rId31"/>
    <p:sldId id="668" r:id="rId32"/>
    <p:sldId id="663" r:id="rId33"/>
    <p:sldId id="664" r:id="rId34"/>
    <p:sldId id="665" r:id="rId35"/>
    <p:sldId id="682" r:id="rId36"/>
    <p:sldId id="678" r:id="rId37"/>
    <p:sldId id="679" r:id="rId38"/>
    <p:sldId id="600" r:id="rId39"/>
    <p:sldId id="593" r:id="rId40"/>
    <p:sldId id="594" r:id="rId41"/>
    <p:sldId id="597" r:id="rId42"/>
    <p:sldId id="592" r:id="rId43"/>
    <p:sldId id="596" r:id="rId44"/>
    <p:sldId id="595" r:id="rId45"/>
    <p:sldId id="680" r:id="rId46"/>
    <p:sldId id="601" r:id="rId47"/>
    <p:sldId id="599" r:id="rId48"/>
    <p:sldId id="602" r:id="rId49"/>
    <p:sldId id="603" r:id="rId50"/>
    <p:sldId id="604" r:id="rId51"/>
    <p:sldId id="605" r:id="rId52"/>
    <p:sldId id="606" r:id="rId53"/>
    <p:sldId id="629" r:id="rId54"/>
    <p:sldId id="651" r:id="rId55"/>
    <p:sldId id="652" r:id="rId56"/>
    <p:sldId id="653" r:id="rId57"/>
    <p:sldId id="654" r:id="rId58"/>
    <p:sldId id="655" r:id="rId59"/>
    <p:sldId id="656" r:id="rId60"/>
    <p:sldId id="681" r:id="rId6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E4C1A9-46B6-47AA-894D-D49FA9B94A15}" v="4" dt="2023-07-26T12:27:38.3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3333" autoAdjust="0"/>
  </p:normalViewPr>
  <p:slideViewPr>
    <p:cSldViewPr snapToGrid="0">
      <p:cViewPr varScale="1">
        <p:scale>
          <a:sx n="81" d="100"/>
          <a:sy n="81" d="100"/>
        </p:scale>
        <p:origin x="16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153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PTSCases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7837</c:v>
                </c:pt>
                <c:pt idx="1">
                  <c:v>9307</c:v>
                </c:pt>
                <c:pt idx="2">
                  <c:v>9350</c:v>
                </c:pt>
                <c:pt idx="3">
                  <c:v>12038</c:v>
                </c:pt>
                <c:pt idx="4">
                  <c:v>14693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58-462C-A951-595F37468D8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VR Cases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Sheet1!$C$2:$C$6</c:f>
              <c:numCache>
                <c:formatCode>#,##0</c:formatCode>
                <c:ptCount val="5"/>
                <c:pt idx="0">
                  <c:v>31607</c:v>
                </c:pt>
                <c:pt idx="1">
                  <c:v>26980</c:v>
                </c:pt>
                <c:pt idx="2">
                  <c:v>19719</c:v>
                </c:pt>
                <c:pt idx="3">
                  <c:v>16722</c:v>
                </c:pt>
                <c:pt idx="4">
                  <c:v>13497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58-462C-A951-595F37468D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580130159"/>
        <c:axId val="580126799"/>
      </c:barChart>
      <c:catAx>
        <c:axId val="580130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126799"/>
        <c:crosses val="autoZero"/>
        <c:auto val="1"/>
        <c:lblAlgn val="ctr"/>
        <c:lblOffset val="100"/>
        <c:noMultiLvlLbl val="0"/>
      </c:catAx>
      <c:valAx>
        <c:axId val="5801267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130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PTS Applicants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6410</c:v>
                </c:pt>
                <c:pt idx="1">
                  <c:v>3688</c:v>
                </c:pt>
                <c:pt idx="2">
                  <c:v>2644</c:v>
                </c:pt>
                <c:pt idx="3">
                  <c:v>5104</c:v>
                </c:pt>
                <c:pt idx="4">
                  <c:v>6286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5F-427A-8E3E-80B81E083B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VR Referrals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Sheet1!$C$2:$C$6</c:f>
              <c:numCache>
                <c:formatCode>#,##0</c:formatCode>
                <c:ptCount val="5"/>
                <c:pt idx="0">
                  <c:v>9977</c:v>
                </c:pt>
                <c:pt idx="1">
                  <c:v>6991</c:v>
                </c:pt>
                <c:pt idx="2">
                  <c:v>3069</c:v>
                </c:pt>
                <c:pt idx="3">
                  <c:v>3514</c:v>
                </c:pt>
                <c:pt idx="4">
                  <c:v>3748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5F-427A-8E3E-80B81E083B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VR Applicants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Sheet1!$D$2:$D$6</c:f>
              <c:numCache>
                <c:formatCode>#,##0</c:formatCode>
                <c:ptCount val="5"/>
                <c:pt idx="0">
                  <c:v>10120</c:v>
                </c:pt>
                <c:pt idx="1">
                  <c:v>7166</c:v>
                </c:pt>
                <c:pt idx="2">
                  <c:v>3027</c:v>
                </c:pt>
                <c:pt idx="3">
                  <c:v>3550</c:v>
                </c:pt>
                <c:pt idx="4">
                  <c:v>3922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5F-427A-8E3E-80B81E083B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331986928"/>
        <c:axId val="1331987888"/>
      </c:barChart>
      <c:catAx>
        <c:axId val="1331986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1987888"/>
        <c:crosses val="autoZero"/>
        <c:auto val="1"/>
        <c:lblAlgn val="ctr"/>
        <c:lblOffset val="100"/>
        <c:noMultiLvlLbl val="0"/>
      </c:catAx>
      <c:valAx>
        <c:axId val="133198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198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Students Served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 2023</c:v>
                </c:pt>
                <c:pt idx="6">
                  <c:v>FY 2024 (Goal)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2322</c:v>
                </c:pt>
                <c:pt idx="1">
                  <c:v>7837</c:v>
                </c:pt>
                <c:pt idx="2">
                  <c:v>9307</c:v>
                </c:pt>
                <c:pt idx="3">
                  <c:v>9350</c:v>
                </c:pt>
                <c:pt idx="4">
                  <c:v>12038</c:v>
                </c:pt>
                <c:pt idx="5">
                  <c:v>14693</c:v>
                </c:pt>
                <c:pt idx="6">
                  <c:v>26250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B3-41DC-942A-BD92E86E56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751725967"/>
        <c:axId val="1751726447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New Referrals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 2023</c:v>
                </c:pt>
                <c:pt idx="6">
                  <c:v>FY 2024 (Goal)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3860</c:v>
                </c:pt>
                <c:pt idx="1">
                  <c:v>6630</c:v>
                </c:pt>
                <c:pt idx="2">
                  <c:v>4305</c:v>
                </c:pt>
                <c:pt idx="3">
                  <c:v>2802</c:v>
                </c:pt>
                <c:pt idx="4">
                  <c:v>5460</c:v>
                </c:pt>
                <c:pt idx="5">
                  <c:v>6831</c:v>
                </c:pt>
                <c:pt idx="6">
                  <c:v>8750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B3-41DC-942A-BD92E86E56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51725967"/>
        <c:axId val="1751726447"/>
      </c:lineChart>
      <c:catAx>
        <c:axId val="1751725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726447"/>
        <c:crosses val="autoZero"/>
        <c:auto val="1"/>
        <c:lblAlgn val="ctr"/>
        <c:lblOffset val="100"/>
        <c:noMultiLvlLbl val="0"/>
      </c:catAx>
      <c:valAx>
        <c:axId val="1751726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725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AB05DFA-61CA-4EDB-8379-BD2ABE98D1BD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82ABD5A-9450-4643-98D6-F2756562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0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DD82-A48F-4DAC-A478-C460F7075A53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644-EF0A-4CEC-AC0E-24EB8E843D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92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F22A-E7FF-4CF0-85A8-DA8F4AF66653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644-EF0A-4CEC-AC0E-24EB8E843D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506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AE74-04EA-4561-9D47-1AD82AAAF53D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644-EF0A-4CEC-AC0E-24EB8E843D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61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0468-A92A-44CF-A089-A1530456F6E8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50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C14D-8965-4B72-9E1F-23B6E7C907FA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08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25599-96FE-4802-9FFA-3224396D8C11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83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A00D-DE1A-49F6-BC6E-0544DB14414D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702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74D9-CC0F-42C4-B7B6-FC7A5A906D1A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654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27CA-98CB-4080-8EA2-6C2D056A9FBD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916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B310-6C5F-4F56-9815-053DAC6959C0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722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08536-6822-4F2A-BBE8-D793BB8A03A1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39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C13C6-E4AE-492F-B788-E0B6E3597C0B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644-EF0A-4CEC-AC0E-24EB8E843D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14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F9AC-51EA-495F-B580-BDF5B739D2E2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667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BD061-D997-4E49-8CAA-4477332CE246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917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2767-A7C1-4953-9A5F-50B7C17E5F31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1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69AB-E187-4B76-8473-C1C03292FF20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644-EF0A-4CEC-AC0E-24EB8E843D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996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7FE7A-67AA-4C3C-B1E9-B99A183300AA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644-EF0A-4CEC-AC0E-24EB8E843D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199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AA4F-565A-47C7-9F1C-590D6213B9AE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644-EF0A-4CEC-AC0E-24EB8E843D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45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48B16-5D90-42BC-96D6-D21B7B740B9F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644-EF0A-4CEC-AC0E-24EB8E843D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03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9D37E-73CA-44D5-954C-4369C7903CB8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644-EF0A-4CEC-AC0E-24EB8E843D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571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CDA9-ED32-4347-8821-A11DB2940E9D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644-EF0A-4CEC-AC0E-24EB8E843D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08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0BEC-F77E-4097-AD45-A678134E7FD8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644-EF0A-4CEC-AC0E-24EB8E843D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51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D195C-F0B6-4E6B-A6D5-DFBDFE8855AF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61644-EF0A-4CEC-AC0E-24EB8E843D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6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B2247-CD98-49A6-B66D-7A71D8307157}" type="datetime1">
              <a:rPr lang="en-US" smtClean="0"/>
              <a:t>7/31/2023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4BE43-9AAD-40E5-B13E-C9A46A52A9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54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heila.pierce@gvs.ga.gov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haron.hall@gvs.ga.go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Jeff.allen@gvs.ga.gov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arriett.young@gvs.ga.go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Jennifer.Howell@gvs.ga.gov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rica.shedd@gvs.ga.go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eferral.gvs.ga.gov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Sheila.pierce@gvs.ga.gov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haron.hall@gvs.ga.gov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cc02.safelinks.protection.outlook.com/?url=http%3A%2F%2Fgcicweb.gbi.state.ga.us%2Fncja%2Fcontent%2Fgaps-fee-change&amp;data=05%7C01%7CSheila.Pierce%40gvs.ga.gov%7C1bbdde58203d438b76b008db8793d5bb%7Ce54ad2e331314ed797e3e6e95d089c4e%7C0%7C0%7C638252841524859576%7CUnknown%7CTWFpbGZsb3d8eyJWIjoiMC4wLjAwMDAiLCJQIjoiV2luMzIiLCJBTiI6Ik1haWwiLCJXVCI6Mn0%3D%7C3000%7C%7C%7C&amp;sdata=%2Bn%2F99W7iMjvB%2FLXJN8ij45FhfRBjr8T4LPDGt9qqweA%3D&amp;reserved=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.Wells@gvs.ga.gov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haron.hall@gvs.ga.gov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Sheila.pierce@gvs.ga.gov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hyperlink" Target="https://pxhere.com/en/photo/1436801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emf"/><Relationship Id="rId4" Type="http://schemas.openxmlformats.org/officeDocument/2006/relationships/hyperlink" Target="http://bit.ly/RWSpromovideo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Sharon.demille@gvs.ga.gov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arriett.young@gvs.ga.gov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333" y="513933"/>
            <a:ext cx="9016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 Quarterly Provider Information Forum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333" y="1714262"/>
            <a:ext cx="6454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Sheila Pierce, Director of Program 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Sheila.pierce@gvs.ga.gov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Sharon.hall@gvs.ga.gov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17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4"/>
            <a:ext cx="8594988" cy="9029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Agency Updates – Prospective Initiatives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FBBF8C-66E6-62F2-3375-5034A8B40C85}"/>
              </a:ext>
            </a:extLst>
          </p:cNvPr>
          <p:cNvSpPr txBox="1"/>
          <p:nvPr/>
        </p:nvSpPr>
        <p:spPr>
          <a:xfrm>
            <a:off x="797859" y="1671562"/>
            <a:ext cx="8513194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Disability Innovation Fund - Pathways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GVRA applied for a second grant as a collaboration with the Centers for Independent Living, Georgia Department of Education, and Local School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ystems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offer pre-vocational rehabilitation services to middle and high school students.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Search in Cave Spring Center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Fully funded by GVRA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to allow for first residential project search in year two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IPSE Grant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Potential opportunity to increase funding through a federal match with adjustments that align with vocational services requirements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565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4"/>
            <a:ext cx="8594988" cy="9029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Agency Updates – Challenges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FBBF8C-66E6-62F2-3375-5034A8B40C85}"/>
              </a:ext>
            </a:extLst>
          </p:cNvPr>
          <p:cNvSpPr txBox="1"/>
          <p:nvPr/>
        </p:nvSpPr>
        <p:spPr>
          <a:xfrm>
            <a:off x="797859" y="1578325"/>
            <a:ext cx="851319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 and Training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ocational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Rehabilitation Services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 Goals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Balancing pre-vocational rehabilitation services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skills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Equipment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Assistive Work Technology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Balancing Local Education Agency Needs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218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333" y="609785"/>
            <a:ext cx="8734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Policy and Compliance Services Updates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Pre-Employment Transition Services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354" y="1558145"/>
            <a:ext cx="645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Jeff Allen, Director of Policy and Compliance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Jeff.Allen@gvs.ga.gov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Harriett.young@gvs.ga.gov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13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4"/>
            <a:ext cx="8594988" cy="9029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Goal: Serve More 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D698A5-5E8B-42FF-45F6-4BC6B3E05856}"/>
              </a:ext>
            </a:extLst>
          </p:cNvPr>
          <p:cNvSpPr txBox="1"/>
          <p:nvPr/>
        </p:nvSpPr>
        <p:spPr>
          <a:xfrm>
            <a:off x="301566" y="1475307"/>
            <a:ext cx="821378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GVRA is required to spend 15% of its federal draw down on Pre-Employment Transition Services:</a:t>
            </a: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Provider Assists in 5 Required Areas</a:t>
            </a:r>
          </a:p>
          <a:p>
            <a:pPr marL="914400" marR="0" lvl="1" indent="-4572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Job Exploration Counseling</a:t>
            </a:r>
          </a:p>
          <a:p>
            <a:pPr marL="914400" marR="0" lvl="1" indent="-4572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Work-Based Learning Experiences</a:t>
            </a:r>
          </a:p>
          <a:p>
            <a:pPr marL="914400" marR="0" lvl="1" indent="-4572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Postsecondary Education Opportunities</a:t>
            </a:r>
          </a:p>
          <a:p>
            <a:pPr marL="914400" marR="0" lvl="1" indent="-4572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Workplace Readiness Training</a:t>
            </a:r>
          </a:p>
          <a:p>
            <a:pPr marL="914400" marR="0" lvl="1" indent="-4572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Instruction in Self-advocacy</a:t>
            </a: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Rough estimate for the amount Georgia must reserve for Pre-ETS (based upon the ability to drawdown the total 110 allotments):  $14-$15 million</a:t>
            </a: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Estimated 90,000 students with a 504 or IEP</a:t>
            </a:r>
          </a:p>
        </p:txBody>
      </p:sp>
    </p:spTree>
    <p:extLst>
      <p:ext uri="{BB962C8B-B14F-4D97-AF65-F5344CB8AC3E}">
        <p14:creationId xmlns:p14="http://schemas.microsoft.com/office/powerpoint/2010/main" val="4687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4"/>
            <a:ext cx="8594988" cy="9029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PRE-ETS Progress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435935E-E12A-292F-9563-2834D4D9E3CC}"/>
              </a:ext>
            </a:extLst>
          </p:cNvPr>
          <p:cNvGraphicFramePr/>
          <p:nvPr/>
        </p:nvGraphicFramePr>
        <p:xfrm>
          <a:off x="1092679" y="2082983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3789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4"/>
            <a:ext cx="8594988" cy="9029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Strategies: Serve More 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9BCA52-261D-3216-B6C5-6D1564A98EA0}"/>
              </a:ext>
            </a:extLst>
          </p:cNvPr>
          <p:cNvSpPr txBox="1"/>
          <p:nvPr/>
        </p:nvSpPr>
        <p:spPr>
          <a:xfrm>
            <a:off x="301566" y="1443379"/>
            <a:ext cx="859498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serving more in each school across all disabilities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 your population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Review Provider Manual for opportunities that fit your audience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Providers leveraging relationships with the schools to help gain access to more students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 with other providers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Communicate with local staff of events and schools you are speaking with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After-School/ Weekend opportunities.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Joint outreach by promoting PRE-ETS partnership with GVRA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Does the school or parents know that this is a public/private partnership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we using GVRA logos or communicating the impact of funding opportunities?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065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4"/>
            <a:ext cx="8594988" cy="9029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Strategies: Challenges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700141-AEB0-AE97-858A-9B9E023144A4}"/>
              </a:ext>
            </a:extLst>
          </p:cNvPr>
          <p:cNvSpPr txBox="1"/>
          <p:nvPr/>
        </p:nvSpPr>
        <p:spPr>
          <a:xfrm>
            <a:off x="301566" y="1751234"/>
            <a:ext cx="835834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15% reserve doesn’t factor in cost-saving measures. </a:t>
            </a:r>
          </a:p>
          <a:p>
            <a:pPr marL="457200" marR="0" lvl="0" indent="-4572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Some of the Pre-ETS costs require manual data entry by field staff and have been underreported</a:t>
            </a:r>
          </a:p>
          <a:p>
            <a:pPr marL="457200" marR="0" lvl="0" indent="-4572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Administrative functions related to Pre-ETS are not allocable and can be time-consuming. </a:t>
            </a:r>
          </a:p>
          <a:p>
            <a:pPr marL="457200" marR="0" lvl="0" indent="-4572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Participation in some Pre-ETS activities requires additional tasks on local educators at a time when they are also facing staff shortages</a:t>
            </a:r>
          </a:p>
          <a:p>
            <a:pPr marL="457200" marR="0" lvl="0" indent="-4572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Reporting Requirements </a:t>
            </a:r>
          </a:p>
          <a:p>
            <a:pPr marL="914400" marR="0" lvl="1" indent="-4572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Case Management System</a:t>
            </a:r>
          </a:p>
          <a:p>
            <a:pPr marL="914400" marR="0" lvl="1" indent="-4572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Federal Requirements</a:t>
            </a:r>
          </a:p>
          <a:p>
            <a:pPr marL="914400" marR="0" lvl="1" indent="-4572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403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4"/>
            <a:ext cx="8594988" cy="9029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Provider Statistics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87A235-2873-6F7A-900B-8317A088891A}"/>
              </a:ext>
            </a:extLst>
          </p:cNvPr>
          <p:cNvGraphicFramePr>
            <a:graphicFrameLocks noGrp="1"/>
          </p:cNvGraphicFramePr>
          <p:nvPr/>
        </p:nvGraphicFramePr>
        <p:xfrm>
          <a:off x="301565" y="2050154"/>
          <a:ext cx="8566390" cy="38709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27567">
                  <a:extLst>
                    <a:ext uri="{9D8B030D-6E8A-4147-A177-3AD203B41FA5}">
                      <a16:colId xmlns:a16="http://schemas.microsoft.com/office/drawing/2014/main" val="948269432"/>
                    </a:ext>
                  </a:extLst>
                </a:gridCol>
                <a:gridCol w="1207698">
                  <a:extLst>
                    <a:ext uri="{9D8B030D-6E8A-4147-A177-3AD203B41FA5}">
                      <a16:colId xmlns:a16="http://schemas.microsoft.com/office/drawing/2014/main" val="2229760709"/>
                    </a:ext>
                  </a:extLst>
                </a:gridCol>
                <a:gridCol w="1199072">
                  <a:extLst>
                    <a:ext uri="{9D8B030D-6E8A-4147-A177-3AD203B41FA5}">
                      <a16:colId xmlns:a16="http://schemas.microsoft.com/office/drawing/2014/main" val="1573070857"/>
                    </a:ext>
                  </a:extLst>
                </a:gridCol>
                <a:gridCol w="1544128">
                  <a:extLst>
                    <a:ext uri="{9D8B030D-6E8A-4147-A177-3AD203B41FA5}">
                      <a16:colId xmlns:a16="http://schemas.microsoft.com/office/drawing/2014/main" val="1662947393"/>
                    </a:ext>
                  </a:extLst>
                </a:gridCol>
                <a:gridCol w="1466491">
                  <a:extLst>
                    <a:ext uri="{9D8B030D-6E8A-4147-A177-3AD203B41FA5}">
                      <a16:colId xmlns:a16="http://schemas.microsoft.com/office/drawing/2014/main" val="268645423"/>
                    </a:ext>
                  </a:extLst>
                </a:gridCol>
                <a:gridCol w="1121434">
                  <a:extLst>
                    <a:ext uri="{9D8B030D-6E8A-4147-A177-3AD203B41FA5}">
                      <a16:colId xmlns:a16="http://schemas.microsoft.com/office/drawing/2014/main" val="3619798303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Fiscal Year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Students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Providers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Students Per Provider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Expenses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Cost Per Student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extLst>
                  <a:ext uri="{0D108BD9-81ED-4DB2-BD59-A6C34878D82A}">
                    <a16:rowId xmlns:a16="http://schemas.microsoft.com/office/drawing/2014/main" val="120569921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FY 2018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2,111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$2,135,285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$1,012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extLst>
                  <a:ext uri="{0D108BD9-81ED-4DB2-BD59-A6C34878D82A}">
                    <a16:rowId xmlns:a16="http://schemas.microsoft.com/office/drawing/2014/main" val="12796924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FY 2019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5,179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77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$7,956,582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$1,536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extLst>
                  <a:ext uri="{0D108BD9-81ED-4DB2-BD59-A6C34878D82A}">
                    <a16:rowId xmlns:a16="http://schemas.microsoft.com/office/drawing/2014/main" val="362706422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FY 2020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3,438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67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51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$4,152,601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$1,208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extLst>
                  <a:ext uri="{0D108BD9-81ED-4DB2-BD59-A6C34878D82A}">
                    <a16:rowId xmlns:a16="http://schemas.microsoft.com/office/drawing/2014/main" val="11452159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FY 2021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945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$797,810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$844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extLst>
                  <a:ext uri="{0D108BD9-81ED-4DB2-BD59-A6C34878D82A}">
                    <a16:rowId xmlns:a16="http://schemas.microsoft.com/office/drawing/2014/main" val="263711555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FY 2022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4,003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83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$3,371,962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$842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extLst>
                  <a:ext uri="{0D108BD9-81ED-4DB2-BD59-A6C34878D82A}">
                    <a16:rowId xmlns:a16="http://schemas.microsoft.com/office/drawing/2014/main" val="341393866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FY 2023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5,487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$4,497,338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$820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extLst>
                  <a:ext uri="{0D108BD9-81ED-4DB2-BD59-A6C34878D82A}">
                    <a16:rowId xmlns:a16="http://schemas.microsoft.com/office/drawing/2014/main" val="97385524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extLst>
                  <a:ext uri="{0D108BD9-81ED-4DB2-BD59-A6C34878D82A}">
                    <a16:rowId xmlns:a16="http://schemas.microsoft.com/office/drawing/2014/main" val="381542981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FY 2024 (Goal)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26,250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35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750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13,125,000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$500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0" anchor="b"/>
                </a:tc>
                <a:extLst>
                  <a:ext uri="{0D108BD9-81ED-4DB2-BD59-A6C34878D82A}">
                    <a16:rowId xmlns:a16="http://schemas.microsoft.com/office/drawing/2014/main" val="4014150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3906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4"/>
            <a:ext cx="8594988" cy="9029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Section 107 of the Rehabilitation Act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FE264E-CF48-8170-13BA-C0EE86855AB6}"/>
              </a:ext>
            </a:extLst>
          </p:cNvPr>
          <p:cNvSpPr txBox="1"/>
          <p:nvPr/>
        </p:nvSpPr>
        <p:spPr>
          <a:xfrm>
            <a:off x="301566" y="1644354"/>
            <a:ext cx="85949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Section 107 of the Rehabilitation Act requires RSA to conduct periodic monitoring of State VR agencies </a:t>
            </a: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PRE-ETS 15% allocation will be reviewed annually beginning FFY 2021</a:t>
            </a: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FFY 2021, 39 of 78 VR Combined, General, and Blind Agencies did not meet their 15% requirement under Section 107 of the Rehabilitation Act.</a:t>
            </a: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Reporting Period covers the Pandemic</a:t>
            </a: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VR funding can be impacted which impacts all 150 providers</a:t>
            </a: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GVRA is on track to meet its 15% allocation for FFY 2022 which ends September 30, 2023 (due to two year grant cycle)</a:t>
            </a:r>
          </a:p>
        </p:txBody>
      </p:sp>
    </p:spTree>
    <p:extLst>
      <p:ext uri="{BB962C8B-B14F-4D97-AF65-F5344CB8AC3E}">
        <p14:creationId xmlns:p14="http://schemas.microsoft.com/office/powerpoint/2010/main" val="3666404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333" y="609785"/>
            <a:ext cx="8734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Client Services Updates Report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354" y="1558145"/>
            <a:ext cx="806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Jennifer Howell, Director of Client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Jennifer.Howell@gvs.ga.gov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erica.shedd@gvs.ga.gov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17659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10AE5AB-44D4-95E6-D730-D989F7BAF564}"/>
              </a:ext>
            </a:extLst>
          </p:cNvPr>
          <p:cNvSpPr txBox="1"/>
          <p:nvPr/>
        </p:nvSpPr>
        <p:spPr>
          <a:xfrm>
            <a:off x="797859" y="1184918"/>
            <a:ext cx="816684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PMingLiU" panose="02020500000000000000" pitchFamily="18" charset="-120"/>
              </a:rPr>
              <a:t>9:00 – 9:15       Room Open / Arrival 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PMingLiU" panose="02020500000000000000" pitchFamily="18" charset="-120"/>
              </a:rPr>
              <a:t>9:15 – 9:30       Welcome (Chris Wells)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PMingLiU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+mn-cs"/>
              </a:rPr>
              <a:t>9:30 - 10:00      Pre-Employment Transition Services (Jeff Allen)</a:t>
            </a:r>
          </a:p>
          <a:p>
            <a:pPr lvl="4"/>
            <a:r>
              <a:rPr lang="en-US" dirty="0">
                <a:effectLst/>
                <a:latin typeface="Calibri" panose="020F0502020204030204" pitchFamily="34" charset="0"/>
                <a:ea typeface="PMingLiU" panose="02020500000000000000" pitchFamily="18" charset="-120"/>
              </a:rPr>
              <a:t>                               </a:t>
            </a:r>
            <a:r>
              <a:rPr lang="en-US" b="1" dirty="0">
                <a:effectLst/>
                <a:latin typeface="Calibri" panose="020F0502020204030204" pitchFamily="34" charset="0"/>
                <a:ea typeface="PMingLiU" panose="02020500000000000000" pitchFamily="18" charset="-120"/>
              </a:rPr>
              <a:t>                   </a:t>
            </a:r>
            <a:endParaRPr lang="en-US" dirty="0">
              <a:effectLst/>
              <a:latin typeface="Calibri" panose="020F0502020204030204" pitchFamily="34" charset="0"/>
              <a:ea typeface="PMingLiU" panose="02020500000000000000" pitchFamily="18" charset="-12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PMingLiU" panose="02020500000000000000" pitchFamily="18" charset="-120"/>
              </a:rPr>
              <a:t>10:00 – 10:20   </a:t>
            </a:r>
            <a:r>
              <a:rPr lang="en-US" sz="1800" dirty="0">
                <a:effectLst/>
                <a:latin typeface="Calibri" panose="020F0502020204030204" pitchFamily="34" charset="0"/>
                <a:ea typeface="PMingLiU" panose="02020500000000000000" pitchFamily="18" charset="-120"/>
              </a:rPr>
              <a:t>Client Services (Jennifer Howell)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PMingLiU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+mn-cs"/>
              </a:rPr>
              <a:t>10:20 – 10:40    Provider Update Report (Sheila Pierce)</a:t>
            </a:r>
          </a:p>
          <a:p>
            <a:pPr lvl="4"/>
            <a:endParaRPr lang="en-US" dirty="0">
              <a:latin typeface="Calibri" panose="020F0502020204030204" pitchFamily="34" charset="0"/>
              <a:ea typeface="PMingLiU" panose="02020500000000000000" pitchFamily="18" charset="-12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PMingLiU" panose="02020500000000000000" pitchFamily="18" charset="-120"/>
              </a:rPr>
              <a:t>10:40 – 11:00     Break </a:t>
            </a:r>
            <a:r>
              <a:rPr lang="en-U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</a:rPr>
              <a:t>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PMingLiU" panose="02020500000000000000" pitchFamily="18" charset="-12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+mn-cs"/>
              </a:rPr>
              <a:t>11:00 – 11:30	 Roosevelt Warm Springs and Cave Springs (Dennis Medders &amp;            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+mn-cs"/>
              </a:rPr>
              <a:t>                                                                                                        Elizabeth Watts)</a:t>
            </a:r>
          </a:p>
          <a:p>
            <a:pPr marL="45720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PMingLiU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+mn-cs"/>
              </a:rPr>
              <a:t>11:30 – 11:50  Supported Employment (Sharon DeMille)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+mn-cs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+mn-cs"/>
              </a:rPr>
              <a:t>11:50 -  12:00  Provider Questions  (Sheila Pierce)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PMingLiU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+mn-cs"/>
              </a:rPr>
              <a:t>12:00 – 1:00    Networking: Meet District Representatives</a:t>
            </a:r>
            <a:endParaRPr lang="en-US" sz="1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1F1EDA-A3D6-4FC4-1000-1F21373F636E}"/>
              </a:ext>
            </a:extLst>
          </p:cNvPr>
          <p:cNvCxnSpPr>
            <a:cxnSpLocks/>
          </p:cNvCxnSpPr>
          <p:nvPr/>
        </p:nvCxnSpPr>
        <p:spPr>
          <a:xfrm>
            <a:off x="797859" y="1019746"/>
            <a:ext cx="83461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A1D75E02-AE76-88EF-0D9E-92ED2BC0C386}"/>
              </a:ext>
            </a:extLst>
          </p:cNvPr>
          <p:cNvSpPr txBox="1">
            <a:spLocks/>
          </p:cNvSpPr>
          <p:nvPr/>
        </p:nvSpPr>
        <p:spPr>
          <a:xfrm>
            <a:off x="797859" y="99655"/>
            <a:ext cx="8686799" cy="9029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Provider Forum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 Items</a:t>
            </a:r>
          </a:p>
        </p:txBody>
      </p:sp>
    </p:spTree>
    <p:extLst>
      <p:ext uri="{BB962C8B-B14F-4D97-AF65-F5344CB8AC3E}">
        <p14:creationId xmlns:p14="http://schemas.microsoft.com/office/powerpoint/2010/main" val="2499820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4"/>
            <a:ext cx="8594988" cy="9029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District Map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pic>
        <p:nvPicPr>
          <p:cNvPr id="9" name="Picture 8" descr="Map">
            <a:extLst>
              <a:ext uri="{FF2B5EF4-FFF2-40B4-BE49-F238E27FC236}">
                <a16:creationId xmlns:a16="http://schemas.microsoft.com/office/drawing/2014/main" id="{C74A773F-0E2B-B7E6-C3E6-1D5048391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451516"/>
            <a:ext cx="5143500" cy="499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12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4"/>
            <a:ext cx="8594988" cy="9029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22524F-2583-10CF-250B-E5CDBF01DB9A}"/>
              </a:ext>
            </a:extLst>
          </p:cNvPr>
          <p:cNvSpPr txBox="1"/>
          <p:nvPr/>
        </p:nvSpPr>
        <p:spPr>
          <a:xfrm>
            <a:off x="640976" y="1610705"/>
            <a:ext cx="786204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Referrals to the Vocational Rehabilitation program can be sent through the online portal found on the GVRA website at: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GVRA Referral Website (ga.gov)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Individuals can also call our Customer Care line and submit a referral over the phone at: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844-367-4872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333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4"/>
            <a:ext cx="8594988" cy="9029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93B2E01-42AC-DAC0-8B68-70C09DCD3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553555"/>
              </p:ext>
            </p:extLst>
          </p:nvPr>
        </p:nvGraphicFramePr>
        <p:xfrm>
          <a:off x="401444" y="1733758"/>
          <a:ext cx="8258462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138">
                  <a:extLst>
                    <a:ext uri="{9D8B030D-6E8A-4147-A177-3AD203B41FA5}">
                      <a16:colId xmlns:a16="http://schemas.microsoft.com/office/drawing/2014/main" val="1547933534"/>
                    </a:ext>
                  </a:extLst>
                </a:gridCol>
                <a:gridCol w="1968926">
                  <a:extLst>
                    <a:ext uri="{9D8B030D-6E8A-4147-A177-3AD203B41FA5}">
                      <a16:colId xmlns:a16="http://schemas.microsoft.com/office/drawing/2014/main" val="663570407"/>
                    </a:ext>
                  </a:extLst>
                </a:gridCol>
                <a:gridCol w="5174398">
                  <a:extLst>
                    <a:ext uri="{9D8B030D-6E8A-4147-A177-3AD203B41FA5}">
                      <a16:colId xmlns:a16="http://schemas.microsoft.com/office/drawing/2014/main" val="30046957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District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Offices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374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Matthew Salmon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Lafayette, Rome, Ellijay, and Canton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445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Celeste Harris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Marietta, Carrollton, and College Park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215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Tamika Wright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Atlanta/Piedmont, Tucker, and Norcross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443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Shari Kaplan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Cleveland, Gainesville, Athens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995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David McConnell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Warm Springs, Columbus, Macon, and Warner Robins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117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Lee Davis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Augusta, Milledgeville, Dublin, and Statesboro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717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Cathy Johnson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Albany, Tifton, Thomasville, and Valdosta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808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Candace Mims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Savannah, Waycross, Brunswick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141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6340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333" y="609785"/>
            <a:ext cx="8734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 Updates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54" y="1558145"/>
            <a:ext cx="645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Sheila Pierce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Director of Program 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Sheila.Pierce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@gvs.ga.gov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Sharon.hall@gvs.ga.gov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578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lvl="0"/>
            <a:fld id="{9674BE43-9AAD-40E5-B13E-C9A46A52A912}" type="slidenum">
              <a:rPr lang="en-US" noProof="0" smtClean="0"/>
              <a:pPr lvl="0"/>
              <a:t>24</a:t>
            </a:fld>
            <a:endParaRPr lang="en-US" noProof="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3"/>
            <a:ext cx="8594988" cy="9649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 Updates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Program Reviews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Through Mid-July we have completed more than </a:t>
            </a:r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80 this FY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371600" lvl="2" indent="-457200" defTabSz="9144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Purpose is to give you feedback on your contract compliance and client service delivery performance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Background Checks</a:t>
            </a:r>
          </a:p>
          <a:p>
            <a:pPr>
              <a:defRPr/>
            </a:pPr>
            <a:endParaRPr lang="en-US" sz="1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Changes since we met in April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provider – FieldPrint effective May 1, 2023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Rates – effective September 1, 2023, cost for background checks will increase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hlinkClick r:id="rId3"/>
              </a:rPr>
              <a:t>GAPS Fee Change | Applicant Services (state.ga.us)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Remember: Requesting is </a:t>
            </a:r>
            <a:r>
              <a:rPr lang="en-US" sz="160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never GVRA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Reason is </a:t>
            </a:r>
            <a:r>
              <a:rPr lang="en-US" sz="160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always GVRA Contractor  </a:t>
            </a:r>
            <a:endParaRPr lang="en-US" sz="1600" dirty="0">
              <a:solidFill>
                <a:prstClr val="black"/>
              </a:solidFill>
              <a:highlight>
                <a:srgbClr val="FFFF00"/>
              </a:highligh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2" defTabSz="914400">
              <a:defRPr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3B245475-9ECF-9786-4142-99F523555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729" y="5123450"/>
            <a:ext cx="7862047" cy="131934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1156965-6C4E-4C29-E76E-F545F187C287}"/>
              </a:ext>
            </a:extLst>
          </p:cNvPr>
          <p:cNvCxnSpPr>
            <a:cxnSpLocks/>
          </p:cNvCxnSpPr>
          <p:nvPr/>
        </p:nvCxnSpPr>
        <p:spPr>
          <a:xfrm>
            <a:off x="373224" y="5617029"/>
            <a:ext cx="14089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7239C06-F276-E143-ABC4-3EA1C298256D}"/>
              </a:ext>
            </a:extLst>
          </p:cNvPr>
          <p:cNvCxnSpPr>
            <a:cxnSpLocks/>
          </p:cNvCxnSpPr>
          <p:nvPr/>
        </p:nvCxnSpPr>
        <p:spPr>
          <a:xfrm flipH="1">
            <a:off x="5690743" y="6335800"/>
            <a:ext cx="10179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645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lvl="0"/>
            <a:fld id="{9674BE43-9AAD-40E5-B13E-C9A46A52A912}" type="slidenum">
              <a:rPr lang="en-US" noProof="0" smtClean="0"/>
              <a:pPr lvl="0"/>
              <a:t>25</a:t>
            </a:fld>
            <a:endParaRPr lang="en-US" noProof="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3"/>
            <a:ext cx="8594988" cy="8689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 Updates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FY24 Contracts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28, 2023       VR prepares contract documents for Fiscal Services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1, 2023 – September 29, 2023, Fiscal Services prepares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documents and routes to providers for review and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signature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1, 2023   Deadline for all FY24 agreements to be executed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the Pre-ETS Agreements: # of students and amounts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Payment Processing</a:t>
            </a:r>
          </a:p>
          <a:p>
            <a:pPr lvl="1" defTabSz="91440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Must be for an authorized service</a:t>
            </a:r>
          </a:p>
          <a:p>
            <a:pPr lvl="1" defTabSz="91440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Must be submitted timely </a:t>
            </a:r>
          </a:p>
          <a:p>
            <a:pPr lvl="1" defTabSz="914400"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Must be submitted correctly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Vendor Portal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Fiscal Services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Will only process payments for this budget Federal Fiscal Year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4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lvl="0"/>
            <a:fld id="{9674BE43-9AAD-40E5-B13E-C9A46A52A912}" type="slidenum">
              <a:rPr lang="en-US" noProof="0" smtClean="0"/>
              <a:pPr lvl="0"/>
              <a:t>26</a:t>
            </a:fld>
            <a:endParaRPr lang="en-US" noProof="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3"/>
            <a:ext cx="8594988" cy="9649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 Updates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PRS Names and District Assignments</a:t>
            </a: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All providers are assigned to a PRS</a:t>
            </a: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PRSs are providers first-point-of-contact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en-US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Role of the PRS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2" defTabSz="914400"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99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lvl="0"/>
            <a:fld id="{9674BE43-9AAD-40E5-B13E-C9A46A52A912}" type="slidenum">
              <a:rPr lang="en-US" noProof="0" smtClean="0"/>
              <a:pPr lvl="0"/>
              <a:t>27</a:t>
            </a:fld>
            <a:endParaRPr lang="en-US" noProof="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3"/>
            <a:ext cx="8594988" cy="9649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 Updates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D1 and D2  - Provider Relations Specialist: Ayesha Hussain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0A0FD9-6453-5A5C-2898-DCE6C43E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1" y="1990802"/>
            <a:ext cx="9065538" cy="415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10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lvl="0"/>
            <a:fld id="{9674BE43-9AAD-40E5-B13E-C9A46A52A912}" type="slidenum">
              <a:rPr lang="en-US" noProof="0" smtClean="0"/>
              <a:pPr lvl="0"/>
              <a:t>28</a:t>
            </a:fld>
            <a:endParaRPr lang="en-US" noProof="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3"/>
            <a:ext cx="8594988" cy="9649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 Updates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ctr">
              <a:defRPr/>
            </a:pP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D3 and D4  - Provider Relations Specialist: Della Showers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886681-A779-4817-5BC6-7FB663AA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2" y="1982286"/>
            <a:ext cx="9065538" cy="416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32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lvl="0"/>
            <a:fld id="{9674BE43-9AAD-40E5-B13E-C9A46A52A912}" type="slidenum">
              <a:rPr lang="en-US" noProof="0" smtClean="0"/>
              <a:pPr lvl="0"/>
              <a:t>29</a:t>
            </a:fld>
            <a:endParaRPr lang="en-US" noProof="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3"/>
            <a:ext cx="8594988" cy="9649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 Updates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ctr">
              <a:defRPr/>
            </a:pPr>
            <a:endParaRPr lang="en-US" sz="2000" b="1" i="1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D5 and D7  - Provider Relations Specialist: Vacant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7B7AEC6C-9280-B50A-D268-460AB513D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681424"/>
              </p:ext>
            </p:extLst>
          </p:nvPr>
        </p:nvGraphicFramePr>
        <p:xfrm>
          <a:off x="88195" y="1894153"/>
          <a:ext cx="9021729" cy="4252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587">
                  <a:extLst>
                    <a:ext uri="{9D8B030D-6E8A-4147-A177-3AD203B41FA5}">
                      <a16:colId xmlns:a16="http://schemas.microsoft.com/office/drawing/2014/main" val="2891466013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1966648845"/>
                    </a:ext>
                  </a:extLst>
                </a:gridCol>
                <a:gridCol w="1316733">
                  <a:extLst>
                    <a:ext uri="{9D8B030D-6E8A-4147-A177-3AD203B41FA5}">
                      <a16:colId xmlns:a16="http://schemas.microsoft.com/office/drawing/2014/main" val="3843918111"/>
                    </a:ext>
                  </a:extLst>
                </a:gridCol>
                <a:gridCol w="1351722">
                  <a:extLst>
                    <a:ext uri="{9D8B030D-6E8A-4147-A177-3AD203B41FA5}">
                      <a16:colId xmlns:a16="http://schemas.microsoft.com/office/drawing/2014/main" val="4190427833"/>
                    </a:ext>
                  </a:extLst>
                </a:gridCol>
                <a:gridCol w="1282148">
                  <a:extLst>
                    <a:ext uri="{9D8B030D-6E8A-4147-A177-3AD203B41FA5}">
                      <a16:colId xmlns:a16="http://schemas.microsoft.com/office/drawing/2014/main" val="2534858348"/>
                    </a:ext>
                  </a:extLst>
                </a:gridCol>
                <a:gridCol w="1242391">
                  <a:extLst>
                    <a:ext uri="{9D8B030D-6E8A-4147-A177-3AD203B41FA5}">
                      <a16:colId xmlns:a16="http://schemas.microsoft.com/office/drawing/2014/main" val="1748411745"/>
                    </a:ext>
                  </a:extLst>
                </a:gridCol>
                <a:gridCol w="1221012">
                  <a:extLst>
                    <a:ext uri="{9D8B030D-6E8A-4147-A177-3AD203B41FA5}">
                      <a16:colId xmlns:a16="http://schemas.microsoft.com/office/drawing/2014/main" val="1624921588"/>
                    </a:ext>
                  </a:extLst>
                </a:gridCol>
              </a:tblGrid>
              <a:tr h="595230"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Albany Area CSB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Annandale at Suwanee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Absolute Quality Interpreting Services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B. Smith Associates, LLC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Behavioral Health Services of South Georgia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Ben Hill Board of Health The Jessamine Place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Connecting Communities and Families, Inc.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474495"/>
                  </a:ext>
                </a:extLst>
              </a:tr>
              <a:tr h="537618">
                <a:tc>
                  <a:txBody>
                    <a:bodyPr/>
                    <a:lstStyle/>
                    <a:p>
                      <a:r>
                        <a:rPr lang="en-US" sz="1050" b="1" dirty="0"/>
                        <a:t>Dynamic Learning Centers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Easter Seals Southern Georgia,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Easter Seals West Georgia, Inc.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Employment Matters of South Georgia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Gainesville Jaycees Vocational Rehab Center,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G &amp; B Works,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Generations to Come Center, LLC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371223"/>
                  </a:ext>
                </a:extLst>
              </a:tr>
              <a:tr h="9892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/>
                        <a:t> Georgia Committee on Employment of People with Disabilities  </a:t>
                      </a:r>
                    </a:p>
                    <a:p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Georgia Interpreting Services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Goodwill of the Southern Rivers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Goodwill Middle Georgia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I Haul Transportation,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Nathan’s Driving School,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New Horizons CSB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300482"/>
                  </a:ext>
                </a:extLst>
              </a:tr>
              <a:tr h="537618">
                <a:tc>
                  <a:txBody>
                    <a:bodyPr/>
                    <a:lstStyle/>
                    <a:p>
                      <a:r>
                        <a:rPr lang="en-US" sz="1050" b="1" dirty="0"/>
                        <a:t>New Ventures,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Nova Counseling and Consulting Services, LLC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Oconee CSB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Phoenix Elite Solutions, LLC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River Edge CSB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Shepherd Center,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The Arc Macon, Inc.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676206"/>
                  </a:ext>
                </a:extLst>
              </a:tr>
              <a:tr h="688151">
                <a:tc>
                  <a:txBody>
                    <a:bodyPr/>
                    <a:lstStyle/>
                    <a:p>
                      <a:r>
                        <a:rPr lang="en-US" sz="1050" b="1" dirty="0"/>
                        <a:t>The Arc of Southwest Georgia,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The Frazer Center,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The Rehab Center, LLC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Tift County Board of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Tree of Life,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 err="1"/>
                        <a:t>ViewPoint</a:t>
                      </a:r>
                      <a:r>
                        <a:rPr lang="en-US" sz="1050" b="1" dirty="0"/>
                        <a:t>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/>
                        <a:t>Visually Impaired Foundation of Georgia, Inc.</a:t>
                      </a:r>
                    </a:p>
                    <a:p>
                      <a:endParaRPr lang="en-US" sz="105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181714"/>
                  </a:ext>
                </a:extLst>
              </a:tr>
              <a:tr h="688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/>
                        <a:t>Wiregrass Resource Group</a:t>
                      </a:r>
                    </a:p>
                    <a:p>
                      <a:endParaRPr lang="en-US" sz="1050" b="1" dirty="0"/>
                    </a:p>
                    <a:p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 err="1"/>
                        <a:t>WizABILITY</a:t>
                      </a:r>
                      <a:r>
                        <a:rPr lang="en-US" sz="1050" b="1" dirty="0"/>
                        <a:t> Group, LLC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/>
                        <a:t>Workplace Learning Solutions, LLC</a:t>
                      </a:r>
                    </a:p>
                    <a:p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652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189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333" y="643238"/>
            <a:ext cx="8734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Provider Forum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Welcome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333" y="1714262"/>
            <a:ext cx="6454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 Wells, Executive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Chris.Wells@gvs.ga.gov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Arlene.Fowler@gvs.ga.gov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13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lvl="0"/>
            <a:fld id="{9674BE43-9AAD-40E5-B13E-C9A46A52A912}" type="slidenum">
              <a:rPr lang="en-US" noProof="0" smtClean="0"/>
              <a:pPr lvl="0"/>
              <a:t>30</a:t>
            </a:fld>
            <a:endParaRPr lang="en-US" noProof="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3"/>
            <a:ext cx="8594988" cy="9649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 Updates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ctr">
              <a:defRPr/>
            </a:pPr>
            <a:endParaRPr lang="en-US" sz="2000" b="1" i="1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ctr">
              <a:defRPr/>
            </a:pP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D6 and D8  - Provider Relations Specialist: Courtney Sapp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B9C73-70A6-4E23-9E01-7F4998A34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5992"/>
            <a:ext cx="9122901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98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lvl="0"/>
            <a:fld id="{9674BE43-9AAD-40E5-B13E-C9A46A52A912}" type="slidenum">
              <a:rPr lang="en-US" noProof="0" smtClean="0"/>
              <a:pPr lvl="0"/>
              <a:t>31</a:t>
            </a:fld>
            <a:endParaRPr lang="en-US" noProof="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3"/>
            <a:ext cx="8594988" cy="8689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 Updates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PRS can help you: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	 If you have a payment problem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If you don’t know the correct way to submit a payment request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If you need more training on using the provider portal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 If you need to remove someone or add someone to the portal 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If you have a problem contacting a counselor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 If you don’t know who to contact about a problem or question 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If your local office has assigned a different or new counselor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If you have a question about your Agreement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If you need to make changes to your GVRA vendor profile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If you have a question about the background check process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If you want to add a service or delete a service from Agreement   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If you have a question about your program review 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If you want to know the status of an amendment to your 	 	 		agreement, </a:t>
            </a:r>
            <a:r>
              <a:rPr lang="en-US" sz="2000" b="1" u="sng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etc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67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lvl="0"/>
            <a:fld id="{9674BE43-9AAD-40E5-B13E-C9A46A52A912}" type="slidenum">
              <a:rPr lang="en-US" noProof="0" smtClean="0"/>
              <a:pPr lvl="0"/>
              <a:t>32</a:t>
            </a:fld>
            <a:endParaRPr lang="en-US" noProof="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3"/>
            <a:ext cx="8594988" cy="9649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 Updates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Provider Report Cards implementation FY24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Goal: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- 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Increase the number of participants we serve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Provide quality services to all participants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     </a:t>
            </a:r>
          </a:p>
          <a:p>
            <a:pPr lvl="1" defTabSz="914400"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Evaluation Indicators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lvl="1"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Number of participants served: Potentially Eligible Students &amp; VR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Clients </a:t>
            </a:r>
          </a:p>
          <a:p>
            <a:pPr lvl="1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Number of services delivered</a:t>
            </a:r>
          </a:p>
          <a:p>
            <a:pPr lvl="1" defTabSz="914400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	If VR Client - </a:t>
            </a:r>
          </a:p>
          <a:p>
            <a:pPr lvl="1" defTabSz="914400"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	   Employment Outcomes of VR Clients Receiving Service within FY </a:t>
            </a:r>
          </a:p>
          <a:p>
            <a:pPr lvl="1" defTabSz="914400"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	   - Wages, Weekly Hours, &amp; Benefits  </a:t>
            </a:r>
          </a:p>
          <a:p>
            <a:pPr lvl="1" defTabSz="914400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	   - Employment Rate </a:t>
            </a:r>
          </a:p>
          <a:p>
            <a:pPr lvl="1" defTabSz="914400"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Client Satisfaction Rate   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69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lvl="0"/>
            <a:fld id="{9674BE43-9AAD-40E5-B13E-C9A46A52A912}" type="slidenum">
              <a:rPr lang="en-US" noProof="0" smtClean="0"/>
              <a:pPr lvl="0"/>
              <a:t>33</a:t>
            </a:fld>
            <a:endParaRPr lang="en-US" noProof="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3"/>
            <a:ext cx="8594988" cy="9649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 Updates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Provider Reminders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Quality services </a:t>
            </a:r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participants is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priority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Timeliness is very important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Payment request submittals (30 days)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Referrals to include pre-ets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Privacy forms plus online registration to get GVRA Letter 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Processes must be followed: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Authorization required before </a:t>
            </a:r>
            <a:r>
              <a:rPr lang="en-US" sz="20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any work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Only payment requests with valid authorizations are paid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Only staff authorized by Agency can provide services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Must include proof of client participation with payment requests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4. If in doubt: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Contact PRS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Follow instructions: Agreement, Provider Guidelines Manual, 	Quarterly Meetings 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Building Partnerships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371600" lvl="2" indent="-457200" defTabSz="91440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12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20077" y="733197"/>
            <a:ext cx="6454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Break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20 - Minutes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54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333" y="609785"/>
            <a:ext cx="8734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 Services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54" y="1558145"/>
            <a:ext cx="645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Dennis Medders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Residential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Dennis.Medders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@gvs.ga.gov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67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with lights on at night&#10;&#10;Description automatically generated with medium confidence">
            <a:extLst>
              <a:ext uri="{FF2B5EF4-FFF2-40B4-BE49-F238E27FC236}">
                <a16:creationId xmlns:a16="http://schemas.microsoft.com/office/drawing/2014/main" id="{1FB5441C-6A8E-6C04-AD34-108300C2D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7" y="364769"/>
            <a:ext cx="8961120" cy="5486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63B7D3-51C7-BF1E-0176-7F4BBE6C36CA}"/>
              </a:ext>
            </a:extLst>
          </p:cNvPr>
          <p:cNvSpPr/>
          <p:nvPr/>
        </p:nvSpPr>
        <p:spPr>
          <a:xfrm>
            <a:off x="1032095" y="1222216"/>
            <a:ext cx="7242772" cy="8691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36</a:t>
            </a:fld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C303106-31E5-D468-D179-5CD180897EA9}"/>
              </a:ext>
            </a:extLst>
          </p:cNvPr>
          <p:cNvSpPr txBox="1"/>
          <p:nvPr/>
        </p:nvSpPr>
        <p:spPr>
          <a:xfrm>
            <a:off x="1107496" y="1222216"/>
            <a:ext cx="7242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oper Black" panose="020F0502020204030204" pitchFamily="18" charset="0"/>
              </a:rPr>
              <a:t>Roosevelt Warm Springs</a:t>
            </a:r>
          </a:p>
        </p:txBody>
      </p:sp>
    </p:spTree>
    <p:extLst>
      <p:ext uri="{BB962C8B-B14F-4D97-AF65-F5344CB8AC3E}">
        <p14:creationId xmlns:p14="http://schemas.microsoft.com/office/powerpoint/2010/main" val="3402122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163B7D3-51C7-BF1E-0176-7F4BBE6C36CA}"/>
              </a:ext>
            </a:extLst>
          </p:cNvPr>
          <p:cNvSpPr/>
          <p:nvPr/>
        </p:nvSpPr>
        <p:spPr>
          <a:xfrm>
            <a:off x="950614" y="92007"/>
            <a:ext cx="7242772" cy="8691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37</a:t>
            </a:fld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C303106-31E5-D468-D179-5CD180897EA9}"/>
              </a:ext>
            </a:extLst>
          </p:cNvPr>
          <p:cNvSpPr txBox="1"/>
          <p:nvPr/>
        </p:nvSpPr>
        <p:spPr>
          <a:xfrm>
            <a:off x="950614" y="156961"/>
            <a:ext cx="7242772" cy="76944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oper Black" panose="020F0502020204030204" pitchFamily="18" charset="0"/>
              </a:rPr>
              <a:t>Pathway Options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03149D0-BA57-99A0-569F-E4D089D5F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23" y="1019652"/>
            <a:ext cx="2046082" cy="2703015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C3CD68D-11B3-04C3-49D2-090DAFC5A2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83" y="985621"/>
            <a:ext cx="2046081" cy="2778115"/>
          </a:xfrm>
          <a:prstGeom prst="rect">
            <a:avLst/>
          </a:prstGeom>
        </p:spPr>
      </p:pic>
      <p:pic>
        <p:nvPicPr>
          <p:cNvPr id="12" name="Picture 1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009FA78-473F-4626-893C-907E401042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42" y="998910"/>
            <a:ext cx="2003323" cy="2723757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15048224-54CF-7412-1CA5-710BC40D25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09" y="3919199"/>
            <a:ext cx="2154428" cy="2778115"/>
          </a:xfrm>
          <a:prstGeom prst="rect">
            <a:avLst/>
          </a:prstGeom>
        </p:spPr>
      </p:pic>
      <p:pic>
        <p:nvPicPr>
          <p:cNvPr id="16" name="Picture 15" descr="Diagram, text&#10;&#10;Description automatically generated">
            <a:extLst>
              <a:ext uri="{FF2B5EF4-FFF2-40B4-BE49-F238E27FC236}">
                <a16:creationId xmlns:a16="http://schemas.microsoft.com/office/drawing/2014/main" id="{B1942392-595B-93CC-2F72-886AA35C87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23" y="3891727"/>
            <a:ext cx="2147250" cy="2822404"/>
          </a:xfrm>
          <a:prstGeom prst="rect">
            <a:avLst/>
          </a:prstGeom>
        </p:spPr>
      </p:pic>
      <p:pic>
        <p:nvPicPr>
          <p:cNvPr id="19" name="Picture 18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id="{A657B858-3D92-6EB8-34C2-D57613158C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73" y="3836522"/>
            <a:ext cx="2128535" cy="286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27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38</a:t>
            </a:fld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571FB69-B4C2-7F01-74A7-9A972081A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4956"/>
            <a:ext cx="9144000" cy="522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422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39</a:t>
            </a:fld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15FB6CE-CDE5-C2C9-1ECA-FFEE21BC1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0308"/>
            <a:ext cx="9144000" cy="525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7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4"/>
            <a:ext cx="8594988" cy="9029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Agency Updates – Strategic Planning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C38A36-3DAE-AC92-34F6-2C0D025A5935}"/>
              </a:ext>
            </a:extLst>
          </p:cNvPr>
          <p:cNvSpPr txBox="1"/>
          <p:nvPr/>
        </p:nvSpPr>
        <p:spPr>
          <a:xfrm>
            <a:off x="797859" y="1532373"/>
            <a:ext cx="843654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Agency Mission: </a:t>
            </a:r>
            <a:r>
              <a:rPr kumimoji="0" lang="en-US" sz="2800" b="0" i="0" u="none" strike="noStrike" kern="11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Empowering Georgians with disabilities to live independent lives.</a:t>
            </a:r>
            <a:endParaRPr lang="en-US" sz="2800" kern="1100" dirty="0">
              <a:solidFill>
                <a:srgbClr val="00B0F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85750" indent="-28575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kumimoji="0" lang="en-US" sz="2800" b="0" i="0" u="none" strike="noStrike" kern="1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85750" indent="-28575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Agency Vision: </a:t>
            </a:r>
            <a:r>
              <a:rPr kumimoji="0" lang="en-US" sz="2800" b="0" i="0" u="none" strike="noStrike" kern="11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To build a client-focused agency that partners with the community to expand opportunities for Georgians with disabilities.</a:t>
            </a:r>
          </a:p>
          <a:p>
            <a:pPr marL="285750" indent="-28575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2800" kern="1100" dirty="0">
              <a:solidFill>
                <a:srgbClr val="00B0F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85750" indent="-28575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Agency Core Values: </a:t>
            </a:r>
            <a:r>
              <a:rPr kumimoji="0" lang="en-US" sz="2800" b="0" i="0" u="none" strike="noStrike" kern="11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Collaborative, Compassion, Integrity, Innovation, and Service</a:t>
            </a:r>
            <a:r>
              <a:rPr kumimoji="0" lang="en-US" sz="2800" b="0" i="0" u="none" strike="noStrike" kern="1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											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4104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40</a:t>
            </a:fld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3D1B65F-D76C-B4CB-9F63-3D8DBC04F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4939"/>
            <a:ext cx="9144000" cy="520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673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41</a:t>
            </a:fld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46D659D-82E8-DF3C-7152-17C3774E6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1541"/>
            <a:ext cx="9144000" cy="525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49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42</a:t>
            </a:fld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C0740DD-FCBB-DA0C-3C2D-028EE4BFB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435"/>
            <a:ext cx="9144000" cy="524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69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43</a:t>
            </a:fld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E81F51F-8301-E127-478F-B797D7F01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6208"/>
            <a:ext cx="9144000" cy="524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101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A2E8093-E667-DAF1-D7EB-3E98B8392375}"/>
              </a:ext>
            </a:extLst>
          </p:cNvPr>
          <p:cNvSpPr/>
          <p:nvPr/>
        </p:nvSpPr>
        <p:spPr>
          <a:xfrm>
            <a:off x="125193" y="345494"/>
            <a:ext cx="4572000" cy="9339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44</a:t>
            </a:fld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BF8CB5D-5342-B484-A1C1-2CD79677B3BD}"/>
              </a:ext>
            </a:extLst>
          </p:cNvPr>
          <p:cNvSpPr/>
          <p:nvPr/>
        </p:nvSpPr>
        <p:spPr>
          <a:xfrm>
            <a:off x="1" y="3446134"/>
            <a:ext cx="4728882" cy="25600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en on a book&#10;&#10;Description automatically generated with medium confidence">
            <a:extLst>
              <a:ext uri="{FF2B5EF4-FFF2-40B4-BE49-F238E27FC236}">
                <a16:creationId xmlns:a16="http://schemas.microsoft.com/office/drawing/2014/main" id="{10199EFB-4677-476B-6AE8-F71E30284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4277" y="3574648"/>
            <a:ext cx="3576119" cy="237513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012F67-4F50-5F1A-FDB8-92EC5CC7182B}"/>
              </a:ext>
            </a:extLst>
          </p:cNvPr>
          <p:cNvSpPr txBox="1"/>
          <p:nvPr/>
        </p:nvSpPr>
        <p:spPr>
          <a:xfrm>
            <a:off x="-666985" y="227564"/>
            <a:ext cx="6156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ooper Black" panose="0208090404030B020404" pitchFamily="18" charset="0"/>
              </a:rPr>
              <a:t>Application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1C41768-CC7E-E1D1-0BF1-FA107BAEF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8882" y="268861"/>
            <a:ext cx="4359510" cy="556749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A19B2BE-F232-41C8-67AD-01CEF48EBE02}"/>
              </a:ext>
            </a:extLst>
          </p:cNvPr>
          <p:cNvSpPr txBox="1"/>
          <p:nvPr/>
        </p:nvSpPr>
        <p:spPr>
          <a:xfrm>
            <a:off x="1777450" y="1419356"/>
            <a:ext cx="126748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oper Black" panose="0208090404030B020404" pitchFamily="18" charset="0"/>
              </a:rPr>
              <a:t>Fall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0385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45</a:t>
            </a:fld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363B29A-F778-21A0-9BEB-E58E151D0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98094"/>
            <a:ext cx="857250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47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46</a:t>
            </a:fld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Calendar&#10;&#10;Description automatically generated">
            <a:extLst>
              <a:ext uri="{FF2B5EF4-FFF2-40B4-BE49-F238E27FC236}">
                <a16:creationId xmlns:a16="http://schemas.microsoft.com/office/drawing/2014/main" id="{89A9437B-C81D-448A-E901-1E00137E6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98094"/>
            <a:ext cx="857250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492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805B7F-EA11-A6B7-394E-D747425B2438}"/>
              </a:ext>
            </a:extLst>
          </p:cNvPr>
          <p:cNvSpPr/>
          <p:nvPr/>
        </p:nvSpPr>
        <p:spPr>
          <a:xfrm>
            <a:off x="2788467" y="371192"/>
            <a:ext cx="3669483" cy="8309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47</a:t>
            </a:fld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8D2C997-146F-1A96-993C-CC9C277E1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3748"/>
            <a:ext cx="9144000" cy="479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E49504-19DD-C342-2E98-B35D41F44650}"/>
              </a:ext>
            </a:extLst>
          </p:cNvPr>
          <p:cNvSpPr txBox="1"/>
          <p:nvPr/>
        </p:nvSpPr>
        <p:spPr>
          <a:xfrm>
            <a:off x="2037030" y="371192"/>
            <a:ext cx="5223849" cy="660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D8224F-4F59-BD37-D6B2-E857513BAA0F}"/>
              </a:ext>
            </a:extLst>
          </p:cNvPr>
          <p:cNvSpPr txBox="1"/>
          <p:nvPr/>
        </p:nvSpPr>
        <p:spPr>
          <a:xfrm>
            <a:off x="1683945" y="371192"/>
            <a:ext cx="5857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oper Black" panose="0208090404030B020404" pitchFamily="18" charset="0"/>
              </a:rPr>
              <a:t>Dorm Life</a:t>
            </a:r>
          </a:p>
        </p:txBody>
      </p:sp>
    </p:spTree>
    <p:extLst>
      <p:ext uri="{BB962C8B-B14F-4D97-AF65-F5344CB8AC3E}">
        <p14:creationId xmlns:p14="http://schemas.microsoft.com/office/powerpoint/2010/main" val="2977097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805B7F-EA11-A6B7-394E-D747425B2438}"/>
              </a:ext>
            </a:extLst>
          </p:cNvPr>
          <p:cNvSpPr/>
          <p:nvPr/>
        </p:nvSpPr>
        <p:spPr>
          <a:xfrm>
            <a:off x="1883121" y="223566"/>
            <a:ext cx="5395866" cy="11101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48</a:t>
            </a:fld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AE49504-19DD-C342-2E98-B35D41F44650}"/>
              </a:ext>
            </a:extLst>
          </p:cNvPr>
          <p:cNvSpPr txBox="1"/>
          <p:nvPr/>
        </p:nvSpPr>
        <p:spPr>
          <a:xfrm>
            <a:off x="2037030" y="371192"/>
            <a:ext cx="5223849" cy="660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D8224F-4F59-BD37-D6B2-E857513BAA0F}"/>
              </a:ext>
            </a:extLst>
          </p:cNvPr>
          <p:cNvSpPr txBox="1"/>
          <p:nvPr/>
        </p:nvSpPr>
        <p:spPr>
          <a:xfrm>
            <a:off x="1720158" y="239395"/>
            <a:ext cx="5857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oper Black" panose="0208090404030B020404" pitchFamily="18" charset="0"/>
              </a:rPr>
              <a:t>Center for Therapeutic Recreation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016BFA-B99A-E4B6-015B-ECDFF4316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04" y="1623723"/>
            <a:ext cx="8365402" cy="41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402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805B7F-EA11-A6B7-394E-D747425B2438}"/>
              </a:ext>
            </a:extLst>
          </p:cNvPr>
          <p:cNvSpPr/>
          <p:nvPr/>
        </p:nvSpPr>
        <p:spPr>
          <a:xfrm>
            <a:off x="1883121" y="223566"/>
            <a:ext cx="5395866" cy="11101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49</a:t>
            </a:fld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AE49504-19DD-C342-2E98-B35D41F44650}"/>
              </a:ext>
            </a:extLst>
          </p:cNvPr>
          <p:cNvSpPr txBox="1"/>
          <p:nvPr/>
        </p:nvSpPr>
        <p:spPr>
          <a:xfrm>
            <a:off x="2037030" y="371192"/>
            <a:ext cx="5223849" cy="660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D8224F-4F59-BD37-D6B2-E857513BAA0F}"/>
              </a:ext>
            </a:extLst>
          </p:cNvPr>
          <p:cNvSpPr txBox="1"/>
          <p:nvPr/>
        </p:nvSpPr>
        <p:spPr>
          <a:xfrm>
            <a:off x="1720158" y="239395"/>
            <a:ext cx="5857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oper Black" panose="0208090404030B020404" pitchFamily="18" charset="0"/>
              </a:rPr>
              <a:t>Center for Therapeutic Recreation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8BC23-FC52-B70F-128D-665D8C2A8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" y="1521113"/>
            <a:ext cx="9144000" cy="45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25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4"/>
            <a:ext cx="8594988" cy="9029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Agency Updates – Strategic Planning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FBBF8C-66E6-62F2-3375-5034A8B40C85}"/>
              </a:ext>
            </a:extLst>
          </p:cNvPr>
          <p:cNvSpPr txBox="1"/>
          <p:nvPr/>
        </p:nvSpPr>
        <p:spPr>
          <a:xfrm>
            <a:off x="797859" y="1436232"/>
            <a:ext cx="8513194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Improve recruitment and retention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Continual process improvement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Service Delivery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 the number of Individuals Served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Improve efficiency and effectiveness of services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 focus on customer satisfaction</a:t>
            </a:r>
          </a:p>
          <a:p>
            <a:pPr lvl="1"/>
            <a:endParaRPr lang="en-US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 partnerships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 collaborative partnerships with providers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 collaborative partnerships with state agencies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 collaborative partnerships with other stakeholders</a:t>
            </a:r>
          </a:p>
          <a:p>
            <a:pPr lvl="1"/>
            <a:endParaRPr lang="en-US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Investment in Infrastructure </a:t>
            </a:r>
          </a:p>
        </p:txBody>
      </p:sp>
    </p:spTree>
    <p:extLst>
      <p:ext uri="{BB962C8B-B14F-4D97-AF65-F5344CB8AC3E}">
        <p14:creationId xmlns:p14="http://schemas.microsoft.com/office/powerpoint/2010/main" val="35633388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50</a:t>
            </a:fld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AE49504-19DD-C342-2E98-B35D41F44650}"/>
              </a:ext>
            </a:extLst>
          </p:cNvPr>
          <p:cNvSpPr txBox="1"/>
          <p:nvPr/>
        </p:nvSpPr>
        <p:spPr>
          <a:xfrm>
            <a:off x="2037030" y="371192"/>
            <a:ext cx="5223849" cy="660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373237-5AD3-4684-FC2C-67601D3F5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503" y="0"/>
            <a:ext cx="6125497" cy="5536096"/>
          </a:xfrm>
          <a:prstGeom prst="rect">
            <a:avLst/>
          </a:prstGeom>
        </p:spPr>
      </p:pic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A66D71A9-81F2-A1EB-EE01-BE32CA641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95498"/>
            <a:ext cx="3518322" cy="357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5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BE43-9AAD-40E5-B13E-C9A46A52A912}" type="slidenum">
              <a:rPr lang="en-US" smtClean="0"/>
              <a:t>51</a:t>
            </a:fld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AE49504-19DD-C342-2E98-B35D41F44650}"/>
              </a:ext>
            </a:extLst>
          </p:cNvPr>
          <p:cNvSpPr txBox="1"/>
          <p:nvPr/>
        </p:nvSpPr>
        <p:spPr>
          <a:xfrm>
            <a:off x="2037030" y="371192"/>
            <a:ext cx="5223849" cy="660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32C4EC-5D3A-B46D-A573-2C0112095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1671"/>
            <a:ext cx="3893833" cy="4156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9C2A1F-8BAF-27C5-F331-607A4E500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751" y="5846339"/>
            <a:ext cx="5771535" cy="5565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462C31-1C37-FB70-971C-E3257E9AB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926" y="0"/>
            <a:ext cx="1337187" cy="5317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421F28-4304-36E7-121B-37FB426C1A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279" y="1660821"/>
            <a:ext cx="4080387" cy="252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269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333" y="609785"/>
            <a:ext cx="8734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Policy and Compliance Services Updates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Employment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333" y="1690225"/>
            <a:ext cx="645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Demille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Supported Employment Coordinator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Sharon.Demille@gvs.ga.gov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Harriett.young@gvs.ga.gov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616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3"/>
            <a:ext cx="8594988" cy="10284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Employment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ACD7F0-5D8F-3811-A152-E1A1F029131B}"/>
              </a:ext>
            </a:extLst>
          </p:cNvPr>
          <p:cNvSpPr txBox="1"/>
          <p:nvPr/>
        </p:nvSpPr>
        <p:spPr>
          <a:xfrm>
            <a:off x="179294" y="1452880"/>
            <a:ext cx="85949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200" dirty="0"/>
              <a:t>Supported Employment is </a:t>
            </a:r>
            <a:r>
              <a:rPr lang="en-US" sz="3200" u="sng" dirty="0"/>
              <a:t>competitive integrated employment </a:t>
            </a:r>
            <a:r>
              <a:rPr lang="en-US" sz="3200" dirty="0"/>
              <a:t>for individuals with the most significant disabilities for whom such employment has not traditionally occurred, or as the result of a significant disability, requires </a:t>
            </a:r>
            <a:r>
              <a:rPr lang="en-US" sz="3200" u="sng" dirty="0"/>
              <a:t>intensive support services </a:t>
            </a:r>
            <a:r>
              <a:rPr lang="en-US" sz="3200" dirty="0"/>
              <a:t>along with </a:t>
            </a:r>
            <a:r>
              <a:rPr lang="en-US" sz="3200" u="sng" dirty="0"/>
              <a:t>extended follow up for the life of the job </a:t>
            </a:r>
            <a:r>
              <a:rPr lang="en-US" sz="3200" dirty="0"/>
              <a:t>in order to achieve and maintain meaningful employment.</a:t>
            </a:r>
          </a:p>
        </p:txBody>
      </p:sp>
    </p:spTree>
    <p:extLst>
      <p:ext uri="{BB962C8B-B14F-4D97-AF65-F5344CB8AC3E}">
        <p14:creationId xmlns:p14="http://schemas.microsoft.com/office/powerpoint/2010/main" val="26464306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3"/>
            <a:ext cx="8594988" cy="10284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Employment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ACD7F0-5D8F-3811-A152-E1A1F029131B}"/>
              </a:ext>
            </a:extLst>
          </p:cNvPr>
          <p:cNvSpPr txBox="1"/>
          <p:nvPr/>
        </p:nvSpPr>
        <p:spPr>
          <a:xfrm>
            <a:off x="274506" y="2233377"/>
            <a:ext cx="85949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lvl="1" indent="222250">
              <a:buClr>
                <a:schemeClr val="tx2"/>
              </a:buClr>
            </a:pPr>
            <a:r>
              <a:rPr lang="en-US" sz="3200" dirty="0"/>
              <a:t>Traditional Supported Employment (TSE)</a:t>
            </a:r>
          </a:p>
          <a:p>
            <a:pPr marL="234950" lvl="1" indent="222250">
              <a:buClr>
                <a:schemeClr val="tx2"/>
              </a:buClr>
              <a:buNone/>
            </a:pPr>
            <a:endParaRPr lang="en-US" sz="3200" dirty="0"/>
          </a:p>
          <a:p>
            <a:pPr marL="234950" lvl="1" indent="222250">
              <a:buClr>
                <a:schemeClr val="tx2"/>
              </a:buClr>
              <a:buNone/>
            </a:pPr>
            <a:endParaRPr lang="en-US" sz="3200" dirty="0"/>
          </a:p>
          <a:p>
            <a:pPr marL="234950" lvl="1" indent="222250">
              <a:buClr>
                <a:schemeClr val="tx2"/>
              </a:buClr>
            </a:pPr>
            <a:r>
              <a:rPr lang="en-US" sz="3200" dirty="0"/>
              <a:t>Customized Supported Employment (CSE)</a:t>
            </a:r>
          </a:p>
          <a:p>
            <a:pPr marL="234950" lvl="1" indent="222250">
              <a:buClr>
                <a:schemeClr val="tx2"/>
              </a:buClr>
            </a:pPr>
            <a:endParaRPr lang="en-US" sz="3200" dirty="0"/>
          </a:p>
          <a:p>
            <a:pPr marL="234950" lvl="1" indent="222250">
              <a:buClr>
                <a:schemeClr val="tx2"/>
              </a:buClr>
            </a:pPr>
            <a:endParaRPr lang="en-US" sz="3200" dirty="0"/>
          </a:p>
          <a:p>
            <a:pPr marL="234950" lvl="1" indent="222250">
              <a:buClr>
                <a:schemeClr val="tx2"/>
              </a:buClr>
            </a:pPr>
            <a:r>
              <a:rPr lang="en-US" sz="3200" dirty="0"/>
              <a:t>Individual Placement and Supports (IPS)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8CA6FB-CEEB-86C1-5341-116914F1D978}"/>
              </a:ext>
            </a:extLst>
          </p:cNvPr>
          <p:cNvSpPr txBox="1"/>
          <p:nvPr/>
        </p:nvSpPr>
        <p:spPr>
          <a:xfrm>
            <a:off x="488576" y="1586204"/>
            <a:ext cx="8171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Types of Supported Employment</a:t>
            </a:r>
          </a:p>
        </p:txBody>
      </p:sp>
    </p:spTree>
    <p:extLst>
      <p:ext uri="{BB962C8B-B14F-4D97-AF65-F5344CB8AC3E}">
        <p14:creationId xmlns:p14="http://schemas.microsoft.com/office/powerpoint/2010/main" val="21364135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3"/>
            <a:ext cx="8594988" cy="10284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Employment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ACD7F0-5D8F-3811-A152-E1A1F029131B}"/>
              </a:ext>
            </a:extLst>
          </p:cNvPr>
          <p:cNvSpPr txBox="1"/>
          <p:nvPr/>
        </p:nvSpPr>
        <p:spPr>
          <a:xfrm>
            <a:off x="301566" y="2075413"/>
            <a:ext cx="85949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Individual Placement and Supports (IPS)-</a:t>
            </a:r>
            <a:r>
              <a:rPr lang="en-US" sz="2400" dirty="0"/>
              <a:t> is an evidence-based model of </a:t>
            </a:r>
            <a:r>
              <a:rPr lang="en-US" sz="2400" b="1" dirty="0"/>
              <a:t>supported employment</a:t>
            </a:r>
            <a:r>
              <a:rPr lang="en-US" sz="2400" dirty="0"/>
              <a:t> for people with</a:t>
            </a:r>
            <a:r>
              <a:rPr lang="en-US" sz="2400" b="1" dirty="0"/>
              <a:t> serious mental illness. </a:t>
            </a:r>
            <a:r>
              <a:rPr lang="en-US" sz="2400" dirty="0"/>
              <a:t>The IPS approach assumes </a:t>
            </a:r>
            <a:r>
              <a:rPr lang="en-US" sz="2400" b="1" dirty="0"/>
              <a:t>everyone can work</a:t>
            </a:r>
            <a:r>
              <a:rPr lang="en-US" sz="2400" dirty="0"/>
              <a:t> with the right supports. The person decides when and how they want to work.</a:t>
            </a:r>
          </a:p>
          <a:p>
            <a:r>
              <a:rPr lang="en-US" sz="2400" dirty="0"/>
              <a:t>There are </a:t>
            </a:r>
            <a:r>
              <a:rPr lang="en-US" sz="2400" b="1" dirty="0"/>
              <a:t>no prerequisites </a:t>
            </a:r>
            <a:r>
              <a:rPr lang="en-US" sz="2400" dirty="0"/>
              <a:t>(work adjustment, pre-vocational, sheltered, enclave, work evaluations or otherwise).</a:t>
            </a:r>
          </a:p>
          <a:p>
            <a:r>
              <a:rPr lang="en-US" sz="2400" dirty="0"/>
              <a:t>IPS SE has been </a:t>
            </a:r>
            <a:r>
              <a:rPr lang="en-US" sz="2400" b="1" dirty="0"/>
              <a:t>researched and proven </a:t>
            </a:r>
            <a:r>
              <a:rPr lang="en-US" sz="2400" dirty="0"/>
              <a:t>to get higher rates of employment for people with severe and persistent mental illness.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8CA6FB-CEEB-86C1-5341-116914F1D978}"/>
              </a:ext>
            </a:extLst>
          </p:cNvPr>
          <p:cNvSpPr txBox="1"/>
          <p:nvPr/>
        </p:nvSpPr>
        <p:spPr>
          <a:xfrm>
            <a:off x="488576" y="1505939"/>
            <a:ext cx="8171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I.P.S. is ….</a:t>
            </a:r>
          </a:p>
        </p:txBody>
      </p:sp>
    </p:spTree>
    <p:extLst>
      <p:ext uri="{BB962C8B-B14F-4D97-AF65-F5344CB8AC3E}">
        <p14:creationId xmlns:p14="http://schemas.microsoft.com/office/powerpoint/2010/main" val="25098303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3"/>
            <a:ext cx="8594988" cy="10284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Employment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ACD7F0-5D8F-3811-A152-E1A1F029131B}"/>
              </a:ext>
            </a:extLst>
          </p:cNvPr>
          <p:cNvSpPr txBox="1"/>
          <p:nvPr/>
        </p:nvSpPr>
        <p:spPr>
          <a:xfrm>
            <a:off x="431388" y="1597656"/>
            <a:ext cx="85949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200" b="1" dirty="0"/>
              <a:t>Customized employment (CE) </a:t>
            </a:r>
            <a:r>
              <a:rPr lang="en-US" sz="3200" dirty="0"/>
              <a:t>refers to competitive integrated employment, for an individual with the most significant disability, that is based on an individualized determination of the strengths, needs, and interests of the individual with a significant disability, is negotiated to meet the specific abilities of the individual and the needs of the employer, and is carried out through flexible strategies. </a:t>
            </a:r>
          </a:p>
        </p:txBody>
      </p:sp>
    </p:spTree>
    <p:extLst>
      <p:ext uri="{BB962C8B-B14F-4D97-AF65-F5344CB8AC3E}">
        <p14:creationId xmlns:p14="http://schemas.microsoft.com/office/powerpoint/2010/main" val="9101561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3"/>
            <a:ext cx="8594988" cy="10284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Employment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ACD7F0-5D8F-3811-A152-E1A1F029131B}"/>
              </a:ext>
            </a:extLst>
          </p:cNvPr>
          <p:cNvSpPr txBox="1"/>
          <p:nvPr/>
        </p:nvSpPr>
        <p:spPr>
          <a:xfrm>
            <a:off x="431388" y="1523011"/>
            <a:ext cx="8594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200" dirty="0"/>
              <a:t>Proposed Policy Changes that Impact Supported Employment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A3E5EB-5428-1ECC-8CFC-8136F132962B}"/>
              </a:ext>
            </a:extLst>
          </p:cNvPr>
          <p:cNvSpPr txBox="1"/>
          <p:nvPr/>
        </p:nvSpPr>
        <p:spPr>
          <a:xfrm>
            <a:off x="431388" y="2929812"/>
            <a:ext cx="80839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At this point, these changes are </a:t>
            </a:r>
            <a:r>
              <a:rPr lang="en-US" sz="3200" i="1" dirty="0"/>
              <a:t>proposed </a:t>
            </a:r>
            <a:r>
              <a:rPr lang="en-US" sz="3200" dirty="0"/>
              <a:t>only.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These changes will necessitate changes in procedures also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All proposed changes are in line with Federal Regulations for Supported Employment</a:t>
            </a:r>
          </a:p>
        </p:txBody>
      </p:sp>
    </p:spTree>
    <p:extLst>
      <p:ext uri="{BB962C8B-B14F-4D97-AF65-F5344CB8AC3E}">
        <p14:creationId xmlns:p14="http://schemas.microsoft.com/office/powerpoint/2010/main" val="23615534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3"/>
            <a:ext cx="8594988" cy="10284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Employment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ACD7F0-5D8F-3811-A152-E1A1F029131B}"/>
              </a:ext>
            </a:extLst>
          </p:cNvPr>
          <p:cNvSpPr txBox="1"/>
          <p:nvPr/>
        </p:nvSpPr>
        <p:spPr>
          <a:xfrm>
            <a:off x="431388" y="1523011"/>
            <a:ext cx="8594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200" dirty="0"/>
              <a:t>Proposed Policy Changes that Impact Supported Employment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A3E5EB-5428-1ECC-8CFC-8136F132962B}"/>
              </a:ext>
            </a:extLst>
          </p:cNvPr>
          <p:cNvSpPr txBox="1"/>
          <p:nvPr/>
        </p:nvSpPr>
        <p:spPr>
          <a:xfrm>
            <a:off x="431388" y="2653483"/>
            <a:ext cx="808396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Supported Self Employment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This is a type of CSE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Extended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Continue to be required for the duration of the job, the change will be who delivers this service</a:t>
            </a:r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871924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0321" y="1120823"/>
            <a:ext cx="6454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63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4"/>
            <a:ext cx="8594988" cy="9029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Agency Updates – Strategic Planning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FB961AA-C8E9-B58E-1DAA-84198C115126}"/>
              </a:ext>
            </a:extLst>
          </p:cNvPr>
          <p:cNvGraphicFramePr/>
          <p:nvPr/>
        </p:nvGraphicFramePr>
        <p:xfrm>
          <a:off x="797858" y="1578325"/>
          <a:ext cx="7932073" cy="5040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0179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4"/>
            <a:ext cx="8594988" cy="9029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Agency Updates – Strategic Planning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525588C-6D59-729F-EC9A-2D1FAB8D73E8}"/>
              </a:ext>
            </a:extLst>
          </p:cNvPr>
          <p:cNvGraphicFramePr/>
          <p:nvPr/>
        </p:nvGraphicFramePr>
        <p:xfrm>
          <a:off x="864438" y="1596772"/>
          <a:ext cx="7717830" cy="4898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11617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4"/>
            <a:ext cx="8594988" cy="9029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Agency Updates – Key Initiatives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FBBF8C-66E6-62F2-3375-5034A8B40C85}"/>
              </a:ext>
            </a:extLst>
          </p:cNvPr>
          <p:cNvSpPr txBox="1"/>
          <p:nvPr/>
        </p:nvSpPr>
        <p:spPr>
          <a:xfrm>
            <a:off x="797859" y="1436232"/>
            <a:ext cx="851319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Disability Innovation Fund - Subminimum Wage to Competitive Integrated Employment (SWTCIE)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Grant to Move 14C holders into competitive integrated employment</a:t>
            </a:r>
          </a:p>
          <a:p>
            <a:pPr lvl="1"/>
            <a:endParaRPr lang="en-US" sz="2000" noProof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Revamped Residential Services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Nonpublic Postsecondary Education Commission (GNPEC)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certification programs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Restrictive Policy Initiative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Removing restrictive policies to include financial needs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Shepherd Center</a:t>
            </a:r>
          </a:p>
          <a:p>
            <a:pPr marL="971550" marR="0" lvl="1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Partnering to transition clients from Shepherd into VR</a:t>
            </a:r>
          </a:p>
          <a:p>
            <a:pPr marL="971550" marR="0" lvl="1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 Academy for the Blind </a:t>
            </a: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GVRA is in the second year of a dedicated counselor at GAB</a:t>
            </a: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963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F64F3-EE0A-DE4D-FA57-F8E6E01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4BE43-9AAD-40E5-B13E-C9A46A52A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57CFB47-DE67-F835-F3DE-77082F48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14001"/>
          <a:stretch/>
        </p:blipFill>
        <p:spPr>
          <a:xfrm>
            <a:off x="179294" y="6146983"/>
            <a:ext cx="618565" cy="6603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39087C-35EF-E62D-07A6-DFCD9BAA8694}"/>
              </a:ext>
            </a:extLst>
          </p:cNvPr>
          <p:cNvCxnSpPr>
            <a:cxnSpLocks/>
          </p:cNvCxnSpPr>
          <p:nvPr/>
        </p:nvCxnSpPr>
        <p:spPr>
          <a:xfrm flipV="1">
            <a:off x="797859" y="6738611"/>
            <a:ext cx="7862047" cy="2738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58A4ED-5C92-7958-EE5B-9EF57D84B576}"/>
              </a:ext>
            </a:extLst>
          </p:cNvPr>
          <p:cNvSpPr txBox="1">
            <a:spLocks/>
          </p:cNvSpPr>
          <p:nvPr/>
        </p:nvSpPr>
        <p:spPr>
          <a:xfrm>
            <a:off x="301566" y="239174"/>
            <a:ext cx="8594988" cy="9029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Georgia Vocational Rehabilitation Agency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Agency Updates – Key Initiatives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CC833-174C-2C30-DEA2-A1C11AD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6" y="1357179"/>
            <a:ext cx="8358340" cy="6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FBBF8C-66E6-62F2-3375-5034A8B40C85}"/>
              </a:ext>
            </a:extLst>
          </p:cNvPr>
          <p:cNvSpPr txBox="1"/>
          <p:nvPr/>
        </p:nvSpPr>
        <p:spPr>
          <a:xfrm>
            <a:off x="797859" y="1469686"/>
            <a:ext cx="851319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Georgia Pathways or Expansion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the 2019-2020 Regular Session, the Georgia General Assembly passed Senate Bill 106, the Patients First Act, which authorized the Department of Community Health (DCH) to submit a Section 1115 Demonstration waiver to the Centers for Medicare &amp; Medicaid Services (CMS) which may include an increase in the income threshold up to a maximum of 100% of the Federal Poverty Level (FPL)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 Pathways, creates an opportunity for Georgians between the ages of 19 and 64 up to 100% of the FPL, who are not otherwise eligible for Medicaid, to gain access to affordable, quality healthcare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Bobby Dodd Bridge Academy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Cisco Certified Support Technician (CCST) Cybersecurity certification is your way to mastering entry-level cybersecurity concepts and topics.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8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Tommy Nobis Center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Academy is an Accelerated Vocational Training Program that will provide the education, training, and life skills young adults with disabilities need for successful employment. </a:t>
            </a:r>
          </a:p>
        </p:txBody>
      </p:sp>
    </p:spTree>
    <p:extLst>
      <p:ext uri="{BB962C8B-B14F-4D97-AF65-F5344CB8AC3E}">
        <p14:creationId xmlns:p14="http://schemas.microsoft.com/office/powerpoint/2010/main" val="370901339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722</TotalTime>
  <Words>2750</Words>
  <Application>Microsoft Office PowerPoint</Application>
  <PresentationFormat>On-screen Show (4:3)</PresentationFormat>
  <Paragraphs>503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Calibri</vt:lpstr>
      <vt:lpstr>Calibri Light</vt:lpstr>
      <vt:lpstr>Cooper Black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Wells, Chris</dc:creator>
  <cp:lastModifiedBy>Pierce, Sheila</cp:lastModifiedBy>
  <cp:revision>4</cp:revision>
  <dcterms:created xsi:type="dcterms:W3CDTF">2023-06-29T12:35:13Z</dcterms:created>
  <dcterms:modified xsi:type="dcterms:W3CDTF">2023-07-31T14:56:15Z</dcterms:modified>
</cp:coreProperties>
</file>