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31"/>
  </p:notesMasterIdLst>
  <p:sldIdLst>
    <p:sldId id="256" r:id="rId6"/>
    <p:sldId id="579" r:id="rId7"/>
    <p:sldId id="608" r:id="rId8"/>
    <p:sldId id="610" r:id="rId9"/>
    <p:sldId id="598" r:id="rId10"/>
    <p:sldId id="602" r:id="rId11"/>
    <p:sldId id="603" r:id="rId12"/>
    <p:sldId id="604" r:id="rId13"/>
    <p:sldId id="605" r:id="rId14"/>
    <p:sldId id="613" r:id="rId15"/>
    <p:sldId id="607" r:id="rId16"/>
    <p:sldId id="611" r:id="rId17"/>
    <p:sldId id="606" r:id="rId18"/>
    <p:sldId id="614" r:id="rId19"/>
    <p:sldId id="599" r:id="rId20"/>
    <p:sldId id="612" r:id="rId21"/>
    <p:sldId id="620" r:id="rId22"/>
    <p:sldId id="609" r:id="rId23"/>
    <p:sldId id="616" r:id="rId24"/>
    <p:sldId id="617" r:id="rId25"/>
    <p:sldId id="618" r:id="rId26"/>
    <p:sldId id="615" r:id="rId27"/>
    <p:sldId id="588" r:id="rId28"/>
    <p:sldId id="619" r:id="rId29"/>
    <p:sldId id="584" r:id="rId30"/>
  </p:sldIdLst>
  <p:sldSz cx="9144000" cy="6858000" type="screen4x3"/>
  <p:notesSz cx="7099300" cy="9385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244E35-66CB-4748-9F88-4E19B7942906}" v="2178" dt="2024-04-23T19:17:12.2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3653" autoAdjust="0"/>
  </p:normalViewPr>
  <p:slideViewPr>
    <p:cSldViewPr snapToGrid="0">
      <p:cViewPr varScale="1">
        <p:scale>
          <a:sx n="81" d="100"/>
          <a:sy n="81" d="100"/>
        </p:scale>
        <p:origin x="170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diagrams/_rels/data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CC9C06-3667-49CE-B194-81801F1EC5EE}"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8050222B-5196-4D15-9AF6-6CECCF44B1B7}" type="asst">
      <dgm:prSet phldrT="[Text]"/>
      <dgm:spPr/>
      <dgm:t>
        <a:bodyPr/>
        <a:lstStyle/>
        <a:p>
          <a:r>
            <a:rPr lang="en-US" b="1" dirty="0"/>
            <a:t>Jeff Allen</a:t>
          </a:r>
        </a:p>
        <a:p>
          <a:r>
            <a:rPr lang="en-US" dirty="0"/>
            <a:t>Provider &amp; Strategic Relations Administrator</a:t>
          </a:r>
        </a:p>
      </dgm:t>
    </dgm:pt>
    <dgm:pt modelId="{027445AA-B48D-448B-9225-13AAEAA3B204}" type="parTrans" cxnId="{C1BFFF0E-216D-4ADE-BC7D-C1D7E85ABCC2}">
      <dgm:prSet/>
      <dgm:spPr/>
      <dgm:t>
        <a:bodyPr/>
        <a:lstStyle/>
        <a:p>
          <a:endParaRPr lang="en-US"/>
        </a:p>
      </dgm:t>
    </dgm:pt>
    <dgm:pt modelId="{C2805516-3085-4D49-8DF5-B9AF3E2A4537}" type="sibTrans" cxnId="{C1BFFF0E-216D-4ADE-BC7D-C1D7E85ABCC2}">
      <dgm:prSet/>
      <dgm:spPr/>
      <dgm:t>
        <a:bodyPr/>
        <a:lstStyle/>
        <a:p>
          <a:endParaRPr lang="en-US"/>
        </a:p>
      </dgm:t>
    </dgm:pt>
    <dgm:pt modelId="{56AA5484-C460-46A5-A9C0-4CB146152CDC}">
      <dgm:prSet phldrT="[Text]"/>
      <dgm:spPr/>
      <dgm:t>
        <a:bodyPr/>
        <a:lstStyle/>
        <a:p>
          <a:r>
            <a:rPr lang="en-US" b="1" dirty="0"/>
            <a:t>Courtney Sapp</a:t>
          </a:r>
        </a:p>
        <a:p>
          <a:r>
            <a:rPr lang="en-US" dirty="0"/>
            <a:t>Provider Relations Specialist</a:t>
          </a:r>
        </a:p>
      </dgm:t>
    </dgm:pt>
    <dgm:pt modelId="{B922B55D-ABB2-4AD3-A130-373E9CA67A80}" type="parTrans" cxnId="{2D4F7F72-109B-49DD-91E0-278E5C714E75}">
      <dgm:prSet/>
      <dgm:spPr/>
      <dgm:t>
        <a:bodyPr/>
        <a:lstStyle/>
        <a:p>
          <a:endParaRPr lang="en-US"/>
        </a:p>
      </dgm:t>
    </dgm:pt>
    <dgm:pt modelId="{014FF804-4D79-44F6-A93F-0DDBE85E1179}" type="sibTrans" cxnId="{2D4F7F72-109B-49DD-91E0-278E5C714E75}">
      <dgm:prSet/>
      <dgm:spPr/>
      <dgm:t>
        <a:bodyPr/>
        <a:lstStyle/>
        <a:p>
          <a:endParaRPr lang="en-US"/>
        </a:p>
      </dgm:t>
    </dgm:pt>
    <dgm:pt modelId="{0F747E76-A6BC-4678-829A-5DFAAB04BC77}" type="pres">
      <dgm:prSet presAssocID="{1CCC9C06-3667-49CE-B194-81801F1EC5EE}" presName="Name0" presStyleCnt="0">
        <dgm:presLayoutVars>
          <dgm:orgChart val="1"/>
          <dgm:chPref val="1"/>
          <dgm:dir/>
          <dgm:animOne val="branch"/>
          <dgm:animLvl val="lvl"/>
          <dgm:resizeHandles/>
        </dgm:presLayoutVars>
      </dgm:prSet>
      <dgm:spPr/>
    </dgm:pt>
    <dgm:pt modelId="{1D43D105-CB06-44AB-B2FD-80CAD1F1359F}" type="pres">
      <dgm:prSet presAssocID="{8050222B-5196-4D15-9AF6-6CECCF44B1B7}" presName="hierRoot1" presStyleCnt="0">
        <dgm:presLayoutVars>
          <dgm:hierBranch val="init"/>
        </dgm:presLayoutVars>
      </dgm:prSet>
      <dgm:spPr/>
    </dgm:pt>
    <dgm:pt modelId="{9CDAB529-11BB-4BCF-8490-AA8C2AA549FF}" type="pres">
      <dgm:prSet presAssocID="{8050222B-5196-4D15-9AF6-6CECCF44B1B7}" presName="rootComposite1" presStyleCnt="0"/>
      <dgm:spPr/>
    </dgm:pt>
    <dgm:pt modelId="{44FEF630-7691-4604-95D3-F8A9D6FC3E3D}" type="pres">
      <dgm:prSet presAssocID="{8050222B-5196-4D15-9AF6-6CECCF44B1B7}" presName="rootText1" presStyleLbl="alignAcc1" presStyleIdx="0" presStyleCnt="0">
        <dgm:presLayoutVars>
          <dgm:chPref val="3"/>
        </dgm:presLayoutVars>
      </dgm:prSet>
      <dgm:spPr/>
    </dgm:pt>
    <dgm:pt modelId="{E57BBBD8-52FB-4792-B251-9AE6769D2719}" type="pres">
      <dgm:prSet presAssocID="{8050222B-5196-4D15-9AF6-6CECCF44B1B7}" presName="topArc1" presStyleLbl="parChTrans1D1" presStyleIdx="0" presStyleCnt="4"/>
      <dgm:spPr/>
    </dgm:pt>
    <dgm:pt modelId="{395F0B95-9F7E-424A-8381-8A89CDEC1576}" type="pres">
      <dgm:prSet presAssocID="{8050222B-5196-4D15-9AF6-6CECCF44B1B7}" presName="bottomArc1" presStyleLbl="parChTrans1D1" presStyleIdx="1" presStyleCnt="4"/>
      <dgm:spPr/>
    </dgm:pt>
    <dgm:pt modelId="{4F973CF3-9D5D-41C4-97E9-FEF9FE070DAC}" type="pres">
      <dgm:prSet presAssocID="{8050222B-5196-4D15-9AF6-6CECCF44B1B7}" presName="topConnNode1" presStyleLbl="asst0" presStyleIdx="0" presStyleCnt="0"/>
      <dgm:spPr/>
    </dgm:pt>
    <dgm:pt modelId="{D5B9A751-ABC4-401C-8841-FF39D90750DA}" type="pres">
      <dgm:prSet presAssocID="{8050222B-5196-4D15-9AF6-6CECCF44B1B7}" presName="hierChild2" presStyleCnt="0"/>
      <dgm:spPr/>
    </dgm:pt>
    <dgm:pt modelId="{A35F0024-47EF-43E0-BA10-65A2E2BDBAF6}" type="pres">
      <dgm:prSet presAssocID="{B922B55D-ABB2-4AD3-A130-373E9CA67A80}" presName="Name28" presStyleLbl="parChTrans1D2" presStyleIdx="0" presStyleCnt="1"/>
      <dgm:spPr/>
    </dgm:pt>
    <dgm:pt modelId="{CC362A3D-09CC-47CB-A833-C0BC69B1296B}" type="pres">
      <dgm:prSet presAssocID="{56AA5484-C460-46A5-A9C0-4CB146152CDC}" presName="hierRoot2" presStyleCnt="0">
        <dgm:presLayoutVars>
          <dgm:hierBranch val="init"/>
        </dgm:presLayoutVars>
      </dgm:prSet>
      <dgm:spPr/>
    </dgm:pt>
    <dgm:pt modelId="{457D64C9-E7A3-498E-B603-281BAFA5A838}" type="pres">
      <dgm:prSet presAssocID="{56AA5484-C460-46A5-A9C0-4CB146152CDC}" presName="rootComposite2" presStyleCnt="0"/>
      <dgm:spPr/>
    </dgm:pt>
    <dgm:pt modelId="{079F39C4-04FA-40DD-B3E1-1FCF9888A01F}" type="pres">
      <dgm:prSet presAssocID="{56AA5484-C460-46A5-A9C0-4CB146152CDC}" presName="rootText2" presStyleLbl="alignAcc1" presStyleIdx="0" presStyleCnt="0">
        <dgm:presLayoutVars>
          <dgm:chPref val="3"/>
        </dgm:presLayoutVars>
      </dgm:prSet>
      <dgm:spPr/>
    </dgm:pt>
    <dgm:pt modelId="{DE4C6B10-4A55-475A-9A31-468FB788ED57}" type="pres">
      <dgm:prSet presAssocID="{56AA5484-C460-46A5-A9C0-4CB146152CDC}" presName="topArc2" presStyleLbl="parChTrans1D1" presStyleIdx="2" presStyleCnt="4"/>
      <dgm:spPr/>
    </dgm:pt>
    <dgm:pt modelId="{0EAD1E2E-7038-485E-9392-01158B7D84CA}" type="pres">
      <dgm:prSet presAssocID="{56AA5484-C460-46A5-A9C0-4CB146152CDC}" presName="bottomArc2" presStyleLbl="parChTrans1D1" presStyleIdx="3" presStyleCnt="4"/>
      <dgm:spPr/>
    </dgm:pt>
    <dgm:pt modelId="{97ABD336-525C-46AD-8E03-BC4E3F2446B0}" type="pres">
      <dgm:prSet presAssocID="{56AA5484-C460-46A5-A9C0-4CB146152CDC}" presName="topConnNode2" presStyleLbl="node2" presStyleIdx="0" presStyleCnt="0"/>
      <dgm:spPr/>
    </dgm:pt>
    <dgm:pt modelId="{AB9FC721-F076-44AB-AD37-FBF4DBDED179}" type="pres">
      <dgm:prSet presAssocID="{56AA5484-C460-46A5-A9C0-4CB146152CDC}" presName="hierChild4" presStyleCnt="0"/>
      <dgm:spPr/>
    </dgm:pt>
    <dgm:pt modelId="{66A3A8CC-632D-4E1C-BDE4-FF410F303D66}" type="pres">
      <dgm:prSet presAssocID="{56AA5484-C460-46A5-A9C0-4CB146152CDC}" presName="hierChild5" presStyleCnt="0"/>
      <dgm:spPr/>
    </dgm:pt>
    <dgm:pt modelId="{279CFC29-7BB3-4D62-97EB-F32E729FB1E2}" type="pres">
      <dgm:prSet presAssocID="{8050222B-5196-4D15-9AF6-6CECCF44B1B7}" presName="hierChild3" presStyleCnt="0"/>
      <dgm:spPr/>
    </dgm:pt>
  </dgm:ptLst>
  <dgm:cxnLst>
    <dgm:cxn modelId="{670CFB01-3053-4E2E-B62D-A05CBB5813C5}" type="presOf" srcId="{B922B55D-ABB2-4AD3-A130-373E9CA67A80}" destId="{A35F0024-47EF-43E0-BA10-65A2E2BDBAF6}" srcOrd="0" destOrd="0" presId="urn:microsoft.com/office/officeart/2008/layout/HalfCircleOrganizationChart"/>
    <dgm:cxn modelId="{C1BFFF0E-216D-4ADE-BC7D-C1D7E85ABCC2}" srcId="{1CCC9C06-3667-49CE-B194-81801F1EC5EE}" destId="{8050222B-5196-4D15-9AF6-6CECCF44B1B7}" srcOrd="0" destOrd="0" parTransId="{027445AA-B48D-448B-9225-13AAEAA3B204}" sibTransId="{C2805516-3085-4D49-8DF5-B9AF3E2A4537}"/>
    <dgm:cxn modelId="{A4E66219-7343-4E44-AA74-0FF461964D0A}" type="presOf" srcId="{56AA5484-C460-46A5-A9C0-4CB146152CDC}" destId="{079F39C4-04FA-40DD-B3E1-1FCF9888A01F}" srcOrd="0" destOrd="0" presId="urn:microsoft.com/office/officeart/2008/layout/HalfCircleOrganizationChart"/>
    <dgm:cxn modelId="{E47CB827-2F17-463C-8A1E-2BEDBAB13876}" type="presOf" srcId="{56AA5484-C460-46A5-A9C0-4CB146152CDC}" destId="{97ABD336-525C-46AD-8E03-BC4E3F2446B0}" srcOrd="1" destOrd="0" presId="urn:microsoft.com/office/officeart/2008/layout/HalfCircleOrganizationChart"/>
    <dgm:cxn modelId="{9CB9C348-6225-429B-BAB2-C9FC6959EAB0}" type="presOf" srcId="{8050222B-5196-4D15-9AF6-6CECCF44B1B7}" destId="{44FEF630-7691-4604-95D3-F8A9D6FC3E3D}" srcOrd="0" destOrd="0" presId="urn:microsoft.com/office/officeart/2008/layout/HalfCircleOrganizationChart"/>
    <dgm:cxn modelId="{2D4F7F72-109B-49DD-91E0-278E5C714E75}" srcId="{8050222B-5196-4D15-9AF6-6CECCF44B1B7}" destId="{56AA5484-C460-46A5-A9C0-4CB146152CDC}" srcOrd="0" destOrd="0" parTransId="{B922B55D-ABB2-4AD3-A130-373E9CA67A80}" sibTransId="{014FF804-4D79-44F6-A93F-0DDBE85E1179}"/>
    <dgm:cxn modelId="{3F6B9C94-587E-4B6F-ACF3-F4755B071747}" type="presOf" srcId="{1CCC9C06-3667-49CE-B194-81801F1EC5EE}" destId="{0F747E76-A6BC-4678-829A-5DFAAB04BC77}" srcOrd="0" destOrd="0" presId="urn:microsoft.com/office/officeart/2008/layout/HalfCircleOrganizationChart"/>
    <dgm:cxn modelId="{24A5F5E1-F123-4EA5-A1CB-9239884AE606}" type="presOf" srcId="{8050222B-5196-4D15-9AF6-6CECCF44B1B7}" destId="{4F973CF3-9D5D-41C4-97E9-FEF9FE070DAC}" srcOrd="1" destOrd="0" presId="urn:microsoft.com/office/officeart/2008/layout/HalfCircleOrganizationChart"/>
    <dgm:cxn modelId="{6A50B944-26E2-4D61-B8AD-53DE8D6E7DC0}" type="presParOf" srcId="{0F747E76-A6BC-4678-829A-5DFAAB04BC77}" destId="{1D43D105-CB06-44AB-B2FD-80CAD1F1359F}" srcOrd="0" destOrd="0" presId="urn:microsoft.com/office/officeart/2008/layout/HalfCircleOrganizationChart"/>
    <dgm:cxn modelId="{1088FFFF-0DE4-41B6-BCD2-8540F5255C8B}" type="presParOf" srcId="{1D43D105-CB06-44AB-B2FD-80CAD1F1359F}" destId="{9CDAB529-11BB-4BCF-8490-AA8C2AA549FF}" srcOrd="0" destOrd="0" presId="urn:microsoft.com/office/officeart/2008/layout/HalfCircleOrganizationChart"/>
    <dgm:cxn modelId="{DF9A0EF9-4C18-4DB5-8808-60FE8FCE4437}" type="presParOf" srcId="{9CDAB529-11BB-4BCF-8490-AA8C2AA549FF}" destId="{44FEF630-7691-4604-95D3-F8A9D6FC3E3D}" srcOrd="0" destOrd="0" presId="urn:microsoft.com/office/officeart/2008/layout/HalfCircleOrganizationChart"/>
    <dgm:cxn modelId="{D7D2C469-BAAE-4ADF-83E2-92166AB18F1F}" type="presParOf" srcId="{9CDAB529-11BB-4BCF-8490-AA8C2AA549FF}" destId="{E57BBBD8-52FB-4792-B251-9AE6769D2719}" srcOrd="1" destOrd="0" presId="urn:microsoft.com/office/officeart/2008/layout/HalfCircleOrganizationChart"/>
    <dgm:cxn modelId="{8141265C-4FE3-4B92-B0F7-8E5640BC815B}" type="presParOf" srcId="{9CDAB529-11BB-4BCF-8490-AA8C2AA549FF}" destId="{395F0B95-9F7E-424A-8381-8A89CDEC1576}" srcOrd="2" destOrd="0" presId="urn:microsoft.com/office/officeart/2008/layout/HalfCircleOrganizationChart"/>
    <dgm:cxn modelId="{B5553857-65EA-4CD4-BECC-70369FB94275}" type="presParOf" srcId="{9CDAB529-11BB-4BCF-8490-AA8C2AA549FF}" destId="{4F973CF3-9D5D-41C4-97E9-FEF9FE070DAC}" srcOrd="3" destOrd="0" presId="urn:microsoft.com/office/officeart/2008/layout/HalfCircleOrganizationChart"/>
    <dgm:cxn modelId="{2FA60B83-6825-4F8F-9253-E0DFFA15B5F2}" type="presParOf" srcId="{1D43D105-CB06-44AB-B2FD-80CAD1F1359F}" destId="{D5B9A751-ABC4-401C-8841-FF39D90750DA}" srcOrd="1" destOrd="0" presId="urn:microsoft.com/office/officeart/2008/layout/HalfCircleOrganizationChart"/>
    <dgm:cxn modelId="{3FD0A874-C94F-4211-8CB6-3491F810621B}" type="presParOf" srcId="{D5B9A751-ABC4-401C-8841-FF39D90750DA}" destId="{A35F0024-47EF-43E0-BA10-65A2E2BDBAF6}" srcOrd="0" destOrd="0" presId="urn:microsoft.com/office/officeart/2008/layout/HalfCircleOrganizationChart"/>
    <dgm:cxn modelId="{6A27FADB-565A-4A7F-8652-CC953FF8C485}" type="presParOf" srcId="{D5B9A751-ABC4-401C-8841-FF39D90750DA}" destId="{CC362A3D-09CC-47CB-A833-C0BC69B1296B}" srcOrd="1" destOrd="0" presId="urn:microsoft.com/office/officeart/2008/layout/HalfCircleOrganizationChart"/>
    <dgm:cxn modelId="{AEF9E6AE-38A6-46AC-A168-0C0864771CC0}" type="presParOf" srcId="{CC362A3D-09CC-47CB-A833-C0BC69B1296B}" destId="{457D64C9-E7A3-498E-B603-281BAFA5A838}" srcOrd="0" destOrd="0" presId="urn:microsoft.com/office/officeart/2008/layout/HalfCircleOrganizationChart"/>
    <dgm:cxn modelId="{589D5CF1-D6B7-4372-B95A-B675E5EBE4FF}" type="presParOf" srcId="{457D64C9-E7A3-498E-B603-281BAFA5A838}" destId="{079F39C4-04FA-40DD-B3E1-1FCF9888A01F}" srcOrd="0" destOrd="0" presId="urn:microsoft.com/office/officeart/2008/layout/HalfCircleOrganizationChart"/>
    <dgm:cxn modelId="{BC28583A-8B36-4BEA-BA88-5713FD535F03}" type="presParOf" srcId="{457D64C9-E7A3-498E-B603-281BAFA5A838}" destId="{DE4C6B10-4A55-475A-9A31-468FB788ED57}" srcOrd="1" destOrd="0" presId="urn:microsoft.com/office/officeart/2008/layout/HalfCircleOrganizationChart"/>
    <dgm:cxn modelId="{892B2260-1793-4727-AC03-A1B2D680FE60}" type="presParOf" srcId="{457D64C9-E7A3-498E-B603-281BAFA5A838}" destId="{0EAD1E2E-7038-485E-9392-01158B7D84CA}" srcOrd="2" destOrd="0" presId="urn:microsoft.com/office/officeart/2008/layout/HalfCircleOrganizationChart"/>
    <dgm:cxn modelId="{9DFE9697-204F-4D39-B9A9-D49C049B0053}" type="presParOf" srcId="{457D64C9-E7A3-498E-B603-281BAFA5A838}" destId="{97ABD336-525C-46AD-8E03-BC4E3F2446B0}" srcOrd="3" destOrd="0" presId="urn:microsoft.com/office/officeart/2008/layout/HalfCircleOrganizationChart"/>
    <dgm:cxn modelId="{AB286022-FC1D-46D8-A276-BAC03602CFF0}" type="presParOf" srcId="{CC362A3D-09CC-47CB-A833-C0BC69B1296B}" destId="{AB9FC721-F076-44AB-AD37-FBF4DBDED179}" srcOrd="1" destOrd="0" presId="urn:microsoft.com/office/officeart/2008/layout/HalfCircleOrganizationChart"/>
    <dgm:cxn modelId="{CB1F54AC-9F1C-497D-90F7-9A42A02BEF60}" type="presParOf" srcId="{CC362A3D-09CC-47CB-A833-C0BC69B1296B}" destId="{66A3A8CC-632D-4E1C-BDE4-FF410F303D66}" srcOrd="2" destOrd="0" presId="urn:microsoft.com/office/officeart/2008/layout/HalfCircleOrganizationChart"/>
    <dgm:cxn modelId="{7FFD01CC-131A-44F4-89AC-0990ACF3B654}" type="presParOf" srcId="{1D43D105-CB06-44AB-B2FD-80CAD1F1359F}" destId="{279CFC29-7BB3-4D62-97EB-F32E729FB1E2}"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048D8F-E7F0-4484-ACE8-98B3095D760F}"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en-US"/>
        </a:p>
      </dgm:t>
    </dgm:pt>
    <dgm:pt modelId="{2D75A182-DB9D-4809-8CAF-F6D067E19796}">
      <dgm:prSet phldrT="[Text]" custT="1"/>
      <dgm:spPr>
        <a:noFill/>
        <a:ln>
          <a:solidFill>
            <a:srgbClr val="C00000"/>
          </a:solidFill>
        </a:ln>
      </dgm:spPr>
      <dgm:t>
        <a:bodyPr/>
        <a:lstStyle/>
        <a:p>
          <a:r>
            <a:rPr lang="en-US" sz="2800" dirty="0">
              <a:solidFill>
                <a:schemeClr val="tx1"/>
              </a:solidFill>
              <a:latin typeface="Arial" panose="020B0604020202020204" pitchFamily="34" charset="0"/>
              <a:cs typeface="Arial" panose="020B0604020202020204" pitchFamily="34" charset="0"/>
            </a:rPr>
            <a:t>GAME DAY</a:t>
          </a:r>
        </a:p>
      </dgm:t>
    </dgm:pt>
    <dgm:pt modelId="{5DBE06C5-32DB-4B42-A5C5-45A6FADA957F}" type="parTrans" cxnId="{C5793F5E-A88D-41AB-88C2-B4778DD3A15B}">
      <dgm:prSet/>
      <dgm:spPr/>
      <dgm:t>
        <a:bodyPr/>
        <a:lstStyle/>
        <a:p>
          <a:endParaRPr lang="en-US">
            <a:solidFill>
              <a:schemeClr val="tx1"/>
            </a:solidFill>
          </a:endParaRPr>
        </a:p>
      </dgm:t>
    </dgm:pt>
    <dgm:pt modelId="{CA884679-51F8-49CC-BBFD-B66E718835C4}" type="sibTrans" cxnId="{C5793F5E-A88D-41AB-88C2-B4778DD3A15B}">
      <dgm:prSet/>
      <dgm:spPr/>
      <dgm:t>
        <a:bodyPr/>
        <a:lstStyle/>
        <a:p>
          <a:endParaRPr lang="en-US">
            <a:solidFill>
              <a:schemeClr val="tx1"/>
            </a:solidFill>
          </a:endParaRPr>
        </a:p>
      </dgm:t>
    </dgm:pt>
    <dgm:pt modelId="{EE4F88FB-DF1A-441E-BD91-D986B630A9A9}">
      <dgm:prSet phldrT="[Text]" custT="1"/>
      <dgm:spPr>
        <a:noFill/>
        <a:ln>
          <a:solidFill>
            <a:srgbClr val="C00000"/>
          </a:solidFill>
        </a:ln>
      </dgm:spPr>
      <dgm:t>
        <a:bodyPr/>
        <a:lstStyle/>
        <a:p>
          <a:pPr algn="ctr">
            <a:buNone/>
          </a:pPr>
          <a:r>
            <a:rPr lang="en-US" sz="2000" dirty="0">
              <a:solidFill>
                <a:schemeClr val="tx1"/>
              </a:solidFill>
              <a:latin typeface="Arial" panose="020B0604020202020204" pitchFamily="34" charset="0"/>
              <a:cs typeface="Arial" panose="020B0604020202020204" pitchFamily="34" charset="0"/>
            </a:rPr>
            <a:t>SUNDAY, JUNE 30, 2024</a:t>
          </a:r>
        </a:p>
      </dgm:t>
    </dgm:pt>
    <dgm:pt modelId="{E9D9FF2C-644F-44CB-91E6-2406693AF350}" type="parTrans" cxnId="{E56680A0-1A09-4860-8C8D-C1EDAC55BDE1}">
      <dgm:prSet/>
      <dgm:spPr/>
      <dgm:t>
        <a:bodyPr/>
        <a:lstStyle/>
        <a:p>
          <a:endParaRPr lang="en-US">
            <a:solidFill>
              <a:schemeClr val="tx1"/>
            </a:solidFill>
          </a:endParaRPr>
        </a:p>
      </dgm:t>
    </dgm:pt>
    <dgm:pt modelId="{0A1C8D95-479B-4207-8C93-09E1A7092334}" type="sibTrans" cxnId="{E56680A0-1A09-4860-8C8D-C1EDAC55BDE1}">
      <dgm:prSet/>
      <dgm:spPr/>
      <dgm:t>
        <a:bodyPr/>
        <a:lstStyle/>
        <a:p>
          <a:endParaRPr lang="en-US">
            <a:solidFill>
              <a:schemeClr val="tx1"/>
            </a:solidFill>
          </a:endParaRPr>
        </a:p>
      </dgm:t>
    </dgm:pt>
    <dgm:pt modelId="{7F457D8C-D290-4534-8FF4-58BF64DE4513}">
      <dgm:prSet phldrT="[Text]" custT="1"/>
      <dgm:spPr>
        <a:noFill/>
        <a:ln>
          <a:solidFill>
            <a:srgbClr val="C00000"/>
          </a:solidFill>
        </a:ln>
      </dgm:spPr>
      <dgm:t>
        <a:bodyPr/>
        <a:lstStyle/>
        <a:p>
          <a:r>
            <a:rPr lang="en-US" sz="2800" dirty="0">
              <a:solidFill>
                <a:schemeClr val="tx1"/>
              </a:solidFill>
              <a:latin typeface="Arial" panose="020B0604020202020204" pitchFamily="34" charset="0"/>
              <a:cs typeface="Arial" panose="020B0604020202020204" pitchFamily="34" charset="0"/>
            </a:rPr>
            <a:t>GAME TIME</a:t>
          </a:r>
        </a:p>
      </dgm:t>
    </dgm:pt>
    <dgm:pt modelId="{DC1D0D9E-CB16-4E74-B29E-CB69FBDCD9BC}" type="parTrans" cxnId="{4B13034B-7E95-4674-8616-6CCB7BEB4129}">
      <dgm:prSet/>
      <dgm:spPr/>
      <dgm:t>
        <a:bodyPr/>
        <a:lstStyle/>
        <a:p>
          <a:endParaRPr lang="en-US">
            <a:solidFill>
              <a:schemeClr val="tx1"/>
            </a:solidFill>
          </a:endParaRPr>
        </a:p>
      </dgm:t>
    </dgm:pt>
    <dgm:pt modelId="{0FFB009A-0DAC-4755-8336-FA116721BFCD}" type="sibTrans" cxnId="{4B13034B-7E95-4674-8616-6CCB7BEB4129}">
      <dgm:prSet/>
      <dgm:spPr/>
      <dgm:t>
        <a:bodyPr/>
        <a:lstStyle/>
        <a:p>
          <a:endParaRPr lang="en-US">
            <a:solidFill>
              <a:schemeClr val="tx1"/>
            </a:solidFill>
          </a:endParaRPr>
        </a:p>
      </dgm:t>
    </dgm:pt>
    <dgm:pt modelId="{9914F8B1-5870-47B9-81C6-8243D69C6A32}">
      <dgm:prSet phldrT="[Text]" custT="1"/>
      <dgm:spPr>
        <a:noFill/>
        <a:ln>
          <a:solidFill>
            <a:srgbClr val="C00000"/>
          </a:solidFill>
        </a:ln>
      </dgm:spPr>
      <dgm:t>
        <a:bodyPr/>
        <a:lstStyle/>
        <a:p>
          <a:pPr algn="ctr">
            <a:buNone/>
          </a:pPr>
          <a:r>
            <a:rPr lang="en-US" sz="2000" dirty="0">
              <a:solidFill>
                <a:schemeClr val="tx1"/>
              </a:solidFill>
              <a:latin typeface="Arial" panose="020B0604020202020204" pitchFamily="34" charset="0"/>
              <a:cs typeface="Arial" panose="020B0604020202020204" pitchFamily="34" charset="0"/>
            </a:rPr>
            <a:t>1:35PM</a:t>
          </a:r>
        </a:p>
      </dgm:t>
    </dgm:pt>
    <dgm:pt modelId="{0AF4B5BB-6DB8-4B27-AFB1-74802467E0C3}" type="parTrans" cxnId="{E83B03AB-0DC5-49B3-AD81-A20AA1054F80}">
      <dgm:prSet/>
      <dgm:spPr/>
      <dgm:t>
        <a:bodyPr/>
        <a:lstStyle/>
        <a:p>
          <a:endParaRPr lang="en-US">
            <a:solidFill>
              <a:schemeClr val="tx1"/>
            </a:solidFill>
          </a:endParaRPr>
        </a:p>
      </dgm:t>
    </dgm:pt>
    <dgm:pt modelId="{4F5955C5-7590-4BF0-A1B9-BF855BA40244}" type="sibTrans" cxnId="{E83B03AB-0DC5-49B3-AD81-A20AA1054F80}">
      <dgm:prSet/>
      <dgm:spPr/>
      <dgm:t>
        <a:bodyPr/>
        <a:lstStyle/>
        <a:p>
          <a:endParaRPr lang="en-US">
            <a:solidFill>
              <a:schemeClr val="tx1"/>
            </a:solidFill>
          </a:endParaRPr>
        </a:p>
      </dgm:t>
    </dgm:pt>
    <dgm:pt modelId="{F32F055D-44A6-4753-AB02-9DCAEF20B37D}">
      <dgm:prSet custT="1"/>
      <dgm:spPr>
        <a:noFill/>
        <a:ln>
          <a:solidFill>
            <a:srgbClr val="C00000"/>
          </a:solidFill>
        </a:ln>
      </dgm:spPr>
      <dgm:t>
        <a:bodyPr/>
        <a:lstStyle/>
        <a:p>
          <a:r>
            <a:rPr lang="en-US" sz="2800" dirty="0">
              <a:solidFill>
                <a:schemeClr val="tx1"/>
              </a:solidFill>
              <a:latin typeface="Arial" panose="020B0604020202020204" pitchFamily="34" charset="0"/>
              <a:cs typeface="Arial" panose="020B0604020202020204" pitchFamily="34" charset="0"/>
            </a:rPr>
            <a:t>PARTICIPANTS</a:t>
          </a:r>
        </a:p>
      </dgm:t>
    </dgm:pt>
    <dgm:pt modelId="{8A1C8B69-931E-42FE-ADE9-C420A607202A}" type="parTrans" cxnId="{0F744396-69EC-400F-85A7-E8C42F192856}">
      <dgm:prSet/>
      <dgm:spPr/>
      <dgm:t>
        <a:bodyPr/>
        <a:lstStyle/>
        <a:p>
          <a:endParaRPr lang="en-US">
            <a:solidFill>
              <a:schemeClr val="tx1"/>
            </a:solidFill>
          </a:endParaRPr>
        </a:p>
      </dgm:t>
    </dgm:pt>
    <dgm:pt modelId="{CC762F00-CF4B-4284-8870-5561F3B44685}" type="sibTrans" cxnId="{0F744396-69EC-400F-85A7-E8C42F192856}">
      <dgm:prSet/>
      <dgm:spPr/>
      <dgm:t>
        <a:bodyPr/>
        <a:lstStyle/>
        <a:p>
          <a:endParaRPr lang="en-US">
            <a:solidFill>
              <a:schemeClr val="tx1"/>
            </a:solidFill>
          </a:endParaRPr>
        </a:p>
      </dgm:t>
    </dgm:pt>
    <dgm:pt modelId="{D3032C9D-3778-4AD7-8BF7-DFCDE0ED1B08}">
      <dgm:prSet custT="1"/>
      <dgm:spPr>
        <a:noFill/>
        <a:ln>
          <a:solidFill>
            <a:srgbClr val="C00000"/>
          </a:solidFill>
        </a:ln>
      </dgm:spPr>
      <dgm:t>
        <a:bodyPr/>
        <a:lstStyle/>
        <a:p>
          <a:r>
            <a:rPr lang="en-US" sz="2800" dirty="0">
              <a:solidFill>
                <a:schemeClr val="tx1"/>
              </a:solidFill>
              <a:latin typeface="Arial" panose="020B0604020202020204" pitchFamily="34" charset="0"/>
              <a:cs typeface="Arial" panose="020B0604020202020204" pitchFamily="34" charset="0"/>
            </a:rPr>
            <a:t>RATE</a:t>
          </a:r>
        </a:p>
      </dgm:t>
    </dgm:pt>
    <dgm:pt modelId="{1AEB2A9A-7CD4-41C6-AE89-02B836981D14}" type="parTrans" cxnId="{765D5900-FBED-444C-8FC1-0F1F4D4EC65D}">
      <dgm:prSet/>
      <dgm:spPr/>
      <dgm:t>
        <a:bodyPr/>
        <a:lstStyle/>
        <a:p>
          <a:endParaRPr lang="en-US">
            <a:solidFill>
              <a:schemeClr val="tx1"/>
            </a:solidFill>
          </a:endParaRPr>
        </a:p>
      </dgm:t>
    </dgm:pt>
    <dgm:pt modelId="{54D4971A-E169-4C74-B8C0-2FA7BBBD9824}" type="sibTrans" cxnId="{765D5900-FBED-444C-8FC1-0F1F4D4EC65D}">
      <dgm:prSet/>
      <dgm:spPr/>
      <dgm:t>
        <a:bodyPr/>
        <a:lstStyle/>
        <a:p>
          <a:endParaRPr lang="en-US">
            <a:solidFill>
              <a:schemeClr val="tx1"/>
            </a:solidFill>
          </a:endParaRPr>
        </a:p>
      </dgm:t>
    </dgm:pt>
    <dgm:pt modelId="{D72B394A-B6B7-49B7-9118-DED7D4394A91}">
      <dgm:prSet phldrT="[Text]" custT="1"/>
      <dgm:spPr>
        <a:noFill/>
        <a:ln>
          <a:solidFill>
            <a:srgbClr val="C00000"/>
          </a:solidFill>
        </a:ln>
      </dgm:spPr>
      <dgm:t>
        <a:bodyPr/>
        <a:lstStyle/>
        <a:p>
          <a:r>
            <a:rPr lang="en-US" sz="2800" dirty="0">
              <a:solidFill>
                <a:schemeClr val="tx1"/>
              </a:solidFill>
              <a:latin typeface="Arial" panose="020B0604020202020204" pitchFamily="34" charset="0"/>
              <a:cs typeface="Arial" panose="020B0604020202020204" pitchFamily="34" charset="0"/>
            </a:rPr>
            <a:t>LOCATION</a:t>
          </a:r>
        </a:p>
      </dgm:t>
    </dgm:pt>
    <dgm:pt modelId="{F7FD83FA-926D-4AC9-8F1F-E977FA7A0F4D}" type="sibTrans" cxnId="{D845A2D1-CEED-41AB-A51E-4757DA1FF1F3}">
      <dgm:prSet/>
      <dgm:spPr/>
      <dgm:t>
        <a:bodyPr/>
        <a:lstStyle/>
        <a:p>
          <a:endParaRPr lang="en-US">
            <a:solidFill>
              <a:schemeClr val="tx1"/>
            </a:solidFill>
          </a:endParaRPr>
        </a:p>
      </dgm:t>
    </dgm:pt>
    <dgm:pt modelId="{E3C537AE-617E-4A1F-9F83-BF941D5A059A}" type="parTrans" cxnId="{D845A2D1-CEED-41AB-A51E-4757DA1FF1F3}">
      <dgm:prSet/>
      <dgm:spPr/>
      <dgm:t>
        <a:bodyPr/>
        <a:lstStyle/>
        <a:p>
          <a:endParaRPr lang="en-US">
            <a:solidFill>
              <a:schemeClr val="tx1"/>
            </a:solidFill>
          </a:endParaRPr>
        </a:p>
      </dgm:t>
    </dgm:pt>
    <dgm:pt modelId="{AADD62C5-957C-433B-9552-B2D71DE802BC}">
      <dgm:prSet phldrT="[Text]" custT="1"/>
      <dgm:spPr>
        <a:noFill/>
        <a:ln>
          <a:solidFill>
            <a:srgbClr val="C00000"/>
          </a:solidFill>
        </a:ln>
      </dgm:spPr>
      <dgm:t>
        <a:bodyPr/>
        <a:lstStyle/>
        <a:p>
          <a:pPr algn="ctr">
            <a:buNone/>
          </a:pPr>
          <a:r>
            <a:rPr lang="en-US" sz="2000" dirty="0">
              <a:solidFill>
                <a:schemeClr val="tx1"/>
              </a:solidFill>
              <a:latin typeface="Arial" panose="020B0604020202020204" pitchFamily="34" charset="0"/>
              <a:cs typeface="Arial" panose="020B0604020202020204" pitchFamily="34" charset="0"/>
            </a:rPr>
            <a:t>ATLANTA BRAVES TRUIST PARK</a:t>
          </a:r>
        </a:p>
      </dgm:t>
    </dgm:pt>
    <dgm:pt modelId="{11AA15FB-0294-4834-A923-2011A53F41A8}" type="sibTrans" cxnId="{24713456-896B-470A-88A4-77A19E917901}">
      <dgm:prSet/>
      <dgm:spPr/>
      <dgm:t>
        <a:bodyPr/>
        <a:lstStyle/>
        <a:p>
          <a:endParaRPr lang="en-US">
            <a:solidFill>
              <a:schemeClr val="tx1"/>
            </a:solidFill>
          </a:endParaRPr>
        </a:p>
      </dgm:t>
    </dgm:pt>
    <dgm:pt modelId="{EC4F8C83-3730-4155-AB0B-00BDDBBC1CA3}" type="parTrans" cxnId="{24713456-896B-470A-88A4-77A19E917901}">
      <dgm:prSet/>
      <dgm:spPr/>
      <dgm:t>
        <a:bodyPr/>
        <a:lstStyle/>
        <a:p>
          <a:endParaRPr lang="en-US">
            <a:solidFill>
              <a:schemeClr val="tx1"/>
            </a:solidFill>
          </a:endParaRPr>
        </a:p>
      </dgm:t>
    </dgm:pt>
    <dgm:pt modelId="{C969C2CC-B5AC-4F7C-ACEB-3433824579ED}">
      <dgm:prSet custT="1"/>
      <dgm:spPr>
        <a:noFill/>
        <a:ln>
          <a:solidFill>
            <a:srgbClr val="C00000"/>
          </a:solidFill>
        </a:ln>
      </dgm:spPr>
      <dgm:t>
        <a:bodyPr/>
        <a:lstStyle/>
        <a:p>
          <a:pPr algn="ctr">
            <a:buNone/>
          </a:pPr>
          <a:r>
            <a:rPr lang="en-US" sz="2000" dirty="0">
              <a:solidFill>
                <a:schemeClr val="tx1"/>
              </a:solidFill>
              <a:latin typeface="Arial" panose="020B0604020202020204" pitchFamily="34" charset="0"/>
              <a:cs typeface="Arial" panose="020B0604020202020204" pitchFamily="34" charset="0"/>
            </a:rPr>
            <a:t>2000 STUDENTS CAN PARTICIPATE</a:t>
          </a:r>
        </a:p>
      </dgm:t>
    </dgm:pt>
    <dgm:pt modelId="{38AA0908-F643-4265-9F03-2DC9010DA320}" type="parTrans" cxnId="{274F2CD6-A218-44E3-A051-18BAB0F3C3EC}">
      <dgm:prSet/>
      <dgm:spPr/>
      <dgm:t>
        <a:bodyPr/>
        <a:lstStyle/>
        <a:p>
          <a:endParaRPr lang="en-US">
            <a:solidFill>
              <a:schemeClr val="tx1"/>
            </a:solidFill>
          </a:endParaRPr>
        </a:p>
      </dgm:t>
    </dgm:pt>
    <dgm:pt modelId="{A602F873-57C8-48B3-BC67-200D982783B6}" type="sibTrans" cxnId="{274F2CD6-A218-44E3-A051-18BAB0F3C3EC}">
      <dgm:prSet/>
      <dgm:spPr/>
      <dgm:t>
        <a:bodyPr/>
        <a:lstStyle/>
        <a:p>
          <a:endParaRPr lang="en-US">
            <a:solidFill>
              <a:schemeClr val="tx1"/>
            </a:solidFill>
          </a:endParaRPr>
        </a:p>
      </dgm:t>
    </dgm:pt>
    <dgm:pt modelId="{B5CA878B-B90D-416C-A7C5-6275AB8D0933}">
      <dgm:prSet custT="1"/>
      <dgm:spPr>
        <a:noFill/>
        <a:ln>
          <a:solidFill>
            <a:srgbClr val="C00000"/>
          </a:solidFill>
        </a:ln>
      </dgm:spPr>
      <dgm:t>
        <a:bodyPr/>
        <a:lstStyle/>
        <a:p>
          <a:pPr algn="ctr">
            <a:buNone/>
          </a:pPr>
          <a:r>
            <a:rPr lang="en-US" sz="2000" dirty="0">
              <a:solidFill>
                <a:schemeClr val="tx1"/>
              </a:solidFill>
              <a:latin typeface="Arial" panose="020B0604020202020204" pitchFamily="34" charset="0"/>
              <a:cs typeface="Arial" panose="020B0604020202020204" pitchFamily="34" charset="0"/>
            </a:rPr>
            <a:t>ALL INCLUSIVE RATE</a:t>
          </a:r>
        </a:p>
      </dgm:t>
    </dgm:pt>
    <dgm:pt modelId="{1FD073B2-3263-438A-A67B-D6C0A8A3C2A4}" type="parTrans" cxnId="{C7B0CA0C-B364-4F19-A556-1D0850B2EFDC}">
      <dgm:prSet/>
      <dgm:spPr/>
      <dgm:t>
        <a:bodyPr/>
        <a:lstStyle/>
        <a:p>
          <a:endParaRPr lang="en-US">
            <a:solidFill>
              <a:schemeClr val="tx1"/>
            </a:solidFill>
          </a:endParaRPr>
        </a:p>
      </dgm:t>
    </dgm:pt>
    <dgm:pt modelId="{80376F8F-8981-417F-9A55-A149D5137096}" type="sibTrans" cxnId="{C7B0CA0C-B364-4F19-A556-1D0850B2EFDC}">
      <dgm:prSet/>
      <dgm:spPr/>
      <dgm:t>
        <a:bodyPr/>
        <a:lstStyle/>
        <a:p>
          <a:endParaRPr lang="en-US">
            <a:solidFill>
              <a:schemeClr val="tx1"/>
            </a:solidFill>
          </a:endParaRPr>
        </a:p>
      </dgm:t>
    </dgm:pt>
    <dgm:pt modelId="{16879749-E227-4446-8930-E2FE69D2AB06}">
      <dgm:prSet custT="1"/>
      <dgm:spPr>
        <a:noFill/>
        <a:ln>
          <a:solidFill>
            <a:srgbClr val="C00000"/>
          </a:solidFill>
        </a:ln>
      </dgm:spPr>
      <dgm:t>
        <a:bodyPr/>
        <a:lstStyle/>
        <a:p>
          <a:pPr algn="ctr">
            <a:buNone/>
          </a:pPr>
          <a:r>
            <a:rPr lang="en-US" sz="2000" dirty="0">
              <a:solidFill>
                <a:schemeClr val="tx1"/>
              </a:solidFill>
              <a:latin typeface="Arial" panose="020B0604020202020204" pitchFamily="34" charset="0"/>
              <a:cs typeface="Arial" panose="020B0604020202020204" pitchFamily="34" charset="0"/>
            </a:rPr>
            <a:t>$1750 PER STUDENT</a:t>
          </a:r>
        </a:p>
      </dgm:t>
    </dgm:pt>
    <dgm:pt modelId="{D5DB56AB-6659-40FE-B4A8-67A9DDC7010B}" type="parTrans" cxnId="{2317997F-3DF0-41EB-B2A1-2EC19AB2EC7D}">
      <dgm:prSet/>
      <dgm:spPr/>
      <dgm:t>
        <a:bodyPr/>
        <a:lstStyle/>
        <a:p>
          <a:endParaRPr lang="en-US">
            <a:solidFill>
              <a:schemeClr val="tx1"/>
            </a:solidFill>
          </a:endParaRPr>
        </a:p>
      </dgm:t>
    </dgm:pt>
    <dgm:pt modelId="{F4925AE0-BE01-44F8-898A-266C4780B8D5}" type="sibTrans" cxnId="{2317997F-3DF0-41EB-B2A1-2EC19AB2EC7D}">
      <dgm:prSet/>
      <dgm:spPr/>
      <dgm:t>
        <a:bodyPr/>
        <a:lstStyle/>
        <a:p>
          <a:endParaRPr lang="en-US">
            <a:solidFill>
              <a:schemeClr val="tx1"/>
            </a:solidFill>
          </a:endParaRPr>
        </a:p>
      </dgm:t>
    </dgm:pt>
    <dgm:pt modelId="{C5BF3352-6E3F-4A3A-AFEF-AFA5C4017CE6}" type="pres">
      <dgm:prSet presAssocID="{2E048D8F-E7F0-4484-ACE8-98B3095D760F}" presName="Name0" presStyleCnt="0">
        <dgm:presLayoutVars>
          <dgm:dir/>
          <dgm:animLvl val="lvl"/>
          <dgm:resizeHandles val="exact"/>
        </dgm:presLayoutVars>
      </dgm:prSet>
      <dgm:spPr/>
    </dgm:pt>
    <dgm:pt modelId="{8E945EB6-7379-427C-88FB-62641DE8093E}" type="pres">
      <dgm:prSet presAssocID="{2D75A182-DB9D-4809-8CAF-F6D067E19796}" presName="linNode" presStyleCnt="0"/>
      <dgm:spPr/>
    </dgm:pt>
    <dgm:pt modelId="{46C8B1A8-421F-48BE-BF9A-BD320CDE1087}" type="pres">
      <dgm:prSet presAssocID="{2D75A182-DB9D-4809-8CAF-F6D067E19796}" presName="parentText" presStyleLbl="node1" presStyleIdx="0" presStyleCnt="5">
        <dgm:presLayoutVars>
          <dgm:chMax val="1"/>
          <dgm:bulletEnabled val="1"/>
        </dgm:presLayoutVars>
      </dgm:prSet>
      <dgm:spPr/>
    </dgm:pt>
    <dgm:pt modelId="{E36CC457-AA0A-45EA-8CA7-1334E9844D34}" type="pres">
      <dgm:prSet presAssocID="{2D75A182-DB9D-4809-8CAF-F6D067E19796}" presName="descendantText" presStyleLbl="alignAccFollowNode1" presStyleIdx="0" presStyleCnt="5">
        <dgm:presLayoutVars>
          <dgm:bulletEnabled val="1"/>
        </dgm:presLayoutVars>
      </dgm:prSet>
      <dgm:spPr/>
    </dgm:pt>
    <dgm:pt modelId="{738F8C31-E4F2-41E8-B815-9FA26D3E5FEC}" type="pres">
      <dgm:prSet presAssocID="{CA884679-51F8-49CC-BBFD-B66E718835C4}" presName="sp" presStyleCnt="0"/>
      <dgm:spPr/>
    </dgm:pt>
    <dgm:pt modelId="{52D41FEF-5638-4EF7-B7ED-6E50FB61E8DC}" type="pres">
      <dgm:prSet presAssocID="{D72B394A-B6B7-49B7-9118-DED7D4394A91}" presName="linNode" presStyleCnt="0"/>
      <dgm:spPr/>
    </dgm:pt>
    <dgm:pt modelId="{F954CABC-6E1A-44A8-B745-EABA201F969E}" type="pres">
      <dgm:prSet presAssocID="{D72B394A-B6B7-49B7-9118-DED7D4394A91}" presName="parentText" presStyleLbl="node1" presStyleIdx="1" presStyleCnt="5">
        <dgm:presLayoutVars>
          <dgm:chMax val="1"/>
          <dgm:bulletEnabled val="1"/>
        </dgm:presLayoutVars>
      </dgm:prSet>
      <dgm:spPr/>
    </dgm:pt>
    <dgm:pt modelId="{9872CA9A-93F3-4456-A066-1ECFBACF7CF9}" type="pres">
      <dgm:prSet presAssocID="{D72B394A-B6B7-49B7-9118-DED7D4394A91}" presName="descendantText" presStyleLbl="alignAccFollowNode1" presStyleIdx="1" presStyleCnt="5">
        <dgm:presLayoutVars>
          <dgm:bulletEnabled val="1"/>
        </dgm:presLayoutVars>
      </dgm:prSet>
      <dgm:spPr/>
    </dgm:pt>
    <dgm:pt modelId="{4695FCC1-EBB5-4F4F-94D0-6D7E6835EF6F}" type="pres">
      <dgm:prSet presAssocID="{F7FD83FA-926D-4AC9-8F1F-E977FA7A0F4D}" presName="sp" presStyleCnt="0"/>
      <dgm:spPr/>
    </dgm:pt>
    <dgm:pt modelId="{943601D5-0E68-4728-83E2-78BDDA45F77B}" type="pres">
      <dgm:prSet presAssocID="{7F457D8C-D290-4534-8FF4-58BF64DE4513}" presName="linNode" presStyleCnt="0"/>
      <dgm:spPr/>
    </dgm:pt>
    <dgm:pt modelId="{41A741B3-54A8-4DD5-A53C-240D8F8B9DC4}" type="pres">
      <dgm:prSet presAssocID="{7F457D8C-D290-4534-8FF4-58BF64DE4513}" presName="parentText" presStyleLbl="node1" presStyleIdx="2" presStyleCnt="5">
        <dgm:presLayoutVars>
          <dgm:chMax val="1"/>
          <dgm:bulletEnabled val="1"/>
        </dgm:presLayoutVars>
      </dgm:prSet>
      <dgm:spPr/>
    </dgm:pt>
    <dgm:pt modelId="{DD1AEAD7-02E6-48DC-8ECB-A399CE77C479}" type="pres">
      <dgm:prSet presAssocID="{7F457D8C-D290-4534-8FF4-58BF64DE4513}" presName="descendantText" presStyleLbl="alignAccFollowNode1" presStyleIdx="2" presStyleCnt="5">
        <dgm:presLayoutVars>
          <dgm:bulletEnabled val="1"/>
        </dgm:presLayoutVars>
      </dgm:prSet>
      <dgm:spPr/>
    </dgm:pt>
    <dgm:pt modelId="{2AC6A510-96C7-4768-B94F-946D29A8C663}" type="pres">
      <dgm:prSet presAssocID="{0FFB009A-0DAC-4755-8336-FA116721BFCD}" presName="sp" presStyleCnt="0"/>
      <dgm:spPr/>
    </dgm:pt>
    <dgm:pt modelId="{111F5044-50B7-49A5-87B6-7B64199FCAEC}" type="pres">
      <dgm:prSet presAssocID="{F32F055D-44A6-4753-AB02-9DCAEF20B37D}" presName="linNode" presStyleCnt="0"/>
      <dgm:spPr/>
    </dgm:pt>
    <dgm:pt modelId="{1359F009-284D-4255-B9F9-1FC00F8C2D17}" type="pres">
      <dgm:prSet presAssocID="{F32F055D-44A6-4753-AB02-9DCAEF20B37D}" presName="parentText" presStyleLbl="node1" presStyleIdx="3" presStyleCnt="5">
        <dgm:presLayoutVars>
          <dgm:chMax val="1"/>
          <dgm:bulletEnabled val="1"/>
        </dgm:presLayoutVars>
      </dgm:prSet>
      <dgm:spPr/>
    </dgm:pt>
    <dgm:pt modelId="{03C9BD2C-327F-4096-BBA8-8585E0CC4873}" type="pres">
      <dgm:prSet presAssocID="{F32F055D-44A6-4753-AB02-9DCAEF20B37D}" presName="descendantText" presStyleLbl="alignAccFollowNode1" presStyleIdx="3" presStyleCnt="5">
        <dgm:presLayoutVars>
          <dgm:bulletEnabled val="1"/>
        </dgm:presLayoutVars>
      </dgm:prSet>
      <dgm:spPr/>
    </dgm:pt>
    <dgm:pt modelId="{57448CAA-5E78-4D40-9E96-3A43DB999FE0}" type="pres">
      <dgm:prSet presAssocID="{CC762F00-CF4B-4284-8870-5561F3B44685}" presName="sp" presStyleCnt="0"/>
      <dgm:spPr/>
    </dgm:pt>
    <dgm:pt modelId="{DD92420C-0FBD-430D-A74F-F8967E81485B}" type="pres">
      <dgm:prSet presAssocID="{D3032C9D-3778-4AD7-8BF7-DFCDE0ED1B08}" presName="linNode" presStyleCnt="0"/>
      <dgm:spPr/>
    </dgm:pt>
    <dgm:pt modelId="{BD048A0B-DA40-4B3D-9C5F-73F7A32B426F}" type="pres">
      <dgm:prSet presAssocID="{D3032C9D-3778-4AD7-8BF7-DFCDE0ED1B08}" presName="parentText" presStyleLbl="node1" presStyleIdx="4" presStyleCnt="5">
        <dgm:presLayoutVars>
          <dgm:chMax val="1"/>
          <dgm:bulletEnabled val="1"/>
        </dgm:presLayoutVars>
      </dgm:prSet>
      <dgm:spPr/>
    </dgm:pt>
    <dgm:pt modelId="{7372BFF4-5B96-4FFA-9AFB-630FF4F05760}" type="pres">
      <dgm:prSet presAssocID="{D3032C9D-3778-4AD7-8BF7-DFCDE0ED1B08}" presName="descendantText" presStyleLbl="alignAccFollowNode1" presStyleIdx="4" presStyleCnt="5">
        <dgm:presLayoutVars>
          <dgm:bulletEnabled val="1"/>
        </dgm:presLayoutVars>
      </dgm:prSet>
      <dgm:spPr/>
    </dgm:pt>
  </dgm:ptLst>
  <dgm:cxnLst>
    <dgm:cxn modelId="{765D5900-FBED-444C-8FC1-0F1F4D4EC65D}" srcId="{2E048D8F-E7F0-4484-ACE8-98B3095D760F}" destId="{D3032C9D-3778-4AD7-8BF7-DFCDE0ED1B08}" srcOrd="4" destOrd="0" parTransId="{1AEB2A9A-7CD4-41C6-AE89-02B836981D14}" sibTransId="{54D4971A-E169-4C74-B8C0-2FA7BBBD9824}"/>
    <dgm:cxn modelId="{E5933108-7404-46B7-885C-5777F176D3AB}" type="presOf" srcId="{2E048D8F-E7F0-4484-ACE8-98B3095D760F}" destId="{C5BF3352-6E3F-4A3A-AFEF-AFA5C4017CE6}" srcOrd="0" destOrd="0" presId="urn:microsoft.com/office/officeart/2005/8/layout/vList5"/>
    <dgm:cxn modelId="{C7B0CA0C-B364-4F19-A556-1D0850B2EFDC}" srcId="{D3032C9D-3778-4AD7-8BF7-DFCDE0ED1B08}" destId="{B5CA878B-B90D-416C-A7C5-6275AB8D0933}" srcOrd="0" destOrd="0" parTransId="{1FD073B2-3263-438A-A67B-D6C0A8A3C2A4}" sibTransId="{80376F8F-8981-417F-9A55-A149D5137096}"/>
    <dgm:cxn modelId="{BE13DE31-7B63-4576-834C-848D3B74CEF4}" type="presOf" srcId="{7F457D8C-D290-4534-8FF4-58BF64DE4513}" destId="{41A741B3-54A8-4DD5-A53C-240D8F8B9DC4}" srcOrd="0" destOrd="0" presId="urn:microsoft.com/office/officeart/2005/8/layout/vList5"/>
    <dgm:cxn modelId="{C5793F5E-A88D-41AB-88C2-B4778DD3A15B}" srcId="{2E048D8F-E7F0-4484-ACE8-98B3095D760F}" destId="{2D75A182-DB9D-4809-8CAF-F6D067E19796}" srcOrd="0" destOrd="0" parTransId="{5DBE06C5-32DB-4B42-A5C5-45A6FADA957F}" sibTransId="{CA884679-51F8-49CC-BBFD-B66E718835C4}"/>
    <dgm:cxn modelId="{0A1E4E45-84BB-4981-B9B2-79EDC39D5ACF}" type="presOf" srcId="{16879749-E227-4446-8930-E2FE69D2AB06}" destId="{7372BFF4-5B96-4FFA-9AFB-630FF4F05760}" srcOrd="0" destOrd="1" presId="urn:microsoft.com/office/officeart/2005/8/layout/vList5"/>
    <dgm:cxn modelId="{4B13034B-7E95-4674-8616-6CCB7BEB4129}" srcId="{2E048D8F-E7F0-4484-ACE8-98B3095D760F}" destId="{7F457D8C-D290-4534-8FF4-58BF64DE4513}" srcOrd="2" destOrd="0" parTransId="{DC1D0D9E-CB16-4E74-B29E-CB69FBDCD9BC}" sibTransId="{0FFB009A-0DAC-4755-8336-FA116721BFCD}"/>
    <dgm:cxn modelId="{24713456-896B-470A-88A4-77A19E917901}" srcId="{D72B394A-B6B7-49B7-9118-DED7D4394A91}" destId="{AADD62C5-957C-433B-9552-B2D71DE802BC}" srcOrd="0" destOrd="0" parTransId="{EC4F8C83-3730-4155-AB0B-00BDDBBC1CA3}" sibTransId="{11AA15FB-0294-4834-A923-2011A53F41A8}"/>
    <dgm:cxn modelId="{81EC327B-41ED-415D-81F9-49A409DB6962}" type="presOf" srcId="{AADD62C5-957C-433B-9552-B2D71DE802BC}" destId="{9872CA9A-93F3-4456-A066-1ECFBACF7CF9}" srcOrd="0" destOrd="0" presId="urn:microsoft.com/office/officeart/2005/8/layout/vList5"/>
    <dgm:cxn modelId="{2317997F-3DF0-41EB-B2A1-2EC19AB2EC7D}" srcId="{D3032C9D-3778-4AD7-8BF7-DFCDE0ED1B08}" destId="{16879749-E227-4446-8930-E2FE69D2AB06}" srcOrd="1" destOrd="0" parTransId="{D5DB56AB-6659-40FE-B4A8-67A9DDC7010B}" sibTransId="{F4925AE0-BE01-44F8-898A-266C4780B8D5}"/>
    <dgm:cxn modelId="{ECB0BC81-C4A0-4A1F-AB65-5A33BEB4A6C7}" type="presOf" srcId="{F32F055D-44A6-4753-AB02-9DCAEF20B37D}" destId="{1359F009-284D-4255-B9F9-1FC00F8C2D17}" srcOrd="0" destOrd="0" presId="urn:microsoft.com/office/officeart/2005/8/layout/vList5"/>
    <dgm:cxn modelId="{C0F20A95-669D-40B6-8E4F-B8A3D497F048}" type="presOf" srcId="{D3032C9D-3778-4AD7-8BF7-DFCDE0ED1B08}" destId="{BD048A0B-DA40-4B3D-9C5F-73F7A32B426F}" srcOrd="0" destOrd="0" presId="urn:microsoft.com/office/officeart/2005/8/layout/vList5"/>
    <dgm:cxn modelId="{0F744396-69EC-400F-85A7-E8C42F192856}" srcId="{2E048D8F-E7F0-4484-ACE8-98B3095D760F}" destId="{F32F055D-44A6-4753-AB02-9DCAEF20B37D}" srcOrd="3" destOrd="0" parTransId="{8A1C8B69-931E-42FE-ADE9-C420A607202A}" sibTransId="{CC762F00-CF4B-4284-8870-5561F3B44685}"/>
    <dgm:cxn modelId="{A7523799-7D5E-4B76-A107-6E34429E0C8D}" type="presOf" srcId="{B5CA878B-B90D-416C-A7C5-6275AB8D0933}" destId="{7372BFF4-5B96-4FFA-9AFB-630FF4F05760}" srcOrd="0" destOrd="0" presId="urn:microsoft.com/office/officeart/2005/8/layout/vList5"/>
    <dgm:cxn modelId="{E56680A0-1A09-4860-8C8D-C1EDAC55BDE1}" srcId="{2D75A182-DB9D-4809-8CAF-F6D067E19796}" destId="{EE4F88FB-DF1A-441E-BD91-D986B630A9A9}" srcOrd="0" destOrd="0" parTransId="{E9D9FF2C-644F-44CB-91E6-2406693AF350}" sibTransId="{0A1C8D95-479B-4207-8C93-09E1A7092334}"/>
    <dgm:cxn modelId="{E83B03AB-0DC5-49B3-AD81-A20AA1054F80}" srcId="{7F457D8C-D290-4534-8FF4-58BF64DE4513}" destId="{9914F8B1-5870-47B9-81C6-8243D69C6A32}" srcOrd="0" destOrd="0" parTransId="{0AF4B5BB-6DB8-4B27-AFB1-74802467E0C3}" sibTransId="{4F5955C5-7590-4BF0-A1B9-BF855BA40244}"/>
    <dgm:cxn modelId="{81CA23C3-1369-4D36-81E0-0C6838112795}" type="presOf" srcId="{2D75A182-DB9D-4809-8CAF-F6D067E19796}" destId="{46C8B1A8-421F-48BE-BF9A-BD320CDE1087}" srcOrd="0" destOrd="0" presId="urn:microsoft.com/office/officeart/2005/8/layout/vList5"/>
    <dgm:cxn modelId="{935C9BC3-D60F-4DDF-BDB1-87FD8ADC8EB2}" type="presOf" srcId="{D72B394A-B6B7-49B7-9118-DED7D4394A91}" destId="{F954CABC-6E1A-44A8-B745-EABA201F969E}" srcOrd="0" destOrd="0" presId="urn:microsoft.com/office/officeart/2005/8/layout/vList5"/>
    <dgm:cxn modelId="{6783E7C5-11D3-4F02-AB8B-EB917577975E}" type="presOf" srcId="{9914F8B1-5870-47B9-81C6-8243D69C6A32}" destId="{DD1AEAD7-02E6-48DC-8ECB-A399CE77C479}" srcOrd="0" destOrd="0" presId="urn:microsoft.com/office/officeart/2005/8/layout/vList5"/>
    <dgm:cxn modelId="{09D359CC-C4BA-4A7B-827E-C8C493E57FDB}" type="presOf" srcId="{C969C2CC-B5AC-4F7C-ACEB-3433824579ED}" destId="{03C9BD2C-327F-4096-BBA8-8585E0CC4873}" srcOrd="0" destOrd="0" presId="urn:microsoft.com/office/officeart/2005/8/layout/vList5"/>
    <dgm:cxn modelId="{D845A2D1-CEED-41AB-A51E-4757DA1FF1F3}" srcId="{2E048D8F-E7F0-4484-ACE8-98B3095D760F}" destId="{D72B394A-B6B7-49B7-9118-DED7D4394A91}" srcOrd="1" destOrd="0" parTransId="{E3C537AE-617E-4A1F-9F83-BF941D5A059A}" sibTransId="{F7FD83FA-926D-4AC9-8F1F-E977FA7A0F4D}"/>
    <dgm:cxn modelId="{274F2CD6-A218-44E3-A051-18BAB0F3C3EC}" srcId="{F32F055D-44A6-4753-AB02-9DCAEF20B37D}" destId="{C969C2CC-B5AC-4F7C-ACEB-3433824579ED}" srcOrd="0" destOrd="0" parTransId="{38AA0908-F643-4265-9F03-2DC9010DA320}" sibTransId="{A602F873-57C8-48B3-BC67-200D982783B6}"/>
    <dgm:cxn modelId="{A3EE9EE8-A6D0-4AA5-AEB6-AF060A210723}" type="presOf" srcId="{EE4F88FB-DF1A-441E-BD91-D986B630A9A9}" destId="{E36CC457-AA0A-45EA-8CA7-1334E9844D34}" srcOrd="0" destOrd="0" presId="urn:microsoft.com/office/officeart/2005/8/layout/vList5"/>
    <dgm:cxn modelId="{EF9688E4-CC6D-45C8-9C34-768CE59D449A}" type="presParOf" srcId="{C5BF3352-6E3F-4A3A-AFEF-AFA5C4017CE6}" destId="{8E945EB6-7379-427C-88FB-62641DE8093E}" srcOrd="0" destOrd="0" presId="urn:microsoft.com/office/officeart/2005/8/layout/vList5"/>
    <dgm:cxn modelId="{60B91947-B755-4679-89F7-7ED4111DDB7F}" type="presParOf" srcId="{8E945EB6-7379-427C-88FB-62641DE8093E}" destId="{46C8B1A8-421F-48BE-BF9A-BD320CDE1087}" srcOrd="0" destOrd="0" presId="urn:microsoft.com/office/officeart/2005/8/layout/vList5"/>
    <dgm:cxn modelId="{1BD5D006-0F4F-429A-A6C3-0590D5932AC4}" type="presParOf" srcId="{8E945EB6-7379-427C-88FB-62641DE8093E}" destId="{E36CC457-AA0A-45EA-8CA7-1334E9844D34}" srcOrd="1" destOrd="0" presId="urn:microsoft.com/office/officeart/2005/8/layout/vList5"/>
    <dgm:cxn modelId="{3419C45D-7A33-44E5-A6D5-257B12FA1BCA}" type="presParOf" srcId="{C5BF3352-6E3F-4A3A-AFEF-AFA5C4017CE6}" destId="{738F8C31-E4F2-41E8-B815-9FA26D3E5FEC}" srcOrd="1" destOrd="0" presId="urn:microsoft.com/office/officeart/2005/8/layout/vList5"/>
    <dgm:cxn modelId="{D62818E7-5F08-42CB-81FB-4F01B2399949}" type="presParOf" srcId="{C5BF3352-6E3F-4A3A-AFEF-AFA5C4017CE6}" destId="{52D41FEF-5638-4EF7-B7ED-6E50FB61E8DC}" srcOrd="2" destOrd="0" presId="urn:microsoft.com/office/officeart/2005/8/layout/vList5"/>
    <dgm:cxn modelId="{7FD2A1EB-0507-4FBA-9CAD-F5078DA4E2FD}" type="presParOf" srcId="{52D41FEF-5638-4EF7-B7ED-6E50FB61E8DC}" destId="{F954CABC-6E1A-44A8-B745-EABA201F969E}" srcOrd="0" destOrd="0" presId="urn:microsoft.com/office/officeart/2005/8/layout/vList5"/>
    <dgm:cxn modelId="{B818F678-411F-49B2-B8D1-C8DDA218A708}" type="presParOf" srcId="{52D41FEF-5638-4EF7-B7ED-6E50FB61E8DC}" destId="{9872CA9A-93F3-4456-A066-1ECFBACF7CF9}" srcOrd="1" destOrd="0" presId="urn:microsoft.com/office/officeart/2005/8/layout/vList5"/>
    <dgm:cxn modelId="{69C73ADC-94F6-4DD8-B1DD-F50F6B3C681B}" type="presParOf" srcId="{C5BF3352-6E3F-4A3A-AFEF-AFA5C4017CE6}" destId="{4695FCC1-EBB5-4F4F-94D0-6D7E6835EF6F}" srcOrd="3" destOrd="0" presId="urn:microsoft.com/office/officeart/2005/8/layout/vList5"/>
    <dgm:cxn modelId="{AA852705-B061-4058-B693-24EA6D3A0733}" type="presParOf" srcId="{C5BF3352-6E3F-4A3A-AFEF-AFA5C4017CE6}" destId="{943601D5-0E68-4728-83E2-78BDDA45F77B}" srcOrd="4" destOrd="0" presId="urn:microsoft.com/office/officeart/2005/8/layout/vList5"/>
    <dgm:cxn modelId="{61C1D259-885C-458C-9DD3-F3FB9E01ACED}" type="presParOf" srcId="{943601D5-0E68-4728-83E2-78BDDA45F77B}" destId="{41A741B3-54A8-4DD5-A53C-240D8F8B9DC4}" srcOrd="0" destOrd="0" presId="urn:microsoft.com/office/officeart/2005/8/layout/vList5"/>
    <dgm:cxn modelId="{B6127468-2474-4DD5-8400-3018E25FA1D1}" type="presParOf" srcId="{943601D5-0E68-4728-83E2-78BDDA45F77B}" destId="{DD1AEAD7-02E6-48DC-8ECB-A399CE77C479}" srcOrd="1" destOrd="0" presId="urn:microsoft.com/office/officeart/2005/8/layout/vList5"/>
    <dgm:cxn modelId="{E41AEB2F-7B1D-47AA-8F12-85E0C885CD12}" type="presParOf" srcId="{C5BF3352-6E3F-4A3A-AFEF-AFA5C4017CE6}" destId="{2AC6A510-96C7-4768-B94F-946D29A8C663}" srcOrd="5" destOrd="0" presId="urn:microsoft.com/office/officeart/2005/8/layout/vList5"/>
    <dgm:cxn modelId="{3EEB92CB-354F-466D-A4B0-4152E766FCFD}" type="presParOf" srcId="{C5BF3352-6E3F-4A3A-AFEF-AFA5C4017CE6}" destId="{111F5044-50B7-49A5-87B6-7B64199FCAEC}" srcOrd="6" destOrd="0" presId="urn:microsoft.com/office/officeart/2005/8/layout/vList5"/>
    <dgm:cxn modelId="{66FB2EA6-2ED4-45B5-897B-252F7ADE5774}" type="presParOf" srcId="{111F5044-50B7-49A5-87B6-7B64199FCAEC}" destId="{1359F009-284D-4255-B9F9-1FC00F8C2D17}" srcOrd="0" destOrd="0" presId="urn:microsoft.com/office/officeart/2005/8/layout/vList5"/>
    <dgm:cxn modelId="{034CFC2E-969F-41EF-BB25-80E3D2938080}" type="presParOf" srcId="{111F5044-50B7-49A5-87B6-7B64199FCAEC}" destId="{03C9BD2C-327F-4096-BBA8-8585E0CC4873}" srcOrd="1" destOrd="0" presId="urn:microsoft.com/office/officeart/2005/8/layout/vList5"/>
    <dgm:cxn modelId="{1870EBDD-D40C-4C42-94C7-A9994AE4CB1B}" type="presParOf" srcId="{C5BF3352-6E3F-4A3A-AFEF-AFA5C4017CE6}" destId="{57448CAA-5E78-4D40-9E96-3A43DB999FE0}" srcOrd="7" destOrd="0" presId="urn:microsoft.com/office/officeart/2005/8/layout/vList5"/>
    <dgm:cxn modelId="{A54D025B-5B15-4F59-B8BD-19494D4D986D}" type="presParOf" srcId="{C5BF3352-6E3F-4A3A-AFEF-AFA5C4017CE6}" destId="{DD92420C-0FBD-430D-A74F-F8967E81485B}" srcOrd="8" destOrd="0" presId="urn:microsoft.com/office/officeart/2005/8/layout/vList5"/>
    <dgm:cxn modelId="{53AA1A2A-2F82-44FB-9B98-18BF61425E77}" type="presParOf" srcId="{DD92420C-0FBD-430D-A74F-F8967E81485B}" destId="{BD048A0B-DA40-4B3D-9C5F-73F7A32B426F}" srcOrd="0" destOrd="0" presId="urn:microsoft.com/office/officeart/2005/8/layout/vList5"/>
    <dgm:cxn modelId="{FF03A1BC-F364-432F-BD78-8E789674D7C2}" type="presParOf" srcId="{DD92420C-0FBD-430D-A74F-F8967E81485B}" destId="{7372BFF4-5B96-4FFA-9AFB-630FF4F05760}" srcOrd="1" destOrd="0" presId="urn:microsoft.com/office/officeart/2005/8/layout/vList5"/>
  </dgm:cxnLst>
  <dgm:bg>
    <a:noFill/>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C374223-9BFA-48FE-ABD0-5F613F9294D6}" type="doc">
      <dgm:prSet loTypeId="urn:microsoft.com/office/officeart/2018/2/layout/IconVerticalSolidList" loCatId="icon" qsTypeId="urn:microsoft.com/office/officeart/2005/8/quickstyle/3d1" qsCatId="3D" csTypeId="urn:microsoft.com/office/officeart/2005/8/colors/accent1_2" csCatId="accent1" phldr="1"/>
      <dgm:spPr/>
      <dgm:t>
        <a:bodyPr/>
        <a:lstStyle/>
        <a:p>
          <a:endParaRPr lang="en-US"/>
        </a:p>
      </dgm:t>
    </dgm:pt>
    <dgm:pt modelId="{C6BB78CE-F93C-4E0A-BB30-CD7D6711A5DA}">
      <dgm:prSet phldrT="[Text]" custT="1"/>
      <dgm:spPr>
        <a:solidFill>
          <a:schemeClr val="accent1">
            <a:lumMod val="60000"/>
            <a:lumOff val="40000"/>
          </a:schemeClr>
        </a:solidFill>
      </dgm:spPr>
      <dgm:t>
        <a:bodyPr/>
        <a:lstStyle/>
        <a:p>
          <a:pPr>
            <a:lnSpc>
              <a:spcPct val="100000"/>
            </a:lnSpc>
          </a:pPr>
          <a:r>
            <a:rPr lang="en-US" sz="1500" b="1" dirty="0">
              <a:solidFill>
                <a:schemeClr val="tx1"/>
              </a:solidFill>
              <a:latin typeface="Arial" panose="020B0604020202020204" pitchFamily="34" charset="0"/>
              <a:cs typeface="Arial" panose="020B0604020202020204" pitchFamily="34" charset="0"/>
            </a:rPr>
            <a:t>Notification</a:t>
          </a:r>
        </a:p>
      </dgm:t>
    </dgm:pt>
    <dgm:pt modelId="{31499CCE-9C97-4C6E-A0E9-AE9CE11CD3AF}" type="parTrans" cxnId="{82961689-F872-4EE8-BA4E-248A74CBBD41}">
      <dgm:prSet/>
      <dgm:spPr/>
      <dgm:t>
        <a:bodyPr/>
        <a:lstStyle/>
        <a:p>
          <a:endParaRPr lang="en-US"/>
        </a:p>
      </dgm:t>
    </dgm:pt>
    <dgm:pt modelId="{DFBEBAB5-E257-4A14-9C2F-645801065977}" type="sibTrans" cxnId="{82961689-F872-4EE8-BA4E-248A74CBBD41}">
      <dgm:prSet/>
      <dgm:spPr/>
      <dgm:t>
        <a:bodyPr/>
        <a:lstStyle/>
        <a:p>
          <a:endParaRPr lang="en-US"/>
        </a:p>
      </dgm:t>
    </dgm:pt>
    <dgm:pt modelId="{38EC8C18-62D1-4AFC-A119-B511AB941F2E}">
      <dgm:prSet phldrT="[Text]" custT="1"/>
      <dgm:spPr>
        <a:solidFill>
          <a:schemeClr val="accent1">
            <a:lumMod val="60000"/>
            <a:lumOff val="40000"/>
          </a:schemeClr>
        </a:solidFill>
      </dgm:spPr>
      <dgm:t>
        <a:bodyPr/>
        <a:lstStyle/>
        <a:p>
          <a:pPr>
            <a:lnSpc>
              <a:spcPct val="100000"/>
            </a:lnSpc>
          </a:pPr>
          <a:r>
            <a:rPr lang="en-US" sz="1500" b="1" dirty="0">
              <a:solidFill>
                <a:schemeClr val="tx1"/>
              </a:solidFill>
              <a:latin typeface="Arial" panose="020B0604020202020204" pitchFamily="34" charset="0"/>
              <a:cs typeface="Arial" panose="020B0604020202020204" pitchFamily="34" charset="0"/>
            </a:rPr>
            <a:t>Investigation of Complaint</a:t>
          </a:r>
        </a:p>
      </dgm:t>
    </dgm:pt>
    <dgm:pt modelId="{C807182F-EFD7-45D5-ABC7-0D0FDF7FDD9C}" type="parTrans" cxnId="{1D1C5CBD-374A-4A89-82A7-137DD27FB75D}">
      <dgm:prSet/>
      <dgm:spPr/>
      <dgm:t>
        <a:bodyPr/>
        <a:lstStyle/>
        <a:p>
          <a:endParaRPr lang="en-US"/>
        </a:p>
      </dgm:t>
    </dgm:pt>
    <dgm:pt modelId="{0E3D6BE5-15A8-4435-A0C2-38C4F0263895}" type="sibTrans" cxnId="{1D1C5CBD-374A-4A89-82A7-137DD27FB75D}">
      <dgm:prSet/>
      <dgm:spPr/>
      <dgm:t>
        <a:bodyPr/>
        <a:lstStyle/>
        <a:p>
          <a:endParaRPr lang="en-US"/>
        </a:p>
      </dgm:t>
    </dgm:pt>
    <dgm:pt modelId="{980515A4-B6FB-4125-B01B-9996EB7B7B4D}">
      <dgm:prSet phldrT="[Text]" custT="1"/>
      <dgm:spPr>
        <a:solidFill>
          <a:schemeClr val="accent1">
            <a:lumMod val="60000"/>
            <a:lumOff val="40000"/>
          </a:schemeClr>
        </a:solidFill>
      </dgm:spPr>
      <dgm:t>
        <a:bodyPr/>
        <a:lstStyle/>
        <a:p>
          <a:pPr>
            <a:lnSpc>
              <a:spcPct val="100000"/>
            </a:lnSpc>
          </a:pPr>
          <a:r>
            <a:rPr lang="en-US" sz="1500" b="1">
              <a:solidFill>
                <a:schemeClr val="tx1"/>
              </a:solidFill>
              <a:latin typeface="Arial" panose="020B0604020202020204" pitchFamily="34" charset="0"/>
              <a:cs typeface="Arial" panose="020B0604020202020204" pitchFamily="34" charset="0"/>
            </a:rPr>
            <a:t>Outcome of Investigation</a:t>
          </a:r>
        </a:p>
      </dgm:t>
    </dgm:pt>
    <dgm:pt modelId="{097D7CD3-6B6B-44E9-9FA2-148DE6C9D66E}" type="parTrans" cxnId="{5A6226FA-D1DE-41A5-8C6C-B169C969C042}">
      <dgm:prSet/>
      <dgm:spPr/>
      <dgm:t>
        <a:bodyPr/>
        <a:lstStyle/>
        <a:p>
          <a:endParaRPr lang="en-US"/>
        </a:p>
      </dgm:t>
    </dgm:pt>
    <dgm:pt modelId="{1ADD923F-D98B-4977-9C94-3C3F11CD822C}" type="sibTrans" cxnId="{5A6226FA-D1DE-41A5-8C6C-B169C969C042}">
      <dgm:prSet/>
      <dgm:spPr/>
      <dgm:t>
        <a:bodyPr/>
        <a:lstStyle/>
        <a:p>
          <a:endParaRPr lang="en-US"/>
        </a:p>
      </dgm:t>
    </dgm:pt>
    <dgm:pt modelId="{E01E7443-D2D2-4C0D-A423-C836415EEE61}">
      <dgm:prSet custT="1"/>
      <dgm:spPr>
        <a:solidFill>
          <a:schemeClr val="accent1">
            <a:lumMod val="60000"/>
            <a:lumOff val="40000"/>
          </a:schemeClr>
        </a:solidFill>
      </dgm:spPr>
      <dgm:t>
        <a:bodyPr/>
        <a:lstStyle/>
        <a:p>
          <a:pPr>
            <a:lnSpc>
              <a:spcPct val="100000"/>
            </a:lnSpc>
          </a:pPr>
          <a:r>
            <a:rPr lang="en-US" sz="1500" b="1">
              <a:solidFill>
                <a:schemeClr val="tx1"/>
              </a:solidFill>
              <a:latin typeface="Arial" panose="020B0604020202020204" pitchFamily="34" charset="0"/>
              <a:cs typeface="Arial" panose="020B0604020202020204" pitchFamily="34" charset="0"/>
            </a:rPr>
            <a:t>Appeal</a:t>
          </a:r>
        </a:p>
      </dgm:t>
    </dgm:pt>
    <dgm:pt modelId="{4CBB9755-0127-4657-8AD0-BB68740BA2C9}" type="parTrans" cxnId="{CAFA40BD-9A15-4C77-B800-262CC334C3C3}">
      <dgm:prSet/>
      <dgm:spPr/>
      <dgm:t>
        <a:bodyPr/>
        <a:lstStyle/>
        <a:p>
          <a:endParaRPr lang="en-US"/>
        </a:p>
      </dgm:t>
    </dgm:pt>
    <dgm:pt modelId="{C55A1C2F-51A1-4D3A-80BA-17E2773EED3B}" type="sibTrans" cxnId="{CAFA40BD-9A15-4C77-B800-262CC334C3C3}">
      <dgm:prSet/>
      <dgm:spPr/>
      <dgm:t>
        <a:bodyPr/>
        <a:lstStyle/>
        <a:p>
          <a:endParaRPr lang="en-US"/>
        </a:p>
      </dgm:t>
    </dgm:pt>
    <dgm:pt modelId="{2E7E659E-605B-4924-A065-B77384EDEF94}">
      <dgm:prSet custT="1"/>
      <dgm:spPr>
        <a:solidFill>
          <a:schemeClr val="accent1">
            <a:lumMod val="60000"/>
            <a:lumOff val="40000"/>
          </a:schemeClr>
        </a:solidFill>
      </dgm:spPr>
      <dgm:t>
        <a:bodyPr/>
        <a:lstStyle/>
        <a:p>
          <a:pPr>
            <a:lnSpc>
              <a:spcPct val="100000"/>
            </a:lnSpc>
          </a:pPr>
          <a:r>
            <a:rPr lang="en-US" sz="1500" b="1">
              <a:solidFill>
                <a:schemeClr val="tx1"/>
              </a:solidFill>
              <a:latin typeface="Arial" panose="020B0604020202020204" pitchFamily="34" charset="0"/>
              <a:cs typeface="Arial" panose="020B0604020202020204" pitchFamily="34" charset="0"/>
            </a:rPr>
            <a:t>Probation, Suspension, and Termination of a Provider</a:t>
          </a:r>
        </a:p>
      </dgm:t>
    </dgm:pt>
    <dgm:pt modelId="{1EE3B273-5E6A-420F-A64B-C4C6084F15BB}" type="parTrans" cxnId="{EF11A5B9-C462-45F5-BD47-EC48E0F3A213}">
      <dgm:prSet/>
      <dgm:spPr/>
      <dgm:t>
        <a:bodyPr/>
        <a:lstStyle/>
        <a:p>
          <a:endParaRPr lang="en-US"/>
        </a:p>
      </dgm:t>
    </dgm:pt>
    <dgm:pt modelId="{21E85F64-D9AC-4216-9F4A-E1D987153DB0}" type="sibTrans" cxnId="{EF11A5B9-C462-45F5-BD47-EC48E0F3A213}">
      <dgm:prSet/>
      <dgm:spPr/>
      <dgm:t>
        <a:bodyPr/>
        <a:lstStyle/>
        <a:p>
          <a:endParaRPr lang="en-US"/>
        </a:p>
      </dgm:t>
    </dgm:pt>
    <dgm:pt modelId="{AC29ED78-44A5-4214-A367-21BA5F1C4D5F}" type="pres">
      <dgm:prSet presAssocID="{BC374223-9BFA-48FE-ABD0-5F613F9294D6}" presName="root" presStyleCnt="0">
        <dgm:presLayoutVars>
          <dgm:dir/>
          <dgm:resizeHandles val="exact"/>
        </dgm:presLayoutVars>
      </dgm:prSet>
      <dgm:spPr/>
    </dgm:pt>
    <dgm:pt modelId="{3CB6A3F5-B87B-43D4-AD8B-F725B7DDC5A5}" type="pres">
      <dgm:prSet presAssocID="{C6BB78CE-F93C-4E0A-BB30-CD7D6711A5DA}" presName="compNode" presStyleCnt="0"/>
      <dgm:spPr/>
    </dgm:pt>
    <dgm:pt modelId="{8A20C1A1-AA7A-491D-B3AC-0D114D46BD27}" type="pres">
      <dgm:prSet presAssocID="{C6BB78CE-F93C-4E0A-BB30-CD7D6711A5DA}" presName="bgRect" presStyleLbl="bgShp" presStyleIdx="0" presStyleCnt="5"/>
      <dgm:spPr/>
    </dgm:pt>
    <dgm:pt modelId="{0867913A-9A22-4011-9FCA-51282BE3400F}" type="pres">
      <dgm:prSet presAssocID="{C6BB78CE-F93C-4E0A-BB30-CD7D6711A5D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inger"/>
        </a:ext>
      </dgm:extLst>
    </dgm:pt>
    <dgm:pt modelId="{02262B46-1F40-478E-842E-2C0E100F6C21}" type="pres">
      <dgm:prSet presAssocID="{C6BB78CE-F93C-4E0A-BB30-CD7D6711A5DA}" presName="spaceRect" presStyleCnt="0"/>
      <dgm:spPr/>
    </dgm:pt>
    <dgm:pt modelId="{12DFD473-9CE4-4754-B21B-43A6E108C4F1}" type="pres">
      <dgm:prSet presAssocID="{C6BB78CE-F93C-4E0A-BB30-CD7D6711A5DA}" presName="parTx" presStyleLbl="revTx" presStyleIdx="0" presStyleCnt="5">
        <dgm:presLayoutVars>
          <dgm:chMax val="0"/>
          <dgm:chPref val="0"/>
        </dgm:presLayoutVars>
      </dgm:prSet>
      <dgm:spPr/>
    </dgm:pt>
    <dgm:pt modelId="{248EF680-7FD2-4339-B590-12A8733C6AB5}" type="pres">
      <dgm:prSet presAssocID="{DFBEBAB5-E257-4A14-9C2F-645801065977}" presName="sibTrans" presStyleCnt="0"/>
      <dgm:spPr/>
    </dgm:pt>
    <dgm:pt modelId="{B54F0A8C-4FEB-458C-B0BB-3EF7A193F39C}" type="pres">
      <dgm:prSet presAssocID="{38EC8C18-62D1-4AFC-A119-B511AB941F2E}" presName="compNode" presStyleCnt="0"/>
      <dgm:spPr/>
    </dgm:pt>
    <dgm:pt modelId="{2C4DC1CB-36DE-4170-8B3F-269590EEE4C9}" type="pres">
      <dgm:prSet presAssocID="{38EC8C18-62D1-4AFC-A119-B511AB941F2E}" presName="bgRect" presStyleLbl="bgShp" presStyleIdx="1" presStyleCnt="5"/>
      <dgm:spPr/>
    </dgm:pt>
    <dgm:pt modelId="{499931B8-611C-4598-85DE-4FA822A314D0}" type="pres">
      <dgm:prSet presAssocID="{38EC8C18-62D1-4AFC-A119-B511AB941F2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7B8493CB-801E-4346-B5CE-51728D5BE2A9}" type="pres">
      <dgm:prSet presAssocID="{38EC8C18-62D1-4AFC-A119-B511AB941F2E}" presName="spaceRect" presStyleCnt="0"/>
      <dgm:spPr/>
    </dgm:pt>
    <dgm:pt modelId="{B51EFFAE-547F-4D4B-BD80-20862D31125C}" type="pres">
      <dgm:prSet presAssocID="{38EC8C18-62D1-4AFC-A119-B511AB941F2E}" presName="parTx" presStyleLbl="revTx" presStyleIdx="1" presStyleCnt="5">
        <dgm:presLayoutVars>
          <dgm:chMax val="0"/>
          <dgm:chPref val="0"/>
        </dgm:presLayoutVars>
      </dgm:prSet>
      <dgm:spPr/>
    </dgm:pt>
    <dgm:pt modelId="{A821A3E8-256B-40FA-8705-C93539B02D46}" type="pres">
      <dgm:prSet presAssocID="{0E3D6BE5-15A8-4435-A0C2-38C4F0263895}" presName="sibTrans" presStyleCnt="0"/>
      <dgm:spPr/>
    </dgm:pt>
    <dgm:pt modelId="{EA861FCB-18F0-4105-854F-AA21C2E22D2B}" type="pres">
      <dgm:prSet presAssocID="{980515A4-B6FB-4125-B01B-9996EB7B7B4D}" presName="compNode" presStyleCnt="0"/>
      <dgm:spPr/>
    </dgm:pt>
    <dgm:pt modelId="{28422628-120E-437B-A5B9-024E958874FC}" type="pres">
      <dgm:prSet presAssocID="{980515A4-B6FB-4125-B01B-9996EB7B7B4D}" presName="bgRect" presStyleLbl="bgShp" presStyleIdx="2" presStyleCnt="5"/>
      <dgm:spPr/>
    </dgm:pt>
    <dgm:pt modelId="{6099C662-C3DB-479B-92B5-DC79C53DEBB6}" type="pres">
      <dgm:prSet presAssocID="{980515A4-B6FB-4125-B01B-9996EB7B7B4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44245133-4E26-4BDE-B28E-6B0CFE69DBD2}" type="pres">
      <dgm:prSet presAssocID="{980515A4-B6FB-4125-B01B-9996EB7B7B4D}" presName="spaceRect" presStyleCnt="0"/>
      <dgm:spPr/>
    </dgm:pt>
    <dgm:pt modelId="{2C46371A-E4DC-418F-B72F-F1FDEA98642A}" type="pres">
      <dgm:prSet presAssocID="{980515A4-B6FB-4125-B01B-9996EB7B7B4D}" presName="parTx" presStyleLbl="revTx" presStyleIdx="2" presStyleCnt="5">
        <dgm:presLayoutVars>
          <dgm:chMax val="0"/>
          <dgm:chPref val="0"/>
        </dgm:presLayoutVars>
      </dgm:prSet>
      <dgm:spPr/>
    </dgm:pt>
    <dgm:pt modelId="{418D2CDF-46FD-4A67-83D7-3CAAA8906927}" type="pres">
      <dgm:prSet presAssocID="{1ADD923F-D98B-4977-9C94-3C3F11CD822C}" presName="sibTrans" presStyleCnt="0"/>
      <dgm:spPr/>
    </dgm:pt>
    <dgm:pt modelId="{2290E327-7683-447F-85AD-0A862A064139}" type="pres">
      <dgm:prSet presAssocID="{E01E7443-D2D2-4C0D-A423-C836415EEE61}" presName="compNode" presStyleCnt="0"/>
      <dgm:spPr/>
    </dgm:pt>
    <dgm:pt modelId="{A6BD519E-E907-4E9D-9F0C-E7502CB6F212}" type="pres">
      <dgm:prSet presAssocID="{E01E7443-D2D2-4C0D-A423-C836415EEE61}" presName="bgRect" presStyleLbl="bgShp" presStyleIdx="3" presStyleCnt="5"/>
      <dgm:spPr/>
    </dgm:pt>
    <dgm:pt modelId="{75496F50-7300-4F05-AE74-74CF15D5FFA5}" type="pres">
      <dgm:prSet presAssocID="{E01E7443-D2D2-4C0D-A423-C836415EEE6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humbs Up Sign"/>
        </a:ext>
      </dgm:extLst>
    </dgm:pt>
    <dgm:pt modelId="{14C100ED-A7D7-4B14-A179-6BE313FCD0D8}" type="pres">
      <dgm:prSet presAssocID="{E01E7443-D2D2-4C0D-A423-C836415EEE61}" presName="spaceRect" presStyleCnt="0"/>
      <dgm:spPr/>
    </dgm:pt>
    <dgm:pt modelId="{9DA4AEF9-2470-4EC7-9FBB-E4420DAEA833}" type="pres">
      <dgm:prSet presAssocID="{E01E7443-D2D2-4C0D-A423-C836415EEE61}" presName="parTx" presStyleLbl="revTx" presStyleIdx="3" presStyleCnt="5">
        <dgm:presLayoutVars>
          <dgm:chMax val="0"/>
          <dgm:chPref val="0"/>
        </dgm:presLayoutVars>
      </dgm:prSet>
      <dgm:spPr/>
    </dgm:pt>
    <dgm:pt modelId="{D05744D6-E63B-490E-9269-622293311DD7}" type="pres">
      <dgm:prSet presAssocID="{C55A1C2F-51A1-4D3A-80BA-17E2773EED3B}" presName="sibTrans" presStyleCnt="0"/>
      <dgm:spPr/>
    </dgm:pt>
    <dgm:pt modelId="{0296C38A-9C61-4D2A-88DC-EBC18783F4A0}" type="pres">
      <dgm:prSet presAssocID="{2E7E659E-605B-4924-A065-B77384EDEF94}" presName="compNode" presStyleCnt="0"/>
      <dgm:spPr/>
    </dgm:pt>
    <dgm:pt modelId="{A4A47D0F-61DB-4D09-A14F-8A85A66ACAE0}" type="pres">
      <dgm:prSet presAssocID="{2E7E659E-605B-4924-A065-B77384EDEF94}" presName="bgRect" presStyleLbl="bgShp" presStyleIdx="4" presStyleCnt="5"/>
      <dgm:spPr/>
    </dgm:pt>
    <dgm:pt modelId="{79FBEB77-1618-4751-A4FD-93A2985F57A6}" type="pres">
      <dgm:prSet presAssocID="{2E7E659E-605B-4924-A065-B77384EDEF9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op Sign"/>
        </a:ext>
      </dgm:extLst>
    </dgm:pt>
    <dgm:pt modelId="{01F5224C-9873-45D4-B0CD-9180DDC473CE}" type="pres">
      <dgm:prSet presAssocID="{2E7E659E-605B-4924-A065-B77384EDEF94}" presName="spaceRect" presStyleCnt="0"/>
      <dgm:spPr/>
    </dgm:pt>
    <dgm:pt modelId="{0CCE0EA0-83F8-4841-8CD9-210D42743685}" type="pres">
      <dgm:prSet presAssocID="{2E7E659E-605B-4924-A065-B77384EDEF94}" presName="parTx" presStyleLbl="revTx" presStyleIdx="4" presStyleCnt="5">
        <dgm:presLayoutVars>
          <dgm:chMax val="0"/>
          <dgm:chPref val="0"/>
        </dgm:presLayoutVars>
      </dgm:prSet>
      <dgm:spPr/>
    </dgm:pt>
  </dgm:ptLst>
  <dgm:cxnLst>
    <dgm:cxn modelId="{0F353600-A216-4DA6-A08F-4492A5863596}" type="presOf" srcId="{980515A4-B6FB-4125-B01B-9996EB7B7B4D}" destId="{2C46371A-E4DC-418F-B72F-F1FDEA98642A}" srcOrd="0" destOrd="0" presId="urn:microsoft.com/office/officeart/2018/2/layout/IconVerticalSolidList"/>
    <dgm:cxn modelId="{268F700D-D6E0-4157-A084-802299CE519A}" type="presOf" srcId="{C6BB78CE-F93C-4E0A-BB30-CD7D6711A5DA}" destId="{12DFD473-9CE4-4754-B21B-43A6E108C4F1}" srcOrd="0" destOrd="0" presId="urn:microsoft.com/office/officeart/2018/2/layout/IconVerticalSolidList"/>
    <dgm:cxn modelId="{6AB34C34-1EC2-467A-8829-F7B5BFD2DDED}" type="presOf" srcId="{38EC8C18-62D1-4AFC-A119-B511AB941F2E}" destId="{B51EFFAE-547F-4D4B-BD80-20862D31125C}" srcOrd="0" destOrd="0" presId="urn:microsoft.com/office/officeart/2018/2/layout/IconVerticalSolidList"/>
    <dgm:cxn modelId="{82961689-F872-4EE8-BA4E-248A74CBBD41}" srcId="{BC374223-9BFA-48FE-ABD0-5F613F9294D6}" destId="{C6BB78CE-F93C-4E0A-BB30-CD7D6711A5DA}" srcOrd="0" destOrd="0" parTransId="{31499CCE-9C97-4C6E-A0E9-AE9CE11CD3AF}" sibTransId="{DFBEBAB5-E257-4A14-9C2F-645801065977}"/>
    <dgm:cxn modelId="{F1E0E0B0-F843-4905-96A3-E46211CAD469}" type="presOf" srcId="{BC374223-9BFA-48FE-ABD0-5F613F9294D6}" destId="{AC29ED78-44A5-4214-A367-21BA5F1C4D5F}" srcOrd="0" destOrd="0" presId="urn:microsoft.com/office/officeart/2018/2/layout/IconVerticalSolidList"/>
    <dgm:cxn modelId="{EF11A5B9-C462-45F5-BD47-EC48E0F3A213}" srcId="{BC374223-9BFA-48FE-ABD0-5F613F9294D6}" destId="{2E7E659E-605B-4924-A065-B77384EDEF94}" srcOrd="4" destOrd="0" parTransId="{1EE3B273-5E6A-420F-A64B-C4C6084F15BB}" sibTransId="{21E85F64-D9AC-4216-9F4A-E1D987153DB0}"/>
    <dgm:cxn modelId="{CAFA40BD-9A15-4C77-B800-262CC334C3C3}" srcId="{BC374223-9BFA-48FE-ABD0-5F613F9294D6}" destId="{E01E7443-D2D2-4C0D-A423-C836415EEE61}" srcOrd="3" destOrd="0" parTransId="{4CBB9755-0127-4657-8AD0-BB68740BA2C9}" sibTransId="{C55A1C2F-51A1-4D3A-80BA-17E2773EED3B}"/>
    <dgm:cxn modelId="{1D1C5CBD-374A-4A89-82A7-137DD27FB75D}" srcId="{BC374223-9BFA-48FE-ABD0-5F613F9294D6}" destId="{38EC8C18-62D1-4AFC-A119-B511AB941F2E}" srcOrd="1" destOrd="0" parTransId="{C807182F-EFD7-45D5-ABC7-0D0FDF7FDD9C}" sibTransId="{0E3D6BE5-15A8-4435-A0C2-38C4F0263895}"/>
    <dgm:cxn modelId="{820E75C7-5421-43FC-8291-83448EFD3672}" type="presOf" srcId="{E01E7443-D2D2-4C0D-A423-C836415EEE61}" destId="{9DA4AEF9-2470-4EC7-9FBB-E4420DAEA833}" srcOrd="0" destOrd="0" presId="urn:microsoft.com/office/officeart/2018/2/layout/IconVerticalSolidList"/>
    <dgm:cxn modelId="{1A2AA3E0-96E5-42AE-B0F3-495F65CC8272}" type="presOf" srcId="{2E7E659E-605B-4924-A065-B77384EDEF94}" destId="{0CCE0EA0-83F8-4841-8CD9-210D42743685}" srcOrd="0" destOrd="0" presId="urn:microsoft.com/office/officeart/2018/2/layout/IconVerticalSolidList"/>
    <dgm:cxn modelId="{5A6226FA-D1DE-41A5-8C6C-B169C969C042}" srcId="{BC374223-9BFA-48FE-ABD0-5F613F9294D6}" destId="{980515A4-B6FB-4125-B01B-9996EB7B7B4D}" srcOrd="2" destOrd="0" parTransId="{097D7CD3-6B6B-44E9-9FA2-148DE6C9D66E}" sibTransId="{1ADD923F-D98B-4977-9C94-3C3F11CD822C}"/>
    <dgm:cxn modelId="{8994236A-04B4-4374-9E20-47828CA4BAA7}" type="presParOf" srcId="{AC29ED78-44A5-4214-A367-21BA5F1C4D5F}" destId="{3CB6A3F5-B87B-43D4-AD8B-F725B7DDC5A5}" srcOrd="0" destOrd="0" presId="urn:microsoft.com/office/officeart/2018/2/layout/IconVerticalSolidList"/>
    <dgm:cxn modelId="{EFA9B9E9-F5E0-4969-8970-B7BCF4EC6C34}" type="presParOf" srcId="{3CB6A3F5-B87B-43D4-AD8B-F725B7DDC5A5}" destId="{8A20C1A1-AA7A-491D-B3AC-0D114D46BD27}" srcOrd="0" destOrd="0" presId="urn:microsoft.com/office/officeart/2018/2/layout/IconVerticalSolidList"/>
    <dgm:cxn modelId="{00D161FE-9263-4668-B4DC-9CBD77ADBAA5}" type="presParOf" srcId="{3CB6A3F5-B87B-43D4-AD8B-F725B7DDC5A5}" destId="{0867913A-9A22-4011-9FCA-51282BE3400F}" srcOrd="1" destOrd="0" presId="urn:microsoft.com/office/officeart/2018/2/layout/IconVerticalSolidList"/>
    <dgm:cxn modelId="{509F2C25-F142-4E1D-84CB-9F27932D0FA1}" type="presParOf" srcId="{3CB6A3F5-B87B-43D4-AD8B-F725B7DDC5A5}" destId="{02262B46-1F40-478E-842E-2C0E100F6C21}" srcOrd="2" destOrd="0" presId="urn:microsoft.com/office/officeart/2018/2/layout/IconVerticalSolidList"/>
    <dgm:cxn modelId="{E9F328F2-0D90-48AA-A48A-750ACFB1ABFB}" type="presParOf" srcId="{3CB6A3F5-B87B-43D4-AD8B-F725B7DDC5A5}" destId="{12DFD473-9CE4-4754-B21B-43A6E108C4F1}" srcOrd="3" destOrd="0" presId="urn:microsoft.com/office/officeart/2018/2/layout/IconVerticalSolidList"/>
    <dgm:cxn modelId="{58AC6B0C-D2C0-4FB7-A97B-FBDCAF27B81B}" type="presParOf" srcId="{AC29ED78-44A5-4214-A367-21BA5F1C4D5F}" destId="{248EF680-7FD2-4339-B590-12A8733C6AB5}" srcOrd="1" destOrd="0" presId="urn:microsoft.com/office/officeart/2018/2/layout/IconVerticalSolidList"/>
    <dgm:cxn modelId="{0802F6AC-9E68-4714-9E90-D72DB3FB0C63}" type="presParOf" srcId="{AC29ED78-44A5-4214-A367-21BA5F1C4D5F}" destId="{B54F0A8C-4FEB-458C-B0BB-3EF7A193F39C}" srcOrd="2" destOrd="0" presId="urn:microsoft.com/office/officeart/2018/2/layout/IconVerticalSolidList"/>
    <dgm:cxn modelId="{8FC782BC-344E-4381-B4E4-FDAA1DCCC874}" type="presParOf" srcId="{B54F0A8C-4FEB-458C-B0BB-3EF7A193F39C}" destId="{2C4DC1CB-36DE-4170-8B3F-269590EEE4C9}" srcOrd="0" destOrd="0" presId="urn:microsoft.com/office/officeart/2018/2/layout/IconVerticalSolidList"/>
    <dgm:cxn modelId="{83037C35-9070-4E3C-BD0F-EF8B415FF512}" type="presParOf" srcId="{B54F0A8C-4FEB-458C-B0BB-3EF7A193F39C}" destId="{499931B8-611C-4598-85DE-4FA822A314D0}" srcOrd="1" destOrd="0" presId="urn:microsoft.com/office/officeart/2018/2/layout/IconVerticalSolidList"/>
    <dgm:cxn modelId="{059093C4-96DF-407A-9E31-66210E3C3683}" type="presParOf" srcId="{B54F0A8C-4FEB-458C-B0BB-3EF7A193F39C}" destId="{7B8493CB-801E-4346-B5CE-51728D5BE2A9}" srcOrd="2" destOrd="0" presId="urn:microsoft.com/office/officeart/2018/2/layout/IconVerticalSolidList"/>
    <dgm:cxn modelId="{FD5F6AEC-10FD-4E60-A447-5579A901583B}" type="presParOf" srcId="{B54F0A8C-4FEB-458C-B0BB-3EF7A193F39C}" destId="{B51EFFAE-547F-4D4B-BD80-20862D31125C}" srcOrd="3" destOrd="0" presId="urn:microsoft.com/office/officeart/2018/2/layout/IconVerticalSolidList"/>
    <dgm:cxn modelId="{C00323AE-BB5E-4C79-ABD5-41C817C5BF14}" type="presParOf" srcId="{AC29ED78-44A5-4214-A367-21BA5F1C4D5F}" destId="{A821A3E8-256B-40FA-8705-C93539B02D46}" srcOrd="3" destOrd="0" presId="urn:microsoft.com/office/officeart/2018/2/layout/IconVerticalSolidList"/>
    <dgm:cxn modelId="{3883C426-A437-417F-B158-B3F52D65F1BA}" type="presParOf" srcId="{AC29ED78-44A5-4214-A367-21BA5F1C4D5F}" destId="{EA861FCB-18F0-4105-854F-AA21C2E22D2B}" srcOrd="4" destOrd="0" presId="urn:microsoft.com/office/officeart/2018/2/layout/IconVerticalSolidList"/>
    <dgm:cxn modelId="{0343D484-E594-49EE-B94C-ED82512F2592}" type="presParOf" srcId="{EA861FCB-18F0-4105-854F-AA21C2E22D2B}" destId="{28422628-120E-437B-A5B9-024E958874FC}" srcOrd="0" destOrd="0" presId="urn:microsoft.com/office/officeart/2018/2/layout/IconVerticalSolidList"/>
    <dgm:cxn modelId="{EECF0396-93F3-4C9D-9E75-E427F9E16BE0}" type="presParOf" srcId="{EA861FCB-18F0-4105-854F-AA21C2E22D2B}" destId="{6099C662-C3DB-479B-92B5-DC79C53DEBB6}" srcOrd="1" destOrd="0" presId="urn:microsoft.com/office/officeart/2018/2/layout/IconVerticalSolidList"/>
    <dgm:cxn modelId="{9D1CAF23-3267-48C9-BAB2-DF454FE0BC28}" type="presParOf" srcId="{EA861FCB-18F0-4105-854F-AA21C2E22D2B}" destId="{44245133-4E26-4BDE-B28E-6B0CFE69DBD2}" srcOrd="2" destOrd="0" presId="urn:microsoft.com/office/officeart/2018/2/layout/IconVerticalSolidList"/>
    <dgm:cxn modelId="{BE120364-289A-4A47-800A-A5F11D96A4A2}" type="presParOf" srcId="{EA861FCB-18F0-4105-854F-AA21C2E22D2B}" destId="{2C46371A-E4DC-418F-B72F-F1FDEA98642A}" srcOrd="3" destOrd="0" presId="urn:microsoft.com/office/officeart/2018/2/layout/IconVerticalSolidList"/>
    <dgm:cxn modelId="{1E3ED22E-40E1-4CFA-850E-7E35FC803EE2}" type="presParOf" srcId="{AC29ED78-44A5-4214-A367-21BA5F1C4D5F}" destId="{418D2CDF-46FD-4A67-83D7-3CAAA8906927}" srcOrd="5" destOrd="0" presId="urn:microsoft.com/office/officeart/2018/2/layout/IconVerticalSolidList"/>
    <dgm:cxn modelId="{6B6C5841-A8E3-441B-8074-756E4FF6055E}" type="presParOf" srcId="{AC29ED78-44A5-4214-A367-21BA5F1C4D5F}" destId="{2290E327-7683-447F-85AD-0A862A064139}" srcOrd="6" destOrd="0" presId="urn:microsoft.com/office/officeart/2018/2/layout/IconVerticalSolidList"/>
    <dgm:cxn modelId="{B367EF8A-D17D-492A-91E4-635A05A3590E}" type="presParOf" srcId="{2290E327-7683-447F-85AD-0A862A064139}" destId="{A6BD519E-E907-4E9D-9F0C-E7502CB6F212}" srcOrd="0" destOrd="0" presId="urn:microsoft.com/office/officeart/2018/2/layout/IconVerticalSolidList"/>
    <dgm:cxn modelId="{E2A51C67-0819-4D73-9024-D052C944A325}" type="presParOf" srcId="{2290E327-7683-447F-85AD-0A862A064139}" destId="{75496F50-7300-4F05-AE74-74CF15D5FFA5}" srcOrd="1" destOrd="0" presId="urn:microsoft.com/office/officeart/2018/2/layout/IconVerticalSolidList"/>
    <dgm:cxn modelId="{6A626CBC-1531-4A83-B5A7-6040DE05EEF5}" type="presParOf" srcId="{2290E327-7683-447F-85AD-0A862A064139}" destId="{14C100ED-A7D7-4B14-A179-6BE313FCD0D8}" srcOrd="2" destOrd="0" presId="urn:microsoft.com/office/officeart/2018/2/layout/IconVerticalSolidList"/>
    <dgm:cxn modelId="{7255DA15-03FA-4B4C-A000-F6026B189E85}" type="presParOf" srcId="{2290E327-7683-447F-85AD-0A862A064139}" destId="{9DA4AEF9-2470-4EC7-9FBB-E4420DAEA833}" srcOrd="3" destOrd="0" presId="urn:microsoft.com/office/officeart/2018/2/layout/IconVerticalSolidList"/>
    <dgm:cxn modelId="{69B417C6-61EB-4EF2-9123-1E487F41A087}" type="presParOf" srcId="{AC29ED78-44A5-4214-A367-21BA5F1C4D5F}" destId="{D05744D6-E63B-490E-9269-622293311DD7}" srcOrd="7" destOrd="0" presId="urn:microsoft.com/office/officeart/2018/2/layout/IconVerticalSolidList"/>
    <dgm:cxn modelId="{89BB5CCA-0387-4095-B2AE-424332FDDF9F}" type="presParOf" srcId="{AC29ED78-44A5-4214-A367-21BA5F1C4D5F}" destId="{0296C38A-9C61-4D2A-88DC-EBC18783F4A0}" srcOrd="8" destOrd="0" presId="urn:microsoft.com/office/officeart/2018/2/layout/IconVerticalSolidList"/>
    <dgm:cxn modelId="{6A559A5C-6B44-46E4-9C69-2082BAD5A9A3}" type="presParOf" srcId="{0296C38A-9C61-4D2A-88DC-EBC18783F4A0}" destId="{A4A47D0F-61DB-4D09-A14F-8A85A66ACAE0}" srcOrd="0" destOrd="0" presId="urn:microsoft.com/office/officeart/2018/2/layout/IconVerticalSolidList"/>
    <dgm:cxn modelId="{FEFBEB84-4722-4FE4-BE5A-5C592FDEEAF5}" type="presParOf" srcId="{0296C38A-9C61-4D2A-88DC-EBC18783F4A0}" destId="{79FBEB77-1618-4751-A4FD-93A2985F57A6}" srcOrd="1" destOrd="0" presId="urn:microsoft.com/office/officeart/2018/2/layout/IconVerticalSolidList"/>
    <dgm:cxn modelId="{FAE7C73E-7DF6-4618-8BF5-4EFB2F724070}" type="presParOf" srcId="{0296C38A-9C61-4D2A-88DC-EBC18783F4A0}" destId="{01F5224C-9873-45D4-B0CD-9180DDC473CE}" srcOrd="2" destOrd="0" presId="urn:microsoft.com/office/officeart/2018/2/layout/IconVerticalSolidList"/>
    <dgm:cxn modelId="{D6B193CC-7AD8-40B0-9D13-174B199D4F76}" type="presParOf" srcId="{0296C38A-9C61-4D2A-88DC-EBC18783F4A0}" destId="{0CCE0EA0-83F8-4841-8CD9-210D4274368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F0024-47EF-43E0-BA10-65A2E2BDBAF6}">
      <dsp:nvSpPr>
        <dsp:cNvPr id="0" name=""/>
        <dsp:cNvSpPr/>
      </dsp:nvSpPr>
      <dsp:spPr>
        <a:xfrm>
          <a:off x="3810408" y="2200604"/>
          <a:ext cx="91440" cy="923267"/>
        </a:xfrm>
        <a:custGeom>
          <a:avLst/>
          <a:gdLst/>
          <a:ahLst/>
          <a:cxnLst/>
          <a:rect l="0" t="0" r="0" b="0"/>
          <a:pathLst>
            <a:path>
              <a:moveTo>
                <a:pt x="45720" y="0"/>
              </a:moveTo>
              <a:lnTo>
                <a:pt x="45720" y="9232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7BBBD8-52FB-4792-B251-9AE6769D2719}">
      <dsp:nvSpPr>
        <dsp:cNvPr id="0" name=""/>
        <dsp:cNvSpPr/>
      </dsp:nvSpPr>
      <dsp:spPr>
        <a:xfrm>
          <a:off x="2757000" y="2347"/>
          <a:ext cx="2198256" cy="219825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5F0B95-9F7E-424A-8381-8A89CDEC1576}">
      <dsp:nvSpPr>
        <dsp:cNvPr id="0" name=""/>
        <dsp:cNvSpPr/>
      </dsp:nvSpPr>
      <dsp:spPr>
        <a:xfrm>
          <a:off x="2757000" y="2347"/>
          <a:ext cx="2198256" cy="219825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FEF630-7691-4604-95D3-F8A9D6FC3E3D}">
      <dsp:nvSpPr>
        <dsp:cNvPr id="0" name=""/>
        <dsp:cNvSpPr/>
      </dsp:nvSpPr>
      <dsp:spPr>
        <a:xfrm>
          <a:off x="1657871" y="398033"/>
          <a:ext cx="4396513" cy="140688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Jeff Allen</a:t>
          </a:r>
        </a:p>
        <a:p>
          <a:pPr marL="0" lvl="0" indent="0" algn="ctr" defTabSz="1244600">
            <a:lnSpc>
              <a:spcPct val="90000"/>
            </a:lnSpc>
            <a:spcBef>
              <a:spcPct val="0"/>
            </a:spcBef>
            <a:spcAft>
              <a:spcPct val="35000"/>
            </a:spcAft>
            <a:buNone/>
          </a:pPr>
          <a:r>
            <a:rPr lang="en-US" sz="2800" kern="1200" dirty="0"/>
            <a:t>Provider &amp; Strategic Relations Administrator</a:t>
          </a:r>
        </a:p>
      </dsp:txBody>
      <dsp:txXfrm>
        <a:off x="1657871" y="398033"/>
        <a:ext cx="4396513" cy="1406884"/>
      </dsp:txXfrm>
    </dsp:sp>
    <dsp:sp modelId="{DE4C6B10-4A55-475A-9A31-468FB788ED57}">
      <dsp:nvSpPr>
        <dsp:cNvPr id="0" name=""/>
        <dsp:cNvSpPr/>
      </dsp:nvSpPr>
      <dsp:spPr>
        <a:xfrm>
          <a:off x="2757000" y="3123871"/>
          <a:ext cx="2198256" cy="219825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AD1E2E-7038-485E-9392-01158B7D84CA}">
      <dsp:nvSpPr>
        <dsp:cNvPr id="0" name=""/>
        <dsp:cNvSpPr/>
      </dsp:nvSpPr>
      <dsp:spPr>
        <a:xfrm>
          <a:off x="2757000" y="3123871"/>
          <a:ext cx="2198256" cy="219825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9F39C4-04FA-40DD-B3E1-1FCF9888A01F}">
      <dsp:nvSpPr>
        <dsp:cNvPr id="0" name=""/>
        <dsp:cNvSpPr/>
      </dsp:nvSpPr>
      <dsp:spPr>
        <a:xfrm>
          <a:off x="1657871" y="3519558"/>
          <a:ext cx="4396513" cy="140688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Courtney Sapp</a:t>
          </a:r>
        </a:p>
        <a:p>
          <a:pPr marL="0" lvl="0" indent="0" algn="ctr" defTabSz="1244600">
            <a:lnSpc>
              <a:spcPct val="90000"/>
            </a:lnSpc>
            <a:spcBef>
              <a:spcPct val="0"/>
            </a:spcBef>
            <a:spcAft>
              <a:spcPct val="35000"/>
            </a:spcAft>
            <a:buNone/>
          </a:pPr>
          <a:r>
            <a:rPr lang="en-US" sz="2800" kern="1200" dirty="0"/>
            <a:t>Provider Relations Specialist</a:t>
          </a:r>
        </a:p>
      </dsp:txBody>
      <dsp:txXfrm>
        <a:off x="1657871" y="3519558"/>
        <a:ext cx="4396513" cy="1406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C457-AA0A-45EA-8CA7-1334E9844D34}">
      <dsp:nvSpPr>
        <dsp:cNvPr id="0" name=""/>
        <dsp:cNvSpPr/>
      </dsp:nvSpPr>
      <dsp:spPr>
        <a:xfrm rot="5400000">
          <a:off x="5310389" y="-2263327"/>
          <a:ext cx="600356" cy="5280533"/>
        </a:xfrm>
        <a:prstGeom prst="round2SameRect">
          <a:avLst/>
        </a:prstGeom>
        <a:noFill/>
        <a:ln>
          <a:solidFill>
            <a:srgbClr val="C00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dirty="0">
              <a:solidFill>
                <a:schemeClr val="tx1"/>
              </a:solidFill>
              <a:latin typeface="Arial" panose="020B0604020202020204" pitchFamily="34" charset="0"/>
              <a:cs typeface="Arial" panose="020B0604020202020204" pitchFamily="34" charset="0"/>
            </a:rPr>
            <a:t>SUNDAY, JUNE 30, 2024</a:t>
          </a:r>
        </a:p>
      </dsp:txBody>
      <dsp:txXfrm rot="-5400000">
        <a:off x="2970301" y="106068"/>
        <a:ext cx="5251226" cy="541742"/>
      </dsp:txXfrm>
    </dsp:sp>
    <dsp:sp modelId="{46C8B1A8-421F-48BE-BF9A-BD320CDE1087}">
      <dsp:nvSpPr>
        <dsp:cNvPr id="0" name=""/>
        <dsp:cNvSpPr/>
      </dsp:nvSpPr>
      <dsp:spPr>
        <a:xfrm>
          <a:off x="0" y="1716"/>
          <a:ext cx="2970300" cy="750445"/>
        </a:xfrm>
        <a:prstGeom prst="roundRect">
          <a:avLst/>
        </a:prstGeom>
        <a:noFill/>
        <a:ln>
          <a:solidFill>
            <a:srgbClr val="C00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GAME DAY</a:t>
          </a:r>
        </a:p>
      </dsp:txBody>
      <dsp:txXfrm>
        <a:off x="36634" y="38350"/>
        <a:ext cx="2897032" cy="677177"/>
      </dsp:txXfrm>
    </dsp:sp>
    <dsp:sp modelId="{9872CA9A-93F3-4456-A066-1ECFBACF7CF9}">
      <dsp:nvSpPr>
        <dsp:cNvPr id="0" name=""/>
        <dsp:cNvSpPr/>
      </dsp:nvSpPr>
      <dsp:spPr>
        <a:xfrm rot="5400000">
          <a:off x="5310389" y="-1475360"/>
          <a:ext cx="600356" cy="5280533"/>
        </a:xfrm>
        <a:prstGeom prst="round2SameRect">
          <a:avLst/>
        </a:prstGeom>
        <a:noFill/>
        <a:ln>
          <a:solidFill>
            <a:srgbClr val="C00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dirty="0">
              <a:solidFill>
                <a:schemeClr val="tx1"/>
              </a:solidFill>
              <a:latin typeface="Arial" panose="020B0604020202020204" pitchFamily="34" charset="0"/>
              <a:cs typeface="Arial" panose="020B0604020202020204" pitchFamily="34" charset="0"/>
            </a:rPr>
            <a:t>ATLANTA BRAVES TRUIST PARK</a:t>
          </a:r>
        </a:p>
      </dsp:txBody>
      <dsp:txXfrm rot="-5400000">
        <a:off x="2970301" y="894035"/>
        <a:ext cx="5251226" cy="541742"/>
      </dsp:txXfrm>
    </dsp:sp>
    <dsp:sp modelId="{F954CABC-6E1A-44A8-B745-EABA201F969E}">
      <dsp:nvSpPr>
        <dsp:cNvPr id="0" name=""/>
        <dsp:cNvSpPr/>
      </dsp:nvSpPr>
      <dsp:spPr>
        <a:xfrm>
          <a:off x="0" y="789683"/>
          <a:ext cx="2970300" cy="750445"/>
        </a:xfrm>
        <a:prstGeom prst="roundRect">
          <a:avLst/>
        </a:prstGeom>
        <a:noFill/>
        <a:ln>
          <a:solidFill>
            <a:srgbClr val="C00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LOCATION</a:t>
          </a:r>
        </a:p>
      </dsp:txBody>
      <dsp:txXfrm>
        <a:off x="36634" y="826317"/>
        <a:ext cx="2897032" cy="677177"/>
      </dsp:txXfrm>
    </dsp:sp>
    <dsp:sp modelId="{DD1AEAD7-02E6-48DC-8ECB-A399CE77C479}">
      <dsp:nvSpPr>
        <dsp:cNvPr id="0" name=""/>
        <dsp:cNvSpPr/>
      </dsp:nvSpPr>
      <dsp:spPr>
        <a:xfrm rot="5400000">
          <a:off x="5310389" y="-687392"/>
          <a:ext cx="600356" cy="5280533"/>
        </a:xfrm>
        <a:prstGeom prst="round2SameRect">
          <a:avLst/>
        </a:prstGeom>
        <a:noFill/>
        <a:ln>
          <a:solidFill>
            <a:srgbClr val="C00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dirty="0">
              <a:solidFill>
                <a:schemeClr val="tx1"/>
              </a:solidFill>
              <a:latin typeface="Arial" panose="020B0604020202020204" pitchFamily="34" charset="0"/>
              <a:cs typeface="Arial" panose="020B0604020202020204" pitchFamily="34" charset="0"/>
            </a:rPr>
            <a:t>1:35PM</a:t>
          </a:r>
        </a:p>
      </dsp:txBody>
      <dsp:txXfrm rot="-5400000">
        <a:off x="2970301" y="1682003"/>
        <a:ext cx="5251226" cy="541742"/>
      </dsp:txXfrm>
    </dsp:sp>
    <dsp:sp modelId="{41A741B3-54A8-4DD5-A53C-240D8F8B9DC4}">
      <dsp:nvSpPr>
        <dsp:cNvPr id="0" name=""/>
        <dsp:cNvSpPr/>
      </dsp:nvSpPr>
      <dsp:spPr>
        <a:xfrm>
          <a:off x="0" y="1577651"/>
          <a:ext cx="2970300" cy="750445"/>
        </a:xfrm>
        <a:prstGeom prst="roundRect">
          <a:avLst/>
        </a:prstGeom>
        <a:noFill/>
        <a:ln>
          <a:solidFill>
            <a:srgbClr val="C00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GAME TIME</a:t>
          </a:r>
        </a:p>
      </dsp:txBody>
      <dsp:txXfrm>
        <a:off x="36634" y="1614285"/>
        <a:ext cx="2897032" cy="677177"/>
      </dsp:txXfrm>
    </dsp:sp>
    <dsp:sp modelId="{03C9BD2C-327F-4096-BBA8-8585E0CC4873}">
      <dsp:nvSpPr>
        <dsp:cNvPr id="0" name=""/>
        <dsp:cNvSpPr/>
      </dsp:nvSpPr>
      <dsp:spPr>
        <a:xfrm rot="5400000">
          <a:off x="5310389" y="100574"/>
          <a:ext cx="600356" cy="5280533"/>
        </a:xfrm>
        <a:prstGeom prst="round2SameRect">
          <a:avLst/>
        </a:prstGeom>
        <a:noFill/>
        <a:ln>
          <a:solidFill>
            <a:srgbClr val="C00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dirty="0">
              <a:solidFill>
                <a:schemeClr val="tx1"/>
              </a:solidFill>
              <a:latin typeface="Arial" panose="020B0604020202020204" pitchFamily="34" charset="0"/>
              <a:cs typeface="Arial" panose="020B0604020202020204" pitchFamily="34" charset="0"/>
            </a:rPr>
            <a:t>2000 STUDENTS CAN PARTICIPATE</a:t>
          </a:r>
        </a:p>
      </dsp:txBody>
      <dsp:txXfrm rot="-5400000">
        <a:off x="2970301" y="2469970"/>
        <a:ext cx="5251226" cy="541742"/>
      </dsp:txXfrm>
    </dsp:sp>
    <dsp:sp modelId="{1359F009-284D-4255-B9F9-1FC00F8C2D17}">
      <dsp:nvSpPr>
        <dsp:cNvPr id="0" name=""/>
        <dsp:cNvSpPr/>
      </dsp:nvSpPr>
      <dsp:spPr>
        <a:xfrm>
          <a:off x="0" y="2365618"/>
          <a:ext cx="2970300" cy="750445"/>
        </a:xfrm>
        <a:prstGeom prst="roundRect">
          <a:avLst/>
        </a:prstGeom>
        <a:noFill/>
        <a:ln>
          <a:solidFill>
            <a:srgbClr val="C00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PARTICIPANTS</a:t>
          </a:r>
        </a:p>
      </dsp:txBody>
      <dsp:txXfrm>
        <a:off x="36634" y="2402252"/>
        <a:ext cx="2897032" cy="677177"/>
      </dsp:txXfrm>
    </dsp:sp>
    <dsp:sp modelId="{7372BFF4-5B96-4FFA-9AFB-630FF4F05760}">
      <dsp:nvSpPr>
        <dsp:cNvPr id="0" name=""/>
        <dsp:cNvSpPr/>
      </dsp:nvSpPr>
      <dsp:spPr>
        <a:xfrm rot="5400000">
          <a:off x="5310389" y="888542"/>
          <a:ext cx="600356" cy="5280533"/>
        </a:xfrm>
        <a:prstGeom prst="round2SameRect">
          <a:avLst/>
        </a:prstGeom>
        <a:noFill/>
        <a:ln>
          <a:solidFill>
            <a:srgbClr val="C00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dirty="0">
              <a:solidFill>
                <a:schemeClr val="tx1"/>
              </a:solidFill>
              <a:latin typeface="Arial" panose="020B0604020202020204" pitchFamily="34" charset="0"/>
              <a:cs typeface="Arial" panose="020B0604020202020204" pitchFamily="34" charset="0"/>
            </a:rPr>
            <a:t>ALL INCLUSIVE RATE</a:t>
          </a:r>
        </a:p>
        <a:p>
          <a:pPr marL="228600" lvl="1" indent="-228600" algn="ctr" defTabSz="889000">
            <a:lnSpc>
              <a:spcPct val="90000"/>
            </a:lnSpc>
            <a:spcBef>
              <a:spcPct val="0"/>
            </a:spcBef>
            <a:spcAft>
              <a:spcPct val="15000"/>
            </a:spcAft>
            <a:buNone/>
          </a:pPr>
          <a:r>
            <a:rPr lang="en-US" sz="2000" kern="1200" dirty="0">
              <a:solidFill>
                <a:schemeClr val="tx1"/>
              </a:solidFill>
              <a:latin typeface="Arial" panose="020B0604020202020204" pitchFamily="34" charset="0"/>
              <a:cs typeface="Arial" panose="020B0604020202020204" pitchFamily="34" charset="0"/>
            </a:rPr>
            <a:t>$1750 PER STUDENT</a:t>
          </a:r>
        </a:p>
      </dsp:txBody>
      <dsp:txXfrm rot="-5400000">
        <a:off x="2970301" y="3257938"/>
        <a:ext cx="5251226" cy="541742"/>
      </dsp:txXfrm>
    </dsp:sp>
    <dsp:sp modelId="{BD048A0B-DA40-4B3D-9C5F-73F7A32B426F}">
      <dsp:nvSpPr>
        <dsp:cNvPr id="0" name=""/>
        <dsp:cNvSpPr/>
      </dsp:nvSpPr>
      <dsp:spPr>
        <a:xfrm>
          <a:off x="0" y="3153586"/>
          <a:ext cx="2970300" cy="750445"/>
        </a:xfrm>
        <a:prstGeom prst="roundRect">
          <a:avLst/>
        </a:prstGeom>
        <a:noFill/>
        <a:ln>
          <a:solidFill>
            <a:srgbClr val="C00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RATE</a:t>
          </a:r>
        </a:p>
      </dsp:txBody>
      <dsp:txXfrm>
        <a:off x="36634" y="3190220"/>
        <a:ext cx="2897032" cy="6771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0C1A1-AA7A-491D-B3AC-0D114D46BD27}">
      <dsp:nvSpPr>
        <dsp:cNvPr id="0" name=""/>
        <dsp:cNvSpPr/>
      </dsp:nvSpPr>
      <dsp:spPr>
        <a:xfrm>
          <a:off x="0" y="3854"/>
          <a:ext cx="7652598" cy="821112"/>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0867913A-9A22-4011-9FCA-51282BE3400F}">
      <dsp:nvSpPr>
        <dsp:cNvPr id="0" name=""/>
        <dsp:cNvSpPr/>
      </dsp:nvSpPr>
      <dsp:spPr>
        <a:xfrm>
          <a:off x="248386" y="188605"/>
          <a:ext cx="451611" cy="4516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2DFD473-9CE4-4754-B21B-43A6E108C4F1}">
      <dsp:nvSpPr>
        <dsp:cNvPr id="0" name=""/>
        <dsp:cNvSpPr/>
      </dsp:nvSpPr>
      <dsp:spPr>
        <a:xfrm>
          <a:off x="948384" y="3854"/>
          <a:ext cx="6704213" cy="821112"/>
        </a:xfrm>
        <a:prstGeom prst="rect">
          <a:avLst/>
        </a:prstGeom>
        <a:solidFill>
          <a:schemeClr val="accent1">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6901" tIns="86901" rIns="86901" bIns="86901" numCol="1" spcCol="1270" anchor="ctr" anchorCtr="0">
          <a:noAutofit/>
        </a:bodyPr>
        <a:lstStyle/>
        <a:p>
          <a:pPr marL="0" lvl="0" indent="0" algn="l" defTabSz="666750">
            <a:lnSpc>
              <a:spcPct val="100000"/>
            </a:lnSpc>
            <a:spcBef>
              <a:spcPct val="0"/>
            </a:spcBef>
            <a:spcAft>
              <a:spcPct val="35000"/>
            </a:spcAft>
            <a:buNone/>
          </a:pPr>
          <a:r>
            <a:rPr lang="en-US" sz="1500" b="1" kern="1200" dirty="0">
              <a:solidFill>
                <a:schemeClr val="tx1"/>
              </a:solidFill>
              <a:latin typeface="Arial" panose="020B0604020202020204" pitchFamily="34" charset="0"/>
              <a:cs typeface="Arial" panose="020B0604020202020204" pitchFamily="34" charset="0"/>
            </a:rPr>
            <a:t>Notification</a:t>
          </a:r>
        </a:p>
      </dsp:txBody>
      <dsp:txXfrm>
        <a:off x="948384" y="3854"/>
        <a:ext cx="6704213" cy="821112"/>
      </dsp:txXfrm>
    </dsp:sp>
    <dsp:sp modelId="{2C4DC1CB-36DE-4170-8B3F-269590EEE4C9}">
      <dsp:nvSpPr>
        <dsp:cNvPr id="0" name=""/>
        <dsp:cNvSpPr/>
      </dsp:nvSpPr>
      <dsp:spPr>
        <a:xfrm>
          <a:off x="0" y="1030245"/>
          <a:ext cx="7652598" cy="821112"/>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499931B8-611C-4598-85DE-4FA822A314D0}">
      <dsp:nvSpPr>
        <dsp:cNvPr id="0" name=""/>
        <dsp:cNvSpPr/>
      </dsp:nvSpPr>
      <dsp:spPr>
        <a:xfrm>
          <a:off x="248386" y="1214995"/>
          <a:ext cx="451611" cy="4516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51EFFAE-547F-4D4B-BD80-20862D31125C}">
      <dsp:nvSpPr>
        <dsp:cNvPr id="0" name=""/>
        <dsp:cNvSpPr/>
      </dsp:nvSpPr>
      <dsp:spPr>
        <a:xfrm>
          <a:off x="948384" y="1030245"/>
          <a:ext cx="6704213" cy="821112"/>
        </a:xfrm>
        <a:prstGeom prst="rect">
          <a:avLst/>
        </a:prstGeom>
        <a:solidFill>
          <a:schemeClr val="accent1">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6901" tIns="86901" rIns="86901" bIns="86901" numCol="1" spcCol="1270" anchor="ctr" anchorCtr="0">
          <a:noAutofit/>
        </a:bodyPr>
        <a:lstStyle/>
        <a:p>
          <a:pPr marL="0" lvl="0" indent="0" algn="l" defTabSz="666750">
            <a:lnSpc>
              <a:spcPct val="100000"/>
            </a:lnSpc>
            <a:spcBef>
              <a:spcPct val="0"/>
            </a:spcBef>
            <a:spcAft>
              <a:spcPct val="35000"/>
            </a:spcAft>
            <a:buNone/>
          </a:pPr>
          <a:r>
            <a:rPr lang="en-US" sz="1500" b="1" kern="1200" dirty="0">
              <a:solidFill>
                <a:schemeClr val="tx1"/>
              </a:solidFill>
              <a:latin typeface="Arial" panose="020B0604020202020204" pitchFamily="34" charset="0"/>
              <a:cs typeface="Arial" panose="020B0604020202020204" pitchFamily="34" charset="0"/>
            </a:rPr>
            <a:t>Investigation of Complaint</a:t>
          </a:r>
        </a:p>
      </dsp:txBody>
      <dsp:txXfrm>
        <a:off x="948384" y="1030245"/>
        <a:ext cx="6704213" cy="821112"/>
      </dsp:txXfrm>
    </dsp:sp>
    <dsp:sp modelId="{28422628-120E-437B-A5B9-024E958874FC}">
      <dsp:nvSpPr>
        <dsp:cNvPr id="0" name=""/>
        <dsp:cNvSpPr/>
      </dsp:nvSpPr>
      <dsp:spPr>
        <a:xfrm>
          <a:off x="0" y="2056635"/>
          <a:ext cx="7652598" cy="821112"/>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099C662-C3DB-479B-92B5-DC79C53DEBB6}">
      <dsp:nvSpPr>
        <dsp:cNvPr id="0" name=""/>
        <dsp:cNvSpPr/>
      </dsp:nvSpPr>
      <dsp:spPr>
        <a:xfrm>
          <a:off x="248386" y="2241386"/>
          <a:ext cx="451611" cy="4516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C46371A-E4DC-418F-B72F-F1FDEA98642A}">
      <dsp:nvSpPr>
        <dsp:cNvPr id="0" name=""/>
        <dsp:cNvSpPr/>
      </dsp:nvSpPr>
      <dsp:spPr>
        <a:xfrm>
          <a:off x="948384" y="2056635"/>
          <a:ext cx="6704213" cy="821112"/>
        </a:xfrm>
        <a:prstGeom prst="rect">
          <a:avLst/>
        </a:prstGeom>
        <a:solidFill>
          <a:schemeClr val="accent1">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6901" tIns="86901" rIns="86901" bIns="86901" numCol="1" spcCol="1270" anchor="ctr" anchorCtr="0">
          <a:noAutofit/>
        </a:bodyPr>
        <a:lstStyle/>
        <a:p>
          <a:pPr marL="0" lvl="0" indent="0" algn="l" defTabSz="666750">
            <a:lnSpc>
              <a:spcPct val="100000"/>
            </a:lnSpc>
            <a:spcBef>
              <a:spcPct val="0"/>
            </a:spcBef>
            <a:spcAft>
              <a:spcPct val="35000"/>
            </a:spcAft>
            <a:buNone/>
          </a:pPr>
          <a:r>
            <a:rPr lang="en-US" sz="1500" b="1" kern="1200">
              <a:solidFill>
                <a:schemeClr val="tx1"/>
              </a:solidFill>
              <a:latin typeface="Arial" panose="020B0604020202020204" pitchFamily="34" charset="0"/>
              <a:cs typeface="Arial" panose="020B0604020202020204" pitchFamily="34" charset="0"/>
            </a:rPr>
            <a:t>Outcome of Investigation</a:t>
          </a:r>
        </a:p>
      </dsp:txBody>
      <dsp:txXfrm>
        <a:off x="948384" y="2056635"/>
        <a:ext cx="6704213" cy="821112"/>
      </dsp:txXfrm>
    </dsp:sp>
    <dsp:sp modelId="{A6BD519E-E907-4E9D-9F0C-E7502CB6F212}">
      <dsp:nvSpPr>
        <dsp:cNvPr id="0" name=""/>
        <dsp:cNvSpPr/>
      </dsp:nvSpPr>
      <dsp:spPr>
        <a:xfrm>
          <a:off x="0" y="3083026"/>
          <a:ext cx="7652598" cy="821112"/>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5496F50-7300-4F05-AE74-74CF15D5FFA5}">
      <dsp:nvSpPr>
        <dsp:cNvPr id="0" name=""/>
        <dsp:cNvSpPr/>
      </dsp:nvSpPr>
      <dsp:spPr>
        <a:xfrm>
          <a:off x="248386" y="3267776"/>
          <a:ext cx="451611" cy="4516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DA4AEF9-2470-4EC7-9FBB-E4420DAEA833}">
      <dsp:nvSpPr>
        <dsp:cNvPr id="0" name=""/>
        <dsp:cNvSpPr/>
      </dsp:nvSpPr>
      <dsp:spPr>
        <a:xfrm>
          <a:off x="948384" y="3083026"/>
          <a:ext cx="6704213" cy="821112"/>
        </a:xfrm>
        <a:prstGeom prst="rect">
          <a:avLst/>
        </a:prstGeom>
        <a:solidFill>
          <a:schemeClr val="accent1">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6901" tIns="86901" rIns="86901" bIns="86901" numCol="1" spcCol="1270" anchor="ctr" anchorCtr="0">
          <a:noAutofit/>
        </a:bodyPr>
        <a:lstStyle/>
        <a:p>
          <a:pPr marL="0" lvl="0" indent="0" algn="l" defTabSz="666750">
            <a:lnSpc>
              <a:spcPct val="100000"/>
            </a:lnSpc>
            <a:spcBef>
              <a:spcPct val="0"/>
            </a:spcBef>
            <a:spcAft>
              <a:spcPct val="35000"/>
            </a:spcAft>
            <a:buNone/>
          </a:pPr>
          <a:r>
            <a:rPr lang="en-US" sz="1500" b="1" kern="1200">
              <a:solidFill>
                <a:schemeClr val="tx1"/>
              </a:solidFill>
              <a:latin typeface="Arial" panose="020B0604020202020204" pitchFamily="34" charset="0"/>
              <a:cs typeface="Arial" panose="020B0604020202020204" pitchFamily="34" charset="0"/>
            </a:rPr>
            <a:t>Appeal</a:t>
          </a:r>
        </a:p>
      </dsp:txBody>
      <dsp:txXfrm>
        <a:off x="948384" y="3083026"/>
        <a:ext cx="6704213" cy="821112"/>
      </dsp:txXfrm>
    </dsp:sp>
    <dsp:sp modelId="{A4A47D0F-61DB-4D09-A14F-8A85A66ACAE0}">
      <dsp:nvSpPr>
        <dsp:cNvPr id="0" name=""/>
        <dsp:cNvSpPr/>
      </dsp:nvSpPr>
      <dsp:spPr>
        <a:xfrm>
          <a:off x="0" y="4109416"/>
          <a:ext cx="7652598" cy="821112"/>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9FBEB77-1618-4751-A4FD-93A2985F57A6}">
      <dsp:nvSpPr>
        <dsp:cNvPr id="0" name=""/>
        <dsp:cNvSpPr/>
      </dsp:nvSpPr>
      <dsp:spPr>
        <a:xfrm>
          <a:off x="248386" y="4294166"/>
          <a:ext cx="451611" cy="4516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CCE0EA0-83F8-4841-8CD9-210D42743685}">
      <dsp:nvSpPr>
        <dsp:cNvPr id="0" name=""/>
        <dsp:cNvSpPr/>
      </dsp:nvSpPr>
      <dsp:spPr>
        <a:xfrm>
          <a:off x="948384" y="4109416"/>
          <a:ext cx="6704213" cy="821112"/>
        </a:xfrm>
        <a:prstGeom prst="rect">
          <a:avLst/>
        </a:prstGeom>
        <a:solidFill>
          <a:schemeClr val="accent1">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6901" tIns="86901" rIns="86901" bIns="86901" numCol="1" spcCol="1270" anchor="ctr" anchorCtr="0">
          <a:noAutofit/>
        </a:bodyPr>
        <a:lstStyle/>
        <a:p>
          <a:pPr marL="0" lvl="0" indent="0" algn="l" defTabSz="666750">
            <a:lnSpc>
              <a:spcPct val="100000"/>
            </a:lnSpc>
            <a:spcBef>
              <a:spcPct val="0"/>
            </a:spcBef>
            <a:spcAft>
              <a:spcPct val="35000"/>
            </a:spcAft>
            <a:buNone/>
          </a:pPr>
          <a:r>
            <a:rPr lang="en-US" sz="1500" b="1" kern="1200">
              <a:solidFill>
                <a:schemeClr val="tx1"/>
              </a:solidFill>
              <a:latin typeface="Arial" panose="020B0604020202020204" pitchFamily="34" charset="0"/>
              <a:cs typeface="Arial" panose="020B0604020202020204" pitchFamily="34" charset="0"/>
            </a:rPr>
            <a:t>Probation, Suspension, and Termination of a Provider</a:t>
          </a:r>
        </a:p>
      </dsp:txBody>
      <dsp:txXfrm>
        <a:off x="948384" y="4109416"/>
        <a:ext cx="6704213" cy="821112"/>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1138" y="0"/>
            <a:ext cx="3076575" cy="469900"/>
          </a:xfrm>
          <a:prstGeom prst="rect">
            <a:avLst/>
          </a:prstGeom>
        </p:spPr>
        <p:txBody>
          <a:bodyPr vert="horz" lIns="91440" tIns="45720" rIns="91440" bIns="45720" rtlCol="0"/>
          <a:lstStyle>
            <a:lvl1pPr algn="r">
              <a:defRPr sz="1200"/>
            </a:lvl1pPr>
          </a:lstStyle>
          <a:p>
            <a:fld id="{6BECD933-086C-4919-A61A-3DAD98E4DB76}" type="datetimeFigureOut">
              <a:rPr lang="en-US" smtClean="0"/>
              <a:t>4/24/2024</a:t>
            </a:fld>
            <a:endParaRPr lang="en-US"/>
          </a:p>
        </p:txBody>
      </p:sp>
      <p:sp>
        <p:nvSpPr>
          <p:cNvPr id="4" name="Slide Image Placeholder 3"/>
          <p:cNvSpPr>
            <a:spLocks noGrp="1" noRot="1" noChangeAspect="1"/>
          </p:cNvSpPr>
          <p:nvPr>
            <p:ph type="sldImg" idx="2"/>
          </p:nvPr>
        </p:nvSpPr>
        <p:spPr>
          <a:xfrm>
            <a:off x="1438275" y="1173163"/>
            <a:ext cx="4222750" cy="31670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6438"/>
            <a:ext cx="5680075" cy="3695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5400"/>
            <a:ext cx="3076575"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1138" y="8915400"/>
            <a:ext cx="3076575" cy="469900"/>
          </a:xfrm>
          <a:prstGeom prst="rect">
            <a:avLst/>
          </a:prstGeom>
        </p:spPr>
        <p:txBody>
          <a:bodyPr vert="horz" lIns="91440" tIns="45720" rIns="91440" bIns="45720" rtlCol="0" anchor="b"/>
          <a:lstStyle>
            <a:lvl1pPr algn="r">
              <a:defRPr sz="1200"/>
            </a:lvl1pPr>
          </a:lstStyle>
          <a:p>
            <a:fld id="{C2D48EA2-5F27-4D3F-AB24-167A3409A457}" type="slidenum">
              <a:rPr lang="en-US" smtClean="0"/>
              <a:t>‹#›</a:t>
            </a:fld>
            <a:endParaRPr lang="en-US"/>
          </a:p>
        </p:txBody>
      </p:sp>
    </p:spTree>
    <p:extLst>
      <p:ext uri="{BB962C8B-B14F-4D97-AF65-F5344CB8AC3E}">
        <p14:creationId xmlns:p14="http://schemas.microsoft.com/office/powerpoint/2010/main" val="2325084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500" dirty="0"/>
              <a:t>A. Notification:</a:t>
            </a:r>
          </a:p>
          <a:p>
            <a:pPr marL="800089" lvl="1" indent="-342900">
              <a:buFont typeface="+mj-lt"/>
              <a:buAutoNum type="arabicPeriod"/>
            </a:pPr>
            <a:r>
              <a:rPr lang="en-US" sz="1500" dirty="0"/>
              <a:t>Client contacts their Counselor or Counselor’s Supervisor.</a:t>
            </a:r>
          </a:p>
          <a:p>
            <a:pPr marL="800089" lvl="1" indent="-342900">
              <a:buFont typeface="+mj-lt"/>
              <a:buAutoNum type="arabicPeriod"/>
            </a:pPr>
            <a:r>
              <a:rPr lang="en-US" sz="1500" dirty="0"/>
              <a:t>Counselor or Counselor’s Supervisor fill out the GVRA Client Complaint Form</a:t>
            </a:r>
          </a:p>
          <a:p>
            <a:pPr marL="800089" lvl="1" indent="-342900">
              <a:buFont typeface="+mj-lt"/>
              <a:buAutoNum type="arabicPeriod"/>
            </a:pPr>
            <a:r>
              <a:rPr lang="en-US" sz="1500" dirty="0"/>
              <a:t>Forward the GVRA Client Complaint Form to the DM and the Provider and Strategic Relations Administrator</a:t>
            </a:r>
          </a:p>
          <a:p>
            <a:pPr lvl="2"/>
            <a:r>
              <a:rPr lang="en-US" sz="1500" dirty="0"/>
              <a:t>If Provider committed abuse, fraud, neglect, or discrimination refer to Director of Policy and Compliance and the General Counsel’s Office immediately.</a:t>
            </a:r>
          </a:p>
          <a:p>
            <a:pPr marL="800089" lvl="1" indent="-342900">
              <a:buFont typeface="+mj-lt"/>
              <a:buAutoNum type="arabicPeriod"/>
            </a:pPr>
            <a:r>
              <a:rPr lang="en-US" sz="1500" dirty="0"/>
              <a:t>Provider will be notified within 5 business days about the complaint.</a:t>
            </a:r>
          </a:p>
          <a:p>
            <a:pPr marL="0" indent="0">
              <a:buNone/>
            </a:pPr>
            <a:r>
              <a:rPr lang="en-US" sz="6000" dirty="0"/>
              <a:t>B. Investigation of Complaint</a:t>
            </a:r>
          </a:p>
          <a:p>
            <a:pPr marL="457189" lvl="1" indent="0">
              <a:buNone/>
            </a:pPr>
            <a:r>
              <a:rPr lang="en-US" sz="6000" dirty="0"/>
              <a:t>1. Allegation investigated within 10 business days:</a:t>
            </a:r>
          </a:p>
          <a:p>
            <a:pPr lvl="2"/>
            <a:r>
              <a:rPr lang="en-US" sz="6000" dirty="0"/>
              <a:t>Interview client.</a:t>
            </a:r>
          </a:p>
          <a:p>
            <a:pPr lvl="2"/>
            <a:r>
              <a:rPr lang="en-US" sz="6000" dirty="0"/>
              <a:t>Interview provider’s director.</a:t>
            </a:r>
          </a:p>
          <a:p>
            <a:pPr lvl="3">
              <a:buFont typeface="Wingdings" panose="05000000000000000000" pitchFamily="2" charset="2"/>
              <a:buChar char="ü"/>
            </a:pPr>
            <a:r>
              <a:rPr lang="en-US" sz="6000" dirty="0"/>
              <a:t>Notify Provider that client is dissatisfied.</a:t>
            </a:r>
          </a:p>
          <a:p>
            <a:pPr lvl="3">
              <a:buFont typeface="Wingdings" panose="05000000000000000000" pitchFamily="2" charset="2"/>
              <a:buChar char="ü"/>
            </a:pPr>
            <a:r>
              <a:rPr lang="en-US" sz="6000" dirty="0"/>
              <a:t>Ask Provider to call to discuss.</a:t>
            </a:r>
          </a:p>
          <a:p>
            <a:pPr lvl="3">
              <a:buFont typeface="Wingdings" panose="05000000000000000000" pitchFamily="2" charset="2"/>
              <a:buChar char="ü"/>
            </a:pPr>
            <a:r>
              <a:rPr lang="en-US" sz="6000" dirty="0"/>
              <a:t>If no response from provider, follow-up within 7 days.</a:t>
            </a:r>
          </a:p>
          <a:p>
            <a:pPr lvl="2"/>
            <a:r>
              <a:rPr lang="en-US" sz="6000" dirty="0"/>
              <a:t>Interview GVRA staff.</a:t>
            </a:r>
          </a:p>
          <a:p>
            <a:pPr lvl="2"/>
            <a:r>
              <a:rPr lang="en-US" sz="6000" dirty="0"/>
              <a:t>Interview other individuals identified during investigation.</a:t>
            </a:r>
          </a:p>
          <a:p>
            <a:pPr lvl="2"/>
            <a:r>
              <a:rPr lang="en-US" sz="6000" dirty="0"/>
              <a:t>Review supporting documentation provided by client and provider.</a:t>
            </a:r>
          </a:p>
          <a:p>
            <a:pPr marL="457189" lvl="1" indent="0">
              <a:buNone/>
            </a:pPr>
            <a:r>
              <a:rPr lang="en-US" sz="6000" dirty="0"/>
              <a:t>2. If discrimination, suspend service to Client and discuss alternative service delivery.</a:t>
            </a:r>
          </a:p>
          <a:p>
            <a:pPr lvl="2"/>
            <a:r>
              <a:rPr lang="en-US" sz="6000" dirty="0"/>
              <a:t>If the allegation related to abuse/neglect, suspend service delivery to all clients.</a:t>
            </a:r>
          </a:p>
          <a:p>
            <a:pPr lvl="3">
              <a:buFont typeface="Wingdings" panose="05000000000000000000" pitchFamily="2" charset="2"/>
              <a:buChar char="ü"/>
            </a:pPr>
            <a:r>
              <a:rPr lang="en-US" sz="6000" dirty="0"/>
              <a:t>Notify appropriate licensing or legal authorities.</a:t>
            </a:r>
          </a:p>
          <a:p>
            <a:pPr lvl="2"/>
            <a:r>
              <a:rPr lang="en-US" sz="6000" dirty="0"/>
              <a:t>Discuss alternative service delivery to client.</a:t>
            </a:r>
          </a:p>
          <a:p>
            <a:pPr lvl="2"/>
            <a:r>
              <a:rPr lang="en-US" sz="6000" dirty="0"/>
              <a:t>Communicate decisions to client, staff, and provider(s).</a:t>
            </a:r>
          </a:p>
          <a:p>
            <a:pPr marL="0" indent="0">
              <a:buNone/>
            </a:pPr>
            <a:r>
              <a:rPr lang="en-US" sz="1200" dirty="0"/>
              <a:t>C. Outcome of Investigation</a:t>
            </a:r>
          </a:p>
          <a:p>
            <a:pPr marL="1143000" indent="-274320">
              <a:buFont typeface="+mj-lt"/>
              <a:buAutoNum type="arabicPeriod"/>
            </a:pPr>
            <a:r>
              <a:rPr lang="en-US" sz="1200" dirty="0"/>
              <a:t>Forward the conclusion to the Director of Program Support.</a:t>
            </a:r>
          </a:p>
          <a:p>
            <a:pPr marL="1143000" indent="-274320">
              <a:buFont typeface="+mj-lt"/>
              <a:buAutoNum type="arabicPeriod"/>
            </a:pPr>
            <a:r>
              <a:rPr lang="en-US" sz="1200" dirty="0"/>
              <a:t>If complaint has merit, ensure that recommendations are within business and legal parameters.</a:t>
            </a:r>
          </a:p>
          <a:p>
            <a:pPr marL="1143000" indent="-274320">
              <a:buFont typeface="+mj-lt"/>
              <a:buAutoNum type="arabicPeriod"/>
            </a:pPr>
            <a:r>
              <a:rPr lang="en-US" sz="1200" dirty="0"/>
              <a:t>Service Provider will be notified in writing of the outcome.</a:t>
            </a:r>
          </a:p>
          <a:p>
            <a:pPr marL="1143000" indent="-274320">
              <a:buFont typeface="+mj-lt"/>
              <a:buAutoNum type="arabicPeriod"/>
            </a:pPr>
            <a:r>
              <a:rPr lang="en-US" sz="1200" dirty="0"/>
              <a:t>Letter to client regarding outcome and decision</a:t>
            </a:r>
          </a:p>
          <a:p>
            <a:pPr marL="1143000" indent="-274320">
              <a:buFont typeface="+mj-lt"/>
              <a:buAutoNum type="arabicPeriod"/>
            </a:pPr>
            <a:r>
              <a:rPr lang="en-US" sz="1200" dirty="0"/>
              <a:t>Final determination/notification placed in the separate complaint files (provider and client).</a:t>
            </a:r>
          </a:p>
          <a:p>
            <a:pPr marL="1143000" indent="-274320">
              <a:buFont typeface="+mj-lt"/>
              <a:buAutoNum type="arabicPeriod"/>
            </a:pPr>
            <a:r>
              <a:rPr lang="en-US" sz="1200" dirty="0"/>
              <a:t>Final recommendation(s) sent to all VR staff as appropriate.</a:t>
            </a:r>
          </a:p>
          <a:p>
            <a:pPr marL="0" indent="0">
              <a:buNone/>
            </a:pPr>
            <a:r>
              <a:rPr lang="en-US" sz="1200" dirty="0"/>
              <a:t>D. Appeal</a:t>
            </a:r>
          </a:p>
          <a:p>
            <a:pPr marL="1143000" indent="-274320">
              <a:buFont typeface="+mj-lt"/>
              <a:buAutoNum type="arabicPeriod"/>
            </a:pPr>
            <a:r>
              <a:rPr lang="en-US" sz="1200" dirty="0"/>
              <a:t>If provider chooses to appeal decision or corrective action plan, this appeal will be reviewed.</a:t>
            </a:r>
          </a:p>
          <a:p>
            <a:pPr marL="1143000" indent="-274320">
              <a:buFont typeface="+mj-lt"/>
              <a:buAutoNum type="arabicPeriod"/>
            </a:pPr>
            <a:r>
              <a:rPr lang="en-US" sz="1200" dirty="0"/>
              <a:t>Consultation with the Office of General Counsel to render a decision.</a:t>
            </a:r>
          </a:p>
          <a:p>
            <a:pPr marL="1143000" indent="-274320">
              <a:buFont typeface="+mj-lt"/>
              <a:buAutoNum type="arabicPeriod"/>
            </a:pPr>
            <a:r>
              <a:rPr lang="en-US" sz="1200" dirty="0"/>
              <a:t>The decision will then be communicated to senior GVRA leadership.</a:t>
            </a:r>
          </a:p>
          <a:p>
            <a:pPr marL="0" indent="0">
              <a:buNone/>
            </a:pPr>
            <a:r>
              <a:rPr lang="en-US" dirty="0"/>
              <a:t>E. </a:t>
            </a:r>
            <a:r>
              <a:rPr lang="en-US" sz="1500" dirty="0"/>
              <a:t>Probation, Suspension, and Termination of a Vendor</a:t>
            </a:r>
          </a:p>
          <a:p>
            <a:pPr marL="800089" lvl="1" indent="-342900">
              <a:buFont typeface="+mj-lt"/>
              <a:buAutoNum type="arabicPeriod"/>
            </a:pPr>
            <a:r>
              <a:rPr lang="en-US" sz="1500" dirty="0"/>
              <a:t>If provider is found to have committed violations, provider will be subject to sanctions.</a:t>
            </a:r>
          </a:p>
          <a:p>
            <a:pPr marL="800089" lvl="1" indent="-342900">
              <a:buFont typeface="+mj-lt"/>
              <a:buAutoNum type="arabicPeriod"/>
            </a:pPr>
            <a:r>
              <a:rPr lang="en-US" sz="1500" dirty="0"/>
              <a:t>Sanctions may include probationary continuation, suspension for a discretionary period of not more than thirty (30) days, or termination (absolute or limited time).</a:t>
            </a:r>
          </a:p>
          <a:p>
            <a:pPr lvl="2"/>
            <a:r>
              <a:rPr lang="en-US" sz="1500" dirty="0"/>
              <a:t>During probationary and suspension periods, or during negotiations, a temporary replacement of provider may be considered.</a:t>
            </a:r>
          </a:p>
          <a:p>
            <a:endParaRPr lang="en-US" dirty="0"/>
          </a:p>
        </p:txBody>
      </p:sp>
      <p:sp>
        <p:nvSpPr>
          <p:cNvPr id="4" name="Slide Number Placeholder 3"/>
          <p:cNvSpPr>
            <a:spLocks noGrp="1"/>
          </p:cNvSpPr>
          <p:nvPr>
            <p:ph type="sldNum" sz="quarter" idx="5"/>
          </p:nvPr>
        </p:nvSpPr>
        <p:spPr/>
        <p:txBody>
          <a:bodyPr/>
          <a:lstStyle/>
          <a:p>
            <a:fld id="{C2D48EA2-5F27-4D3F-AB24-167A3409A457}" type="slidenum">
              <a:rPr lang="en-US" smtClean="0"/>
              <a:t>12</a:t>
            </a:fld>
            <a:endParaRPr lang="en-US"/>
          </a:p>
        </p:txBody>
      </p:sp>
    </p:spTree>
    <p:extLst>
      <p:ext uri="{BB962C8B-B14F-4D97-AF65-F5344CB8AC3E}">
        <p14:creationId xmlns:p14="http://schemas.microsoft.com/office/powerpoint/2010/main" val="1086214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provider guideline is being updated to include a comprehensive contract monitoring of both program and fiscal components.  It is also being designed to have one monitoring protocols for providers that work across various programs VR/IL/OB</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GVRA involved staff will include Contract Administrator to direct the process, Program Coordinators and  Fiscal Compliance Team to review identified measures. We ask the provider include relevant staff such as program managers and fiscal managers to be apart of the monitoring process.  </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The format of the reviews will be On-site visits which are visits to the providers locations. The onsite reviews will be full scope visits based on risk assessment of the contract and will cover a broad range of compliance and performance requirements.  The Virtual desk review will be done via Zoom or Teams Calls to include inquires into performance and comparison to rules and regulations. The final format, is documentation review where the provider will submit documents for review.  Document Reviews are limited scope typically focusing on a specific matter.</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In preparation for the resuming of reviews, FCS will reach out to the selected providers.  We ask that you cooperate by providing potential dates and staff who are available and most appropriate to participate.</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The Measures to be evaluated are: </a:t>
            </a:r>
          </a:p>
          <a:p>
            <a:r>
              <a:rPr lang="en-US" sz="1800" dirty="0">
                <a:effectLst/>
                <a:latin typeface="Times New Roman" panose="02020603050405020304" pitchFamily="18" charset="0"/>
              </a:rPr>
              <a:t>Financial Stability: long-term sustainability, create &amp; follow a budget, operating in an efficient manner, funds used in allowable manner</a:t>
            </a:r>
          </a:p>
          <a:p>
            <a:r>
              <a:rPr lang="en-US" sz="1800" dirty="0">
                <a:effectLst/>
                <a:latin typeface="Times New Roman" panose="02020603050405020304" pitchFamily="18" charset="0"/>
              </a:rPr>
              <a:t>Financial Dependency on Federal support: public funding, GVRA funding solely, other revenue streams-do they align with core business </a:t>
            </a:r>
          </a:p>
          <a:p>
            <a:r>
              <a:rPr lang="en-US" sz="1800" dirty="0">
                <a:effectLst/>
                <a:latin typeface="Times New Roman" panose="02020603050405020304" pitchFamily="18" charset="0"/>
              </a:rPr>
              <a:t>Strength of the Program or Business Management: The capacity of the provider, provider staffing, IT infrastructure</a:t>
            </a:r>
          </a:p>
          <a:p>
            <a:r>
              <a:rPr lang="en-US" sz="1800" dirty="0">
                <a:effectLst/>
                <a:latin typeface="Times New Roman" panose="02020603050405020304" pitchFamily="18" charset="0"/>
              </a:rPr>
              <a:t>History of Performance: cooperation/interaction with participants, staff, and other stakeholders. Response to correcting deficiencies as identified</a:t>
            </a:r>
          </a:p>
          <a:p>
            <a:r>
              <a:rPr lang="en-US" sz="1800" dirty="0">
                <a:effectLst/>
                <a:latin typeface="Times New Roman" panose="02020603050405020304" pitchFamily="18" charset="0"/>
              </a:rPr>
              <a:t>Adherence to program / fiscal terms and conditions: Compliance with Rules and Regulations</a:t>
            </a:r>
          </a:p>
          <a:p>
            <a:r>
              <a:rPr lang="en-US" sz="1800" dirty="0">
                <a:effectLst/>
                <a:latin typeface="Times New Roman" panose="02020603050405020304" pitchFamily="18" charset="0"/>
              </a:rPr>
              <a:t>Timeliness &amp; Quality of Reporting: Invoices, program year-end reports, case notes, timesheets, supportive documents</a:t>
            </a:r>
          </a:p>
          <a:p>
            <a:r>
              <a:rPr lang="en-US" sz="1800" dirty="0">
                <a:effectLst/>
                <a:latin typeface="Times New Roman" panose="02020603050405020304" pitchFamily="18" charset="0"/>
              </a:rPr>
              <a:t>Program and participant experience: opportunity to provide feedback both ways, survey of participants, reporting of incidents, complaints, challenges, and success stories</a:t>
            </a:r>
          </a:p>
          <a:p>
            <a:r>
              <a:rPr lang="en-US" sz="1800" dirty="0">
                <a:effectLst/>
                <a:latin typeface="Times New Roman" panose="02020603050405020304" pitchFamily="18" charset="0"/>
              </a:rPr>
              <a:t>Commitment to appropriate advocacy roles: ensure we are acting in the best interest of the participants.</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This is a glimpse in the contract monitoring process.  The administration’s </a:t>
            </a:r>
            <a:r>
              <a:rPr lang="en-US" sz="1800" dirty="0"/>
              <a:t>hope is to </a:t>
            </a:r>
            <a:r>
              <a:rPr lang="en-US" sz="1800" dirty="0">
                <a:effectLst/>
                <a:latin typeface="Times New Roman" panose="02020603050405020304" pitchFamily="18" charset="0"/>
                <a:ea typeface="Aptos" panose="020B0004020202020204" pitchFamily="34" charset="0"/>
              </a:rPr>
              <a:t>use contract monitoring as an avenue for identify and communicate remedies and corrective actions, to establish expectations, and ensure the VR network is providing the best service to participants.  </a:t>
            </a:r>
          </a:p>
          <a:p>
            <a:endParaRPr lang="en-US" sz="1800" dirty="0">
              <a:effectLst/>
              <a:latin typeface="Times New Roman" panose="02020603050405020304" pitchFamily="18" charset="0"/>
            </a:endParaRP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p>
          <a:p>
            <a:endParaRPr lang="en-US" sz="1800" dirty="0">
              <a:effectLst/>
              <a:latin typeface="Times New Roman" panose="02020603050405020304" pitchFamily="18" charset="0"/>
            </a:endParaRPr>
          </a:p>
          <a:p>
            <a:endParaRPr lang="en-US" sz="180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2D48EA2-5F27-4D3F-AB24-167A3409A457}" type="slidenum">
              <a:rPr lang="en-US" smtClean="0"/>
              <a:t>23</a:t>
            </a:fld>
            <a:endParaRPr lang="en-US"/>
          </a:p>
        </p:txBody>
      </p:sp>
    </p:spTree>
    <p:extLst>
      <p:ext uri="{BB962C8B-B14F-4D97-AF65-F5344CB8AC3E}">
        <p14:creationId xmlns:p14="http://schemas.microsoft.com/office/powerpoint/2010/main" val="4154082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0901D8-A767-46F4-B3A5-85785CB769FB}"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3649-6093-40C0-A68E-3DD630A9233E}" type="slidenum">
              <a:rPr lang="en-US" smtClean="0"/>
              <a:t>‹#›</a:t>
            </a:fld>
            <a:endParaRPr lang="en-US"/>
          </a:p>
        </p:txBody>
      </p:sp>
    </p:spTree>
    <p:extLst>
      <p:ext uri="{BB962C8B-B14F-4D97-AF65-F5344CB8AC3E}">
        <p14:creationId xmlns:p14="http://schemas.microsoft.com/office/powerpoint/2010/main" val="310727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0901D8-A767-46F4-B3A5-85785CB769FB}"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3649-6093-40C0-A68E-3DD630A9233E}" type="slidenum">
              <a:rPr lang="en-US" smtClean="0"/>
              <a:t>‹#›</a:t>
            </a:fld>
            <a:endParaRPr lang="en-US"/>
          </a:p>
        </p:txBody>
      </p:sp>
    </p:spTree>
    <p:extLst>
      <p:ext uri="{BB962C8B-B14F-4D97-AF65-F5344CB8AC3E}">
        <p14:creationId xmlns:p14="http://schemas.microsoft.com/office/powerpoint/2010/main" val="3444940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0901D8-A767-46F4-B3A5-85785CB769FB}"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3649-6093-40C0-A68E-3DD630A9233E}" type="slidenum">
              <a:rPr lang="en-US" smtClean="0"/>
              <a:t>‹#›</a:t>
            </a:fld>
            <a:endParaRPr lang="en-US"/>
          </a:p>
        </p:txBody>
      </p:sp>
    </p:spTree>
    <p:extLst>
      <p:ext uri="{BB962C8B-B14F-4D97-AF65-F5344CB8AC3E}">
        <p14:creationId xmlns:p14="http://schemas.microsoft.com/office/powerpoint/2010/main" val="3595045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0901D8-A767-46F4-B3A5-85785CB769FB}"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3649-6093-40C0-A68E-3DD630A9233E}" type="slidenum">
              <a:rPr lang="en-US" smtClean="0"/>
              <a:t>‹#›</a:t>
            </a:fld>
            <a:endParaRPr lang="en-US"/>
          </a:p>
        </p:txBody>
      </p:sp>
    </p:spTree>
    <p:extLst>
      <p:ext uri="{BB962C8B-B14F-4D97-AF65-F5344CB8AC3E}">
        <p14:creationId xmlns:p14="http://schemas.microsoft.com/office/powerpoint/2010/main" val="37346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0901D8-A767-46F4-B3A5-85785CB769FB}"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3649-6093-40C0-A68E-3DD630A9233E}" type="slidenum">
              <a:rPr lang="en-US" smtClean="0"/>
              <a:t>‹#›</a:t>
            </a:fld>
            <a:endParaRPr lang="en-US"/>
          </a:p>
        </p:txBody>
      </p:sp>
    </p:spTree>
    <p:extLst>
      <p:ext uri="{BB962C8B-B14F-4D97-AF65-F5344CB8AC3E}">
        <p14:creationId xmlns:p14="http://schemas.microsoft.com/office/powerpoint/2010/main" val="205619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0901D8-A767-46F4-B3A5-85785CB769FB}"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13649-6093-40C0-A68E-3DD630A9233E}" type="slidenum">
              <a:rPr lang="en-US" smtClean="0"/>
              <a:t>‹#›</a:t>
            </a:fld>
            <a:endParaRPr lang="en-US"/>
          </a:p>
        </p:txBody>
      </p:sp>
    </p:spTree>
    <p:extLst>
      <p:ext uri="{BB962C8B-B14F-4D97-AF65-F5344CB8AC3E}">
        <p14:creationId xmlns:p14="http://schemas.microsoft.com/office/powerpoint/2010/main" val="1753362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0901D8-A767-46F4-B3A5-85785CB769FB}"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113649-6093-40C0-A68E-3DD630A9233E}" type="slidenum">
              <a:rPr lang="en-US" smtClean="0"/>
              <a:t>‹#›</a:t>
            </a:fld>
            <a:endParaRPr lang="en-US"/>
          </a:p>
        </p:txBody>
      </p:sp>
    </p:spTree>
    <p:extLst>
      <p:ext uri="{BB962C8B-B14F-4D97-AF65-F5344CB8AC3E}">
        <p14:creationId xmlns:p14="http://schemas.microsoft.com/office/powerpoint/2010/main" val="2858995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0901D8-A767-46F4-B3A5-85785CB769FB}"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113649-6093-40C0-A68E-3DD630A9233E}" type="slidenum">
              <a:rPr lang="en-US" smtClean="0"/>
              <a:t>‹#›</a:t>
            </a:fld>
            <a:endParaRPr lang="en-US"/>
          </a:p>
        </p:txBody>
      </p:sp>
    </p:spTree>
    <p:extLst>
      <p:ext uri="{BB962C8B-B14F-4D97-AF65-F5344CB8AC3E}">
        <p14:creationId xmlns:p14="http://schemas.microsoft.com/office/powerpoint/2010/main" val="2541842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901D8-A767-46F4-B3A5-85785CB769FB}"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113649-6093-40C0-A68E-3DD630A9233E}" type="slidenum">
              <a:rPr lang="en-US" smtClean="0"/>
              <a:t>‹#›</a:t>
            </a:fld>
            <a:endParaRPr lang="en-US"/>
          </a:p>
        </p:txBody>
      </p:sp>
    </p:spTree>
    <p:extLst>
      <p:ext uri="{BB962C8B-B14F-4D97-AF65-F5344CB8AC3E}">
        <p14:creationId xmlns:p14="http://schemas.microsoft.com/office/powerpoint/2010/main" val="2970107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0901D8-A767-46F4-B3A5-85785CB769FB}"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13649-6093-40C0-A68E-3DD630A9233E}" type="slidenum">
              <a:rPr lang="en-US" smtClean="0"/>
              <a:t>‹#›</a:t>
            </a:fld>
            <a:endParaRPr lang="en-US"/>
          </a:p>
        </p:txBody>
      </p:sp>
    </p:spTree>
    <p:extLst>
      <p:ext uri="{BB962C8B-B14F-4D97-AF65-F5344CB8AC3E}">
        <p14:creationId xmlns:p14="http://schemas.microsoft.com/office/powerpoint/2010/main" val="51780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0901D8-A767-46F4-B3A5-85785CB769FB}"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13649-6093-40C0-A68E-3DD630A9233E}" type="slidenum">
              <a:rPr lang="en-US" smtClean="0"/>
              <a:t>‹#›</a:t>
            </a:fld>
            <a:endParaRPr lang="en-US"/>
          </a:p>
        </p:txBody>
      </p:sp>
    </p:spTree>
    <p:extLst>
      <p:ext uri="{BB962C8B-B14F-4D97-AF65-F5344CB8AC3E}">
        <p14:creationId xmlns:p14="http://schemas.microsoft.com/office/powerpoint/2010/main" val="2592405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901D8-A767-46F4-B3A5-85785CB769FB}" type="datetimeFigureOut">
              <a:rPr lang="en-US" smtClean="0"/>
              <a:t>4/24/2024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13649-6093-40C0-A68E-3DD630A9233E}" type="slidenum">
              <a:rPr lang="en-US" smtClean="0"/>
              <a:t>‹#›</a:t>
            </a:fld>
            <a:endParaRPr lang="en-US"/>
          </a:p>
        </p:txBody>
      </p:sp>
    </p:spTree>
    <p:extLst>
      <p:ext uri="{BB962C8B-B14F-4D97-AF65-F5344CB8AC3E}">
        <p14:creationId xmlns:p14="http://schemas.microsoft.com/office/powerpoint/2010/main" val="3590765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rovidermanagement@gvs.ga.gov"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openclipart.org/detail/74413/dancing-peopl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ProviderManagement@gvs.ga.gov"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gvs.georgia.gov/vocational-rehabilitation/prospective-provider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gcicweb.gbi.state.ga.us/" TargetMode="Externa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mailto:providermanagement@gvs.ga.gov"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gvs.georgia.gov/vocational-rehabilitation/provider-management"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mlb-champ.blogspot.com/2021/10/baseball-field-layout-pdf.html" TargetMode="External"/></Relationships>
</file>

<file path=ppt/slides/_rels/slide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mailto:Isabel.deArmas@braves.com" TargetMode="External"/><Relationship Id="rId5" Type="http://schemas.openxmlformats.org/officeDocument/2006/relationships/hyperlink" Target="https://fevo-enterprise.com/Gvra"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7/06/relationships/model3d" Target="../media/model3d2.glb"/><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miling&#10;&#10;Description automatically generated">
            <a:extLst>
              <a:ext uri="{FF2B5EF4-FFF2-40B4-BE49-F238E27FC236}">
                <a16:creationId xmlns:a16="http://schemas.microsoft.com/office/drawing/2014/main" id="{6D0BFAFD-7403-B3D5-FE17-D5621069B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
            <a:ext cx="9144000" cy="6857464"/>
          </a:xfrm>
          <a:prstGeom prst="rect">
            <a:avLst/>
          </a:prstGeom>
        </p:spPr>
      </p:pic>
      <p:sp>
        <p:nvSpPr>
          <p:cNvPr id="6" name="TextBox 5">
            <a:extLst>
              <a:ext uri="{FF2B5EF4-FFF2-40B4-BE49-F238E27FC236}">
                <a16:creationId xmlns:a16="http://schemas.microsoft.com/office/drawing/2014/main" id="{4D37E465-B8E2-F995-2AA0-F9AD414BD93C}"/>
              </a:ext>
            </a:extLst>
          </p:cNvPr>
          <p:cNvSpPr txBox="1"/>
          <p:nvPr/>
        </p:nvSpPr>
        <p:spPr>
          <a:xfrm>
            <a:off x="204843" y="268086"/>
            <a:ext cx="8734313" cy="523220"/>
          </a:xfrm>
          <a:prstGeom prst="rect">
            <a:avLst/>
          </a:prstGeom>
          <a:noFill/>
        </p:spPr>
        <p:txBody>
          <a:bodyPr wrap="square" rtlCol="0">
            <a:spAutoFit/>
          </a:bodyPr>
          <a:lstStyle/>
          <a:p>
            <a:pPr lvl="0">
              <a:defRPr/>
            </a:pP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Georgia Vocational Rehabilitation Agency</a:t>
            </a:r>
          </a:p>
        </p:txBody>
      </p:sp>
      <p:sp>
        <p:nvSpPr>
          <p:cNvPr id="7" name="TextBox 6">
            <a:extLst>
              <a:ext uri="{FF2B5EF4-FFF2-40B4-BE49-F238E27FC236}">
                <a16:creationId xmlns:a16="http://schemas.microsoft.com/office/drawing/2014/main" id="{3016945B-0904-186C-FE9E-3DF1E053ECA4}"/>
              </a:ext>
            </a:extLst>
          </p:cNvPr>
          <p:cNvSpPr txBox="1"/>
          <p:nvPr/>
        </p:nvSpPr>
        <p:spPr>
          <a:xfrm>
            <a:off x="204843" y="791306"/>
            <a:ext cx="645484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prstClr val="black"/>
                </a:solidFill>
                <a:latin typeface="Arial" panose="020B0604020202020204" pitchFamily="34" charset="0"/>
                <a:cs typeface="Arial" panose="020B0604020202020204" pitchFamily="34" charset="0"/>
              </a:rPr>
              <a:t>April 24,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Calibri" panose="020F0502020204030204" pitchFamily="34" charset="0"/>
                <a:cs typeface="Arial" panose="020B0604020202020204" pitchFamily="34" charset="0"/>
              </a:rPr>
              <a:t>Provider Information Forum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lvl="0">
              <a:defRPr/>
            </a:pPr>
            <a:r>
              <a:rPr kumimoji="0" lang="en-US" sz="15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Provider &amp; Strategic Relations Management</a:t>
            </a:r>
          </a:p>
          <a:p>
            <a:pPr lvl="0">
              <a:defRPr/>
            </a:pPr>
            <a:r>
              <a:rPr lang="en-US" sz="1500" dirty="0">
                <a:solidFill>
                  <a:prstClr val="black"/>
                </a:solidFill>
                <a:latin typeface="Calibri Light" panose="020F0302020204030204" pitchFamily="34" charset="0"/>
                <a:cs typeface="Calibri Light" panose="020F0302020204030204" pitchFamily="34" charset="0"/>
                <a:hlinkClick r:id="rId3"/>
              </a:rPr>
              <a:t>providermanagement@gvs.ga.gov</a:t>
            </a:r>
            <a:endParaRPr lang="en-US" sz="1500" dirty="0">
              <a:solidFill>
                <a:prstClr val="black"/>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19316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A26B3964-F60B-A043-5B58-553BDA5E25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4" name="Straight Connector 3">
            <a:extLst>
              <a:ext uri="{FF2B5EF4-FFF2-40B4-BE49-F238E27FC236}">
                <a16:creationId xmlns:a16="http://schemas.microsoft.com/office/drawing/2014/main" id="{ADD3EB08-4073-3337-5F95-78A9D8CF6500}"/>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5B40C20-C2B4-FFFB-7586-23FF83D3FF22}"/>
              </a:ext>
            </a:extLst>
          </p:cNvPr>
          <p:cNvSpPr txBox="1">
            <a:spLocks/>
          </p:cNvSpPr>
          <p:nvPr/>
        </p:nvSpPr>
        <p:spPr>
          <a:xfrm>
            <a:off x="2610954" y="250423"/>
            <a:ext cx="3922091" cy="5686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GVRA GROW Updates</a:t>
            </a:r>
          </a:p>
          <a:p>
            <a:pPr defTabSz="754380">
              <a:lnSpc>
                <a:spcPct val="100000"/>
              </a:lnSpc>
              <a:spcBef>
                <a:spcPts val="0"/>
              </a:spcBef>
              <a:defRPr/>
            </a:pPr>
            <a:endParaRPr lang="en-US" sz="2800" dirty="0">
              <a:solidFill>
                <a:prstClr val="black"/>
              </a:solidFill>
              <a:latin typeface="Arial" panose="020B0604020202020204" pitchFamily="34" charset="0"/>
              <a:cs typeface="Arial" panose="020B0604020202020204" pitchFamily="34" charset="0"/>
            </a:endParaRPr>
          </a:p>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sp>
        <p:nvSpPr>
          <p:cNvPr id="2" name="Content Placeholder 3">
            <a:extLst>
              <a:ext uri="{FF2B5EF4-FFF2-40B4-BE49-F238E27FC236}">
                <a16:creationId xmlns:a16="http://schemas.microsoft.com/office/drawing/2014/main" id="{85DF824A-CBA9-FD03-8BE7-8A095B12357E}"/>
              </a:ext>
            </a:extLst>
          </p:cNvPr>
          <p:cNvSpPr txBox="1">
            <a:spLocks/>
          </p:cNvSpPr>
          <p:nvPr/>
        </p:nvSpPr>
        <p:spPr>
          <a:xfrm>
            <a:off x="773208" y="1341795"/>
            <a:ext cx="78867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098613-8075-3FEA-739E-2071F9F2BAED}"/>
              </a:ext>
            </a:extLst>
          </p:cNvPr>
          <p:cNvSpPr txBox="1"/>
          <p:nvPr/>
        </p:nvSpPr>
        <p:spPr>
          <a:xfrm>
            <a:off x="1209455" y="3672759"/>
            <a:ext cx="6725087"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prstClr val="black"/>
                </a:solidFill>
                <a:latin typeface="Arial" panose="020B0604020202020204" pitchFamily="34" charset="0"/>
                <a:cs typeface="Arial" panose="020B0604020202020204" pitchFamily="34" charset="0"/>
              </a:rPr>
              <a:t>19 of 37 approved providers have submitted dates for GROW sessions</a:t>
            </a:r>
          </a:p>
          <a:p>
            <a:pPr marR="0" lvl="0" algn="l" defTabSz="914400" rtl="0" eaLnBrk="1" fontAlgn="auto" latinLnBrk="0" hangingPunct="1">
              <a:lnSpc>
                <a:spcPct val="100000"/>
              </a:lnSpc>
              <a:spcBef>
                <a:spcPts val="0"/>
              </a:spcBef>
              <a:spcAft>
                <a:spcPts val="0"/>
              </a:spcAft>
              <a:buClrTx/>
              <a:buSzTx/>
              <a:tabLst/>
              <a:defRPr/>
            </a:pPr>
            <a:endParaRPr lang="en-US" sz="15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prstClr val="black"/>
                </a:solidFill>
                <a:latin typeface="Arial" panose="020B0604020202020204" pitchFamily="34" charset="0"/>
                <a:cs typeface="Arial" panose="020B0604020202020204" pitchFamily="34" charset="0"/>
              </a:rPr>
              <a:t>There are 157 tentative sessions</a:t>
            </a:r>
          </a:p>
          <a:p>
            <a:pPr marR="0" lvl="0" algn="l" defTabSz="914400" rtl="0" eaLnBrk="1" fontAlgn="auto" latinLnBrk="0" hangingPunct="1">
              <a:lnSpc>
                <a:spcPct val="100000"/>
              </a:lnSpc>
              <a:spcBef>
                <a:spcPts val="0"/>
              </a:spcBef>
              <a:spcAft>
                <a:spcPts val="0"/>
              </a:spcAft>
              <a:buClrTx/>
              <a:buSzTx/>
              <a:tabLst/>
              <a:defRPr/>
            </a:pPr>
            <a:endParaRPr lang="en-US" sz="15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prstClr val="black"/>
                </a:solidFill>
                <a:latin typeface="Arial" panose="020B0604020202020204" pitchFamily="34" charset="0"/>
                <a:cs typeface="Arial" panose="020B0604020202020204" pitchFamily="34" charset="0"/>
              </a:rPr>
              <a:t>Continue to plan sessions and submit to Provider Management inbox</a:t>
            </a:r>
            <a:endParaRPr lang="en-US" sz="1500" dirty="0">
              <a:solidFill>
                <a:prstClr val="black"/>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p:txBody>
      </p:sp>
      <p:pic>
        <p:nvPicPr>
          <p:cNvPr id="8" name="Picture 7" descr="A group of people dancing&#10;&#10;Description automatically generated">
            <a:extLst>
              <a:ext uri="{FF2B5EF4-FFF2-40B4-BE49-F238E27FC236}">
                <a16:creationId xmlns:a16="http://schemas.microsoft.com/office/drawing/2014/main" id="{FC39DF1E-A47F-0052-05E7-7D0395A69D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73023" y="1245589"/>
            <a:ext cx="3878843" cy="1743144"/>
          </a:xfrm>
          <a:prstGeom prst="rect">
            <a:avLst/>
          </a:prstGeom>
        </p:spPr>
      </p:pic>
      <p:grpSp>
        <p:nvGrpSpPr>
          <p:cNvPr id="11" name="Group 10">
            <a:extLst>
              <a:ext uri="{FF2B5EF4-FFF2-40B4-BE49-F238E27FC236}">
                <a16:creationId xmlns:a16="http://schemas.microsoft.com/office/drawing/2014/main" id="{90587990-8E89-61E5-16EF-8D02FE9A83B1}"/>
              </a:ext>
            </a:extLst>
          </p:cNvPr>
          <p:cNvGrpSpPr/>
          <p:nvPr/>
        </p:nvGrpSpPr>
        <p:grpSpPr>
          <a:xfrm>
            <a:off x="67734" y="667976"/>
            <a:ext cx="4121596" cy="2517265"/>
            <a:chOff x="0" y="671323"/>
            <a:chExt cx="4121596" cy="3033952"/>
          </a:xfrm>
        </p:grpSpPr>
        <p:sp>
          <p:nvSpPr>
            <p:cNvPr id="9" name="Explosion: 14 Points 8">
              <a:extLst>
                <a:ext uri="{FF2B5EF4-FFF2-40B4-BE49-F238E27FC236}">
                  <a16:creationId xmlns:a16="http://schemas.microsoft.com/office/drawing/2014/main" id="{34F7FE8F-C30D-396B-A810-8A798E2E5EB1}"/>
                </a:ext>
              </a:extLst>
            </p:cNvPr>
            <p:cNvSpPr/>
            <p:nvPr/>
          </p:nvSpPr>
          <p:spPr>
            <a:xfrm>
              <a:off x="0" y="671323"/>
              <a:ext cx="3922091" cy="2824401"/>
            </a:xfrm>
            <a:prstGeom prst="irregularSeal2">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xplosion: 14 Points 9">
              <a:extLst>
                <a:ext uri="{FF2B5EF4-FFF2-40B4-BE49-F238E27FC236}">
                  <a16:creationId xmlns:a16="http://schemas.microsoft.com/office/drawing/2014/main" id="{81687442-A63D-A7FF-DC5B-DCC30B4F0F97}"/>
                </a:ext>
              </a:extLst>
            </p:cNvPr>
            <p:cNvSpPr/>
            <p:nvPr/>
          </p:nvSpPr>
          <p:spPr>
            <a:xfrm>
              <a:off x="199505" y="880874"/>
              <a:ext cx="3922091" cy="2824401"/>
            </a:xfrm>
            <a:prstGeom prst="irregularSeal2">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Getting Ready for Opportunities In Work</a:t>
              </a:r>
            </a:p>
          </p:txBody>
        </p:sp>
      </p:grpSp>
    </p:spTree>
    <p:extLst>
      <p:ext uri="{BB962C8B-B14F-4D97-AF65-F5344CB8AC3E}">
        <p14:creationId xmlns:p14="http://schemas.microsoft.com/office/powerpoint/2010/main" val="2255134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A26B3964-F60B-A043-5B58-553BDA5E25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4" name="Straight Connector 3">
            <a:extLst>
              <a:ext uri="{FF2B5EF4-FFF2-40B4-BE49-F238E27FC236}">
                <a16:creationId xmlns:a16="http://schemas.microsoft.com/office/drawing/2014/main" id="{ADD3EB08-4073-3337-5F95-78A9D8CF6500}"/>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5B40C20-C2B4-FFFB-7586-23FF83D3FF22}"/>
              </a:ext>
            </a:extLst>
          </p:cNvPr>
          <p:cNvSpPr txBox="1">
            <a:spLocks/>
          </p:cNvSpPr>
          <p:nvPr/>
        </p:nvSpPr>
        <p:spPr>
          <a:xfrm>
            <a:off x="2411060" y="0"/>
            <a:ext cx="4603057" cy="10093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Roosevelt Warm Springs</a:t>
            </a:r>
          </a:p>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Fall Registration</a:t>
            </a:r>
          </a:p>
          <a:p>
            <a:pPr algn="ctr" defTabSz="754380">
              <a:lnSpc>
                <a:spcPct val="100000"/>
              </a:lnSpc>
              <a:spcBef>
                <a:spcPts val="0"/>
              </a:spcBef>
              <a:defRPr/>
            </a:pPr>
            <a:endParaRPr lang="en-US" sz="2800" dirty="0">
              <a:solidFill>
                <a:prstClr val="black"/>
              </a:solidFill>
              <a:latin typeface="Arial" panose="020B0604020202020204" pitchFamily="34" charset="0"/>
              <a:cs typeface="Arial" panose="020B0604020202020204" pitchFamily="34" charset="0"/>
            </a:endParaRPr>
          </a:p>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pic>
        <p:nvPicPr>
          <p:cNvPr id="6" name="Picture 5" descr="A poster with images of people and text&#10;&#10;Description automatically generated">
            <a:extLst>
              <a:ext uri="{FF2B5EF4-FFF2-40B4-BE49-F238E27FC236}">
                <a16:creationId xmlns:a16="http://schemas.microsoft.com/office/drawing/2014/main" id="{7A3375AE-5390-BFCD-8B98-FF36D9C21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060" y="935537"/>
            <a:ext cx="4514850" cy="5720929"/>
          </a:xfrm>
          <a:prstGeom prst="rect">
            <a:avLst/>
          </a:prstGeom>
        </p:spPr>
      </p:pic>
    </p:spTree>
    <p:extLst>
      <p:ext uri="{BB962C8B-B14F-4D97-AF65-F5344CB8AC3E}">
        <p14:creationId xmlns:p14="http://schemas.microsoft.com/office/powerpoint/2010/main" val="4205718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A26B3964-F60B-A043-5B58-553BDA5E25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4" name="Straight Connector 3">
            <a:extLst>
              <a:ext uri="{FF2B5EF4-FFF2-40B4-BE49-F238E27FC236}">
                <a16:creationId xmlns:a16="http://schemas.microsoft.com/office/drawing/2014/main" id="{ADD3EB08-4073-3337-5F95-78A9D8CF6500}"/>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5B40C20-C2B4-FFFB-7586-23FF83D3FF22}"/>
              </a:ext>
            </a:extLst>
          </p:cNvPr>
          <p:cNvSpPr txBox="1">
            <a:spLocks/>
          </p:cNvSpPr>
          <p:nvPr/>
        </p:nvSpPr>
        <p:spPr>
          <a:xfrm>
            <a:off x="2270471" y="248376"/>
            <a:ext cx="4603057" cy="5515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54380">
              <a:lnSpc>
                <a:spcPct val="100000"/>
              </a:lnSpc>
              <a:spcBef>
                <a:spcPts val="0"/>
              </a:spcBef>
              <a:defRPr/>
            </a:pPr>
            <a:r>
              <a:rPr lang="en-US" sz="2800">
                <a:solidFill>
                  <a:prstClr val="black"/>
                </a:solidFill>
                <a:latin typeface="Arial" panose="020B0604020202020204" pitchFamily="34" charset="0"/>
                <a:cs typeface="Arial" panose="020B0604020202020204" pitchFamily="34" charset="0"/>
              </a:rPr>
              <a:t>Complaint </a:t>
            </a:r>
            <a:r>
              <a:rPr lang="en-US" sz="2800" dirty="0">
                <a:solidFill>
                  <a:prstClr val="black"/>
                </a:solidFill>
                <a:latin typeface="Arial" panose="020B0604020202020204" pitchFamily="34" charset="0"/>
                <a:cs typeface="Arial" panose="020B0604020202020204" pitchFamily="34" charset="0"/>
              </a:rPr>
              <a:t>Process</a:t>
            </a:r>
          </a:p>
          <a:p>
            <a:pPr algn="ctr" defTabSz="754380">
              <a:lnSpc>
                <a:spcPct val="100000"/>
              </a:lnSpc>
              <a:spcBef>
                <a:spcPts val="0"/>
              </a:spcBef>
              <a:defRPr/>
            </a:pPr>
            <a:endParaRPr lang="en-US" sz="2800" dirty="0">
              <a:solidFill>
                <a:prstClr val="black"/>
              </a:solidFill>
              <a:latin typeface="Arial" panose="020B0604020202020204" pitchFamily="34" charset="0"/>
              <a:cs typeface="Arial" panose="020B0604020202020204" pitchFamily="34" charset="0"/>
            </a:endParaRPr>
          </a:p>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7CEC1E90-8A69-96F8-1F6E-AABA6093CD5D}"/>
              </a:ext>
            </a:extLst>
          </p:cNvPr>
          <p:cNvSpPr txBox="1"/>
          <p:nvPr/>
        </p:nvSpPr>
        <p:spPr>
          <a:xfrm>
            <a:off x="1499105" y="899922"/>
            <a:ext cx="6609348" cy="646331"/>
          </a:xfrm>
          <a:prstGeom prst="rect">
            <a:avLst/>
          </a:prstGeom>
          <a:noFill/>
        </p:spPr>
        <p:txBody>
          <a:bodyPr wrap="square" rtlCol="0">
            <a:spAutoFit/>
          </a:bodyPr>
          <a:lstStyle/>
          <a:p>
            <a:pPr algn="ctr"/>
            <a:r>
              <a:rPr lang="en-US" dirty="0"/>
              <a:t>This process is for when CLIENTS have a compliant against a Provider.</a:t>
            </a:r>
          </a:p>
          <a:p>
            <a:pPr algn="ctr"/>
            <a:r>
              <a:rPr lang="en-US" dirty="0"/>
              <a:t>New Process will go live on 5/1/2024.</a:t>
            </a:r>
          </a:p>
        </p:txBody>
      </p:sp>
      <p:graphicFrame>
        <p:nvGraphicFramePr>
          <p:cNvPr id="5" name="Diagram 4">
            <a:extLst>
              <a:ext uri="{FF2B5EF4-FFF2-40B4-BE49-F238E27FC236}">
                <a16:creationId xmlns:a16="http://schemas.microsoft.com/office/drawing/2014/main" id="{B684444F-B9CA-16DA-E6E8-25CD35E0CB4A}"/>
              </a:ext>
            </a:extLst>
          </p:cNvPr>
          <p:cNvGraphicFramePr/>
          <p:nvPr>
            <p:extLst>
              <p:ext uri="{D42A27DB-BD31-4B8C-83A1-F6EECF244321}">
                <p14:modId xmlns:p14="http://schemas.microsoft.com/office/powerpoint/2010/main" val="1836116173"/>
              </p:ext>
            </p:extLst>
          </p:nvPr>
        </p:nvGraphicFramePr>
        <p:xfrm>
          <a:off x="947651" y="1675240"/>
          <a:ext cx="7652598" cy="4934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72392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A26B3964-F60B-A043-5B58-553BDA5E25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4" name="Straight Connector 3">
            <a:extLst>
              <a:ext uri="{FF2B5EF4-FFF2-40B4-BE49-F238E27FC236}">
                <a16:creationId xmlns:a16="http://schemas.microsoft.com/office/drawing/2014/main" id="{ADD3EB08-4073-3337-5F95-78A9D8CF6500}"/>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5B40C20-C2B4-FFFB-7586-23FF83D3FF22}"/>
              </a:ext>
            </a:extLst>
          </p:cNvPr>
          <p:cNvSpPr txBox="1">
            <a:spLocks/>
          </p:cNvSpPr>
          <p:nvPr/>
        </p:nvSpPr>
        <p:spPr>
          <a:xfrm>
            <a:off x="1689397" y="296317"/>
            <a:ext cx="6054322" cy="7449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CRITICAL INCIDENT REPORTING</a:t>
            </a:r>
          </a:p>
          <a:p>
            <a:pPr defTabSz="754380">
              <a:lnSpc>
                <a:spcPct val="100000"/>
              </a:lnSpc>
              <a:spcBef>
                <a:spcPts val="0"/>
              </a:spcBef>
              <a:defRPr/>
            </a:pPr>
            <a:endParaRPr lang="en-US" sz="2800" dirty="0">
              <a:solidFill>
                <a:prstClr val="black"/>
              </a:solidFill>
              <a:latin typeface="Arial" panose="020B0604020202020204" pitchFamily="34" charset="0"/>
              <a:cs typeface="Arial" panose="020B0604020202020204" pitchFamily="34" charset="0"/>
            </a:endParaRPr>
          </a:p>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pic>
        <p:nvPicPr>
          <p:cNvPr id="11" name="Picture 10">
            <a:extLst>
              <a:ext uri="{FF2B5EF4-FFF2-40B4-BE49-F238E27FC236}">
                <a16:creationId xmlns:a16="http://schemas.microsoft.com/office/drawing/2014/main" id="{401DF008-1060-5A08-3551-B56241F1B05F}"/>
              </a:ext>
            </a:extLst>
          </p:cNvPr>
          <p:cNvPicPr>
            <a:picLocks noChangeAspect="1"/>
          </p:cNvPicPr>
          <p:nvPr/>
        </p:nvPicPr>
        <p:blipFill>
          <a:blip r:embed="rId3"/>
          <a:stretch>
            <a:fillRect/>
          </a:stretch>
        </p:blipFill>
        <p:spPr>
          <a:xfrm>
            <a:off x="2156016" y="2553216"/>
            <a:ext cx="5121084" cy="4008467"/>
          </a:xfrm>
          <a:prstGeom prst="rect">
            <a:avLst/>
          </a:prstGeom>
        </p:spPr>
      </p:pic>
      <p:sp>
        <p:nvSpPr>
          <p:cNvPr id="12" name="TextBox 11">
            <a:extLst>
              <a:ext uri="{FF2B5EF4-FFF2-40B4-BE49-F238E27FC236}">
                <a16:creationId xmlns:a16="http://schemas.microsoft.com/office/drawing/2014/main" id="{6FC82E46-4485-B25A-2589-52D0AC52DC03}"/>
              </a:ext>
            </a:extLst>
          </p:cNvPr>
          <p:cNvSpPr txBox="1"/>
          <p:nvPr/>
        </p:nvSpPr>
        <p:spPr>
          <a:xfrm>
            <a:off x="573578" y="1041256"/>
            <a:ext cx="8269339" cy="1523494"/>
          </a:xfrm>
          <a:prstGeom prst="rect">
            <a:avLst/>
          </a:prstGeom>
          <a:noFill/>
        </p:spPr>
        <p:txBody>
          <a:bodyPr wrap="square" rtlCol="0">
            <a:spAutoFit/>
          </a:bodyPr>
          <a:lstStyle/>
          <a:p>
            <a:r>
              <a:rPr lang="en-US" sz="1500" dirty="0">
                <a:effectLst/>
                <a:latin typeface="Arial" panose="020B0604020202020204" pitchFamily="34" charset="0"/>
                <a:ea typeface="Times New Roman" panose="02020603050405020304" pitchFamily="18" charset="0"/>
                <a:cs typeface="Arial" panose="020B0604020202020204" pitchFamily="34" charset="0"/>
              </a:rPr>
              <a:t>Provider</a:t>
            </a:r>
            <a:r>
              <a:rPr lang="en-US" sz="1500" spc="23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has</a:t>
            </a:r>
            <a:r>
              <a:rPr lang="en-US" sz="1500" spc="13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the</a:t>
            </a:r>
            <a:r>
              <a:rPr lang="en-US" sz="1500" spc="20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responsibility</a:t>
            </a:r>
            <a:r>
              <a:rPr lang="en-US" sz="1500" spc="20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for</a:t>
            </a:r>
            <a:r>
              <a:rPr lang="en-US" sz="1500" spc="21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ensuring</a:t>
            </a:r>
            <a:r>
              <a:rPr lang="en-US" sz="1500" spc="14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the</a:t>
            </a:r>
            <a:r>
              <a:rPr lang="en-US" sz="1500" spc="17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health</a:t>
            </a:r>
            <a:r>
              <a:rPr lang="en-US" sz="1500" spc="19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and</a:t>
            </a:r>
            <a:r>
              <a:rPr lang="en-US" sz="1500" spc="12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safety</a:t>
            </a:r>
            <a:r>
              <a:rPr lang="en-US" sz="1500" spc="20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of</a:t>
            </a:r>
            <a:r>
              <a:rPr lang="en-US" sz="1500" spc="205" dirty="0">
                <a:effectLst/>
                <a:latin typeface="Arial" panose="020B0604020202020204" pitchFamily="34" charset="0"/>
                <a:ea typeface="Times New Roman" panose="02020603050405020304" pitchFamily="18" charset="0"/>
                <a:cs typeface="Arial" panose="020B0604020202020204" pitchFamily="34" charset="0"/>
              </a:rPr>
              <a:t> all </a:t>
            </a:r>
            <a:r>
              <a:rPr lang="en-US" sz="1500" dirty="0">
                <a:effectLst/>
                <a:latin typeface="Arial" panose="020B0604020202020204" pitchFamily="34" charset="0"/>
                <a:ea typeface="Times New Roman" panose="02020603050405020304" pitchFamily="18" charset="0"/>
                <a:cs typeface="Arial" panose="020B0604020202020204" pitchFamily="34" charset="0"/>
              </a:rPr>
              <a:t>GVRA</a:t>
            </a:r>
            <a:r>
              <a:rPr lang="en-US" sz="1500" spc="19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clients/participants</a:t>
            </a:r>
            <a:r>
              <a:rPr lang="en-US" sz="1500" spc="16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served</a:t>
            </a:r>
            <a:r>
              <a:rPr lang="en-US" sz="1500" spc="13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are not</a:t>
            </a:r>
            <a:r>
              <a:rPr lang="en-US" sz="1500" spc="2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placed</a:t>
            </a:r>
            <a:r>
              <a:rPr lang="en-US" sz="1500" spc="11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in</a:t>
            </a:r>
            <a:r>
              <a:rPr lang="en-US" sz="1500" spc="15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any</a:t>
            </a:r>
            <a:r>
              <a:rPr lang="en-US" sz="1500" spc="-4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jeopardy.</a:t>
            </a:r>
            <a:r>
              <a:rPr lang="en-US" sz="1500" spc="8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The</a:t>
            </a:r>
            <a:r>
              <a:rPr lang="en-US" sz="1500" spc="18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Provider</a:t>
            </a:r>
            <a:r>
              <a:rPr lang="en-US" sz="1500" spc="11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shall</a:t>
            </a:r>
            <a:r>
              <a:rPr lang="en-US" sz="1500" spc="19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be</a:t>
            </a:r>
            <a:r>
              <a:rPr lang="en-US" sz="1500" spc="7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responsible</a:t>
            </a:r>
            <a:r>
              <a:rPr lang="en-US" sz="1500" spc="13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for</a:t>
            </a:r>
            <a:r>
              <a:rPr lang="en-US" sz="1500" spc="17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implementing</a:t>
            </a:r>
            <a:r>
              <a:rPr lang="en-US" sz="1500" spc="23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an</a:t>
            </a:r>
            <a:r>
              <a:rPr lang="en-US" sz="1500" spc="19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effective</a:t>
            </a:r>
            <a:r>
              <a:rPr lang="en-US" sz="1500" spc="13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response</a:t>
            </a:r>
            <a:r>
              <a:rPr lang="en-US" sz="1500" spc="14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system when</a:t>
            </a:r>
            <a:r>
              <a:rPr lang="en-US" sz="1500" spc="23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critical</a:t>
            </a:r>
            <a:r>
              <a:rPr lang="en-US" sz="1500" spc="17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incidents</a:t>
            </a:r>
            <a:r>
              <a:rPr lang="en-US" sz="1500" spc="15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occur.</a:t>
            </a:r>
            <a:r>
              <a:rPr lang="en-US" sz="1500" spc="10" dirty="0">
                <a:effectLst/>
                <a:latin typeface="Arial" panose="020B0604020202020204" pitchFamily="34" charset="0"/>
                <a:ea typeface="Times New Roman" panose="02020603050405020304" pitchFamily="18" charset="0"/>
                <a:cs typeface="Arial" panose="020B0604020202020204" pitchFamily="34" charset="0"/>
              </a:rPr>
              <a:t> </a:t>
            </a:r>
            <a:r>
              <a:rPr lang="en-US" sz="1500" spc="-10" dirty="0">
                <a:effectLst/>
                <a:latin typeface="Arial" panose="020B0604020202020204" pitchFamily="34" charset="0"/>
                <a:ea typeface="Times New Roman" panose="02020603050405020304" pitchFamily="18" charset="0"/>
                <a:cs typeface="Arial" panose="020B0604020202020204" pitchFamily="34" charset="0"/>
              </a:rPr>
              <a:t>T</a:t>
            </a:r>
            <a:r>
              <a:rPr lang="en-US" sz="1500" dirty="0">
                <a:effectLst/>
                <a:latin typeface="Arial" panose="020B0604020202020204" pitchFamily="34" charset="0"/>
                <a:ea typeface="Times New Roman" panose="02020603050405020304" pitchFamily="18" charset="0"/>
                <a:cs typeface="Arial" panose="020B0604020202020204" pitchFamily="34" charset="0"/>
              </a:rPr>
              <a:t>his</a:t>
            </a:r>
            <a:r>
              <a:rPr lang="en-US" sz="1500" spc="14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responsibility</a:t>
            </a:r>
            <a:r>
              <a:rPr lang="en-US" sz="1500" spc="20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inclu</a:t>
            </a:r>
            <a:r>
              <a:rPr lang="en-US" sz="1500" spc="-40" dirty="0">
                <a:effectLst/>
                <a:latin typeface="Arial" panose="020B0604020202020204" pitchFamily="34" charset="0"/>
                <a:ea typeface="Times New Roman" panose="02020603050405020304" pitchFamily="18" charset="0"/>
                <a:cs typeface="Arial" panose="020B0604020202020204" pitchFamily="34" charset="0"/>
              </a:rPr>
              <a:t>d</a:t>
            </a:r>
            <a:r>
              <a:rPr lang="en-US" sz="1500" spc="-20" dirty="0">
                <a:effectLst/>
                <a:latin typeface="Arial" panose="020B0604020202020204" pitchFamily="34" charset="0"/>
                <a:ea typeface="Times New Roman" panose="02020603050405020304" pitchFamily="18" charset="0"/>
                <a:cs typeface="Arial" panose="020B0604020202020204" pitchFamily="34" charset="0"/>
              </a:rPr>
              <a:t>e</a:t>
            </a:r>
            <a:r>
              <a:rPr lang="en-US" sz="1500" dirty="0">
                <a:effectLst/>
                <a:latin typeface="Arial" panose="020B0604020202020204" pitchFamily="34" charset="0"/>
                <a:ea typeface="Times New Roman" panose="02020603050405020304" pitchFamily="18" charset="0"/>
                <a:cs typeface="Arial" panose="020B0604020202020204" pitchFamily="34" charset="0"/>
              </a:rPr>
              <a:t>s,</a:t>
            </a:r>
            <a:r>
              <a:rPr lang="en-US" sz="1500" spc="10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but</a:t>
            </a:r>
            <a:r>
              <a:rPr lang="en-US" sz="1500" spc="10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is</a:t>
            </a:r>
            <a:r>
              <a:rPr lang="en-US" sz="1500" spc="13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not</a:t>
            </a:r>
            <a:r>
              <a:rPr lang="en-US" sz="1500" spc="11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limited</a:t>
            </a:r>
            <a:r>
              <a:rPr lang="en-US" sz="1500" spc="7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to,</a:t>
            </a:r>
            <a:r>
              <a:rPr lang="en-US" sz="1500" spc="20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any and</a:t>
            </a:r>
            <a:r>
              <a:rPr lang="en-US" sz="1500" spc="10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all</a:t>
            </a:r>
            <a:r>
              <a:rPr lang="en-US" sz="1500" spc="18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subcontractors</a:t>
            </a:r>
            <a:r>
              <a:rPr lang="en-US" sz="1500" spc="8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employed</a:t>
            </a:r>
            <a:r>
              <a:rPr lang="en-US" sz="1500" spc="19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by</a:t>
            </a:r>
            <a:r>
              <a:rPr lang="en-US" sz="1500" spc="5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the Provider</a:t>
            </a:r>
            <a:r>
              <a:rPr lang="en-US" sz="1500" spc="8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to</a:t>
            </a:r>
            <a:r>
              <a:rPr lang="en-US" sz="1500" spc="9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provide</a:t>
            </a:r>
            <a:r>
              <a:rPr lang="en-US" sz="1500" spc="10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services</a:t>
            </a:r>
            <a:r>
              <a:rPr lang="en-US" sz="1500" spc="17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pursuant</a:t>
            </a:r>
            <a:r>
              <a:rPr lang="en-US" sz="1500" spc="3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to</a:t>
            </a:r>
            <a:r>
              <a:rPr lang="en-US" sz="1500" spc="55"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this</a:t>
            </a:r>
            <a:r>
              <a:rPr lang="en-US" sz="1500" spc="110" dirty="0">
                <a:effectLst/>
                <a:latin typeface="Arial" panose="020B0604020202020204" pitchFamily="34" charset="0"/>
                <a:ea typeface="Times New Roman" panose="02020603050405020304" pitchFamily="18" charset="0"/>
                <a:cs typeface="Arial" panose="020B0604020202020204" pitchFamily="34" charset="0"/>
              </a:rPr>
              <a:t> </a:t>
            </a:r>
            <a:r>
              <a:rPr lang="en-US" sz="1500" dirty="0">
                <a:effectLst/>
                <a:latin typeface="Arial" panose="020B0604020202020204" pitchFamily="34" charset="0"/>
                <a:ea typeface="Times New Roman" panose="02020603050405020304" pitchFamily="18" charset="0"/>
                <a:cs typeface="Arial" panose="020B0604020202020204" pitchFamily="34" charset="0"/>
              </a:rPr>
              <a:t>contract.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8340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A26B3964-F60B-A043-5B58-553BDA5E25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4" name="Straight Connector 3">
            <a:extLst>
              <a:ext uri="{FF2B5EF4-FFF2-40B4-BE49-F238E27FC236}">
                <a16:creationId xmlns:a16="http://schemas.microsoft.com/office/drawing/2014/main" id="{ADD3EB08-4073-3337-5F95-78A9D8CF6500}"/>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5B40C20-C2B4-FFFB-7586-23FF83D3FF22}"/>
              </a:ext>
            </a:extLst>
          </p:cNvPr>
          <p:cNvSpPr txBox="1">
            <a:spLocks/>
          </p:cNvSpPr>
          <p:nvPr/>
        </p:nvSpPr>
        <p:spPr>
          <a:xfrm>
            <a:off x="2021564" y="309329"/>
            <a:ext cx="5100870" cy="7449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Prospective Providers Website</a:t>
            </a:r>
          </a:p>
          <a:p>
            <a:pPr defTabSz="754380">
              <a:lnSpc>
                <a:spcPct val="100000"/>
              </a:lnSpc>
              <a:spcBef>
                <a:spcPts val="0"/>
              </a:spcBef>
              <a:defRPr/>
            </a:pPr>
            <a:endParaRPr lang="en-US" sz="2800" dirty="0">
              <a:solidFill>
                <a:prstClr val="black"/>
              </a:solidFill>
              <a:latin typeface="Arial" panose="020B0604020202020204" pitchFamily="34" charset="0"/>
              <a:cs typeface="Arial" panose="020B0604020202020204" pitchFamily="34" charset="0"/>
            </a:endParaRPr>
          </a:p>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6FC82E46-4485-B25A-2589-52D0AC52DC03}"/>
              </a:ext>
            </a:extLst>
          </p:cNvPr>
          <p:cNvSpPr txBox="1"/>
          <p:nvPr/>
        </p:nvSpPr>
        <p:spPr>
          <a:xfrm>
            <a:off x="437330" y="1812363"/>
            <a:ext cx="8269339" cy="3323987"/>
          </a:xfrm>
          <a:prstGeom prst="rect">
            <a:avLst/>
          </a:prstGeom>
          <a:noFill/>
        </p:spPr>
        <p:txBody>
          <a:bodyPr wrap="square" rtlCol="0">
            <a:spAutoFit/>
          </a:bodyPr>
          <a:lstStyle/>
          <a:p>
            <a:pPr algn="ctr"/>
            <a:r>
              <a:rPr lang="en-US" sz="1500" b="0" i="0" dirty="0">
                <a:solidFill>
                  <a:srgbClr val="38424B"/>
                </a:solidFill>
                <a:effectLst/>
                <a:latin typeface="Arial" panose="020B0604020202020204" pitchFamily="34" charset="0"/>
                <a:cs typeface="Arial" panose="020B0604020202020204" pitchFamily="34" charset="0"/>
              </a:rPr>
              <a:t>GVRA welcomes interested providers to join our network of service providers to support Georgians with disabilities. </a:t>
            </a:r>
          </a:p>
          <a:p>
            <a:pPr algn="ctr"/>
            <a:endParaRPr lang="en-US" sz="1500" dirty="0">
              <a:solidFill>
                <a:srgbClr val="38424B"/>
              </a:solidFill>
              <a:latin typeface="Arial" panose="020B0604020202020204" pitchFamily="34" charset="0"/>
              <a:cs typeface="Arial" panose="020B0604020202020204" pitchFamily="34" charset="0"/>
            </a:endParaRPr>
          </a:p>
          <a:p>
            <a:pPr algn="ctr"/>
            <a:r>
              <a:rPr lang="en-US" sz="1500" b="0" i="0" dirty="0">
                <a:solidFill>
                  <a:srgbClr val="38424B"/>
                </a:solidFill>
                <a:effectLst/>
                <a:latin typeface="Arial" panose="020B0604020202020204" pitchFamily="34" charset="0"/>
                <a:cs typeface="Arial" panose="020B0604020202020204" pitchFamily="34" charset="0"/>
              </a:rPr>
              <a:t>We have established an open enrollment period for new providers. </a:t>
            </a:r>
          </a:p>
          <a:p>
            <a:pPr algn="ctr"/>
            <a:r>
              <a:rPr lang="en-US" sz="1500" b="1" i="0" dirty="0">
                <a:solidFill>
                  <a:srgbClr val="38424B"/>
                </a:solidFill>
                <a:effectLst/>
                <a:latin typeface="Arial" panose="020B0604020202020204" pitchFamily="34" charset="0"/>
                <a:cs typeface="Arial" panose="020B0604020202020204" pitchFamily="34" charset="0"/>
              </a:rPr>
              <a:t>April 1st-June 15th annually. </a:t>
            </a:r>
          </a:p>
          <a:p>
            <a:pPr algn="ctr"/>
            <a:endParaRPr lang="en-US" sz="1500" dirty="0">
              <a:solidFill>
                <a:srgbClr val="38424B"/>
              </a:solidFill>
              <a:latin typeface="Arial" panose="020B0604020202020204" pitchFamily="34" charset="0"/>
              <a:cs typeface="Arial" panose="020B0604020202020204" pitchFamily="34" charset="0"/>
            </a:endParaRPr>
          </a:p>
          <a:p>
            <a:pPr algn="ctr"/>
            <a:r>
              <a:rPr lang="en-US" sz="1500" dirty="0">
                <a:solidFill>
                  <a:srgbClr val="38424B"/>
                </a:solidFill>
                <a:latin typeface="Arial" panose="020B0604020202020204" pitchFamily="34" charset="0"/>
                <a:cs typeface="Arial" panose="020B0604020202020204" pitchFamily="34" charset="0"/>
              </a:rPr>
              <a:t>I</a:t>
            </a:r>
            <a:r>
              <a:rPr lang="en-US" sz="1500" b="0" i="0" dirty="0">
                <a:solidFill>
                  <a:srgbClr val="38424B"/>
                </a:solidFill>
                <a:effectLst/>
                <a:latin typeface="Arial" panose="020B0604020202020204" pitchFamily="34" charset="0"/>
                <a:cs typeface="Arial" panose="020B0604020202020204" pitchFamily="34" charset="0"/>
              </a:rPr>
              <a:t>nterested providers who want to become an authorized provider should email </a:t>
            </a:r>
            <a:r>
              <a:rPr lang="en-US" sz="1500" b="1" i="0" dirty="0">
                <a:effectLst/>
                <a:latin typeface="Arial" panose="020B0604020202020204" pitchFamily="34" charset="0"/>
                <a:cs typeface="Arial" panose="020B0604020202020204" pitchFamily="34" charset="0"/>
                <a:hlinkClick r:id="rId3"/>
              </a:rPr>
              <a:t>ProviderManagement@gvs.ga.gov</a:t>
            </a:r>
            <a:r>
              <a:rPr lang="en-US" sz="1500" dirty="0">
                <a:solidFill>
                  <a:srgbClr val="38424B"/>
                </a:solidFill>
                <a:latin typeface="Arial" panose="020B0604020202020204" pitchFamily="34" charset="0"/>
                <a:cs typeface="Arial" panose="020B0604020202020204" pitchFamily="34" charset="0"/>
              </a:rPr>
              <a:t>. </a:t>
            </a:r>
          </a:p>
          <a:p>
            <a:pPr algn="ctr"/>
            <a:endParaRPr lang="en-US" sz="1500" dirty="0">
              <a:solidFill>
                <a:srgbClr val="38424B"/>
              </a:solidFill>
              <a:latin typeface="Arial" panose="020B0604020202020204" pitchFamily="34" charset="0"/>
              <a:cs typeface="Arial" panose="020B0604020202020204" pitchFamily="34" charset="0"/>
            </a:endParaRPr>
          </a:p>
          <a:p>
            <a:pPr algn="ctr"/>
            <a:r>
              <a:rPr lang="en-US" sz="1500" dirty="0">
                <a:solidFill>
                  <a:srgbClr val="38424B"/>
                </a:solidFill>
                <a:latin typeface="Arial" panose="020B0604020202020204" pitchFamily="34" charset="0"/>
                <a:cs typeface="Arial" panose="020B0604020202020204" pitchFamily="34" charset="0"/>
              </a:rPr>
              <a:t>New Webpage for Prospective Providers</a:t>
            </a:r>
          </a:p>
          <a:p>
            <a:pPr algn="ctr"/>
            <a:r>
              <a:rPr lang="en-US" sz="1500" dirty="0">
                <a:solidFill>
                  <a:srgbClr val="38424B"/>
                </a:solidFill>
                <a:latin typeface="Arial" panose="020B0604020202020204" pitchFamily="34" charset="0"/>
                <a:cs typeface="Arial" panose="020B0604020202020204" pitchFamily="34" charset="0"/>
                <a:hlinkClick r:id="rId4"/>
              </a:rPr>
              <a:t>https://gvs.georgia.gov/vocational-rehabilitation/prospective-providers</a:t>
            </a:r>
            <a:endParaRPr lang="en-US" sz="1500" dirty="0">
              <a:solidFill>
                <a:srgbClr val="38424B"/>
              </a:solidFill>
              <a:latin typeface="Arial" panose="020B0604020202020204" pitchFamily="34" charset="0"/>
              <a:cs typeface="Arial" panose="020B0604020202020204" pitchFamily="34" charset="0"/>
            </a:endParaRPr>
          </a:p>
          <a:p>
            <a:pPr algn="ctr"/>
            <a:endParaRPr lang="en-US" sz="1500" dirty="0">
              <a:solidFill>
                <a:srgbClr val="38424B"/>
              </a:solidFill>
              <a:latin typeface="Arial" panose="020B0604020202020204" pitchFamily="34" charset="0"/>
              <a:cs typeface="Arial" panose="020B0604020202020204" pitchFamily="34" charset="0"/>
            </a:endParaRPr>
          </a:p>
          <a:p>
            <a:pPr algn="ctr"/>
            <a:endParaRPr lang="en-US" sz="1500" dirty="0">
              <a:solidFill>
                <a:srgbClr val="38424B"/>
              </a:solidFill>
              <a:latin typeface="Arial" panose="020B0604020202020204" pitchFamily="34" charset="0"/>
              <a:cs typeface="Arial" panose="020B0604020202020204" pitchFamily="34" charset="0"/>
            </a:endParaRPr>
          </a:p>
          <a:p>
            <a:pPr algn="ctr"/>
            <a:endParaRPr lang="en-US" sz="1500" dirty="0">
              <a:latin typeface="Arial" panose="020B0604020202020204" pitchFamily="34" charset="0"/>
              <a:cs typeface="Arial" panose="020B0604020202020204" pitchFamily="34" charset="0"/>
            </a:endParaRPr>
          </a:p>
        </p:txBody>
      </p:sp>
      <p:pic>
        <p:nvPicPr>
          <p:cNvPr id="3074" name="Picture 2" descr="100+ State Georgia Drawings Stock ...">
            <a:extLst>
              <a:ext uri="{FF2B5EF4-FFF2-40B4-BE49-F238E27FC236}">
                <a16:creationId xmlns:a16="http://schemas.microsoft.com/office/drawing/2014/main" id="{AECF9786-A937-39A1-FDB5-A4251A61A5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448029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553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2BB34B-31CF-816A-2550-E3A3E03E0C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340"/>
          <a:stretch/>
        </p:blipFill>
        <p:spPr bwMode="auto">
          <a:xfrm>
            <a:off x="279214" y="941710"/>
            <a:ext cx="3213448" cy="1150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5CB705F-44BF-054D-B8A4-7499052CB2EB}"/>
              </a:ext>
            </a:extLst>
          </p:cNvPr>
          <p:cNvSpPr/>
          <p:nvPr/>
        </p:nvSpPr>
        <p:spPr>
          <a:xfrm>
            <a:off x="1434524" y="284590"/>
            <a:ext cx="5626769" cy="712375"/>
          </a:xfrm>
          <a:prstGeom prst="rect">
            <a:avLst/>
          </a:prstGeom>
        </p:spPr>
        <p:txBody>
          <a:bodyPr wrap="square">
            <a:spAutoFit/>
          </a:bodyPr>
          <a:lstStyle/>
          <a:p>
            <a:pPr algn="ctr" defTabSz="374431">
              <a:defRPr/>
            </a:pPr>
            <a:r>
              <a:rPr lang="en-US" sz="2800" dirty="0">
                <a:solidFill>
                  <a:prstClr val="black"/>
                </a:solidFill>
                <a:latin typeface="Arial" panose="020B0604020202020204" pitchFamily="34" charset="0"/>
                <a:cs typeface="Arial" panose="020B0604020202020204" pitchFamily="34" charset="0"/>
              </a:rPr>
              <a:t>New Background Check Vendor </a:t>
            </a:r>
          </a:p>
          <a:p>
            <a:pPr defTabSz="374431">
              <a:defRPr/>
            </a:pPr>
            <a:endParaRPr lang="en-US" sz="1229" dirty="0">
              <a:solidFill>
                <a:prstClr val="black"/>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837210D-20A4-6820-4E21-4317253D24B0}"/>
              </a:ext>
            </a:extLst>
          </p:cNvPr>
          <p:cNvSpPr txBox="1"/>
          <p:nvPr/>
        </p:nvSpPr>
        <p:spPr>
          <a:xfrm>
            <a:off x="279214" y="2354141"/>
            <a:ext cx="4142315" cy="3093154"/>
          </a:xfrm>
          <a:prstGeom prst="rect">
            <a:avLst/>
          </a:prstGeom>
          <a:noFill/>
        </p:spPr>
        <p:txBody>
          <a:bodyPr wrap="square">
            <a:spAutoFit/>
          </a:bodyPr>
          <a:lstStyle/>
          <a:p>
            <a:pPr marL="285750" indent="-285750">
              <a:buFont typeface="Arial" panose="020B0604020202020204" pitchFamily="34" charset="0"/>
              <a:buChar char="•"/>
            </a:pPr>
            <a:r>
              <a:rPr lang="en-US" sz="1500" b="0" i="0" dirty="0">
                <a:solidFill>
                  <a:srgbClr val="000000"/>
                </a:solidFill>
                <a:effectLst/>
                <a:latin typeface="Arial" panose="020B0604020202020204" pitchFamily="34" charset="0"/>
                <a:cs typeface="Arial" panose="020B0604020202020204" pitchFamily="34" charset="0"/>
              </a:rPr>
              <a:t>GVRA will be transitioning to a new background check vendor Idemia &amp; Security USA LLC (Idemia) on or before July 1, 2024</a:t>
            </a:r>
          </a:p>
          <a:p>
            <a:endParaRPr lang="en-US" sz="1500" b="0" i="0" dirty="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a:solidFill>
                  <a:srgbClr val="000000"/>
                </a:solidFill>
                <a:latin typeface="Arial" panose="020B0604020202020204" pitchFamily="34" charset="0"/>
                <a:cs typeface="Arial" panose="020B0604020202020204" pitchFamily="34" charset="0"/>
              </a:rPr>
              <a:t>For further details you can visit: </a:t>
            </a:r>
            <a:r>
              <a:rPr lang="en-US" sz="1500" b="0" i="0" dirty="0">
                <a:solidFill>
                  <a:srgbClr val="000000"/>
                </a:solidFill>
                <a:effectLst/>
                <a:latin typeface="Arial" panose="020B0604020202020204" pitchFamily="34" charset="0"/>
                <a:cs typeface="Arial" panose="020B0604020202020204" pitchFamily="34" charset="0"/>
                <a:hlinkClick r:id="rId3"/>
              </a:rPr>
              <a:t>https://gcicweb.gbi.state.ga.us/</a:t>
            </a:r>
            <a:endParaRPr lang="en-US" sz="1500" b="0" i="0" dirty="0">
              <a:solidFill>
                <a:srgbClr val="000000"/>
              </a:solidFill>
              <a:effectLst/>
              <a:latin typeface="Arial" panose="020B0604020202020204" pitchFamily="34" charset="0"/>
              <a:cs typeface="Arial" panose="020B0604020202020204" pitchFamily="34" charset="0"/>
            </a:endParaRPr>
          </a:p>
          <a:p>
            <a:endParaRPr lang="en-US" sz="1500" b="0" i="0" dirty="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a:solidFill>
                  <a:srgbClr val="000000"/>
                </a:solidFill>
                <a:latin typeface="Arial" panose="020B0604020202020204" pitchFamily="34" charset="0"/>
                <a:cs typeface="Arial" panose="020B0604020202020204" pitchFamily="34" charset="0"/>
              </a:rPr>
              <a:t>If your agency does not have an ORI Number, you can complete the ORI Request Form provided on the website above</a:t>
            </a:r>
            <a:endParaRPr lang="en-US" sz="1500" b="0" i="0" dirty="0">
              <a:solidFill>
                <a:srgbClr val="000000"/>
              </a:solidFill>
              <a:effectLst/>
              <a:latin typeface="Arial" panose="020B0604020202020204" pitchFamily="34" charset="0"/>
              <a:cs typeface="Arial" panose="020B0604020202020204" pitchFamily="34" charset="0"/>
            </a:endParaRPr>
          </a:p>
          <a:p>
            <a:endParaRPr lang="en-US" sz="1500" b="0" i="0" dirty="0">
              <a:solidFill>
                <a:srgbClr val="000000"/>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9DF1DB8-1D51-A1B2-1CC1-E51356C5391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683" t="2635" r="4328" b="1716"/>
          <a:stretch/>
        </p:blipFill>
        <p:spPr>
          <a:xfrm>
            <a:off x="4572000" y="1286435"/>
            <a:ext cx="3894468" cy="5134059"/>
          </a:xfrm>
          <a:prstGeom prst="rect">
            <a:avLst/>
          </a:prstGeom>
        </p:spPr>
      </p:pic>
      <p:pic>
        <p:nvPicPr>
          <p:cNvPr id="7" name="Picture 6" descr="Icon&#10;&#10;Description automatically generated">
            <a:extLst>
              <a:ext uri="{FF2B5EF4-FFF2-40B4-BE49-F238E27FC236}">
                <a16:creationId xmlns:a16="http://schemas.microsoft.com/office/drawing/2014/main" id="{9FEAA64D-508A-186A-E87A-4D9F3D932C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8" name="Straight Connector 7">
            <a:extLst>
              <a:ext uri="{FF2B5EF4-FFF2-40B4-BE49-F238E27FC236}">
                <a16:creationId xmlns:a16="http://schemas.microsoft.com/office/drawing/2014/main" id="{B0AB7A5F-0555-6277-446E-41AAFDEC0FDA}"/>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128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miling&#10;&#10;Description automatically generated">
            <a:extLst>
              <a:ext uri="{FF2B5EF4-FFF2-40B4-BE49-F238E27FC236}">
                <a16:creationId xmlns:a16="http://schemas.microsoft.com/office/drawing/2014/main" id="{6D0BFAFD-7403-B3D5-FE17-D5621069B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
            <a:ext cx="9144000" cy="6857464"/>
          </a:xfrm>
          <a:prstGeom prst="rect">
            <a:avLst/>
          </a:prstGeom>
        </p:spPr>
      </p:pic>
      <p:sp>
        <p:nvSpPr>
          <p:cNvPr id="6" name="TextBox 5">
            <a:extLst>
              <a:ext uri="{FF2B5EF4-FFF2-40B4-BE49-F238E27FC236}">
                <a16:creationId xmlns:a16="http://schemas.microsoft.com/office/drawing/2014/main" id="{4D37E465-B8E2-F995-2AA0-F9AD414BD93C}"/>
              </a:ext>
            </a:extLst>
          </p:cNvPr>
          <p:cNvSpPr txBox="1"/>
          <p:nvPr/>
        </p:nvSpPr>
        <p:spPr>
          <a:xfrm>
            <a:off x="204843" y="268086"/>
            <a:ext cx="8734313" cy="523220"/>
          </a:xfrm>
          <a:prstGeom prst="rect">
            <a:avLst/>
          </a:prstGeom>
          <a:noFill/>
        </p:spPr>
        <p:txBody>
          <a:bodyPr wrap="square" rtlCol="0">
            <a:spAutoFit/>
          </a:bodyPr>
          <a:lstStyle/>
          <a:p>
            <a:pPr lvl="0">
              <a:defRPr/>
            </a:pP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Georgia Vocational Rehabilitation Agency</a:t>
            </a:r>
          </a:p>
        </p:txBody>
      </p:sp>
      <p:sp>
        <p:nvSpPr>
          <p:cNvPr id="7" name="TextBox 6">
            <a:extLst>
              <a:ext uri="{FF2B5EF4-FFF2-40B4-BE49-F238E27FC236}">
                <a16:creationId xmlns:a16="http://schemas.microsoft.com/office/drawing/2014/main" id="{3016945B-0904-186C-FE9E-3DF1E053ECA4}"/>
              </a:ext>
            </a:extLst>
          </p:cNvPr>
          <p:cNvSpPr txBox="1"/>
          <p:nvPr/>
        </p:nvSpPr>
        <p:spPr>
          <a:xfrm>
            <a:off x="204843" y="791306"/>
            <a:ext cx="645484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prstClr val="black"/>
                </a:solidFill>
                <a:latin typeface="Arial" panose="020B0604020202020204" pitchFamily="34" charset="0"/>
                <a:cs typeface="Arial" panose="020B0604020202020204" pitchFamily="34" charset="0"/>
              </a:rPr>
              <a:t>April 24,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Calibri" panose="020F0502020204030204" pitchFamily="34" charset="0"/>
                <a:cs typeface="Arial" panose="020B0604020202020204" pitchFamily="34" charset="0"/>
              </a:rPr>
              <a:t>Fiscal Compliance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lvl="0">
              <a:defRPr/>
            </a:pPr>
            <a:r>
              <a:rPr kumimoji="0" lang="en-US" sz="15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Fiscal Operations </a:t>
            </a:r>
          </a:p>
          <a:p>
            <a:pPr lvl="0">
              <a:defRPr/>
            </a:pPr>
            <a:r>
              <a:rPr lang="en-US" sz="1500" dirty="0">
                <a:solidFill>
                  <a:prstClr val="black"/>
                </a:solidFill>
                <a:latin typeface="Calibri Light" panose="020F0302020204030204" pitchFamily="34" charset="0"/>
                <a:cs typeface="Calibri Light" panose="020F0302020204030204" pitchFamily="34" charset="0"/>
                <a:hlinkClick r:id="rId3"/>
              </a:rPr>
              <a:t>providermanagement@gvs.ga.gov</a:t>
            </a:r>
            <a:endParaRPr lang="en-US" sz="1500" dirty="0">
              <a:solidFill>
                <a:prstClr val="black"/>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65239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F64F3-EE0A-DE4D-FA57-F8E6E0109D8F}"/>
              </a:ext>
            </a:extLst>
          </p:cNvPr>
          <p:cNvSpPr>
            <a:spLocks noGrp="1"/>
          </p:cNvSpPr>
          <p:nvPr>
            <p:ph type="sldNum" sz="quarter" idx="12"/>
          </p:nvPr>
        </p:nvSpPr>
        <p:spPr/>
        <p:txBody>
          <a:bodyPr/>
          <a:lstStyle/>
          <a:p>
            <a:fld id="{9674BE43-9AAD-40E5-B13E-C9A46A52A912}" type="slidenum">
              <a:rPr lang="en-US">
                <a:solidFill>
                  <a:prstClr val="black">
                    <a:tint val="75000"/>
                  </a:prstClr>
                </a:solidFill>
                <a:latin typeface="Calibri" panose="020F0502020204030204"/>
              </a:rPr>
              <a:pPr/>
              <a:t>17</a:t>
            </a:fld>
            <a:endParaRPr lang="en-US" dirty="0">
              <a:solidFill>
                <a:prstClr val="black">
                  <a:tint val="75000"/>
                </a:prstClr>
              </a:solidFill>
              <a:latin typeface="Calibri" panose="020F0502020204030204"/>
            </a:endParaRPr>
          </a:p>
        </p:txBody>
      </p:sp>
      <p:pic>
        <p:nvPicPr>
          <p:cNvPr id="10" name="Picture 9" descr="Icon&#10;&#10;Description automatically generated">
            <a:extLst>
              <a:ext uri="{FF2B5EF4-FFF2-40B4-BE49-F238E27FC236}">
                <a16:creationId xmlns:a16="http://schemas.microsoft.com/office/drawing/2014/main" id="{B57CFB47-DE67-F835-F3DE-77082F48A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18" name="Straight Connector 17">
            <a:extLst>
              <a:ext uri="{FF2B5EF4-FFF2-40B4-BE49-F238E27FC236}">
                <a16:creationId xmlns:a16="http://schemas.microsoft.com/office/drawing/2014/main" id="{CD39087C-35EF-E62D-07A6-DFCD9BAA8694}"/>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F82799B-43C8-9A95-9326-B6231A290FA4}"/>
              </a:ext>
            </a:extLst>
          </p:cNvPr>
          <p:cNvSpPr txBox="1"/>
          <p:nvPr/>
        </p:nvSpPr>
        <p:spPr>
          <a:xfrm>
            <a:off x="-319737" y="863185"/>
            <a:ext cx="8276621" cy="769441"/>
          </a:xfrm>
          <a:prstGeom prst="rect">
            <a:avLst/>
          </a:prstGeom>
          <a:noFill/>
        </p:spPr>
        <p:txBody>
          <a:bodyPr wrap="square" rtlCol="0">
            <a:spAutoFit/>
          </a:bodyPr>
          <a:lstStyle/>
          <a:p>
            <a:r>
              <a:rPr lang="en-US" sz="1500" dirty="0">
                <a:latin typeface="Arial" panose="020B0604020202020204" pitchFamily="34" charset="0"/>
                <a:ea typeface="PMingLiU" panose="02020500000000000000" pitchFamily="18" charset="-120"/>
                <a:cs typeface="Arial" panose="020B0604020202020204" pitchFamily="34" charset="0"/>
              </a:rPr>
              <a:t> </a:t>
            </a:r>
          </a:p>
          <a:p>
            <a:pPr lvl="4"/>
            <a:r>
              <a:rPr lang="en-US" sz="1500" dirty="0">
                <a:latin typeface="Arial" panose="020B0604020202020204" pitchFamily="34" charset="0"/>
                <a:ea typeface="PMingLiU" panose="02020500000000000000" pitchFamily="18" charset="-120"/>
                <a:cs typeface="Arial" panose="020B0604020202020204" pitchFamily="34" charset="0"/>
              </a:rPr>
              <a:t>                               </a:t>
            </a:r>
            <a:r>
              <a:rPr lang="en-US" sz="1500" b="1" dirty="0">
                <a:latin typeface="Arial" panose="020B0604020202020204" pitchFamily="34" charset="0"/>
                <a:ea typeface="PMingLiU" panose="02020500000000000000" pitchFamily="18" charset="-120"/>
                <a:cs typeface="Arial" panose="020B0604020202020204" pitchFamily="34" charset="0"/>
              </a:rPr>
              <a:t>                   </a:t>
            </a:r>
            <a:endParaRPr lang="en-US" sz="1500" dirty="0">
              <a:latin typeface="Arial" panose="020B0604020202020204" pitchFamily="34" charset="0"/>
              <a:ea typeface="PMingLiU" panose="02020500000000000000" pitchFamily="18" charset="-120"/>
              <a:cs typeface="Arial" panose="020B0604020202020204" pitchFamily="34" charset="0"/>
            </a:endParaRPr>
          </a:p>
          <a:p>
            <a:endParaRPr lang="en-US" sz="1400" dirty="0">
              <a:latin typeface="Calibri" panose="020F0502020204030204" pitchFamily="34" charset="0"/>
              <a:ea typeface="PMingLiU" panose="02020500000000000000" pitchFamily="18" charset="-120"/>
            </a:endParaRPr>
          </a:p>
        </p:txBody>
      </p:sp>
      <p:sp>
        <p:nvSpPr>
          <p:cNvPr id="5" name="TextBox 4">
            <a:extLst>
              <a:ext uri="{FF2B5EF4-FFF2-40B4-BE49-F238E27FC236}">
                <a16:creationId xmlns:a16="http://schemas.microsoft.com/office/drawing/2014/main" id="{DDED74FD-7E1C-9FB1-5404-A87D347BBC59}"/>
              </a:ext>
            </a:extLst>
          </p:cNvPr>
          <p:cNvSpPr txBox="1"/>
          <p:nvPr/>
        </p:nvSpPr>
        <p:spPr>
          <a:xfrm>
            <a:off x="2758350" y="934097"/>
            <a:ext cx="3547534" cy="553998"/>
          </a:xfrm>
          <a:prstGeom prst="rect">
            <a:avLst/>
          </a:prstGeom>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500" b="1" dirty="0">
                <a:latin typeface="Arial" panose="020B0604020202020204" pitchFamily="34" charset="0"/>
                <a:cs typeface="Arial" panose="020B0604020202020204" pitchFamily="34" charset="0"/>
              </a:rPr>
              <a:t>TAWNYA REID</a:t>
            </a:r>
          </a:p>
          <a:p>
            <a:pPr algn="ctr"/>
            <a:r>
              <a:rPr lang="en-US" sz="1500" b="1" dirty="0">
                <a:latin typeface="Arial" panose="020B0604020202020204" pitchFamily="34" charset="0"/>
                <a:cs typeface="Arial" panose="020B0604020202020204" pitchFamily="34" charset="0"/>
              </a:rPr>
              <a:t>FISCAL OPERATIONS SUPERVISOR</a:t>
            </a:r>
          </a:p>
        </p:txBody>
      </p:sp>
      <p:sp>
        <p:nvSpPr>
          <p:cNvPr id="7" name="Rectangle 6">
            <a:extLst>
              <a:ext uri="{FF2B5EF4-FFF2-40B4-BE49-F238E27FC236}">
                <a16:creationId xmlns:a16="http://schemas.microsoft.com/office/drawing/2014/main" id="{E9F0ABDC-64A4-C50A-D1F2-EEC27AB36FB1}"/>
              </a:ext>
            </a:extLst>
          </p:cNvPr>
          <p:cNvSpPr/>
          <p:nvPr/>
        </p:nvSpPr>
        <p:spPr>
          <a:xfrm>
            <a:off x="1718733" y="250556"/>
            <a:ext cx="5626769" cy="712375"/>
          </a:xfrm>
          <a:prstGeom prst="rect">
            <a:avLst/>
          </a:prstGeom>
        </p:spPr>
        <p:txBody>
          <a:bodyPr wrap="square">
            <a:spAutoFit/>
          </a:bodyPr>
          <a:lstStyle/>
          <a:p>
            <a:pPr algn="ctr" defTabSz="374431">
              <a:defRPr/>
            </a:pPr>
            <a:r>
              <a:rPr lang="en-US" sz="2800" dirty="0">
                <a:solidFill>
                  <a:prstClr val="black"/>
                </a:solidFill>
                <a:latin typeface="Arial" panose="020B0604020202020204" pitchFamily="34" charset="0"/>
                <a:cs typeface="Arial" panose="020B0604020202020204" pitchFamily="34" charset="0"/>
              </a:rPr>
              <a:t>FISCAL COMPLIANCE TEAM</a:t>
            </a:r>
          </a:p>
          <a:p>
            <a:pPr defTabSz="374431">
              <a:defRPr/>
            </a:pPr>
            <a:endParaRPr lang="en-US" sz="1229" dirty="0">
              <a:solidFill>
                <a:prstClr val="black"/>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C005E2D-446D-ED87-1CCB-CCCBD30EC202}"/>
              </a:ext>
            </a:extLst>
          </p:cNvPr>
          <p:cNvSpPr txBox="1"/>
          <p:nvPr/>
        </p:nvSpPr>
        <p:spPr>
          <a:xfrm>
            <a:off x="7145559" y="3602073"/>
            <a:ext cx="1804893" cy="784830"/>
          </a:xfrm>
          <a:prstGeom prst="rect">
            <a:avLst/>
          </a:prstGeom>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500" b="1" dirty="0">
                <a:latin typeface="Arial" panose="020B0604020202020204" pitchFamily="34" charset="0"/>
                <a:cs typeface="Arial" panose="020B0604020202020204" pitchFamily="34" charset="0"/>
              </a:rPr>
              <a:t>BETTY MCCANTS</a:t>
            </a:r>
          </a:p>
          <a:p>
            <a:pPr algn="ctr"/>
            <a:r>
              <a:rPr lang="en-US" sz="1500" b="1" dirty="0">
                <a:latin typeface="Arial" panose="020B0604020202020204" pitchFamily="34" charset="0"/>
                <a:cs typeface="Arial" panose="020B0604020202020204" pitchFamily="34" charset="0"/>
              </a:rPr>
              <a:t>DISTRICTS 6 &amp; 8</a:t>
            </a:r>
          </a:p>
        </p:txBody>
      </p:sp>
      <p:sp>
        <p:nvSpPr>
          <p:cNvPr id="11" name="TextBox 10">
            <a:extLst>
              <a:ext uri="{FF2B5EF4-FFF2-40B4-BE49-F238E27FC236}">
                <a16:creationId xmlns:a16="http://schemas.microsoft.com/office/drawing/2014/main" id="{6CF75FA5-4734-89DE-4349-89CB5F6C2F19}"/>
              </a:ext>
            </a:extLst>
          </p:cNvPr>
          <p:cNvSpPr txBox="1"/>
          <p:nvPr/>
        </p:nvSpPr>
        <p:spPr>
          <a:xfrm>
            <a:off x="4976283" y="3123508"/>
            <a:ext cx="1737784" cy="784830"/>
          </a:xfrm>
          <a:prstGeom prst="rect">
            <a:avLst/>
          </a:prstGeom>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500" b="1" dirty="0">
                <a:latin typeface="Arial" panose="020B0604020202020204" pitchFamily="34" charset="0"/>
                <a:cs typeface="Arial" panose="020B0604020202020204" pitchFamily="34" charset="0"/>
              </a:rPr>
              <a:t>BALAJI NEKKANTI</a:t>
            </a:r>
          </a:p>
          <a:p>
            <a:pPr algn="ctr"/>
            <a:r>
              <a:rPr lang="en-US" sz="1500" b="1" dirty="0">
                <a:latin typeface="Arial" panose="020B0604020202020204" pitchFamily="34" charset="0"/>
                <a:cs typeface="Arial" panose="020B0604020202020204" pitchFamily="34" charset="0"/>
              </a:rPr>
              <a:t>DISTRICTS 5 &amp; 7</a:t>
            </a:r>
          </a:p>
        </p:txBody>
      </p:sp>
      <p:sp>
        <p:nvSpPr>
          <p:cNvPr id="12" name="TextBox 11">
            <a:extLst>
              <a:ext uri="{FF2B5EF4-FFF2-40B4-BE49-F238E27FC236}">
                <a16:creationId xmlns:a16="http://schemas.microsoft.com/office/drawing/2014/main" id="{62475A04-A308-3A93-6FCC-1F3D8F209775}"/>
              </a:ext>
            </a:extLst>
          </p:cNvPr>
          <p:cNvSpPr txBox="1"/>
          <p:nvPr/>
        </p:nvSpPr>
        <p:spPr>
          <a:xfrm>
            <a:off x="2794333" y="2644170"/>
            <a:ext cx="1737784" cy="784830"/>
          </a:xfrm>
          <a:prstGeom prst="rect">
            <a:avLst/>
          </a:prstGeom>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500" b="1" dirty="0">
                <a:latin typeface="Arial" panose="020B0604020202020204" pitchFamily="34" charset="0"/>
                <a:cs typeface="Arial" panose="020B0604020202020204" pitchFamily="34" charset="0"/>
              </a:rPr>
              <a:t>DELLA SHOWERS</a:t>
            </a:r>
          </a:p>
          <a:p>
            <a:pPr algn="ctr"/>
            <a:r>
              <a:rPr lang="en-US" sz="1500" b="1" dirty="0">
                <a:latin typeface="Arial" panose="020B0604020202020204" pitchFamily="34" charset="0"/>
                <a:cs typeface="Arial" panose="020B0604020202020204" pitchFamily="34" charset="0"/>
              </a:rPr>
              <a:t>DISTRICTS 3 &amp; 4</a:t>
            </a:r>
          </a:p>
        </p:txBody>
      </p:sp>
      <p:sp>
        <p:nvSpPr>
          <p:cNvPr id="13" name="TextBox 12">
            <a:extLst>
              <a:ext uri="{FF2B5EF4-FFF2-40B4-BE49-F238E27FC236}">
                <a16:creationId xmlns:a16="http://schemas.microsoft.com/office/drawing/2014/main" id="{3C982267-679B-09E5-6507-CB89341E66ED}"/>
              </a:ext>
            </a:extLst>
          </p:cNvPr>
          <p:cNvSpPr txBox="1"/>
          <p:nvPr/>
        </p:nvSpPr>
        <p:spPr>
          <a:xfrm>
            <a:off x="573578" y="2011462"/>
            <a:ext cx="1737785" cy="784830"/>
          </a:xfrm>
          <a:prstGeom prst="rect">
            <a:avLst/>
          </a:prstGeom>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500" b="1" dirty="0">
                <a:latin typeface="Arial" panose="020B0604020202020204" pitchFamily="34" charset="0"/>
                <a:cs typeface="Arial" panose="020B0604020202020204" pitchFamily="34" charset="0"/>
              </a:rPr>
              <a:t>AYESHA HUSSAIN</a:t>
            </a:r>
          </a:p>
          <a:p>
            <a:pPr algn="ctr"/>
            <a:r>
              <a:rPr lang="en-US" sz="1500" b="1" dirty="0">
                <a:latin typeface="Arial" panose="020B0604020202020204" pitchFamily="34" charset="0"/>
                <a:cs typeface="Arial" panose="020B0604020202020204" pitchFamily="34" charset="0"/>
              </a:rPr>
              <a:t>DISTRICTS 1 &amp; 2</a:t>
            </a:r>
          </a:p>
        </p:txBody>
      </p:sp>
      <p:pic>
        <p:nvPicPr>
          <p:cNvPr id="5122" name="Picture 2" descr="Word “TEAM”! – The Wondering Wolf ...">
            <a:extLst>
              <a:ext uri="{FF2B5EF4-FFF2-40B4-BE49-F238E27FC236}">
                <a16:creationId xmlns:a16="http://schemas.microsoft.com/office/drawing/2014/main" id="{5CE56366-AE05-E7BA-2F4F-2A89E8CBF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412" y="4151933"/>
            <a:ext cx="2809875"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690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F64F3-EE0A-DE4D-FA57-F8E6E0109D8F}"/>
              </a:ext>
            </a:extLst>
          </p:cNvPr>
          <p:cNvSpPr>
            <a:spLocks noGrp="1"/>
          </p:cNvSpPr>
          <p:nvPr>
            <p:ph type="sldNum" sz="quarter" idx="12"/>
          </p:nvPr>
        </p:nvSpPr>
        <p:spPr/>
        <p:txBody>
          <a:bodyPr/>
          <a:lstStyle/>
          <a:p>
            <a:fld id="{9674BE43-9AAD-40E5-B13E-C9A46A52A912}" type="slidenum">
              <a:rPr lang="en-US">
                <a:solidFill>
                  <a:prstClr val="black">
                    <a:tint val="75000"/>
                  </a:prstClr>
                </a:solidFill>
                <a:latin typeface="Calibri" panose="020F0502020204030204"/>
              </a:rPr>
              <a:pPr/>
              <a:t>18</a:t>
            </a:fld>
            <a:endParaRPr lang="en-US" dirty="0">
              <a:solidFill>
                <a:prstClr val="black">
                  <a:tint val="75000"/>
                </a:prstClr>
              </a:solidFill>
              <a:latin typeface="Calibri" panose="020F0502020204030204"/>
            </a:endParaRPr>
          </a:p>
        </p:txBody>
      </p:sp>
      <p:pic>
        <p:nvPicPr>
          <p:cNvPr id="10" name="Picture 9" descr="Icon&#10;&#10;Description automatically generated">
            <a:extLst>
              <a:ext uri="{FF2B5EF4-FFF2-40B4-BE49-F238E27FC236}">
                <a16:creationId xmlns:a16="http://schemas.microsoft.com/office/drawing/2014/main" id="{B57CFB47-DE67-F835-F3DE-77082F48A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18" name="Straight Connector 17">
            <a:extLst>
              <a:ext uri="{FF2B5EF4-FFF2-40B4-BE49-F238E27FC236}">
                <a16:creationId xmlns:a16="http://schemas.microsoft.com/office/drawing/2014/main" id="{CD39087C-35EF-E62D-07A6-DFCD9BAA8694}"/>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F82799B-43C8-9A95-9326-B6231A290FA4}"/>
              </a:ext>
            </a:extLst>
          </p:cNvPr>
          <p:cNvSpPr txBox="1"/>
          <p:nvPr/>
        </p:nvSpPr>
        <p:spPr>
          <a:xfrm>
            <a:off x="-319737" y="863185"/>
            <a:ext cx="8276621" cy="769441"/>
          </a:xfrm>
          <a:prstGeom prst="rect">
            <a:avLst/>
          </a:prstGeom>
          <a:noFill/>
        </p:spPr>
        <p:txBody>
          <a:bodyPr wrap="square" rtlCol="0">
            <a:spAutoFit/>
          </a:bodyPr>
          <a:lstStyle/>
          <a:p>
            <a:r>
              <a:rPr lang="en-US" sz="1500" dirty="0">
                <a:latin typeface="Arial" panose="020B0604020202020204" pitchFamily="34" charset="0"/>
                <a:ea typeface="PMingLiU" panose="02020500000000000000" pitchFamily="18" charset="-120"/>
                <a:cs typeface="Arial" panose="020B0604020202020204" pitchFamily="34" charset="0"/>
              </a:rPr>
              <a:t> </a:t>
            </a:r>
          </a:p>
          <a:p>
            <a:pPr lvl="4"/>
            <a:r>
              <a:rPr lang="en-US" sz="1500" dirty="0">
                <a:latin typeface="Arial" panose="020B0604020202020204" pitchFamily="34" charset="0"/>
                <a:ea typeface="PMingLiU" panose="02020500000000000000" pitchFamily="18" charset="-120"/>
                <a:cs typeface="Arial" panose="020B0604020202020204" pitchFamily="34" charset="0"/>
              </a:rPr>
              <a:t>                               </a:t>
            </a:r>
            <a:r>
              <a:rPr lang="en-US" sz="1500" b="1" dirty="0">
                <a:latin typeface="Arial" panose="020B0604020202020204" pitchFamily="34" charset="0"/>
                <a:ea typeface="PMingLiU" panose="02020500000000000000" pitchFamily="18" charset="-120"/>
                <a:cs typeface="Arial" panose="020B0604020202020204" pitchFamily="34" charset="0"/>
              </a:rPr>
              <a:t>                   </a:t>
            </a:r>
            <a:endParaRPr lang="en-US" sz="1500" dirty="0">
              <a:latin typeface="Arial" panose="020B0604020202020204" pitchFamily="34" charset="0"/>
              <a:ea typeface="PMingLiU" panose="02020500000000000000" pitchFamily="18" charset="-120"/>
              <a:cs typeface="Arial" panose="020B0604020202020204" pitchFamily="34" charset="0"/>
            </a:endParaRPr>
          </a:p>
          <a:p>
            <a:endParaRPr lang="en-US" sz="1400" dirty="0">
              <a:latin typeface="Calibri" panose="020F0502020204030204" pitchFamily="34" charset="0"/>
              <a:ea typeface="PMingLiU" panose="02020500000000000000" pitchFamily="18" charset="-120"/>
            </a:endParaRPr>
          </a:p>
        </p:txBody>
      </p:sp>
      <p:graphicFrame>
        <p:nvGraphicFramePr>
          <p:cNvPr id="8" name="Table 7">
            <a:extLst>
              <a:ext uri="{FF2B5EF4-FFF2-40B4-BE49-F238E27FC236}">
                <a16:creationId xmlns:a16="http://schemas.microsoft.com/office/drawing/2014/main" id="{6E993628-8DEC-C4D4-9E30-EF545A9C8EF3}"/>
              </a:ext>
            </a:extLst>
          </p:cNvPr>
          <p:cNvGraphicFramePr>
            <a:graphicFrameLocks noGrp="1"/>
          </p:cNvGraphicFramePr>
          <p:nvPr>
            <p:extLst>
              <p:ext uri="{D42A27DB-BD31-4B8C-83A1-F6EECF244321}">
                <p14:modId xmlns:p14="http://schemas.microsoft.com/office/powerpoint/2010/main" val="2963155293"/>
              </p:ext>
            </p:extLst>
          </p:nvPr>
        </p:nvGraphicFramePr>
        <p:xfrm>
          <a:off x="573578" y="350574"/>
          <a:ext cx="8131176" cy="5532120"/>
        </p:xfrm>
        <a:graphic>
          <a:graphicData uri="http://schemas.openxmlformats.org/drawingml/2006/table">
            <a:tbl>
              <a:tblPr firstRow="1" bandRow="1">
                <a:tableStyleId>{BDBED569-4797-4DF1-A0F4-6AAB3CD982D8}</a:tableStyleId>
              </a:tblPr>
              <a:tblGrid>
                <a:gridCol w="2032794">
                  <a:extLst>
                    <a:ext uri="{9D8B030D-6E8A-4147-A177-3AD203B41FA5}">
                      <a16:colId xmlns:a16="http://schemas.microsoft.com/office/drawing/2014/main" val="397766129"/>
                    </a:ext>
                  </a:extLst>
                </a:gridCol>
                <a:gridCol w="2032794">
                  <a:extLst>
                    <a:ext uri="{9D8B030D-6E8A-4147-A177-3AD203B41FA5}">
                      <a16:colId xmlns:a16="http://schemas.microsoft.com/office/drawing/2014/main" val="1450104953"/>
                    </a:ext>
                  </a:extLst>
                </a:gridCol>
                <a:gridCol w="2032794">
                  <a:extLst>
                    <a:ext uri="{9D8B030D-6E8A-4147-A177-3AD203B41FA5}">
                      <a16:colId xmlns:a16="http://schemas.microsoft.com/office/drawing/2014/main" val="2515192739"/>
                    </a:ext>
                  </a:extLst>
                </a:gridCol>
                <a:gridCol w="2032794">
                  <a:extLst>
                    <a:ext uri="{9D8B030D-6E8A-4147-A177-3AD203B41FA5}">
                      <a16:colId xmlns:a16="http://schemas.microsoft.com/office/drawing/2014/main" val="2934609378"/>
                    </a:ext>
                  </a:extLst>
                </a:gridCol>
              </a:tblGrid>
              <a:tr h="370840">
                <a:tc gridSpan="4">
                  <a:txBody>
                    <a:bodyPr/>
                    <a:lstStyle/>
                    <a:p>
                      <a:pPr algn="ctr"/>
                      <a:r>
                        <a:rPr lang="en-US" sz="1500" b="1" dirty="0">
                          <a:latin typeface="Arial" panose="020B0604020202020204" pitchFamily="34" charset="0"/>
                          <a:cs typeface="Arial" panose="020B0604020202020204" pitchFamily="34" charset="0"/>
                        </a:rPr>
                        <a:t>AYESHA HUSSIAN</a:t>
                      </a:r>
                    </a:p>
                    <a:p>
                      <a:pPr algn="ctr"/>
                      <a:r>
                        <a:rPr lang="en-US" sz="1500" b="1" dirty="0">
                          <a:latin typeface="Arial" panose="020B0604020202020204" pitchFamily="34" charset="0"/>
                          <a:cs typeface="Arial" panose="020B0604020202020204" pitchFamily="34" charset="0"/>
                        </a:rPr>
                        <a:t>DISTRICTS 1 &amp; 2</a:t>
                      </a:r>
                    </a:p>
                  </a:txBody>
                  <a:tcPr>
                    <a:solidFill>
                      <a:srgbClr val="FFFF00"/>
                    </a:solidFill>
                  </a:tcPr>
                </a:tc>
                <a:tc hMerge="1">
                  <a:txBody>
                    <a:bodyPr/>
                    <a:lstStyle/>
                    <a:p>
                      <a:pPr algn="ctr"/>
                      <a:endParaRPr lang="en-US" sz="1500" b="0" dirty="0">
                        <a:latin typeface="Arial" panose="020B0604020202020204" pitchFamily="34" charset="0"/>
                        <a:cs typeface="Arial" panose="020B0604020202020204" pitchFamily="34" charset="0"/>
                      </a:endParaRPr>
                    </a:p>
                  </a:txBody>
                  <a:tcPr/>
                </a:tc>
                <a:tc hMerge="1">
                  <a:txBody>
                    <a:bodyPr/>
                    <a:lstStyle/>
                    <a:p>
                      <a:pPr algn="ctr"/>
                      <a:endParaRPr lang="en-US" sz="1500" b="0" dirty="0">
                        <a:latin typeface="Arial" panose="020B0604020202020204" pitchFamily="34" charset="0"/>
                        <a:cs typeface="Arial" panose="020B0604020202020204" pitchFamily="34" charset="0"/>
                      </a:endParaRPr>
                    </a:p>
                  </a:txBody>
                  <a:tcPr/>
                </a:tc>
                <a:tc hMerge="1">
                  <a:txBody>
                    <a:bodyPr/>
                    <a:lstStyle/>
                    <a:p>
                      <a:pPr algn="ctr"/>
                      <a:endParaRPr lang="en-US" sz="15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8053823"/>
                  </a:ext>
                </a:extLst>
              </a:tr>
              <a:tr h="370840">
                <a:tc>
                  <a:txBody>
                    <a:bodyPr/>
                    <a:lstStyle/>
                    <a:p>
                      <a:pPr algn="ctr"/>
                      <a:r>
                        <a:rPr lang="en-US" sz="1500" b="0" dirty="0">
                          <a:latin typeface="Arial" panose="020B0604020202020204" pitchFamily="34" charset="0"/>
                          <a:cs typeface="Arial" panose="020B0604020202020204" pitchFamily="34" charset="0"/>
                        </a:rPr>
                        <a:t>Ace Driving School LLC</a:t>
                      </a:r>
                    </a:p>
                  </a:txBody>
                  <a:tcPr/>
                </a:tc>
                <a:tc>
                  <a:txBody>
                    <a:bodyPr/>
                    <a:lstStyle/>
                    <a:p>
                      <a:pPr algn="ctr"/>
                      <a:r>
                        <a:rPr lang="en-US" sz="1500" b="0" dirty="0">
                          <a:latin typeface="Arial" panose="020B0604020202020204" pitchFamily="34" charset="0"/>
                          <a:cs typeface="Arial" panose="020B0604020202020204" pitchFamily="34" charset="0"/>
                        </a:rPr>
                        <a:t>Alabama Institute for the Deaf and Blind</a:t>
                      </a:r>
                    </a:p>
                  </a:txBody>
                  <a:tcPr/>
                </a:tc>
                <a:tc>
                  <a:txBody>
                    <a:bodyPr/>
                    <a:lstStyle/>
                    <a:p>
                      <a:pPr algn="ctr"/>
                      <a:r>
                        <a:rPr lang="en-US" sz="1500" b="0" dirty="0">
                          <a:latin typeface="Arial" panose="020B0604020202020204" pitchFamily="34" charset="0"/>
                          <a:cs typeface="Arial" panose="020B0604020202020204" pitchFamily="34" charset="0"/>
                        </a:rPr>
                        <a:t>Blake’s House</a:t>
                      </a:r>
                    </a:p>
                  </a:txBody>
                  <a:tcPr/>
                </a:tc>
                <a:tc>
                  <a:txBody>
                    <a:bodyPr/>
                    <a:lstStyle/>
                    <a:p>
                      <a:pPr algn="ctr"/>
                      <a:r>
                        <a:rPr lang="en-US" sz="1500" b="0" dirty="0">
                          <a:latin typeface="Arial" panose="020B0604020202020204" pitchFamily="34" charset="0"/>
                          <a:cs typeface="Arial" panose="020B0604020202020204" pitchFamily="34" charset="0"/>
                        </a:rPr>
                        <a:t>Carroll County Training Center</a:t>
                      </a:r>
                    </a:p>
                  </a:txBody>
                  <a:tcPr/>
                </a:tc>
                <a:extLst>
                  <a:ext uri="{0D108BD9-81ED-4DB2-BD59-A6C34878D82A}">
                    <a16:rowId xmlns:a16="http://schemas.microsoft.com/office/drawing/2014/main" val="978179480"/>
                  </a:ext>
                </a:extLst>
              </a:tr>
              <a:tr h="370840">
                <a:tc>
                  <a:txBody>
                    <a:bodyPr/>
                    <a:lstStyle/>
                    <a:p>
                      <a:pPr algn="ctr"/>
                      <a:r>
                        <a:rPr lang="en-US" sz="1500" dirty="0">
                          <a:latin typeface="Arial" panose="020B0604020202020204" pitchFamily="34" charset="0"/>
                          <a:cs typeface="Arial" panose="020B0604020202020204" pitchFamily="34" charset="0"/>
                        </a:rPr>
                        <a:t>Core Career (NSITE)</a:t>
                      </a:r>
                    </a:p>
                  </a:txBody>
                  <a:tcPr/>
                </a:tc>
                <a:tc>
                  <a:txBody>
                    <a:bodyPr/>
                    <a:lstStyle/>
                    <a:p>
                      <a:pPr algn="ctr"/>
                      <a:r>
                        <a:rPr lang="en-US" sz="1500" dirty="0">
                          <a:latin typeface="Arial" panose="020B0604020202020204" pitchFamily="34" charset="0"/>
                          <a:cs typeface="Arial" panose="020B0604020202020204" pitchFamily="34" charset="0"/>
                        </a:rPr>
                        <a:t>Core Solutio LLC</a:t>
                      </a:r>
                    </a:p>
                  </a:txBody>
                  <a:tcPr/>
                </a:tc>
                <a:tc>
                  <a:txBody>
                    <a:bodyPr/>
                    <a:lstStyle/>
                    <a:p>
                      <a:pPr algn="ctr"/>
                      <a:r>
                        <a:rPr lang="en-US" sz="1500" dirty="0">
                          <a:latin typeface="Arial" panose="020B0604020202020204" pitchFamily="34" charset="0"/>
                          <a:cs typeface="Arial" panose="020B0604020202020204" pitchFamily="34" charset="0"/>
                        </a:rPr>
                        <a:t>Cross Plains Community Partner Inc</a:t>
                      </a:r>
                    </a:p>
                  </a:txBody>
                  <a:tcPr/>
                </a:tc>
                <a:tc>
                  <a:txBody>
                    <a:bodyPr/>
                    <a:lstStyle/>
                    <a:p>
                      <a:pPr algn="ctr"/>
                      <a:r>
                        <a:rPr lang="en-US" sz="1500" dirty="0">
                          <a:latin typeface="Arial" panose="020B0604020202020204" pitchFamily="34" charset="0"/>
                          <a:cs typeface="Arial" panose="020B0604020202020204" pitchFamily="34" charset="0"/>
                        </a:rPr>
                        <a:t>Cultivating Growth LLC</a:t>
                      </a:r>
                    </a:p>
                  </a:txBody>
                  <a:tcPr/>
                </a:tc>
                <a:extLst>
                  <a:ext uri="{0D108BD9-81ED-4DB2-BD59-A6C34878D82A}">
                    <a16:rowId xmlns:a16="http://schemas.microsoft.com/office/drawing/2014/main" val="3880540677"/>
                  </a:ext>
                </a:extLst>
              </a:tr>
              <a:tr h="370840">
                <a:tc>
                  <a:txBody>
                    <a:bodyPr/>
                    <a:lstStyle/>
                    <a:p>
                      <a:pPr algn="ctr"/>
                      <a:r>
                        <a:rPr lang="en-US" sz="1500" dirty="0">
                          <a:latin typeface="Arial" panose="020B0604020202020204" pitchFamily="34" charset="0"/>
                          <a:cs typeface="Arial" panose="020B0604020202020204" pitchFamily="34" charset="0"/>
                        </a:rPr>
                        <a:t>Deaf Access to Quality Life Inc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Arial" panose="020B0604020202020204" pitchFamily="34" charset="0"/>
                          <a:cs typeface="Arial" panose="020B0604020202020204" pitchFamily="34" charset="0"/>
                        </a:rPr>
                        <a:t>Douglas County Community Service Board</a:t>
                      </a:r>
                    </a:p>
                  </a:txBody>
                  <a:tcPr/>
                </a:tc>
                <a:tc>
                  <a:txBody>
                    <a:bodyPr/>
                    <a:lstStyle/>
                    <a:p>
                      <a:pPr algn="ctr"/>
                      <a:r>
                        <a:rPr lang="en-US" sz="1500" dirty="0">
                          <a:latin typeface="Arial" panose="020B0604020202020204" pitchFamily="34" charset="0"/>
                          <a:cs typeface="Arial" panose="020B0604020202020204" pitchFamily="34" charset="0"/>
                        </a:rPr>
                        <a:t>Griffin Area Resource Center</a:t>
                      </a:r>
                    </a:p>
                  </a:txBody>
                  <a:tcPr/>
                </a:tc>
                <a:tc>
                  <a:txBody>
                    <a:bodyPr/>
                    <a:lstStyle/>
                    <a:p>
                      <a:pPr algn="ctr"/>
                      <a:r>
                        <a:rPr lang="en-US" sz="1500" dirty="0">
                          <a:latin typeface="Arial" panose="020B0604020202020204" pitchFamily="34" charset="0"/>
                          <a:cs typeface="Arial" panose="020B0604020202020204" pitchFamily="34" charset="0"/>
                        </a:rPr>
                        <a:t>HFD Employment Consulting LLC</a:t>
                      </a:r>
                    </a:p>
                  </a:txBody>
                  <a:tcPr/>
                </a:tc>
                <a:extLst>
                  <a:ext uri="{0D108BD9-81ED-4DB2-BD59-A6C34878D82A}">
                    <a16:rowId xmlns:a16="http://schemas.microsoft.com/office/drawing/2014/main" val="820722214"/>
                  </a:ext>
                </a:extLst>
              </a:tr>
              <a:tr h="370840">
                <a:tc>
                  <a:txBody>
                    <a:bodyPr/>
                    <a:lstStyle/>
                    <a:p>
                      <a:pPr algn="ctr"/>
                      <a:r>
                        <a:rPr lang="en-US" sz="1500" dirty="0">
                          <a:latin typeface="Arial" panose="020B0604020202020204" pitchFamily="34" charset="0"/>
                          <a:cs typeface="Arial" panose="020B0604020202020204" pitchFamily="34" charset="0"/>
                        </a:rPr>
                        <a:t>Highland Rivers Health Community Service Board</a:t>
                      </a:r>
                    </a:p>
                  </a:txBody>
                  <a:tcPr/>
                </a:tc>
                <a:tc>
                  <a:txBody>
                    <a:bodyPr/>
                    <a:lstStyle/>
                    <a:p>
                      <a:pPr algn="ctr"/>
                      <a:r>
                        <a:rPr lang="en-US" sz="1500" dirty="0">
                          <a:latin typeface="Arial" panose="020B0604020202020204" pitchFamily="34" charset="0"/>
                          <a:cs typeface="Arial" panose="020B0604020202020204" pitchFamily="34" charset="0"/>
                        </a:rPr>
                        <a:t>Hope 4 Change Inc</a:t>
                      </a:r>
                    </a:p>
                  </a:txBody>
                  <a:tcPr/>
                </a:tc>
                <a:tc>
                  <a:txBody>
                    <a:bodyPr/>
                    <a:lstStyle/>
                    <a:p>
                      <a:pPr algn="ctr"/>
                      <a:r>
                        <a:rPr lang="en-US" sz="1500" dirty="0">
                          <a:latin typeface="Arial" panose="020B0604020202020204" pitchFamily="34" charset="0"/>
                          <a:cs typeface="Arial" panose="020B0604020202020204" pitchFamily="34" charset="0"/>
                        </a:rPr>
                        <a:t>Lookout Mountain Community Service Board</a:t>
                      </a:r>
                    </a:p>
                  </a:txBody>
                  <a:tcPr/>
                </a:tc>
                <a:tc>
                  <a:txBody>
                    <a:bodyPr/>
                    <a:lstStyle/>
                    <a:p>
                      <a:pPr algn="ctr"/>
                      <a:r>
                        <a:rPr lang="en-US" sz="1500" dirty="0">
                          <a:latin typeface="Arial" panose="020B0604020202020204" pitchFamily="34" charset="0"/>
                          <a:cs typeface="Arial" panose="020B0604020202020204" pitchFamily="34" charset="0"/>
                        </a:rPr>
                        <a:t>McIntosh Trail Community Service Board</a:t>
                      </a:r>
                    </a:p>
                  </a:txBody>
                  <a:tcPr/>
                </a:tc>
                <a:extLst>
                  <a:ext uri="{0D108BD9-81ED-4DB2-BD59-A6C34878D82A}">
                    <a16:rowId xmlns:a16="http://schemas.microsoft.com/office/drawing/2014/main" val="3773025525"/>
                  </a:ext>
                </a:extLst>
              </a:tr>
              <a:tr h="370840">
                <a:tc>
                  <a:txBody>
                    <a:bodyPr/>
                    <a:lstStyle/>
                    <a:p>
                      <a:pPr algn="ctr"/>
                      <a:r>
                        <a:rPr lang="en-US" sz="1500" dirty="0">
                          <a:latin typeface="Arial" panose="020B0604020202020204" pitchFamily="34" charset="0"/>
                          <a:cs typeface="Arial" panose="020B0604020202020204" pitchFamily="34" charset="0"/>
                        </a:rPr>
                        <a:t>Nobis Works Inc</a:t>
                      </a:r>
                    </a:p>
                  </a:txBody>
                  <a:tcPr/>
                </a:tc>
                <a:tc>
                  <a:txBody>
                    <a:bodyPr/>
                    <a:lstStyle/>
                    <a:p>
                      <a:pPr algn="ctr"/>
                      <a:r>
                        <a:rPr lang="en-US" sz="1500" dirty="0">
                          <a:latin typeface="Arial" panose="020B0604020202020204" pitchFamily="34" charset="0"/>
                          <a:cs typeface="Arial" panose="020B0604020202020204" pitchFamily="34" charset="0"/>
                        </a:rPr>
                        <a:t>Freedom Mobility Inc</a:t>
                      </a:r>
                    </a:p>
                  </a:txBody>
                  <a:tcPr/>
                </a:tc>
                <a:tc>
                  <a:txBody>
                    <a:bodyPr/>
                    <a:lstStyle/>
                    <a:p>
                      <a:pPr algn="ctr"/>
                      <a:r>
                        <a:rPr lang="en-US" sz="1500" dirty="0">
                          <a:latin typeface="Arial" panose="020B0604020202020204" pitchFamily="34" charset="0"/>
                          <a:cs typeface="Arial" panose="020B0604020202020204" pitchFamily="34" charset="0"/>
                        </a:rPr>
                        <a:t>Orange grove Center Inc</a:t>
                      </a:r>
                    </a:p>
                  </a:txBody>
                  <a:tcPr/>
                </a:tc>
                <a:tc>
                  <a:txBody>
                    <a:bodyPr/>
                    <a:lstStyle/>
                    <a:p>
                      <a:pPr algn="ctr"/>
                      <a:r>
                        <a:rPr lang="en-US" sz="1500" dirty="0">
                          <a:latin typeface="Arial" panose="020B0604020202020204" pitchFamily="34" charset="0"/>
                          <a:cs typeface="Arial" panose="020B0604020202020204" pitchFamily="34" charset="0"/>
                        </a:rPr>
                        <a:t>Pathways Center Community Service Board</a:t>
                      </a:r>
                    </a:p>
                  </a:txBody>
                  <a:tcPr/>
                </a:tc>
                <a:extLst>
                  <a:ext uri="{0D108BD9-81ED-4DB2-BD59-A6C34878D82A}">
                    <a16:rowId xmlns:a16="http://schemas.microsoft.com/office/drawing/2014/main" val="992229256"/>
                  </a:ext>
                </a:extLst>
              </a:tr>
              <a:tr h="370840">
                <a:tc>
                  <a:txBody>
                    <a:bodyPr/>
                    <a:lstStyle/>
                    <a:p>
                      <a:pPr algn="ctr"/>
                      <a:r>
                        <a:rPr lang="en-US" sz="1500" dirty="0">
                          <a:latin typeface="Arial" panose="020B0604020202020204" pitchFamily="34" charset="0"/>
                          <a:cs typeface="Arial" panose="020B0604020202020204" pitchFamily="34" charset="0"/>
                        </a:rPr>
                        <a:t>Raising A Standard Inc</a:t>
                      </a:r>
                    </a:p>
                  </a:txBody>
                  <a:tcPr/>
                </a:tc>
                <a:tc>
                  <a:txBody>
                    <a:bodyPr/>
                    <a:lstStyle/>
                    <a:p>
                      <a:pPr algn="ctr"/>
                      <a:r>
                        <a:rPr lang="en-US" sz="1500" dirty="0">
                          <a:latin typeface="Arial" panose="020B0604020202020204" pitchFamily="34" charset="0"/>
                          <a:cs typeface="Arial" panose="020B0604020202020204" pitchFamily="34" charset="0"/>
                        </a:rPr>
                        <a:t>Rocket Science</a:t>
                      </a:r>
                    </a:p>
                  </a:txBody>
                  <a:tcPr/>
                </a:tc>
                <a:tc>
                  <a:txBody>
                    <a:bodyPr/>
                    <a:lstStyle/>
                    <a:p>
                      <a:pPr algn="ctr"/>
                      <a:r>
                        <a:rPr lang="en-US" sz="1500" dirty="0">
                          <a:latin typeface="Arial" panose="020B0604020202020204" pitchFamily="34" charset="0"/>
                          <a:cs typeface="Arial" panose="020B0604020202020204" pitchFamily="34" charset="0"/>
                        </a:rPr>
                        <a:t>Stinson &amp; Associates</a:t>
                      </a:r>
                    </a:p>
                  </a:txBody>
                  <a:tcPr/>
                </a:tc>
                <a:tc>
                  <a:txBody>
                    <a:bodyPr/>
                    <a:lstStyle/>
                    <a:p>
                      <a:pPr algn="ctr"/>
                      <a:r>
                        <a:rPr lang="en-US" sz="1500" dirty="0">
                          <a:latin typeface="Arial" panose="020B0604020202020204" pitchFamily="34" charset="0"/>
                          <a:cs typeface="Arial" panose="020B0604020202020204" pitchFamily="34" charset="0"/>
                        </a:rPr>
                        <a:t>Stride Horse Park TEMS</a:t>
                      </a:r>
                    </a:p>
                  </a:txBody>
                  <a:tcPr/>
                </a:tc>
                <a:extLst>
                  <a:ext uri="{0D108BD9-81ED-4DB2-BD59-A6C34878D82A}">
                    <a16:rowId xmlns:a16="http://schemas.microsoft.com/office/drawing/2014/main" val="2087547616"/>
                  </a:ext>
                </a:extLst>
              </a:tr>
              <a:tr h="370840">
                <a:tc>
                  <a:txBody>
                    <a:bodyPr/>
                    <a:lstStyle/>
                    <a:p>
                      <a:pPr algn="ctr"/>
                      <a:r>
                        <a:rPr lang="en-US" sz="1500" dirty="0">
                          <a:latin typeface="Arial" panose="020B0604020202020204" pitchFamily="34" charset="0"/>
                          <a:cs typeface="Arial" panose="020B0604020202020204" pitchFamily="34" charset="0"/>
                        </a:rPr>
                        <a:t>Turning Point</a:t>
                      </a:r>
                    </a:p>
                  </a:txBody>
                  <a:tcPr/>
                </a:tc>
                <a:tc>
                  <a:txBody>
                    <a:bodyPr/>
                    <a:lstStyle/>
                    <a:p>
                      <a:pPr algn="ctr"/>
                      <a:r>
                        <a:rPr lang="en-US" sz="1500" dirty="0">
                          <a:latin typeface="Arial" panose="020B0604020202020204" pitchFamily="34" charset="0"/>
                          <a:cs typeface="Arial" panose="020B0604020202020204" pitchFamily="34" charset="0"/>
                        </a:rPr>
                        <a:t>Vision Rehabilitation Services of GA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Arial" panose="020B0604020202020204" pitchFamily="34" charset="0"/>
                          <a:cs typeface="Arial" panose="020B0604020202020204" pitchFamily="34" charset="0"/>
                        </a:rPr>
                        <a:t>White Columns Rehabilitation Service</a:t>
                      </a:r>
                    </a:p>
                    <a:p>
                      <a:pPr algn="ctr"/>
                      <a:endParaRPr lang="en-US" sz="1500" dirty="0">
                        <a:latin typeface="Arial" panose="020B0604020202020204" pitchFamily="34" charset="0"/>
                        <a:cs typeface="Arial" panose="020B0604020202020204" pitchFamily="34" charset="0"/>
                      </a:endParaRPr>
                    </a:p>
                  </a:txBody>
                  <a:tcPr/>
                </a:tc>
                <a:tc>
                  <a:txBody>
                    <a:bodyPr/>
                    <a:lstStyle/>
                    <a:p>
                      <a:pPr algn="ctr"/>
                      <a:endParaRPr lang="en-US" sz="1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92344131"/>
                  </a:ext>
                </a:extLst>
              </a:tr>
            </a:tbl>
          </a:graphicData>
        </a:graphic>
      </p:graphicFrame>
    </p:spTree>
    <p:extLst>
      <p:ext uri="{BB962C8B-B14F-4D97-AF65-F5344CB8AC3E}">
        <p14:creationId xmlns:p14="http://schemas.microsoft.com/office/powerpoint/2010/main" val="3511057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F64F3-EE0A-DE4D-FA57-F8E6E0109D8F}"/>
              </a:ext>
            </a:extLst>
          </p:cNvPr>
          <p:cNvSpPr>
            <a:spLocks noGrp="1"/>
          </p:cNvSpPr>
          <p:nvPr>
            <p:ph type="sldNum" sz="quarter" idx="12"/>
          </p:nvPr>
        </p:nvSpPr>
        <p:spPr/>
        <p:txBody>
          <a:bodyPr/>
          <a:lstStyle/>
          <a:p>
            <a:fld id="{9674BE43-9AAD-40E5-B13E-C9A46A52A912}" type="slidenum">
              <a:rPr lang="en-US">
                <a:solidFill>
                  <a:prstClr val="black">
                    <a:tint val="75000"/>
                  </a:prstClr>
                </a:solidFill>
                <a:latin typeface="Calibri" panose="020F0502020204030204"/>
              </a:rPr>
              <a:pPr/>
              <a:t>19</a:t>
            </a:fld>
            <a:endParaRPr lang="en-US" dirty="0">
              <a:solidFill>
                <a:prstClr val="black">
                  <a:tint val="75000"/>
                </a:prstClr>
              </a:solidFill>
              <a:latin typeface="Calibri" panose="020F0502020204030204"/>
            </a:endParaRPr>
          </a:p>
        </p:txBody>
      </p:sp>
      <p:pic>
        <p:nvPicPr>
          <p:cNvPr id="10" name="Picture 9" descr="Icon&#10;&#10;Description automatically generated">
            <a:extLst>
              <a:ext uri="{FF2B5EF4-FFF2-40B4-BE49-F238E27FC236}">
                <a16:creationId xmlns:a16="http://schemas.microsoft.com/office/drawing/2014/main" id="{B57CFB47-DE67-F835-F3DE-77082F48A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18" name="Straight Connector 17">
            <a:extLst>
              <a:ext uri="{FF2B5EF4-FFF2-40B4-BE49-F238E27FC236}">
                <a16:creationId xmlns:a16="http://schemas.microsoft.com/office/drawing/2014/main" id="{CD39087C-35EF-E62D-07A6-DFCD9BAA8694}"/>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F82799B-43C8-9A95-9326-B6231A290FA4}"/>
              </a:ext>
            </a:extLst>
          </p:cNvPr>
          <p:cNvSpPr txBox="1"/>
          <p:nvPr/>
        </p:nvSpPr>
        <p:spPr>
          <a:xfrm>
            <a:off x="-319737" y="863185"/>
            <a:ext cx="8276621" cy="769441"/>
          </a:xfrm>
          <a:prstGeom prst="rect">
            <a:avLst/>
          </a:prstGeom>
          <a:noFill/>
        </p:spPr>
        <p:txBody>
          <a:bodyPr wrap="square" rtlCol="0">
            <a:spAutoFit/>
          </a:bodyPr>
          <a:lstStyle/>
          <a:p>
            <a:r>
              <a:rPr lang="en-US" sz="1500" dirty="0">
                <a:latin typeface="Arial" panose="020B0604020202020204" pitchFamily="34" charset="0"/>
                <a:ea typeface="PMingLiU" panose="02020500000000000000" pitchFamily="18" charset="-120"/>
                <a:cs typeface="Arial" panose="020B0604020202020204" pitchFamily="34" charset="0"/>
              </a:rPr>
              <a:t> </a:t>
            </a:r>
          </a:p>
          <a:p>
            <a:pPr lvl="4"/>
            <a:r>
              <a:rPr lang="en-US" sz="1500" dirty="0">
                <a:latin typeface="Arial" panose="020B0604020202020204" pitchFamily="34" charset="0"/>
                <a:ea typeface="PMingLiU" panose="02020500000000000000" pitchFamily="18" charset="-120"/>
                <a:cs typeface="Arial" panose="020B0604020202020204" pitchFamily="34" charset="0"/>
              </a:rPr>
              <a:t>                               </a:t>
            </a:r>
            <a:r>
              <a:rPr lang="en-US" sz="1500" b="1" dirty="0">
                <a:latin typeface="Arial" panose="020B0604020202020204" pitchFamily="34" charset="0"/>
                <a:ea typeface="PMingLiU" panose="02020500000000000000" pitchFamily="18" charset="-120"/>
                <a:cs typeface="Arial" panose="020B0604020202020204" pitchFamily="34" charset="0"/>
              </a:rPr>
              <a:t>                   </a:t>
            </a:r>
            <a:endParaRPr lang="en-US" sz="1500" dirty="0">
              <a:latin typeface="Arial" panose="020B0604020202020204" pitchFamily="34" charset="0"/>
              <a:ea typeface="PMingLiU" panose="02020500000000000000" pitchFamily="18" charset="-120"/>
              <a:cs typeface="Arial" panose="020B0604020202020204" pitchFamily="34" charset="0"/>
            </a:endParaRPr>
          </a:p>
          <a:p>
            <a:endParaRPr lang="en-US" sz="1400" dirty="0">
              <a:latin typeface="Calibri" panose="020F0502020204030204" pitchFamily="34" charset="0"/>
              <a:ea typeface="PMingLiU" panose="02020500000000000000" pitchFamily="18" charset="-120"/>
            </a:endParaRPr>
          </a:p>
        </p:txBody>
      </p:sp>
      <p:graphicFrame>
        <p:nvGraphicFramePr>
          <p:cNvPr id="8" name="Table 7">
            <a:extLst>
              <a:ext uri="{FF2B5EF4-FFF2-40B4-BE49-F238E27FC236}">
                <a16:creationId xmlns:a16="http://schemas.microsoft.com/office/drawing/2014/main" id="{6E993628-8DEC-C4D4-9E30-EF545A9C8EF3}"/>
              </a:ext>
            </a:extLst>
          </p:cNvPr>
          <p:cNvGraphicFramePr>
            <a:graphicFrameLocks noGrp="1"/>
          </p:cNvGraphicFramePr>
          <p:nvPr>
            <p:extLst>
              <p:ext uri="{D42A27DB-BD31-4B8C-83A1-F6EECF244321}">
                <p14:modId xmlns:p14="http://schemas.microsoft.com/office/powerpoint/2010/main" val="3896291827"/>
              </p:ext>
            </p:extLst>
          </p:nvPr>
        </p:nvGraphicFramePr>
        <p:xfrm>
          <a:off x="623358" y="320921"/>
          <a:ext cx="7897284" cy="4897120"/>
        </p:xfrm>
        <a:graphic>
          <a:graphicData uri="http://schemas.openxmlformats.org/drawingml/2006/table">
            <a:tbl>
              <a:tblPr firstRow="1" bandRow="1">
                <a:tableStyleId>{BDBED569-4797-4DF1-A0F4-6AAB3CD982D8}</a:tableStyleId>
              </a:tblPr>
              <a:tblGrid>
                <a:gridCol w="1974321">
                  <a:extLst>
                    <a:ext uri="{9D8B030D-6E8A-4147-A177-3AD203B41FA5}">
                      <a16:colId xmlns:a16="http://schemas.microsoft.com/office/drawing/2014/main" val="397766129"/>
                    </a:ext>
                  </a:extLst>
                </a:gridCol>
                <a:gridCol w="1974321">
                  <a:extLst>
                    <a:ext uri="{9D8B030D-6E8A-4147-A177-3AD203B41FA5}">
                      <a16:colId xmlns:a16="http://schemas.microsoft.com/office/drawing/2014/main" val="1450104953"/>
                    </a:ext>
                  </a:extLst>
                </a:gridCol>
                <a:gridCol w="1974321">
                  <a:extLst>
                    <a:ext uri="{9D8B030D-6E8A-4147-A177-3AD203B41FA5}">
                      <a16:colId xmlns:a16="http://schemas.microsoft.com/office/drawing/2014/main" val="2515192739"/>
                    </a:ext>
                  </a:extLst>
                </a:gridCol>
                <a:gridCol w="1974321">
                  <a:extLst>
                    <a:ext uri="{9D8B030D-6E8A-4147-A177-3AD203B41FA5}">
                      <a16:colId xmlns:a16="http://schemas.microsoft.com/office/drawing/2014/main" val="2934609378"/>
                    </a:ext>
                  </a:extLst>
                </a:gridCol>
              </a:tblGrid>
              <a:tr h="370840">
                <a:tc gridSpan="4">
                  <a:txBody>
                    <a:bodyPr/>
                    <a:lstStyle/>
                    <a:p>
                      <a:pPr algn="ctr"/>
                      <a:r>
                        <a:rPr lang="en-US" sz="1500" b="1" dirty="0">
                          <a:latin typeface="Arial" panose="020B0604020202020204" pitchFamily="34" charset="0"/>
                          <a:cs typeface="Arial" panose="020B0604020202020204" pitchFamily="34" charset="0"/>
                        </a:rPr>
                        <a:t>DELLA SHOWERS</a:t>
                      </a:r>
                    </a:p>
                    <a:p>
                      <a:pPr algn="ctr"/>
                      <a:r>
                        <a:rPr lang="en-US" sz="1500" b="1" dirty="0">
                          <a:latin typeface="Arial" panose="020B0604020202020204" pitchFamily="34" charset="0"/>
                          <a:cs typeface="Arial" panose="020B0604020202020204" pitchFamily="34" charset="0"/>
                        </a:rPr>
                        <a:t>DISTRICTS 3 &amp; 4</a:t>
                      </a:r>
                    </a:p>
                  </a:txBody>
                  <a:tcPr>
                    <a:solidFill>
                      <a:srgbClr val="FFFF00"/>
                    </a:solidFill>
                  </a:tcPr>
                </a:tc>
                <a:tc hMerge="1">
                  <a:txBody>
                    <a:bodyPr/>
                    <a:lstStyle/>
                    <a:p>
                      <a:pPr algn="ctr"/>
                      <a:endParaRPr lang="en-US" sz="1500" b="0" dirty="0">
                        <a:latin typeface="Arial" panose="020B0604020202020204" pitchFamily="34" charset="0"/>
                        <a:cs typeface="Arial" panose="020B0604020202020204" pitchFamily="34" charset="0"/>
                      </a:endParaRPr>
                    </a:p>
                  </a:txBody>
                  <a:tcPr/>
                </a:tc>
                <a:tc hMerge="1">
                  <a:txBody>
                    <a:bodyPr/>
                    <a:lstStyle/>
                    <a:p>
                      <a:pPr algn="ctr"/>
                      <a:endParaRPr lang="en-US" sz="1500" b="0" dirty="0">
                        <a:latin typeface="Arial" panose="020B0604020202020204" pitchFamily="34" charset="0"/>
                        <a:cs typeface="Arial" panose="020B0604020202020204" pitchFamily="34" charset="0"/>
                      </a:endParaRPr>
                    </a:p>
                  </a:txBody>
                  <a:tcPr/>
                </a:tc>
                <a:tc hMerge="1">
                  <a:txBody>
                    <a:bodyPr/>
                    <a:lstStyle/>
                    <a:p>
                      <a:pPr algn="ctr"/>
                      <a:endParaRPr lang="en-US" sz="15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8053823"/>
                  </a:ext>
                </a:extLst>
              </a:tr>
              <a:tr h="370840">
                <a:tc>
                  <a:txBody>
                    <a:bodyPr/>
                    <a:lstStyle/>
                    <a:p>
                      <a:pPr algn="ctr"/>
                      <a:r>
                        <a:rPr lang="en-US" sz="1500" b="0" dirty="0">
                          <a:latin typeface="Arial" panose="020B0604020202020204" pitchFamily="34" charset="0"/>
                          <a:cs typeface="Arial" panose="020B0604020202020204" pitchFamily="34" charset="0"/>
                        </a:rPr>
                        <a:t>Advantage Behavioral Health Systems</a:t>
                      </a:r>
                    </a:p>
                  </a:txBody>
                  <a:tcPr/>
                </a:tc>
                <a:tc>
                  <a:txBody>
                    <a:bodyPr/>
                    <a:lstStyle/>
                    <a:p>
                      <a:pPr algn="ctr"/>
                      <a:r>
                        <a:rPr lang="en-US" sz="1500" b="0" dirty="0">
                          <a:latin typeface="Arial" panose="020B0604020202020204" pitchFamily="34" charset="0"/>
                          <a:cs typeface="Arial" panose="020B0604020202020204" pitchFamily="34" charset="0"/>
                        </a:rPr>
                        <a:t>ANF Motivational Life Coaching LLC</a:t>
                      </a:r>
                    </a:p>
                  </a:txBody>
                  <a:tcPr/>
                </a:tc>
                <a:tc>
                  <a:txBody>
                    <a:bodyPr/>
                    <a:lstStyle/>
                    <a:p>
                      <a:pPr algn="ctr"/>
                      <a:r>
                        <a:rPr lang="en-US" sz="1500" b="0" dirty="0" err="1">
                          <a:latin typeface="Arial" panose="020B0604020202020204" pitchFamily="34" charset="0"/>
                          <a:cs typeface="Arial" panose="020B0604020202020204" pitchFamily="34" charset="0"/>
                        </a:rPr>
                        <a:t>Avita</a:t>
                      </a:r>
                      <a:r>
                        <a:rPr lang="en-US" sz="1500" b="0" dirty="0">
                          <a:latin typeface="Arial" panose="020B0604020202020204" pitchFamily="34" charset="0"/>
                          <a:cs typeface="Arial" panose="020B0604020202020204" pitchFamily="34" charset="0"/>
                        </a:rPr>
                        <a:t> Community Partners</a:t>
                      </a:r>
                    </a:p>
                  </a:txBody>
                  <a:tcPr/>
                </a:tc>
                <a:tc>
                  <a:txBody>
                    <a:bodyPr/>
                    <a:lstStyle/>
                    <a:p>
                      <a:pPr algn="ctr"/>
                      <a:r>
                        <a:rPr lang="en-US" sz="1500" b="0" dirty="0" err="1">
                          <a:latin typeface="Arial" panose="020B0604020202020204" pitchFamily="34" charset="0"/>
                          <a:cs typeface="Arial" panose="020B0604020202020204" pitchFamily="34" charset="0"/>
                        </a:rPr>
                        <a:t>BlazeSports</a:t>
                      </a:r>
                      <a:r>
                        <a:rPr lang="en-US" sz="1500" b="0" dirty="0">
                          <a:latin typeface="Arial" panose="020B0604020202020204" pitchFamily="34" charset="0"/>
                          <a:cs typeface="Arial" panose="020B0604020202020204" pitchFamily="34" charset="0"/>
                        </a:rPr>
                        <a:t> America</a:t>
                      </a:r>
                    </a:p>
                  </a:txBody>
                  <a:tcPr/>
                </a:tc>
                <a:extLst>
                  <a:ext uri="{0D108BD9-81ED-4DB2-BD59-A6C34878D82A}">
                    <a16:rowId xmlns:a16="http://schemas.microsoft.com/office/drawing/2014/main" val="978179480"/>
                  </a:ext>
                </a:extLst>
              </a:tr>
              <a:tr h="370840">
                <a:tc>
                  <a:txBody>
                    <a:bodyPr/>
                    <a:lstStyle/>
                    <a:p>
                      <a:pPr algn="ctr"/>
                      <a:r>
                        <a:rPr lang="en-US" sz="1500" dirty="0">
                          <a:latin typeface="Arial" panose="020B0604020202020204" pitchFamily="34" charset="0"/>
                          <a:cs typeface="Arial" panose="020B0604020202020204" pitchFamily="34" charset="0"/>
                        </a:rPr>
                        <a:t>Bobby Dodd</a:t>
                      </a:r>
                    </a:p>
                  </a:txBody>
                  <a:tcPr/>
                </a:tc>
                <a:tc>
                  <a:txBody>
                    <a:bodyPr/>
                    <a:lstStyle/>
                    <a:p>
                      <a:pPr algn="ctr"/>
                      <a:r>
                        <a:rPr lang="en-US" sz="1500" dirty="0">
                          <a:latin typeface="Arial" panose="020B0604020202020204" pitchFamily="34" charset="0"/>
                          <a:cs typeface="Arial" panose="020B0604020202020204" pitchFamily="34" charset="0"/>
                        </a:rPr>
                        <a:t>Bridges from School to Work Inc</a:t>
                      </a:r>
                    </a:p>
                  </a:txBody>
                  <a:tcPr/>
                </a:tc>
                <a:tc>
                  <a:txBody>
                    <a:bodyPr/>
                    <a:lstStyle/>
                    <a:p>
                      <a:pPr algn="ctr"/>
                      <a:r>
                        <a:rPr lang="en-US" sz="1500" dirty="0">
                          <a:latin typeface="Arial" panose="020B0604020202020204" pitchFamily="34" charset="0"/>
                          <a:cs typeface="Arial" panose="020B0604020202020204" pitchFamily="34" charset="0"/>
                        </a:rPr>
                        <a:t>Briggs &amp; Associates Inc</a:t>
                      </a:r>
                    </a:p>
                  </a:txBody>
                  <a:tcPr/>
                </a:tc>
                <a:tc>
                  <a:txBody>
                    <a:bodyPr/>
                    <a:lstStyle/>
                    <a:p>
                      <a:pPr algn="ctr"/>
                      <a:r>
                        <a:rPr lang="en-US" sz="1500" dirty="0">
                          <a:latin typeface="Arial" panose="020B0604020202020204" pitchFamily="34" charset="0"/>
                          <a:cs typeface="Arial" panose="020B0604020202020204" pitchFamily="34" charset="0"/>
                        </a:rPr>
                        <a:t>CBA Consulting</a:t>
                      </a:r>
                    </a:p>
                  </a:txBody>
                  <a:tcPr/>
                </a:tc>
                <a:extLst>
                  <a:ext uri="{0D108BD9-81ED-4DB2-BD59-A6C34878D82A}">
                    <a16:rowId xmlns:a16="http://schemas.microsoft.com/office/drawing/2014/main" val="3880540677"/>
                  </a:ext>
                </a:extLst>
              </a:tr>
              <a:tr h="370840">
                <a:tc>
                  <a:txBody>
                    <a:bodyPr/>
                    <a:lstStyle/>
                    <a:p>
                      <a:pPr algn="ctr"/>
                      <a:r>
                        <a:rPr lang="en-US" sz="1500" dirty="0">
                          <a:latin typeface="Arial" panose="020B0604020202020204" pitchFamily="34" charset="0"/>
                          <a:cs typeface="Arial" panose="020B0604020202020204" pitchFamily="34" charset="0"/>
                        </a:rPr>
                        <a:t>Collective Communities Inc</a:t>
                      </a:r>
                    </a:p>
                  </a:txBody>
                  <a:tcPr/>
                </a:tc>
                <a:tc>
                  <a:txBody>
                    <a:bodyPr/>
                    <a:lstStyle/>
                    <a:p>
                      <a:pPr algn="ctr"/>
                      <a:r>
                        <a:rPr lang="en-US" sz="1500" dirty="0">
                          <a:latin typeface="Arial" panose="020B0604020202020204" pitchFamily="34" charset="0"/>
                          <a:cs typeface="Arial" panose="020B0604020202020204" pitchFamily="34" charset="0"/>
                        </a:rPr>
                        <a:t>Community Friendship Inc</a:t>
                      </a:r>
                    </a:p>
                  </a:txBody>
                  <a:tcPr/>
                </a:tc>
                <a:tc>
                  <a:txBody>
                    <a:bodyPr/>
                    <a:lstStyle/>
                    <a:p>
                      <a:pPr algn="ctr"/>
                      <a:r>
                        <a:rPr lang="en-US" sz="1500" dirty="0">
                          <a:latin typeface="Arial" panose="020B0604020202020204" pitchFamily="34" charset="0"/>
                          <a:cs typeface="Arial" panose="020B0604020202020204" pitchFamily="34" charset="0"/>
                        </a:rPr>
                        <a:t>Core Inc</a:t>
                      </a:r>
                    </a:p>
                  </a:txBody>
                  <a:tcPr/>
                </a:tc>
                <a:tc>
                  <a:txBody>
                    <a:bodyPr/>
                    <a:lstStyle/>
                    <a:p>
                      <a:pPr algn="ctr"/>
                      <a:r>
                        <a:rPr lang="en-US" sz="1500" dirty="0">
                          <a:latin typeface="Arial" panose="020B0604020202020204" pitchFamily="34" charset="0"/>
                          <a:cs typeface="Arial" panose="020B0604020202020204" pitchFamily="34" charset="0"/>
                        </a:rPr>
                        <a:t>Creative Enterprise</a:t>
                      </a:r>
                    </a:p>
                  </a:txBody>
                  <a:tcPr/>
                </a:tc>
                <a:extLst>
                  <a:ext uri="{0D108BD9-81ED-4DB2-BD59-A6C34878D82A}">
                    <a16:rowId xmlns:a16="http://schemas.microsoft.com/office/drawing/2014/main" val="820722214"/>
                  </a:ext>
                </a:extLst>
              </a:tr>
              <a:tr h="370840">
                <a:tc>
                  <a:txBody>
                    <a:bodyPr/>
                    <a:lstStyle/>
                    <a:p>
                      <a:pPr algn="ctr"/>
                      <a:r>
                        <a:rPr lang="en-US" sz="1500" dirty="0">
                          <a:latin typeface="Arial" panose="020B0604020202020204" pitchFamily="34" charset="0"/>
                          <a:cs typeface="Arial" panose="020B0604020202020204" pitchFamily="34" charset="0"/>
                        </a:rPr>
                        <a:t>Eaton Academy</a:t>
                      </a:r>
                    </a:p>
                  </a:txBody>
                  <a:tcPr/>
                </a:tc>
                <a:tc>
                  <a:txBody>
                    <a:bodyPr/>
                    <a:lstStyle/>
                    <a:p>
                      <a:pPr algn="ctr"/>
                      <a:r>
                        <a:rPr lang="en-US" sz="1500" dirty="0">
                          <a:latin typeface="Arial" panose="020B0604020202020204" pitchFamily="34" charset="0"/>
                          <a:cs typeface="Arial" panose="020B0604020202020204" pitchFamily="34" charset="0"/>
                        </a:rPr>
                        <a:t>Georgia Center for the Deaf and Hard of Hearing Inc</a:t>
                      </a:r>
                    </a:p>
                  </a:txBody>
                  <a:tcPr/>
                </a:tc>
                <a:tc>
                  <a:txBody>
                    <a:bodyPr/>
                    <a:lstStyle/>
                    <a:p>
                      <a:pPr algn="ctr"/>
                      <a:r>
                        <a:rPr lang="en-US" sz="1500" dirty="0">
                          <a:latin typeface="Arial" panose="020B0604020202020204" pitchFamily="34" charset="0"/>
                          <a:cs typeface="Arial" panose="020B0604020202020204" pitchFamily="34" charset="0"/>
                        </a:rPr>
                        <a:t>Georgia Community Support &amp; Solutions Inc</a:t>
                      </a:r>
                    </a:p>
                  </a:txBody>
                  <a:tcPr/>
                </a:tc>
                <a:tc>
                  <a:txBody>
                    <a:bodyPr/>
                    <a:lstStyle/>
                    <a:p>
                      <a:pPr algn="ctr"/>
                      <a:r>
                        <a:rPr lang="en-US" sz="1500" dirty="0">
                          <a:latin typeface="Arial" panose="020B0604020202020204" pitchFamily="34" charset="0"/>
                          <a:cs typeface="Arial" panose="020B0604020202020204" pitchFamily="34" charset="0"/>
                        </a:rPr>
                        <a:t>Goodwill of North GA</a:t>
                      </a:r>
                    </a:p>
                  </a:txBody>
                  <a:tcPr/>
                </a:tc>
                <a:extLst>
                  <a:ext uri="{0D108BD9-81ED-4DB2-BD59-A6C34878D82A}">
                    <a16:rowId xmlns:a16="http://schemas.microsoft.com/office/drawing/2014/main" val="3773025525"/>
                  </a:ext>
                </a:extLst>
              </a:tr>
              <a:tr h="370840">
                <a:tc>
                  <a:txBody>
                    <a:bodyPr/>
                    <a:lstStyle/>
                    <a:p>
                      <a:pPr algn="ctr"/>
                      <a:r>
                        <a:rPr lang="en-US" sz="1500" dirty="0">
                          <a:latin typeface="Arial" panose="020B0604020202020204" pitchFamily="34" charset="0"/>
                          <a:cs typeface="Arial" panose="020B0604020202020204" pitchFamily="34" charset="0"/>
                        </a:rPr>
                        <a:t>Hunter Rodgers Corp</a:t>
                      </a:r>
                    </a:p>
                  </a:txBody>
                  <a:tcPr/>
                </a:tc>
                <a:tc>
                  <a:txBody>
                    <a:bodyPr/>
                    <a:lstStyle/>
                    <a:p>
                      <a:pPr algn="ctr"/>
                      <a:r>
                        <a:rPr lang="en-US" sz="1500" dirty="0">
                          <a:latin typeface="Arial" panose="020B0604020202020204" pitchFamily="34" charset="0"/>
                          <a:cs typeface="Arial" panose="020B0604020202020204" pitchFamily="34" charset="0"/>
                        </a:rPr>
                        <a:t>Inner Vision LLC</a:t>
                      </a:r>
                    </a:p>
                  </a:txBody>
                  <a:tcPr/>
                </a:tc>
                <a:tc>
                  <a:txBody>
                    <a:bodyPr/>
                    <a:lstStyle/>
                    <a:p>
                      <a:pPr algn="ctr"/>
                      <a:r>
                        <a:rPr lang="en-US" sz="1500" dirty="0">
                          <a:latin typeface="Arial" panose="020B0604020202020204" pitchFamily="34" charset="0"/>
                          <a:cs typeface="Arial" panose="020B0604020202020204" pitchFamily="34" charset="0"/>
                        </a:rPr>
                        <a:t>Jason </a:t>
                      </a:r>
                      <a:r>
                        <a:rPr lang="en-US" sz="1500" dirty="0" err="1">
                          <a:latin typeface="Arial" panose="020B0604020202020204" pitchFamily="34" charset="0"/>
                          <a:cs typeface="Arial" panose="020B0604020202020204" pitchFamily="34" charset="0"/>
                        </a:rPr>
                        <a:t>Bombelyn</a:t>
                      </a:r>
                      <a:endParaRPr lang="en-US" sz="1500" dirty="0">
                        <a:latin typeface="Arial" panose="020B0604020202020204" pitchFamily="34" charset="0"/>
                        <a:cs typeface="Arial" panose="020B0604020202020204" pitchFamily="34" charset="0"/>
                      </a:endParaRPr>
                    </a:p>
                  </a:txBody>
                  <a:tcPr/>
                </a:tc>
                <a:tc>
                  <a:txBody>
                    <a:bodyPr/>
                    <a:lstStyle/>
                    <a:p>
                      <a:pPr algn="ctr"/>
                      <a:r>
                        <a:rPr lang="en-US" sz="1500" dirty="0">
                          <a:latin typeface="Arial" panose="020B0604020202020204" pitchFamily="34" charset="0"/>
                          <a:cs typeface="Arial" panose="020B0604020202020204" pitchFamily="34" charset="0"/>
                        </a:rPr>
                        <a:t>Jewish Family &amp; Career Services</a:t>
                      </a:r>
                    </a:p>
                  </a:txBody>
                  <a:tcPr/>
                </a:tc>
                <a:extLst>
                  <a:ext uri="{0D108BD9-81ED-4DB2-BD59-A6C34878D82A}">
                    <a16:rowId xmlns:a16="http://schemas.microsoft.com/office/drawing/2014/main" val="992229256"/>
                  </a:ext>
                </a:extLst>
              </a:tr>
              <a:tr h="370840">
                <a:tc>
                  <a:txBody>
                    <a:bodyPr/>
                    <a:lstStyle/>
                    <a:p>
                      <a:pPr algn="ctr"/>
                      <a:r>
                        <a:rPr lang="en-US" sz="1500" dirty="0">
                          <a:latin typeface="Arial" panose="020B0604020202020204" pitchFamily="34" charset="0"/>
                          <a:cs typeface="Arial" panose="020B0604020202020204" pitchFamily="34" charset="0"/>
                        </a:rPr>
                        <a:t>Kenneth Yates</a:t>
                      </a:r>
                    </a:p>
                  </a:txBody>
                  <a:tcPr/>
                </a:tc>
                <a:tc>
                  <a:txBody>
                    <a:bodyPr/>
                    <a:lstStyle/>
                    <a:p>
                      <a:pPr algn="ctr"/>
                      <a:r>
                        <a:rPr lang="en-US" sz="1500" dirty="0">
                          <a:latin typeface="Arial" panose="020B0604020202020204" pitchFamily="34" charset="0"/>
                          <a:cs typeface="Arial" panose="020B0604020202020204" pitchFamily="34" charset="0"/>
                        </a:rPr>
                        <a:t>LJ Robinson </a:t>
                      </a:r>
                    </a:p>
                  </a:txBody>
                  <a:tcPr/>
                </a:tc>
                <a:tc>
                  <a:txBody>
                    <a:bodyPr/>
                    <a:lstStyle/>
                    <a:p>
                      <a:pPr algn="ctr"/>
                      <a:r>
                        <a:rPr lang="en-US" sz="1500" dirty="0" err="1">
                          <a:latin typeface="Arial" panose="020B0604020202020204" pitchFamily="34" charset="0"/>
                          <a:cs typeface="Arial" panose="020B0604020202020204" pitchFamily="34" charset="0"/>
                        </a:rPr>
                        <a:t>LBanes</a:t>
                      </a:r>
                      <a:r>
                        <a:rPr lang="en-US" sz="1500" dirty="0">
                          <a:latin typeface="Arial" panose="020B0604020202020204" pitchFamily="34" charset="0"/>
                          <a:cs typeface="Arial" panose="020B0604020202020204" pitchFamily="34" charset="0"/>
                        </a:rPr>
                        <a:t> LLC</a:t>
                      </a:r>
                    </a:p>
                  </a:txBody>
                  <a:tcPr/>
                </a:tc>
                <a:tc>
                  <a:txBody>
                    <a:bodyPr/>
                    <a:lstStyle/>
                    <a:p>
                      <a:pPr algn="ctr"/>
                      <a:r>
                        <a:rPr lang="en-US" sz="1500" dirty="0">
                          <a:latin typeface="Arial" panose="020B0604020202020204" pitchFamily="34" charset="0"/>
                          <a:cs typeface="Arial" panose="020B0604020202020204" pitchFamily="34" charset="0"/>
                        </a:rPr>
                        <a:t>Lou </a:t>
                      </a:r>
                      <a:r>
                        <a:rPr lang="en-US" sz="1500" dirty="0" err="1">
                          <a:latin typeface="Arial" panose="020B0604020202020204" pitchFamily="34" charset="0"/>
                          <a:cs typeface="Arial" panose="020B0604020202020204" pitchFamily="34" charset="0"/>
                        </a:rPr>
                        <a:t>Derand</a:t>
                      </a:r>
                      <a:endParaRPr lang="en-US" sz="1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73249543"/>
                  </a:ext>
                </a:extLst>
              </a:tr>
              <a:tr h="370840">
                <a:tc>
                  <a:txBody>
                    <a:bodyPr/>
                    <a:lstStyle/>
                    <a:p>
                      <a:pPr algn="ctr"/>
                      <a:r>
                        <a:rPr lang="en-US" sz="1500" dirty="0">
                          <a:solidFill>
                            <a:schemeClr val="tx1"/>
                          </a:solidFill>
                          <a:latin typeface="Arial" panose="020B0604020202020204" pitchFamily="34" charset="0"/>
                          <a:cs typeface="Arial" panose="020B0604020202020204" pitchFamily="34" charset="0"/>
                        </a:rPr>
                        <a:t>SGH</a:t>
                      </a:r>
                      <a:r>
                        <a:rPr lang="en-US" sz="1500" dirty="0">
                          <a:latin typeface="Arial" panose="020B0604020202020204" pitchFamily="34" charset="0"/>
                          <a:cs typeface="Arial" panose="020B0604020202020204" pitchFamily="34" charset="0"/>
                        </a:rPr>
                        <a:t> Consulting &amp; Supportive Services LLC</a:t>
                      </a:r>
                    </a:p>
                  </a:txBody>
                  <a:tcPr/>
                </a:tc>
                <a:tc>
                  <a:txBody>
                    <a:bodyPr/>
                    <a:lstStyle/>
                    <a:p>
                      <a:pPr algn="ctr"/>
                      <a:r>
                        <a:rPr lang="en-US" sz="1500" dirty="0">
                          <a:latin typeface="Arial" panose="020B0604020202020204" pitchFamily="34" charset="0"/>
                          <a:cs typeface="Arial" panose="020B0604020202020204" pitchFamily="34" charset="0"/>
                        </a:rPr>
                        <a:t>Side By Side Brain Injury Clubhouse Inc</a:t>
                      </a:r>
                    </a:p>
                  </a:txBody>
                  <a:tcPr/>
                </a:tc>
                <a:tc>
                  <a:txBody>
                    <a:bodyPr/>
                    <a:lstStyle/>
                    <a:p>
                      <a:pPr algn="ctr"/>
                      <a:r>
                        <a:rPr lang="en-US" sz="1500" dirty="0">
                          <a:latin typeface="Arial" panose="020B0604020202020204" pitchFamily="34" charset="0"/>
                          <a:cs typeface="Arial" panose="020B0604020202020204" pitchFamily="34" charset="0"/>
                        </a:rPr>
                        <a:t>The Ringer Center for Excellence</a:t>
                      </a:r>
                    </a:p>
                  </a:txBody>
                  <a:tcPr/>
                </a:tc>
                <a:tc>
                  <a:txBody>
                    <a:bodyPr/>
                    <a:lstStyle/>
                    <a:p>
                      <a:pPr algn="ctr"/>
                      <a:r>
                        <a:rPr lang="en-US" sz="1500" dirty="0">
                          <a:latin typeface="Arial" panose="020B0604020202020204" pitchFamily="34" charset="0"/>
                          <a:cs typeface="Arial" panose="020B0604020202020204" pitchFamily="34" charset="0"/>
                        </a:rPr>
                        <a:t>WOW In-Sync Inc</a:t>
                      </a:r>
                    </a:p>
                  </a:txBody>
                  <a:tcPr/>
                </a:tc>
                <a:extLst>
                  <a:ext uri="{0D108BD9-81ED-4DB2-BD59-A6C34878D82A}">
                    <a16:rowId xmlns:a16="http://schemas.microsoft.com/office/drawing/2014/main" val="502863258"/>
                  </a:ext>
                </a:extLst>
              </a:tr>
            </a:tbl>
          </a:graphicData>
        </a:graphic>
      </p:graphicFrame>
    </p:spTree>
    <p:extLst>
      <p:ext uri="{BB962C8B-B14F-4D97-AF65-F5344CB8AC3E}">
        <p14:creationId xmlns:p14="http://schemas.microsoft.com/office/powerpoint/2010/main" val="639058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F64F3-EE0A-DE4D-FA57-F8E6E0109D8F}"/>
              </a:ext>
            </a:extLst>
          </p:cNvPr>
          <p:cNvSpPr>
            <a:spLocks noGrp="1"/>
          </p:cNvSpPr>
          <p:nvPr>
            <p:ph type="sldNum" sz="quarter" idx="12"/>
          </p:nvPr>
        </p:nvSpPr>
        <p:spPr/>
        <p:txBody>
          <a:bodyPr/>
          <a:lstStyle/>
          <a:p>
            <a:fld id="{9674BE43-9AAD-40E5-B13E-C9A46A52A912}" type="slidenum">
              <a:rPr lang="en-US">
                <a:solidFill>
                  <a:prstClr val="black">
                    <a:tint val="75000"/>
                  </a:prstClr>
                </a:solidFill>
                <a:latin typeface="Calibri" panose="020F0502020204030204"/>
              </a:rPr>
              <a:pPr/>
              <a:t>2</a:t>
            </a:fld>
            <a:endParaRPr lang="en-US" dirty="0">
              <a:solidFill>
                <a:prstClr val="black">
                  <a:tint val="75000"/>
                </a:prstClr>
              </a:solidFill>
              <a:latin typeface="Calibri" panose="020F0502020204030204"/>
            </a:endParaRPr>
          </a:p>
        </p:txBody>
      </p:sp>
      <p:pic>
        <p:nvPicPr>
          <p:cNvPr id="10" name="Picture 9" descr="Icon&#10;&#10;Description automatically generated">
            <a:extLst>
              <a:ext uri="{FF2B5EF4-FFF2-40B4-BE49-F238E27FC236}">
                <a16:creationId xmlns:a16="http://schemas.microsoft.com/office/drawing/2014/main" id="{B57CFB47-DE67-F835-F3DE-77082F48A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18" name="Straight Connector 17">
            <a:extLst>
              <a:ext uri="{FF2B5EF4-FFF2-40B4-BE49-F238E27FC236}">
                <a16:creationId xmlns:a16="http://schemas.microsoft.com/office/drawing/2014/main" id="{CD39087C-35EF-E62D-07A6-DFCD9BAA8694}"/>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F493754-39E0-B106-03B9-4CD3859667A6}"/>
              </a:ext>
            </a:extLst>
          </p:cNvPr>
          <p:cNvSpPr txBox="1">
            <a:spLocks/>
          </p:cNvSpPr>
          <p:nvPr/>
        </p:nvSpPr>
        <p:spPr>
          <a:xfrm>
            <a:off x="1262052" y="200715"/>
            <a:ext cx="6619895" cy="7449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Provider Information Forum Agenda</a:t>
            </a:r>
          </a:p>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F82799B-43C8-9A95-9326-B6231A290FA4}"/>
              </a:ext>
            </a:extLst>
          </p:cNvPr>
          <p:cNvSpPr txBox="1"/>
          <p:nvPr/>
        </p:nvSpPr>
        <p:spPr>
          <a:xfrm>
            <a:off x="433688" y="749754"/>
            <a:ext cx="8276621" cy="5847755"/>
          </a:xfrm>
          <a:prstGeom prst="rect">
            <a:avLst/>
          </a:prstGeom>
          <a:noFill/>
        </p:spPr>
        <p:txBody>
          <a:bodyPr wrap="square" rtlCol="0">
            <a:spAutoFit/>
          </a:bodyPr>
          <a:lstStyle/>
          <a:p>
            <a:pPr marL="0" marR="0">
              <a:spcBef>
                <a:spcPts val="0"/>
              </a:spcBef>
              <a:spcAft>
                <a:spcPts val="0"/>
              </a:spcAft>
            </a:pPr>
            <a:r>
              <a:rPr lang="en-US" sz="1500" kern="100" dirty="0">
                <a:effectLst/>
                <a:latin typeface="Arial" panose="020B0604020202020204" pitchFamily="34" charset="0"/>
                <a:ea typeface="Calibri" panose="020F0502020204030204" pitchFamily="34" charset="0"/>
                <a:cs typeface="Arial" panose="020B0604020202020204" pitchFamily="34" charset="0"/>
              </a:rPr>
              <a:t>10:00 AM – 10:05 AM    </a:t>
            </a:r>
            <a:r>
              <a:rPr lang="en-US" sz="1500" b="1" kern="100" dirty="0">
                <a:effectLst/>
                <a:latin typeface="Arial" panose="020B0604020202020204" pitchFamily="34" charset="0"/>
                <a:ea typeface="Calibri" panose="020F0502020204030204" pitchFamily="34" charset="0"/>
                <a:cs typeface="Arial" panose="020B0604020202020204" pitchFamily="34" charset="0"/>
              </a:rPr>
              <a:t>Welcome &amp; Introduction of Newly Structured Teams</a:t>
            </a:r>
          </a:p>
          <a:p>
            <a:pPr marL="0" marR="0">
              <a:spcBef>
                <a:spcPts val="0"/>
              </a:spcBef>
              <a:spcAft>
                <a:spcPts val="0"/>
              </a:spcAft>
            </a:pPr>
            <a:endParaRPr lang="en-US" sz="15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500" kern="100" dirty="0">
                <a:effectLst/>
                <a:latin typeface="Arial" panose="020B0604020202020204" pitchFamily="34" charset="0"/>
                <a:ea typeface="Calibri" panose="020F0502020204030204" pitchFamily="34" charset="0"/>
                <a:cs typeface="Arial" panose="020B0604020202020204" pitchFamily="34" charset="0"/>
              </a:rPr>
              <a:t>10:05 AM – 10:45 AM    </a:t>
            </a:r>
            <a:r>
              <a:rPr lang="en-US" sz="1500" b="1" kern="100" dirty="0">
                <a:effectLst/>
                <a:latin typeface="Arial" panose="020B0604020202020204" pitchFamily="34" charset="0"/>
                <a:ea typeface="Calibri" panose="020F0502020204030204" pitchFamily="34" charset="0"/>
                <a:cs typeface="Arial" panose="020B0604020202020204" pitchFamily="34" charset="0"/>
              </a:rPr>
              <a:t>Program Updates from Provider &amp; Strategic Relations </a:t>
            </a:r>
          </a:p>
          <a:p>
            <a:pPr marL="0" marR="0">
              <a:spcBef>
                <a:spcPts val="0"/>
              </a:spcBef>
              <a:spcAft>
                <a:spcPts val="0"/>
              </a:spcAft>
            </a:pPr>
            <a:endParaRPr lang="en-US" sz="1500" b="1" kern="100" dirty="0">
              <a:effectLst/>
              <a:latin typeface="Arial" panose="020B0604020202020204" pitchFamily="34" charset="0"/>
              <a:ea typeface="Calibri" panose="020F0502020204030204" pitchFamily="34" charset="0"/>
              <a:cs typeface="Arial" panose="020B0604020202020204" pitchFamily="34" charset="0"/>
            </a:endParaRPr>
          </a:p>
          <a:p>
            <a:pPr marL="2628900" lvl="5" indent="-342900">
              <a:buFont typeface="Wingdings" panose="05000000000000000000" pitchFamily="2" charset="2"/>
              <a:buChar char=""/>
              <a:tabLst>
                <a:tab pos="457200" algn="l"/>
                <a:tab pos="1828800" algn="l"/>
              </a:tabLst>
            </a:pPr>
            <a:r>
              <a:rPr lang="en-US" sz="1500" kern="100" dirty="0">
                <a:effectLst/>
                <a:latin typeface="Arial" panose="020B0604020202020204" pitchFamily="34" charset="0"/>
                <a:ea typeface="Calibri" panose="020F0502020204030204" pitchFamily="34" charset="0"/>
                <a:cs typeface="Arial" panose="020B0604020202020204" pitchFamily="34" charset="0"/>
              </a:rPr>
              <a:t>Provider &amp; Strategic Relations Team/Responsibilities</a:t>
            </a:r>
          </a:p>
          <a:p>
            <a:pPr marL="2628900" lvl="5" indent="-342900">
              <a:buFont typeface="Wingdings" panose="05000000000000000000" pitchFamily="2" charset="2"/>
              <a:buChar char=""/>
              <a:tabLst>
                <a:tab pos="457200" algn="l"/>
                <a:tab pos="1828800" algn="l"/>
              </a:tabLst>
            </a:pPr>
            <a:r>
              <a:rPr lang="en-US" sz="1500" kern="100" dirty="0">
                <a:effectLst/>
                <a:latin typeface="Arial" panose="020B0604020202020204" pitchFamily="34" charset="0"/>
                <a:ea typeface="Calibri" panose="020F0502020204030204" pitchFamily="34" charset="0"/>
                <a:cs typeface="Arial" panose="020B0604020202020204" pitchFamily="34" charset="0"/>
              </a:rPr>
              <a:t>Braves Game Day</a:t>
            </a:r>
          </a:p>
          <a:p>
            <a:pPr marL="2628900" lvl="5" indent="-342900">
              <a:buFont typeface="Wingdings" panose="05000000000000000000" pitchFamily="2" charset="2"/>
              <a:buChar char=""/>
              <a:tabLst>
                <a:tab pos="457200" algn="l"/>
                <a:tab pos="1828800" algn="l"/>
              </a:tabLst>
            </a:pPr>
            <a:r>
              <a:rPr lang="en-US" sz="1500" kern="100" dirty="0">
                <a:effectLst/>
                <a:latin typeface="Arial" panose="020B0604020202020204" pitchFamily="34" charset="0"/>
                <a:ea typeface="Calibri" panose="020F0502020204030204" pitchFamily="34" charset="0"/>
                <a:cs typeface="Arial" panose="020B0604020202020204" pitchFamily="34" charset="0"/>
              </a:rPr>
              <a:t>GROW Updates</a:t>
            </a:r>
          </a:p>
          <a:p>
            <a:pPr marL="2628900" lvl="5" indent="-342900">
              <a:buFont typeface="Wingdings" panose="05000000000000000000" pitchFamily="2" charset="2"/>
              <a:buChar char=""/>
              <a:tabLst>
                <a:tab pos="457200" algn="l"/>
                <a:tab pos="1828800" algn="l"/>
              </a:tabLst>
            </a:pPr>
            <a:r>
              <a:rPr lang="en-US" sz="1500" kern="100" dirty="0">
                <a:latin typeface="Arial" panose="020B0604020202020204" pitchFamily="34" charset="0"/>
                <a:ea typeface="Calibri" panose="020F0502020204030204" pitchFamily="34" charset="0"/>
                <a:cs typeface="Arial" panose="020B0604020202020204" pitchFamily="34" charset="0"/>
              </a:rPr>
              <a:t>RWS Fall Registration</a:t>
            </a:r>
          </a:p>
          <a:p>
            <a:pPr marL="2628900" lvl="5" indent="-342900">
              <a:buFont typeface="Wingdings" panose="05000000000000000000" pitchFamily="2" charset="2"/>
              <a:buChar char=""/>
              <a:tabLst>
                <a:tab pos="457200" algn="l"/>
                <a:tab pos="1828800" algn="l"/>
              </a:tabLst>
            </a:pPr>
            <a:r>
              <a:rPr lang="en-US" sz="1500" kern="100" dirty="0">
                <a:effectLst/>
                <a:latin typeface="Arial" panose="020B0604020202020204" pitchFamily="34" charset="0"/>
                <a:ea typeface="Calibri" panose="020F0502020204030204" pitchFamily="34" charset="0"/>
                <a:cs typeface="Arial" panose="020B0604020202020204" pitchFamily="34" charset="0"/>
              </a:rPr>
              <a:t>Provider and Client Complaints Process</a:t>
            </a:r>
          </a:p>
          <a:p>
            <a:pPr marL="2628900" lvl="5" indent="-342900">
              <a:buFont typeface="Wingdings" panose="05000000000000000000" pitchFamily="2" charset="2"/>
              <a:buChar char=""/>
              <a:tabLst>
                <a:tab pos="457200" algn="l"/>
                <a:tab pos="1828800" algn="l"/>
              </a:tabLst>
            </a:pPr>
            <a:r>
              <a:rPr lang="en-US" sz="1500" kern="100" dirty="0">
                <a:effectLst/>
                <a:latin typeface="Arial" panose="020B0604020202020204" pitchFamily="34" charset="0"/>
                <a:ea typeface="Calibri" panose="020F0502020204030204" pitchFamily="34" charset="0"/>
                <a:cs typeface="Arial" panose="020B0604020202020204" pitchFamily="34" charset="0"/>
              </a:rPr>
              <a:t>Critical Incident Reporting</a:t>
            </a:r>
          </a:p>
          <a:p>
            <a:pPr marL="2628900" lvl="5" indent="-342900">
              <a:buFont typeface="Wingdings" panose="05000000000000000000" pitchFamily="2" charset="2"/>
              <a:buChar char=""/>
              <a:tabLst>
                <a:tab pos="457200" algn="l"/>
                <a:tab pos="1828800" algn="l"/>
              </a:tabLst>
            </a:pPr>
            <a:r>
              <a:rPr lang="en-US" sz="1500" kern="100" dirty="0">
                <a:latin typeface="Arial" panose="020B0604020202020204" pitchFamily="34" charset="0"/>
                <a:ea typeface="Calibri" panose="020F0502020204030204" pitchFamily="34" charset="0"/>
                <a:cs typeface="Arial" panose="020B0604020202020204" pitchFamily="34" charset="0"/>
              </a:rPr>
              <a:t>Prospective Providers Website Changes</a:t>
            </a:r>
          </a:p>
          <a:p>
            <a:pPr marL="2628900" lvl="5" indent="-342900">
              <a:buFont typeface="Wingdings" panose="05000000000000000000" pitchFamily="2" charset="2"/>
              <a:buChar char=""/>
              <a:tabLst>
                <a:tab pos="457200" algn="l"/>
                <a:tab pos="1828800" algn="l"/>
              </a:tabLst>
            </a:pPr>
            <a:r>
              <a:rPr lang="en-US" sz="1500" kern="100" dirty="0">
                <a:effectLst/>
                <a:latin typeface="Arial" panose="020B0604020202020204" pitchFamily="34" charset="0"/>
                <a:ea typeface="Calibri" panose="020F0502020204030204" pitchFamily="34" charset="0"/>
                <a:cs typeface="Arial" panose="020B0604020202020204" pitchFamily="34" charset="0"/>
              </a:rPr>
              <a:t>Background Check-</a:t>
            </a:r>
            <a:r>
              <a:rPr lang="en-US" sz="1500" kern="100" dirty="0" err="1">
                <a:effectLst/>
                <a:latin typeface="Arial" panose="020B0604020202020204" pitchFamily="34" charset="0"/>
                <a:ea typeface="Calibri" panose="020F0502020204030204" pitchFamily="34" charset="0"/>
                <a:cs typeface="Arial" panose="020B0604020202020204" pitchFamily="34" charset="0"/>
              </a:rPr>
              <a:t>Idemia</a:t>
            </a:r>
            <a:r>
              <a:rPr lang="en-US" sz="1500" kern="100" dirty="0">
                <a:effectLst/>
                <a:latin typeface="Arial" panose="020B0604020202020204" pitchFamily="34" charset="0"/>
                <a:ea typeface="Calibri" panose="020F0502020204030204" pitchFamily="34" charset="0"/>
                <a:cs typeface="Arial" panose="020B0604020202020204" pitchFamily="34" charset="0"/>
              </a:rPr>
              <a:t> &amp; Security USA LLC</a:t>
            </a:r>
          </a:p>
          <a:p>
            <a:pPr lvl="5">
              <a:tabLst>
                <a:tab pos="457200" algn="l"/>
                <a:tab pos="1828800" algn="l"/>
              </a:tabLst>
            </a:pPr>
            <a:endParaRPr lang="en-US" sz="15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500" kern="100" dirty="0">
                <a:effectLst/>
                <a:latin typeface="Arial" panose="020B0604020202020204" pitchFamily="34" charset="0"/>
                <a:ea typeface="Calibri" panose="020F0502020204030204" pitchFamily="34" charset="0"/>
                <a:cs typeface="Arial" panose="020B0604020202020204" pitchFamily="34" charset="0"/>
              </a:rPr>
              <a:t>10:45 AM – 11:15 AM    </a:t>
            </a:r>
            <a:r>
              <a:rPr lang="en-US" sz="1500" b="1" kern="100" dirty="0">
                <a:effectLst/>
                <a:latin typeface="Arial" panose="020B0604020202020204" pitchFamily="34" charset="0"/>
                <a:ea typeface="Calibri" panose="020F0502020204030204" pitchFamily="34" charset="0"/>
                <a:cs typeface="Arial" panose="020B0604020202020204" pitchFamily="34" charset="0"/>
              </a:rPr>
              <a:t>Fiscal Compliance Updates</a:t>
            </a:r>
          </a:p>
          <a:p>
            <a:pPr marL="0" marR="0">
              <a:spcBef>
                <a:spcPts val="0"/>
              </a:spcBef>
              <a:spcAft>
                <a:spcPts val="0"/>
              </a:spcAft>
            </a:pPr>
            <a:endParaRPr lang="en-US" sz="1500" b="1" kern="100" dirty="0">
              <a:effectLst/>
              <a:latin typeface="Arial" panose="020B0604020202020204" pitchFamily="34" charset="0"/>
              <a:ea typeface="Calibri" panose="020F0502020204030204" pitchFamily="34" charset="0"/>
              <a:cs typeface="Arial" panose="020B0604020202020204" pitchFamily="34" charset="0"/>
            </a:endParaRPr>
          </a:p>
          <a:p>
            <a:pPr marL="2628900" lvl="5" indent="-342900">
              <a:buFont typeface="Wingdings" panose="05000000000000000000" pitchFamily="2" charset="2"/>
              <a:buChar char=""/>
              <a:tabLst>
                <a:tab pos="457200" algn="l"/>
                <a:tab pos="1828800" algn="l"/>
              </a:tabLst>
            </a:pPr>
            <a:r>
              <a:rPr lang="en-US" sz="1500" kern="100" dirty="0">
                <a:effectLst/>
                <a:latin typeface="Arial" panose="020B0604020202020204" pitchFamily="34" charset="0"/>
                <a:ea typeface="Calibri" panose="020F0502020204030204" pitchFamily="34" charset="0"/>
                <a:cs typeface="Arial" panose="020B0604020202020204" pitchFamily="34" charset="0"/>
              </a:rPr>
              <a:t>Fiscal Compliance Team/Responsibilities</a:t>
            </a:r>
          </a:p>
          <a:p>
            <a:pPr marL="2628900" lvl="5" indent="-342900">
              <a:buFont typeface="Wingdings" panose="05000000000000000000" pitchFamily="2" charset="2"/>
              <a:buChar char=""/>
              <a:tabLst>
                <a:tab pos="457200" algn="l"/>
                <a:tab pos="1828800" algn="l"/>
              </a:tabLst>
            </a:pPr>
            <a:r>
              <a:rPr lang="en-US" sz="1500" kern="100" dirty="0">
                <a:effectLst/>
                <a:latin typeface="Arial" panose="020B0604020202020204" pitchFamily="34" charset="0"/>
                <a:ea typeface="Calibri" panose="020F0502020204030204" pitchFamily="34" charset="0"/>
                <a:cs typeface="Arial" panose="020B0604020202020204" pitchFamily="34" charset="0"/>
              </a:rPr>
              <a:t>Program and Fiscal Reviews</a:t>
            </a:r>
          </a:p>
          <a:p>
            <a:pPr marL="2628900" lvl="5" indent="-342900">
              <a:buFont typeface="Wingdings" panose="05000000000000000000" pitchFamily="2" charset="2"/>
              <a:buChar char=""/>
              <a:tabLst>
                <a:tab pos="457200" algn="l"/>
                <a:tab pos="1828800" algn="l"/>
              </a:tabLst>
            </a:pPr>
            <a:r>
              <a:rPr lang="en-US" sz="1500" kern="100" dirty="0">
                <a:latin typeface="Arial" panose="020B0604020202020204" pitchFamily="34" charset="0"/>
                <a:ea typeface="Calibri" panose="020F0502020204030204" pitchFamily="34" charset="0"/>
                <a:cs typeface="Arial" panose="020B0604020202020204" pitchFamily="34" charset="0"/>
              </a:rPr>
              <a:t>Provider Management Website Changes</a:t>
            </a:r>
            <a:endParaRPr lang="en-US" sz="1500" kern="100" dirty="0">
              <a:effectLst/>
              <a:latin typeface="Arial" panose="020B0604020202020204" pitchFamily="34" charset="0"/>
              <a:ea typeface="Calibri" panose="020F0502020204030204" pitchFamily="34" charset="0"/>
              <a:cs typeface="Arial" panose="020B0604020202020204" pitchFamily="34" charset="0"/>
            </a:endParaRPr>
          </a:p>
          <a:p>
            <a:pPr lvl="5">
              <a:tabLst>
                <a:tab pos="457200" algn="l"/>
                <a:tab pos="1828800" algn="l"/>
              </a:tabLst>
            </a:pPr>
            <a:endParaRPr lang="en-US" sz="15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500" kern="100" dirty="0">
                <a:effectLst/>
                <a:latin typeface="Arial" panose="020B0604020202020204" pitchFamily="34" charset="0"/>
                <a:ea typeface="Calibri" panose="020F0502020204030204" pitchFamily="34" charset="0"/>
                <a:cs typeface="Arial" panose="020B0604020202020204" pitchFamily="34" charset="0"/>
              </a:rPr>
              <a:t>11:15 AM – 12:00 PM    </a:t>
            </a:r>
            <a:r>
              <a:rPr lang="en-US" sz="1500" b="1" kern="100" dirty="0">
                <a:effectLst/>
                <a:latin typeface="Arial" panose="020B0604020202020204" pitchFamily="34" charset="0"/>
                <a:ea typeface="Calibri" panose="020F0502020204030204" pitchFamily="34" charset="0"/>
                <a:cs typeface="Arial" panose="020B0604020202020204" pitchFamily="34" charset="0"/>
              </a:rPr>
              <a:t>Small Group Discussion</a:t>
            </a:r>
          </a:p>
          <a:p>
            <a:pPr marL="2628900" lvl="5" indent="-342900">
              <a:buFont typeface="Wingdings" panose="05000000000000000000" pitchFamily="2" charset="2"/>
              <a:buChar char=""/>
              <a:tabLst>
                <a:tab pos="457200" algn="l"/>
                <a:tab pos="1828800" algn="l"/>
              </a:tabLst>
            </a:pPr>
            <a:r>
              <a:rPr lang="en-US" sz="1500" kern="100" dirty="0">
                <a:effectLst/>
                <a:latin typeface="Arial" panose="020B0604020202020204" pitchFamily="34" charset="0"/>
                <a:ea typeface="Calibri" panose="020F0502020204030204" pitchFamily="34" charset="0"/>
                <a:cs typeface="Arial" panose="020B0604020202020204" pitchFamily="34" charset="0"/>
              </a:rPr>
              <a:t>Breakout to respective District</a:t>
            </a:r>
            <a:r>
              <a:rPr lang="en-US" sz="1500" kern="100" dirty="0">
                <a:latin typeface="Arial" panose="020B0604020202020204" pitchFamily="34" charset="0"/>
                <a:ea typeface="Calibri" panose="020F0502020204030204" pitchFamily="34" charset="0"/>
                <a:cs typeface="Arial" panose="020B0604020202020204" pitchFamily="34" charset="0"/>
              </a:rPr>
              <a:t> Room</a:t>
            </a:r>
            <a:endParaRPr lang="en-US" sz="15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500" kern="100" dirty="0">
              <a:effectLst/>
              <a:latin typeface="Arial" panose="020B0604020202020204" pitchFamily="34" charset="0"/>
              <a:ea typeface="Calibri" panose="020F0502020204030204" pitchFamily="34" charset="0"/>
              <a:cs typeface="Arial" panose="020B0604020202020204" pitchFamily="34" charset="0"/>
            </a:endParaRPr>
          </a:p>
          <a:p>
            <a:r>
              <a:rPr lang="en-US" sz="1500" dirty="0">
                <a:latin typeface="Arial" panose="020B0604020202020204" pitchFamily="34" charset="0"/>
                <a:ea typeface="PMingLiU" panose="02020500000000000000" pitchFamily="18" charset="-120"/>
                <a:cs typeface="Arial" panose="020B0604020202020204" pitchFamily="34" charset="0"/>
              </a:rPr>
              <a:t> </a:t>
            </a:r>
          </a:p>
          <a:p>
            <a:pPr lvl="4"/>
            <a:r>
              <a:rPr lang="en-US" sz="1500" dirty="0">
                <a:latin typeface="Arial" panose="020B0604020202020204" pitchFamily="34" charset="0"/>
                <a:ea typeface="PMingLiU" panose="02020500000000000000" pitchFamily="18" charset="-120"/>
                <a:cs typeface="Arial" panose="020B0604020202020204" pitchFamily="34" charset="0"/>
              </a:rPr>
              <a:t>                               </a:t>
            </a:r>
            <a:r>
              <a:rPr lang="en-US" sz="1500" b="1" dirty="0">
                <a:latin typeface="Arial" panose="020B0604020202020204" pitchFamily="34" charset="0"/>
                <a:ea typeface="PMingLiU" panose="02020500000000000000" pitchFamily="18" charset="-120"/>
                <a:cs typeface="Arial" panose="020B0604020202020204" pitchFamily="34" charset="0"/>
              </a:rPr>
              <a:t>                   </a:t>
            </a:r>
            <a:endParaRPr lang="en-US" sz="1500" dirty="0">
              <a:latin typeface="Arial" panose="020B0604020202020204" pitchFamily="34" charset="0"/>
              <a:ea typeface="PMingLiU" panose="02020500000000000000" pitchFamily="18" charset="-120"/>
              <a:cs typeface="Arial" panose="020B0604020202020204" pitchFamily="34" charset="0"/>
            </a:endParaRPr>
          </a:p>
          <a:p>
            <a:endParaRPr lang="en-US" sz="1400" dirty="0">
              <a:latin typeface="Calibri" panose="020F0502020204030204" pitchFamily="34" charset="0"/>
              <a:ea typeface="PMingLiU" panose="02020500000000000000" pitchFamily="18" charset="-120"/>
            </a:endParaRPr>
          </a:p>
        </p:txBody>
      </p:sp>
    </p:spTree>
    <p:extLst>
      <p:ext uri="{BB962C8B-B14F-4D97-AF65-F5344CB8AC3E}">
        <p14:creationId xmlns:p14="http://schemas.microsoft.com/office/powerpoint/2010/main" val="2546390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F64F3-EE0A-DE4D-FA57-F8E6E0109D8F}"/>
              </a:ext>
            </a:extLst>
          </p:cNvPr>
          <p:cNvSpPr>
            <a:spLocks noGrp="1"/>
          </p:cNvSpPr>
          <p:nvPr>
            <p:ph type="sldNum" sz="quarter" idx="12"/>
          </p:nvPr>
        </p:nvSpPr>
        <p:spPr/>
        <p:txBody>
          <a:bodyPr/>
          <a:lstStyle/>
          <a:p>
            <a:fld id="{9674BE43-9AAD-40E5-B13E-C9A46A52A912}" type="slidenum">
              <a:rPr lang="en-US">
                <a:solidFill>
                  <a:prstClr val="black">
                    <a:tint val="75000"/>
                  </a:prstClr>
                </a:solidFill>
                <a:latin typeface="Calibri" panose="020F0502020204030204"/>
              </a:rPr>
              <a:pPr/>
              <a:t>20</a:t>
            </a:fld>
            <a:endParaRPr lang="en-US" dirty="0">
              <a:solidFill>
                <a:prstClr val="black">
                  <a:tint val="75000"/>
                </a:prstClr>
              </a:solidFill>
              <a:latin typeface="Calibri" panose="020F0502020204030204"/>
            </a:endParaRPr>
          </a:p>
        </p:txBody>
      </p:sp>
      <p:pic>
        <p:nvPicPr>
          <p:cNvPr id="10" name="Picture 9" descr="Icon&#10;&#10;Description automatically generated">
            <a:extLst>
              <a:ext uri="{FF2B5EF4-FFF2-40B4-BE49-F238E27FC236}">
                <a16:creationId xmlns:a16="http://schemas.microsoft.com/office/drawing/2014/main" id="{B57CFB47-DE67-F835-F3DE-77082F48A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18" name="Straight Connector 17">
            <a:extLst>
              <a:ext uri="{FF2B5EF4-FFF2-40B4-BE49-F238E27FC236}">
                <a16:creationId xmlns:a16="http://schemas.microsoft.com/office/drawing/2014/main" id="{CD39087C-35EF-E62D-07A6-DFCD9BAA8694}"/>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F82799B-43C8-9A95-9326-B6231A290FA4}"/>
              </a:ext>
            </a:extLst>
          </p:cNvPr>
          <p:cNvSpPr txBox="1"/>
          <p:nvPr/>
        </p:nvSpPr>
        <p:spPr>
          <a:xfrm>
            <a:off x="-319737" y="863185"/>
            <a:ext cx="8276621" cy="769441"/>
          </a:xfrm>
          <a:prstGeom prst="rect">
            <a:avLst/>
          </a:prstGeom>
          <a:noFill/>
        </p:spPr>
        <p:txBody>
          <a:bodyPr wrap="square" rtlCol="0">
            <a:spAutoFit/>
          </a:bodyPr>
          <a:lstStyle/>
          <a:p>
            <a:r>
              <a:rPr lang="en-US" sz="1500" dirty="0">
                <a:latin typeface="Arial" panose="020B0604020202020204" pitchFamily="34" charset="0"/>
                <a:ea typeface="PMingLiU" panose="02020500000000000000" pitchFamily="18" charset="-120"/>
                <a:cs typeface="Arial" panose="020B0604020202020204" pitchFamily="34" charset="0"/>
              </a:rPr>
              <a:t> </a:t>
            </a:r>
          </a:p>
          <a:p>
            <a:pPr lvl="4"/>
            <a:r>
              <a:rPr lang="en-US" sz="1500" dirty="0">
                <a:latin typeface="Arial" panose="020B0604020202020204" pitchFamily="34" charset="0"/>
                <a:ea typeface="PMingLiU" panose="02020500000000000000" pitchFamily="18" charset="-120"/>
                <a:cs typeface="Arial" panose="020B0604020202020204" pitchFamily="34" charset="0"/>
              </a:rPr>
              <a:t>                               </a:t>
            </a:r>
            <a:r>
              <a:rPr lang="en-US" sz="1500" b="1" dirty="0">
                <a:latin typeface="Arial" panose="020B0604020202020204" pitchFamily="34" charset="0"/>
                <a:ea typeface="PMingLiU" panose="02020500000000000000" pitchFamily="18" charset="-120"/>
                <a:cs typeface="Arial" panose="020B0604020202020204" pitchFamily="34" charset="0"/>
              </a:rPr>
              <a:t>                   </a:t>
            </a:r>
            <a:endParaRPr lang="en-US" sz="1500" dirty="0">
              <a:latin typeface="Arial" panose="020B0604020202020204" pitchFamily="34" charset="0"/>
              <a:ea typeface="PMingLiU" panose="02020500000000000000" pitchFamily="18" charset="-120"/>
              <a:cs typeface="Arial" panose="020B0604020202020204" pitchFamily="34" charset="0"/>
            </a:endParaRPr>
          </a:p>
          <a:p>
            <a:endParaRPr lang="en-US" sz="1400" dirty="0">
              <a:latin typeface="Calibri" panose="020F0502020204030204" pitchFamily="34" charset="0"/>
              <a:ea typeface="PMingLiU" panose="02020500000000000000" pitchFamily="18" charset="-120"/>
            </a:endParaRPr>
          </a:p>
        </p:txBody>
      </p:sp>
      <p:graphicFrame>
        <p:nvGraphicFramePr>
          <p:cNvPr id="8" name="Table 7">
            <a:extLst>
              <a:ext uri="{FF2B5EF4-FFF2-40B4-BE49-F238E27FC236}">
                <a16:creationId xmlns:a16="http://schemas.microsoft.com/office/drawing/2014/main" id="{6E993628-8DEC-C4D4-9E30-EF545A9C8EF3}"/>
              </a:ext>
            </a:extLst>
          </p:cNvPr>
          <p:cNvGraphicFramePr>
            <a:graphicFrameLocks noGrp="1"/>
          </p:cNvGraphicFramePr>
          <p:nvPr>
            <p:extLst>
              <p:ext uri="{D42A27DB-BD31-4B8C-83A1-F6EECF244321}">
                <p14:modId xmlns:p14="http://schemas.microsoft.com/office/powerpoint/2010/main" val="3279505167"/>
              </p:ext>
            </p:extLst>
          </p:nvPr>
        </p:nvGraphicFramePr>
        <p:xfrm>
          <a:off x="623358" y="320921"/>
          <a:ext cx="7897284" cy="5303520"/>
        </p:xfrm>
        <a:graphic>
          <a:graphicData uri="http://schemas.openxmlformats.org/drawingml/2006/table">
            <a:tbl>
              <a:tblPr firstRow="1" bandRow="1">
                <a:tableStyleId>{BDBED569-4797-4DF1-A0F4-6AAB3CD982D8}</a:tableStyleId>
              </a:tblPr>
              <a:tblGrid>
                <a:gridCol w="1974321">
                  <a:extLst>
                    <a:ext uri="{9D8B030D-6E8A-4147-A177-3AD203B41FA5}">
                      <a16:colId xmlns:a16="http://schemas.microsoft.com/office/drawing/2014/main" val="397766129"/>
                    </a:ext>
                  </a:extLst>
                </a:gridCol>
                <a:gridCol w="1974321">
                  <a:extLst>
                    <a:ext uri="{9D8B030D-6E8A-4147-A177-3AD203B41FA5}">
                      <a16:colId xmlns:a16="http://schemas.microsoft.com/office/drawing/2014/main" val="1450104953"/>
                    </a:ext>
                  </a:extLst>
                </a:gridCol>
                <a:gridCol w="1974321">
                  <a:extLst>
                    <a:ext uri="{9D8B030D-6E8A-4147-A177-3AD203B41FA5}">
                      <a16:colId xmlns:a16="http://schemas.microsoft.com/office/drawing/2014/main" val="2515192739"/>
                    </a:ext>
                  </a:extLst>
                </a:gridCol>
                <a:gridCol w="1974321">
                  <a:extLst>
                    <a:ext uri="{9D8B030D-6E8A-4147-A177-3AD203B41FA5}">
                      <a16:colId xmlns:a16="http://schemas.microsoft.com/office/drawing/2014/main" val="2934609378"/>
                    </a:ext>
                  </a:extLst>
                </a:gridCol>
              </a:tblGrid>
              <a:tr h="370840">
                <a:tc gridSpan="4">
                  <a:txBody>
                    <a:bodyPr/>
                    <a:lstStyle/>
                    <a:p>
                      <a:pPr algn="ctr"/>
                      <a:r>
                        <a:rPr lang="en-US" sz="1500" b="1" dirty="0">
                          <a:latin typeface="Arial" panose="020B0604020202020204" pitchFamily="34" charset="0"/>
                          <a:cs typeface="Arial" panose="020B0604020202020204" pitchFamily="34" charset="0"/>
                        </a:rPr>
                        <a:t>BALAJI NEKKANTI</a:t>
                      </a:r>
                    </a:p>
                    <a:p>
                      <a:pPr algn="ctr"/>
                      <a:r>
                        <a:rPr lang="en-US" sz="1500" b="1" dirty="0">
                          <a:latin typeface="Arial" panose="020B0604020202020204" pitchFamily="34" charset="0"/>
                          <a:cs typeface="Arial" panose="020B0604020202020204" pitchFamily="34" charset="0"/>
                        </a:rPr>
                        <a:t>DISTRICTS 5 &amp; 7</a:t>
                      </a:r>
                    </a:p>
                  </a:txBody>
                  <a:tcPr>
                    <a:solidFill>
                      <a:srgbClr val="FFFF00"/>
                    </a:solidFill>
                  </a:tcPr>
                </a:tc>
                <a:tc hMerge="1">
                  <a:txBody>
                    <a:bodyPr/>
                    <a:lstStyle/>
                    <a:p>
                      <a:pPr algn="ctr"/>
                      <a:endParaRPr lang="en-US" sz="1500" b="0" dirty="0">
                        <a:latin typeface="Arial" panose="020B0604020202020204" pitchFamily="34" charset="0"/>
                        <a:cs typeface="Arial" panose="020B0604020202020204" pitchFamily="34" charset="0"/>
                      </a:endParaRPr>
                    </a:p>
                  </a:txBody>
                  <a:tcPr/>
                </a:tc>
                <a:tc hMerge="1">
                  <a:txBody>
                    <a:bodyPr/>
                    <a:lstStyle/>
                    <a:p>
                      <a:pPr algn="ctr"/>
                      <a:endParaRPr lang="en-US" sz="1500" b="0" dirty="0">
                        <a:latin typeface="Arial" panose="020B0604020202020204" pitchFamily="34" charset="0"/>
                        <a:cs typeface="Arial" panose="020B0604020202020204" pitchFamily="34" charset="0"/>
                      </a:endParaRPr>
                    </a:p>
                  </a:txBody>
                  <a:tcPr/>
                </a:tc>
                <a:tc hMerge="1">
                  <a:txBody>
                    <a:bodyPr/>
                    <a:lstStyle/>
                    <a:p>
                      <a:pPr algn="ctr"/>
                      <a:endParaRPr lang="en-US" sz="15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8053823"/>
                  </a:ext>
                </a:extLst>
              </a:tr>
              <a:tr h="370840">
                <a:tc>
                  <a:txBody>
                    <a:bodyPr/>
                    <a:lstStyle/>
                    <a:p>
                      <a:pPr algn="ctr"/>
                      <a:r>
                        <a:rPr lang="en-US" sz="1500" b="0" dirty="0" err="1">
                          <a:latin typeface="Arial" panose="020B0604020202020204" pitchFamily="34" charset="0"/>
                          <a:cs typeface="Arial" panose="020B0604020202020204" pitchFamily="34" charset="0"/>
                        </a:rPr>
                        <a:t>AmericanWork</a:t>
                      </a:r>
                      <a:r>
                        <a:rPr lang="en-US" sz="1500" b="0" dirty="0">
                          <a:latin typeface="Arial" panose="020B0604020202020204" pitchFamily="34" charset="0"/>
                          <a:cs typeface="Arial" panose="020B0604020202020204" pitchFamily="34" charset="0"/>
                        </a:rPr>
                        <a:t> Inc</a:t>
                      </a:r>
                    </a:p>
                  </a:txBody>
                  <a:tcPr/>
                </a:tc>
                <a:tc>
                  <a:txBody>
                    <a:bodyPr/>
                    <a:lstStyle/>
                    <a:p>
                      <a:pPr algn="ctr"/>
                      <a:r>
                        <a:rPr lang="en-US" sz="1500" b="0" dirty="0">
                          <a:latin typeface="Arial" panose="020B0604020202020204" pitchFamily="34" charset="0"/>
                          <a:cs typeface="Arial" panose="020B0604020202020204" pitchFamily="34" charset="0"/>
                        </a:rPr>
                        <a:t>Arona J Elk</a:t>
                      </a:r>
                    </a:p>
                  </a:txBody>
                  <a:tcPr/>
                </a:tc>
                <a:tc>
                  <a:txBody>
                    <a:bodyPr/>
                    <a:lstStyle/>
                    <a:p>
                      <a:pPr algn="ctr"/>
                      <a:r>
                        <a:rPr lang="en-US" sz="1500" b="0" dirty="0">
                          <a:latin typeface="Arial" panose="020B0604020202020204" pitchFamily="34" charset="0"/>
                          <a:cs typeface="Arial" panose="020B0604020202020204" pitchFamily="34" charset="0"/>
                        </a:rPr>
                        <a:t>Legacy Behavioral Health</a:t>
                      </a:r>
                    </a:p>
                  </a:txBody>
                  <a:tcPr/>
                </a:tc>
                <a:tc>
                  <a:txBody>
                    <a:bodyPr/>
                    <a:lstStyle/>
                    <a:p>
                      <a:pPr algn="ctr"/>
                      <a:r>
                        <a:rPr lang="en-US" sz="1500" b="0" dirty="0">
                          <a:latin typeface="Arial" panose="020B0604020202020204" pitchFamily="34" charset="0"/>
                          <a:cs typeface="Arial" panose="020B0604020202020204" pitchFamily="34" charset="0"/>
                        </a:rPr>
                        <a:t>CSRA Vocational Services LLC</a:t>
                      </a:r>
                    </a:p>
                  </a:txBody>
                  <a:tcPr/>
                </a:tc>
                <a:extLst>
                  <a:ext uri="{0D108BD9-81ED-4DB2-BD59-A6C34878D82A}">
                    <a16:rowId xmlns:a16="http://schemas.microsoft.com/office/drawing/2014/main" val="978179480"/>
                  </a:ext>
                </a:extLst>
              </a:tr>
              <a:tr h="370840">
                <a:tc>
                  <a:txBody>
                    <a:bodyPr/>
                    <a:lstStyle/>
                    <a:p>
                      <a:pPr algn="ctr"/>
                      <a:r>
                        <a:rPr lang="en-US" sz="1500" dirty="0">
                          <a:latin typeface="Arial" panose="020B0604020202020204" pitchFamily="34" charset="0"/>
                          <a:cs typeface="Arial" panose="020B0604020202020204" pitchFamily="34" charset="0"/>
                        </a:rPr>
                        <a:t>ODATOC</a:t>
                      </a:r>
                    </a:p>
                  </a:txBody>
                  <a:tcPr/>
                </a:tc>
                <a:tc>
                  <a:txBody>
                    <a:bodyPr/>
                    <a:lstStyle/>
                    <a:p>
                      <a:pPr algn="ctr"/>
                      <a:r>
                        <a:rPr lang="en-US" sz="1500" dirty="0">
                          <a:latin typeface="Arial" panose="020B0604020202020204" pitchFamily="34" charset="0"/>
                          <a:cs typeface="Arial" panose="020B0604020202020204" pitchFamily="34" charset="0"/>
                        </a:rPr>
                        <a:t>Easter Seals Southern Georgia</a:t>
                      </a:r>
                    </a:p>
                  </a:txBody>
                  <a:tcPr/>
                </a:tc>
                <a:tc>
                  <a:txBody>
                    <a:bodyPr/>
                    <a:lstStyle/>
                    <a:p>
                      <a:pPr algn="ctr"/>
                      <a:r>
                        <a:rPr lang="en-US" sz="1500" dirty="0">
                          <a:latin typeface="Arial" panose="020B0604020202020204" pitchFamily="34" charset="0"/>
                          <a:cs typeface="Arial" panose="020B0604020202020204" pitchFamily="34" charset="0"/>
                        </a:rPr>
                        <a:t>Employment Matters of South Georgia</a:t>
                      </a:r>
                    </a:p>
                  </a:txBody>
                  <a:tcPr/>
                </a:tc>
                <a:tc>
                  <a:txBody>
                    <a:bodyPr/>
                    <a:lstStyle/>
                    <a:p>
                      <a:pPr algn="ctr"/>
                      <a:r>
                        <a:rPr lang="en-US" sz="1500" dirty="0">
                          <a:latin typeface="Arial" panose="020B0604020202020204" pitchFamily="34" charset="0"/>
                          <a:cs typeface="Arial" panose="020B0604020202020204" pitchFamily="34" charset="0"/>
                        </a:rPr>
                        <a:t>G&amp;B Works</a:t>
                      </a:r>
                    </a:p>
                  </a:txBody>
                  <a:tcPr/>
                </a:tc>
                <a:extLst>
                  <a:ext uri="{0D108BD9-81ED-4DB2-BD59-A6C34878D82A}">
                    <a16:rowId xmlns:a16="http://schemas.microsoft.com/office/drawing/2014/main" val="3880540677"/>
                  </a:ext>
                </a:extLst>
              </a:tr>
              <a:tr h="370840">
                <a:tc>
                  <a:txBody>
                    <a:bodyPr/>
                    <a:lstStyle/>
                    <a:p>
                      <a:pPr algn="ctr"/>
                      <a:r>
                        <a:rPr lang="en-US" sz="1500" dirty="0">
                          <a:latin typeface="Arial" panose="020B0604020202020204" pitchFamily="34" charset="0"/>
                          <a:cs typeface="Arial" panose="020B0604020202020204" pitchFamily="34" charset="0"/>
                        </a:rPr>
                        <a:t>Goodwill Industries of Southern Rivers</a:t>
                      </a:r>
                    </a:p>
                  </a:txBody>
                  <a:tcPr/>
                </a:tc>
                <a:tc>
                  <a:txBody>
                    <a:bodyPr/>
                    <a:lstStyle/>
                    <a:p>
                      <a:pPr algn="ctr"/>
                      <a:r>
                        <a:rPr lang="en-US" sz="1500" dirty="0">
                          <a:latin typeface="Arial" panose="020B0604020202020204" pitchFamily="34" charset="0"/>
                          <a:cs typeface="Arial" panose="020B0604020202020204" pitchFamily="34" charset="0"/>
                        </a:rPr>
                        <a:t>Hi-Hope Service Center</a:t>
                      </a:r>
                    </a:p>
                  </a:txBody>
                  <a:tcPr/>
                </a:tc>
                <a:tc>
                  <a:txBody>
                    <a:bodyPr/>
                    <a:lstStyle/>
                    <a:p>
                      <a:pPr algn="ctr"/>
                      <a:r>
                        <a:rPr lang="en-US" sz="1500" dirty="0">
                          <a:latin typeface="Arial" panose="020B0604020202020204" pitchFamily="34" charset="0"/>
                          <a:cs typeface="Arial" panose="020B0604020202020204" pitchFamily="34" charset="0"/>
                        </a:rPr>
                        <a:t>Magnolia Career Services LLC</a:t>
                      </a:r>
                    </a:p>
                  </a:txBody>
                  <a:tcPr/>
                </a:tc>
                <a:tc>
                  <a:txBody>
                    <a:bodyPr/>
                    <a:lstStyle/>
                    <a:p>
                      <a:pPr algn="ctr"/>
                      <a:r>
                        <a:rPr lang="en-US" sz="1500" dirty="0">
                          <a:latin typeface="Arial" panose="020B0604020202020204" pitchFamily="34" charset="0"/>
                          <a:cs typeface="Arial" panose="020B0604020202020204" pitchFamily="34" charset="0"/>
                        </a:rPr>
                        <a:t>Metro-Atlanta Vocational Solutions LLC</a:t>
                      </a:r>
                    </a:p>
                  </a:txBody>
                  <a:tcPr/>
                </a:tc>
                <a:extLst>
                  <a:ext uri="{0D108BD9-81ED-4DB2-BD59-A6C34878D82A}">
                    <a16:rowId xmlns:a16="http://schemas.microsoft.com/office/drawing/2014/main" val="820722214"/>
                  </a:ext>
                </a:extLst>
              </a:tr>
              <a:tr h="370840">
                <a:tc>
                  <a:txBody>
                    <a:bodyPr/>
                    <a:lstStyle/>
                    <a:p>
                      <a:pPr algn="ctr"/>
                      <a:r>
                        <a:rPr lang="en-US" sz="1500" dirty="0">
                          <a:latin typeface="Arial" panose="020B0604020202020204" pitchFamily="34" charset="0"/>
                          <a:cs typeface="Arial" panose="020B0604020202020204" pitchFamily="34" charset="0"/>
                        </a:rPr>
                        <a:t>New Horizons Community Service Board</a:t>
                      </a:r>
                    </a:p>
                  </a:txBody>
                  <a:tcPr/>
                </a:tc>
                <a:tc>
                  <a:txBody>
                    <a:bodyPr/>
                    <a:lstStyle/>
                    <a:p>
                      <a:pPr algn="ctr"/>
                      <a:r>
                        <a:rPr lang="en-US" sz="1500" dirty="0">
                          <a:latin typeface="Arial" panose="020B0604020202020204" pitchFamily="34" charset="0"/>
                          <a:cs typeface="Arial" panose="020B0604020202020204" pitchFamily="34" charset="0"/>
                        </a:rPr>
                        <a:t>New Ventures</a:t>
                      </a:r>
                    </a:p>
                  </a:txBody>
                  <a:tcPr/>
                </a:tc>
                <a:tc>
                  <a:txBody>
                    <a:bodyPr/>
                    <a:lstStyle/>
                    <a:p>
                      <a:pPr algn="ctr"/>
                      <a:r>
                        <a:rPr lang="en-US" sz="1500" dirty="0">
                          <a:latin typeface="Arial" panose="020B0604020202020204" pitchFamily="34" charset="0"/>
                          <a:cs typeface="Arial" panose="020B0604020202020204" pitchFamily="34" charset="0"/>
                        </a:rPr>
                        <a:t>Phoenix Elite Solutions LLC</a:t>
                      </a:r>
                    </a:p>
                  </a:txBody>
                  <a:tcPr/>
                </a:tc>
                <a:tc>
                  <a:txBody>
                    <a:bodyPr/>
                    <a:lstStyle/>
                    <a:p>
                      <a:pPr algn="ctr"/>
                      <a:r>
                        <a:rPr lang="en-US" sz="1500" dirty="0">
                          <a:latin typeface="Arial" panose="020B0604020202020204" pitchFamily="34" charset="0"/>
                          <a:cs typeface="Arial" panose="020B0604020202020204" pitchFamily="34" charset="0"/>
                        </a:rPr>
                        <a:t>River Edge Community Service Board</a:t>
                      </a:r>
                    </a:p>
                  </a:txBody>
                  <a:tcPr/>
                </a:tc>
                <a:extLst>
                  <a:ext uri="{0D108BD9-81ED-4DB2-BD59-A6C34878D82A}">
                    <a16:rowId xmlns:a16="http://schemas.microsoft.com/office/drawing/2014/main" val="3773025525"/>
                  </a:ext>
                </a:extLst>
              </a:tr>
              <a:tr h="370840">
                <a:tc>
                  <a:txBody>
                    <a:bodyPr/>
                    <a:lstStyle/>
                    <a:p>
                      <a:pPr algn="ctr"/>
                      <a:r>
                        <a:rPr lang="en-US" sz="1500" dirty="0">
                          <a:latin typeface="Arial" panose="020B0604020202020204" pitchFamily="34" charset="0"/>
                          <a:cs typeface="Arial" panose="020B0604020202020204" pitchFamily="34" charset="0"/>
                        </a:rPr>
                        <a:t>Shepherd Center Inc</a:t>
                      </a:r>
                    </a:p>
                  </a:txBody>
                  <a:tcPr/>
                </a:tc>
                <a:tc>
                  <a:txBody>
                    <a:bodyPr/>
                    <a:lstStyle/>
                    <a:p>
                      <a:pPr algn="ctr"/>
                      <a:r>
                        <a:rPr lang="en-US" sz="1500" dirty="0">
                          <a:latin typeface="Arial" panose="020B0604020202020204" pitchFamily="34" charset="0"/>
                          <a:cs typeface="Arial" panose="020B0604020202020204" pitchFamily="34" charset="0"/>
                        </a:rPr>
                        <a:t>Stony Brook Counseling Solutions LLC</a:t>
                      </a:r>
                    </a:p>
                  </a:txBody>
                  <a:tcPr/>
                </a:tc>
                <a:tc>
                  <a:txBody>
                    <a:bodyPr/>
                    <a:lstStyle/>
                    <a:p>
                      <a:pPr algn="ctr"/>
                      <a:r>
                        <a:rPr lang="en-US" sz="1500" dirty="0">
                          <a:latin typeface="Arial" panose="020B0604020202020204" pitchFamily="34" charset="0"/>
                          <a:cs typeface="Arial" panose="020B0604020202020204" pitchFamily="34" charset="0"/>
                        </a:rPr>
                        <a:t>Supported Employment Specialists Inc</a:t>
                      </a:r>
                    </a:p>
                  </a:txBody>
                  <a:tcPr/>
                </a:tc>
                <a:tc>
                  <a:txBody>
                    <a:bodyPr/>
                    <a:lstStyle/>
                    <a:p>
                      <a:pPr algn="ctr"/>
                      <a:r>
                        <a:rPr lang="en-US" sz="1500" dirty="0">
                          <a:latin typeface="Arial" panose="020B0604020202020204" pitchFamily="34" charset="0"/>
                          <a:cs typeface="Arial" panose="020B0604020202020204" pitchFamily="34" charset="0"/>
                        </a:rPr>
                        <a:t>The Arc of Southwest Georgia Inc</a:t>
                      </a:r>
                    </a:p>
                  </a:txBody>
                  <a:tcPr/>
                </a:tc>
                <a:extLst>
                  <a:ext uri="{0D108BD9-81ED-4DB2-BD59-A6C34878D82A}">
                    <a16:rowId xmlns:a16="http://schemas.microsoft.com/office/drawing/2014/main" val="992229256"/>
                  </a:ext>
                </a:extLst>
              </a:tr>
              <a:tr h="370840">
                <a:tc>
                  <a:txBody>
                    <a:bodyPr/>
                    <a:lstStyle/>
                    <a:p>
                      <a:pPr algn="ctr"/>
                      <a:r>
                        <a:rPr lang="en-US" sz="1500" dirty="0">
                          <a:latin typeface="Arial" panose="020B0604020202020204" pitchFamily="34" charset="0"/>
                          <a:cs typeface="Arial" panose="020B0604020202020204" pitchFamily="34" charset="0"/>
                        </a:rPr>
                        <a:t>The Rehab Center LLC</a:t>
                      </a:r>
                    </a:p>
                  </a:txBody>
                  <a:tcPr/>
                </a:tc>
                <a:tc>
                  <a:txBody>
                    <a:bodyPr/>
                    <a:lstStyle/>
                    <a:p>
                      <a:pPr algn="ctr"/>
                      <a:r>
                        <a:rPr lang="en-US" sz="1500" dirty="0">
                          <a:latin typeface="Arial" panose="020B0604020202020204" pitchFamily="34" charset="0"/>
                          <a:cs typeface="Arial" panose="020B0604020202020204" pitchFamily="34" charset="0"/>
                        </a:rPr>
                        <a:t>Diversified Enterprises</a:t>
                      </a:r>
                    </a:p>
                  </a:txBody>
                  <a:tcPr/>
                </a:tc>
                <a:tc>
                  <a:txBody>
                    <a:bodyPr/>
                    <a:lstStyle/>
                    <a:p>
                      <a:pPr algn="ctr"/>
                      <a:r>
                        <a:rPr lang="en-US" sz="1500" dirty="0">
                          <a:latin typeface="Arial" panose="020B0604020202020204" pitchFamily="34" charset="0"/>
                          <a:cs typeface="Arial" panose="020B0604020202020204" pitchFamily="34" charset="0"/>
                        </a:rPr>
                        <a:t>Tree of Life Inc</a:t>
                      </a:r>
                    </a:p>
                  </a:txBody>
                  <a:tcPr/>
                </a:tc>
                <a:tc>
                  <a:txBody>
                    <a:bodyPr/>
                    <a:lstStyle/>
                    <a:p>
                      <a:pPr algn="ctr"/>
                      <a:r>
                        <a:rPr lang="en-US" sz="1500" dirty="0">
                          <a:latin typeface="Arial" panose="020B0604020202020204" pitchFamily="34" charset="0"/>
                          <a:cs typeface="Arial" panose="020B0604020202020204" pitchFamily="34" charset="0"/>
                        </a:rPr>
                        <a:t>View Point Health</a:t>
                      </a:r>
                    </a:p>
                  </a:txBody>
                  <a:tcPr/>
                </a:tc>
                <a:extLst>
                  <a:ext uri="{0D108BD9-81ED-4DB2-BD59-A6C34878D82A}">
                    <a16:rowId xmlns:a16="http://schemas.microsoft.com/office/drawing/2014/main" val="2773249543"/>
                  </a:ext>
                </a:extLst>
              </a:tr>
              <a:tr h="370840">
                <a:tc>
                  <a:txBody>
                    <a:bodyPr/>
                    <a:lstStyle/>
                    <a:p>
                      <a:pPr algn="ctr"/>
                      <a:r>
                        <a:rPr lang="en-US" sz="1500" dirty="0">
                          <a:latin typeface="Arial" panose="020B0604020202020204" pitchFamily="34" charset="0"/>
                          <a:cs typeface="Arial" panose="020B0604020202020204" pitchFamily="34" charset="0"/>
                        </a:rPr>
                        <a:t>Visually Impaired Foundation of Georgia</a:t>
                      </a:r>
                    </a:p>
                  </a:txBody>
                  <a:tcPr/>
                </a:tc>
                <a:tc>
                  <a:txBody>
                    <a:bodyPr/>
                    <a:lstStyle/>
                    <a:p>
                      <a:pPr algn="ctr"/>
                      <a:r>
                        <a:rPr lang="en-US" sz="1500" dirty="0">
                          <a:latin typeface="Arial" panose="020B0604020202020204" pitchFamily="34" charset="0"/>
                          <a:cs typeface="Arial" panose="020B0604020202020204" pitchFamily="34" charset="0"/>
                        </a:rPr>
                        <a:t>Wiregrass Resource Group</a:t>
                      </a:r>
                    </a:p>
                  </a:txBody>
                  <a:tcPr/>
                </a:tc>
                <a:tc>
                  <a:txBody>
                    <a:bodyPr/>
                    <a:lstStyle/>
                    <a:p>
                      <a:pPr algn="ctr"/>
                      <a:r>
                        <a:rPr lang="en-US" sz="1500" dirty="0" err="1">
                          <a:latin typeface="Arial" panose="020B0604020202020204" pitchFamily="34" charset="0"/>
                          <a:cs typeface="Arial" panose="020B0604020202020204" pitchFamily="34" charset="0"/>
                        </a:rPr>
                        <a:t>WizAbilitiy</a:t>
                      </a:r>
                      <a:r>
                        <a:rPr lang="en-US" sz="1500" dirty="0">
                          <a:latin typeface="Arial" panose="020B0604020202020204" pitchFamily="34" charset="0"/>
                          <a:cs typeface="Arial" panose="020B0604020202020204" pitchFamily="34" charset="0"/>
                        </a:rPr>
                        <a:t> Group LLC</a:t>
                      </a:r>
                    </a:p>
                  </a:txBody>
                  <a:tcPr/>
                </a:tc>
                <a:tc>
                  <a:txBody>
                    <a:bodyPr/>
                    <a:lstStyle/>
                    <a:p>
                      <a:pPr algn="ctr"/>
                      <a:r>
                        <a:rPr lang="en-US" sz="1500" dirty="0">
                          <a:latin typeface="Arial" panose="020B0604020202020204" pitchFamily="34" charset="0"/>
                          <a:cs typeface="Arial" panose="020B0604020202020204" pitchFamily="34" charset="0"/>
                        </a:rPr>
                        <a:t>Workplace Learning Solutions LLC</a:t>
                      </a:r>
                    </a:p>
                  </a:txBody>
                  <a:tcPr/>
                </a:tc>
                <a:extLst>
                  <a:ext uri="{0D108BD9-81ED-4DB2-BD59-A6C34878D82A}">
                    <a16:rowId xmlns:a16="http://schemas.microsoft.com/office/drawing/2014/main" val="502863258"/>
                  </a:ext>
                </a:extLst>
              </a:tr>
            </a:tbl>
          </a:graphicData>
        </a:graphic>
      </p:graphicFrame>
    </p:spTree>
    <p:extLst>
      <p:ext uri="{BB962C8B-B14F-4D97-AF65-F5344CB8AC3E}">
        <p14:creationId xmlns:p14="http://schemas.microsoft.com/office/powerpoint/2010/main" val="107945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F64F3-EE0A-DE4D-FA57-F8E6E0109D8F}"/>
              </a:ext>
            </a:extLst>
          </p:cNvPr>
          <p:cNvSpPr>
            <a:spLocks noGrp="1"/>
          </p:cNvSpPr>
          <p:nvPr>
            <p:ph type="sldNum" sz="quarter" idx="12"/>
          </p:nvPr>
        </p:nvSpPr>
        <p:spPr/>
        <p:txBody>
          <a:bodyPr/>
          <a:lstStyle/>
          <a:p>
            <a:fld id="{9674BE43-9AAD-40E5-B13E-C9A46A52A912}" type="slidenum">
              <a:rPr lang="en-US">
                <a:solidFill>
                  <a:prstClr val="black">
                    <a:tint val="75000"/>
                  </a:prstClr>
                </a:solidFill>
                <a:latin typeface="Calibri" panose="020F0502020204030204"/>
              </a:rPr>
              <a:pPr/>
              <a:t>21</a:t>
            </a:fld>
            <a:endParaRPr lang="en-US" dirty="0">
              <a:solidFill>
                <a:prstClr val="black">
                  <a:tint val="75000"/>
                </a:prstClr>
              </a:solidFill>
              <a:latin typeface="Calibri" panose="020F0502020204030204"/>
            </a:endParaRPr>
          </a:p>
        </p:txBody>
      </p:sp>
      <p:pic>
        <p:nvPicPr>
          <p:cNvPr id="10" name="Picture 9" descr="Icon&#10;&#10;Description automatically generated">
            <a:extLst>
              <a:ext uri="{FF2B5EF4-FFF2-40B4-BE49-F238E27FC236}">
                <a16:creationId xmlns:a16="http://schemas.microsoft.com/office/drawing/2014/main" id="{B57CFB47-DE67-F835-F3DE-77082F48A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18" name="Straight Connector 17">
            <a:extLst>
              <a:ext uri="{FF2B5EF4-FFF2-40B4-BE49-F238E27FC236}">
                <a16:creationId xmlns:a16="http://schemas.microsoft.com/office/drawing/2014/main" id="{CD39087C-35EF-E62D-07A6-DFCD9BAA8694}"/>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F82799B-43C8-9A95-9326-B6231A290FA4}"/>
              </a:ext>
            </a:extLst>
          </p:cNvPr>
          <p:cNvSpPr txBox="1"/>
          <p:nvPr/>
        </p:nvSpPr>
        <p:spPr>
          <a:xfrm>
            <a:off x="-319737" y="863185"/>
            <a:ext cx="8276621" cy="769441"/>
          </a:xfrm>
          <a:prstGeom prst="rect">
            <a:avLst/>
          </a:prstGeom>
          <a:noFill/>
        </p:spPr>
        <p:txBody>
          <a:bodyPr wrap="square" rtlCol="0">
            <a:spAutoFit/>
          </a:bodyPr>
          <a:lstStyle/>
          <a:p>
            <a:r>
              <a:rPr lang="en-US" sz="1500" dirty="0">
                <a:latin typeface="Arial" panose="020B0604020202020204" pitchFamily="34" charset="0"/>
                <a:ea typeface="PMingLiU" panose="02020500000000000000" pitchFamily="18" charset="-120"/>
                <a:cs typeface="Arial" panose="020B0604020202020204" pitchFamily="34" charset="0"/>
              </a:rPr>
              <a:t> </a:t>
            </a:r>
          </a:p>
          <a:p>
            <a:pPr lvl="4"/>
            <a:r>
              <a:rPr lang="en-US" sz="1500" dirty="0">
                <a:latin typeface="Arial" panose="020B0604020202020204" pitchFamily="34" charset="0"/>
                <a:ea typeface="PMingLiU" panose="02020500000000000000" pitchFamily="18" charset="-120"/>
                <a:cs typeface="Arial" panose="020B0604020202020204" pitchFamily="34" charset="0"/>
              </a:rPr>
              <a:t>                               </a:t>
            </a:r>
            <a:r>
              <a:rPr lang="en-US" sz="1500" b="1" dirty="0">
                <a:latin typeface="Arial" panose="020B0604020202020204" pitchFamily="34" charset="0"/>
                <a:ea typeface="PMingLiU" panose="02020500000000000000" pitchFamily="18" charset="-120"/>
                <a:cs typeface="Arial" panose="020B0604020202020204" pitchFamily="34" charset="0"/>
              </a:rPr>
              <a:t>                   </a:t>
            </a:r>
            <a:endParaRPr lang="en-US" sz="1500" dirty="0">
              <a:latin typeface="Arial" panose="020B0604020202020204" pitchFamily="34" charset="0"/>
              <a:ea typeface="PMingLiU" panose="02020500000000000000" pitchFamily="18" charset="-120"/>
              <a:cs typeface="Arial" panose="020B0604020202020204" pitchFamily="34" charset="0"/>
            </a:endParaRPr>
          </a:p>
          <a:p>
            <a:endParaRPr lang="en-US" sz="1400" dirty="0">
              <a:latin typeface="Calibri" panose="020F0502020204030204" pitchFamily="34" charset="0"/>
              <a:ea typeface="PMingLiU" panose="02020500000000000000" pitchFamily="18" charset="-120"/>
            </a:endParaRPr>
          </a:p>
        </p:txBody>
      </p:sp>
      <p:graphicFrame>
        <p:nvGraphicFramePr>
          <p:cNvPr id="8" name="Table 7">
            <a:extLst>
              <a:ext uri="{FF2B5EF4-FFF2-40B4-BE49-F238E27FC236}">
                <a16:creationId xmlns:a16="http://schemas.microsoft.com/office/drawing/2014/main" id="{6E993628-8DEC-C4D4-9E30-EF545A9C8EF3}"/>
              </a:ext>
            </a:extLst>
          </p:cNvPr>
          <p:cNvGraphicFramePr>
            <a:graphicFrameLocks noGrp="1"/>
          </p:cNvGraphicFramePr>
          <p:nvPr>
            <p:extLst>
              <p:ext uri="{D42A27DB-BD31-4B8C-83A1-F6EECF244321}">
                <p14:modId xmlns:p14="http://schemas.microsoft.com/office/powerpoint/2010/main" val="3983072461"/>
              </p:ext>
            </p:extLst>
          </p:nvPr>
        </p:nvGraphicFramePr>
        <p:xfrm>
          <a:off x="623358" y="320921"/>
          <a:ext cx="7897284" cy="5532120"/>
        </p:xfrm>
        <a:graphic>
          <a:graphicData uri="http://schemas.openxmlformats.org/drawingml/2006/table">
            <a:tbl>
              <a:tblPr firstRow="1" bandRow="1">
                <a:tableStyleId>{BDBED569-4797-4DF1-A0F4-6AAB3CD982D8}</a:tableStyleId>
              </a:tblPr>
              <a:tblGrid>
                <a:gridCol w="1974321">
                  <a:extLst>
                    <a:ext uri="{9D8B030D-6E8A-4147-A177-3AD203B41FA5}">
                      <a16:colId xmlns:a16="http://schemas.microsoft.com/office/drawing/2014/main" val="397766129"/>
                    </a:ext>
                  </a:extLst>
                </a:gridCol>
                <a:gridCol w="1974321">
                  <a:extLst>
                    <a:ext uri="{9D8B030D-6E8A-4147-A177-3AD203B41FA5}">
                      <a16:colId xmlns:a16="http://schemas.microsoft.com/office/drawing/2014/main" val="1450104953"/>
                    </a:ext>
                  </a:extLst>
                </a:gridCol>
                <a:gridCol w="1974321">
                  <a:extLst>
                    <a:ext uri="{9D8B030D-6E8A-4147-A177-3AD203B41FA5}">
                      <a16:colId xmlns:a16="http://schemas.microsoft.com/office/drawing/2014/main" val="2515192739"/>
                    </a:ext>
                  </a:extLst>
                </a:gridCol>
                <a:gridCol w="1974321">
                  <a:extLst>
                    <a:ext uri="{9D8B030D-6E8A-4147-A177-3AD203B41FA5}">
                      <a16:colId xmlns:a16="http://schemas.microsoft.com/office/drawing/2014/main" val="2934609378"/>
                    </a:ext>
                  </a:extLst>
                </a:gridCol>
              </a:tblGrid>
              <a:tr h="370840">
                <a:tc gridSpan="4">
                  <a:txBody>
                    <a:bodyPr/>
                    <a:lstStyle/>
                    <a:p>
                      <a:pPr algn="ctr"/>
                      <a:r>
                        <a:rPr lang="en-US" sz="1500" b="1" dirty="0">
                          <a:latin typeface="Arial" panose="020B0604020202020204" pitchFamily="34" charset="0"/>
                          <a:cs typeface="Arial" panose="020B0604020202020204" pitchFamily="34" charset="0"/>
                        </a:rPr>
                        <a:t>BETTY MCCANTS</a:t>
                      </a:r>
                    </a:p>
                    <a:p>
                      <a:pPr algn="ctr"/>
                      <a:r>
                        <a:rPr lang="en-US" sz="1500" b="1" dirty="0">
                          <a:latin typeface="Arial" panose="020B0604020202020204" pitchFamily="34" charset="0"/>
                          <a:cs typeface="Arial" panose="020B0604020202020204" pitchFamily="34" charset="0"/>
                        </a:rPr>
                        <a:t>DISTRICTS 6 &amp; 8</a:t>
                      </a:r>
                    </a:p>
                  </a:txBody>
                  <a:tcPr>
                    <a:solidFill>
                      <a:srgbClr val="FFFF00"/>
                    </a:solidFill>
                  </a:tcPr>
                </a:tc>
                <a:tc hMerge="1">
                  <a:txBody>
                    <a:bodyPr/>
                    <a:lstStyle/>
                    <a:p>
                      <a:pPr algn="ctr"/>
                      <a:endParaRPr lang="en-US" sz="1500" b="0" dirty="0">
                        <a:latin typeface="Arial" panose="020B0604020202020204" pitchFamily="34" charset="0"/>
                        <a:cs typeface="Arial" panose="020B0604020202020204" pitchFamily="34" charset="0"/>
                      </a:endParaRPr>
                    </a:p>
                  </a:txBody>
                  <a:tcPr/>
                </a:tc>
                <a:tc hMerge="1">
                  <a:txBody>
                    <a:bodyPr/>
                    <a:lstStyle/>
                    <a:p>
                      <a:pPr algn="ctr"/>
                      <a:endParaRPr lang="en-US" sz="1500" b="0" dirty="0">
                        <a:latin typeface="Arial" panose="020B0604020202020204" pitchFamily="34" charset="0"/>
                        <a:cs typeface="Arial" panose="020B0604020202020204" pitchFamily="34" charset="0"/>
                      </a:endParaRPr>
                    </a:p>
                  </a:txBody>
                  <a:tcPr/>
                </a:tc>
                <a:tc hMerge="1">
                  <a:txBody>
                    <a:bodyPr/>
                    <a:lstStyle/>
                    <a:p>
                      <a:pPr algn="ctr"/>
                      <a:endParaRPr lang="en-US" sz="15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8053823"/>
                  </a:ext>
                </a:extLst>
              </a:tr>
              <a:tr h="370840">
                <a:tc>
                  <a:txBody>
                    <a:bodyPr/>
                    <a:lstStyle/>
                    <a:p>
                      <a:pPr algn="ctr"/>
                      <a:r>
                        <a:rPr lang="en-US" sz="1500" b="0" dirty="0">
                          <a:latin typeface="Arial" panose="020B0604020202020204" pitchFamily="34" charset="0"/>
                          <a:cs typeface="Arial" panose="020B0604020202020204" pitchFamily="34" charset="0"/>
                        </a:rPr>
                        <a:t>B and B Care Services Inc</a:t>
                      </a:r>
                    </a:p>
                  </a:txBody>
                  <a:tcPr/>
                </a:tc>
                <a:tc>
                  <a:txBody>
                    <a:bodyPr/>
                    <a:lstStyle/>
                    <a:p>
                      <a:pPr algn="ctr"/>
                      <a:r>
                        <a:rPr lang="en-US" sz="1500" b="0" dirty="0">
                          <a:latin typeface="Arial" panose="020B0604020202020204" pitchFamily="34" charset="0"/>
                          <a:cs typeface="Arial" panose="020B0604020202020204" pitchFamily="34" charset="0"/>
                        </a:rPr>
                        <a:t>B Smith &amp; Associates LLC</a:t>
                      </a:r>
                    </a:p>
                  </a:txBody>
                  <a:tcPr/>
                </a:tc>
                <a:tc>
                  <a:txBody>
                    <a:bodyPr/>
                    <a:lstStyle/>
                    <a:p>
                      <a:pPr algn="ctr"/>
                      <a:r>
                        <a:rPr lang="en-US" sz="1500" b="0" dirty="0">
                          <a:latin typeface="Arial" panose="020B0604020202020204" pitchFamily="34" charset="0"/>
                          <a:cs typeface="Arial" panose="020B0604020202020204" pitchFamily="34" charset="0"/>
                        </a:rPr>
                        <a:t>Coastal Center for Developmental Services</a:t>
                      </a:r>
                    </a:p>
                  </a:txBody>
                  <a:tcPr/>
                </a:tc>
                <a:tc>
                  <a:txBody>
                    <a:bodyPr/>
                    <a:lstStyle/>
                    <a:p>
                      <a:pPr algn="ctr"/>
                      <a:r>
                        <a:rPr lang="en-US" sz="1500" b="0" dirty="0">
                          <a:latin typeface="Arial" panose="020B0604020202020204" pitchFamily="34" charset="0"/>
                          <a:cs typeface="Arial" panose="020B0604020202020204" pitchFamily="34" charset="0"/>
                        </a:rPr>
                        <a:t>Colorado Center for the Blind</a:t>
                      </a:r>
                    </a:p>
                  </a:txBody>
                  <a:tcPr/>
                </a:tc>
                <a:extLst>
                  <a:ext uri="{0D108BD9-81ED-4DB2-BD59-A6C34878D82A}">
                    <a16:rowId xmlns:a16="http://schemas.microsoft.com/office/drawing/2014/main" val="978179480"/>
                  </a:ext>
                </a:extLst>
              </a:tr>
              <a:tr h="370840">
                <a:tc>
                  <a:txBody>
                    <a:bodyPr/>
                    <a:lstStyle/>
                    <a:p>
                      <a:pPr algn="ctr"/>
                      <a:r>
                        <a:rPr lang="en-US" sz="1500" dirty="0">
                          <a:latin typeface="Arial" panose="020B0604020202020204" pitchFamily="34" charset="0"/>
                          <a:cs typeface="Arial" panose="020B0604020202020204" pitchFamily="34" charset="0"/>
                        </a:rPr>
                        <a:t>Center for the Visually Impaired</a:t>
                      </a:r>
                    </a:p>
                  </a:txBody>
                  <a:tcPr/>
                </a:tc>
                <a:tc>
                  <a:txBody>
                    <a:bodyPr/>
                    <a:lstStyle/>
                    <a:p>
                      <a:pPr algn="ctr"/>
                      <a:r>
                        <a:rPr lang="en-US" sz="1500" dirty="0">
                          <a:latin typeface="Arial" panose="020B0604020202020204" pitchFamily="34" charset="0"/>
                          <a:cs typeface="Arial" panose="020B0604020202020204" pitchFamily="34" charset="0"/>
                        </a:rPr>
                        <a:t>Easter Seals East</a:t>
                      </a:r>
                    </a:p>
                  </a:txBody>
                  <a:tcPr/>
                </a:tc>
                <a:tc>
                  <a:txBody>
                    <a:bodyPr/>
                    <a:lstStyle/>
                    <a:p>
                      <a:pPr algn="ctr"/>
                      <a:r>
                        <a:rPr lang="en-US" sz="1500" dirty="0">
                          <a:latin typeface="Arial" panose="020B0604020202020204" pitchFamily="34" charset="0"/>
                          <a:cs typeface="Arial" panose="020B0604020202020204" pitchFamily="34" charset="0"/>
                        </a:rPr>
                        <a:t>Easter Seals Middle</a:t>
                      </a:r>
                    </a:p>
                  </a:txBody>
                  <a:tcPr/>
                </a:tc>
                <a:tc>
                  <a:txBody>
                    <a:bodyPr/>
                    <a:lstStyle/>
                    <a:p>
                      <a:pPr algn="ctr"/>
                      <a:r>
                        <a:rPr lang="en-US" sz="1500" dirty="0">
                          <a:latin typeface="Arial" panose="020B0604020202020204" pitchFamily="34" charset="0"/>
                          <a:cs typeface="Arial" panose="020B0604020202020204" pitchFamily="34" charset="0"/>
                        </a:rPr>
                        <a:t>Family Restoration Network</a:t>
                      </a:r>
                    </a:p>
                  </a:txBody>
                  <a:tcPr/>
                </a:tc>
                <a:extLst>
                  <a:ext uri="{0D108BD9-81ED-4DB2-BD59-A6C34878D82A}">
                    <a16:rowId xmlns:a16="http://schemas.microsoft.com/office/drawing/2014/main" val="3880540677"/>
                  </a:ext>
                </a:extLst>
              </a:tr>
              <a:tr h="370840">
                <a:tc>
                  <a:txBody>
                    <a:bodyPr/>
                    <a:lstStyle/>
                    <a:p>
                      <a:pPr algn="ctr"/>
                      <a:r>
                        <a:rPr lang="en-US" sz="1500" dirty="0">
                          <a:latin typeface="Arial" panose="020B0604020202020204" pitchFamily="34" charset="0"/>
                          <a:cs typeface="Arial" panose="020B0604020202020204" pitchFamily="34" charset="0"/>
                        </a:rPr>
                        <a:t>Gateway Behavioral Health Services</a:t>
                      </a:r>
                    </a:p>
                  </a:txBody>
                  <a:tcPr/>
                </a:tc>
                <a:tc>
                  <a:txBody>
                    <a:bodyPr/>
                    <a:lstStyle/>
                    <a:p>
                      <a:pPr algn="ctr"/>
                      <a:r>
                        <a:rPr lang="en-US" sz="1500" dirty="0">
                          <a:latin typeface="Arial" panose="020B0604020202020204" pitchFamily="34" charset="0"/>
                          <a:cs typeface="Arial" panose="020B0604020202020204" pitchFamily="34" charset="0"/>
                        </a:rPr>
                        <a:t>Georgia Career and Technical Institute (CTI)</a:t>
                      </a:r>
                    </a:p>
                  </a:txBody>
                  <a:tcPr/>
                </a:tc>
                <a:tc>
                  <a:txBody>
                    <a:bodyPr/>
                    <a:lstStyle/>
                    <a:p>
                      <a:pPr algn="ctr"/>
                      <a:r>
                        <a:rPr lang="en-US" sz="1500" dirty="0">
                          <a:latin typeface="Arial" panose="020B0604020202020204" pitchFamily="34" charset="0"/>
                          <a:cs typeface="Arial" panose="020B0604020202020204" pitchFamily="34" charset="0"/>
                        </a:rPr>
                        <a:t>Georgia Committee on Employment of People with Disabilities (HSHT)</a:t>
                      </a:r>
                    </a:p>
                  </a:txBody>
                  <a:tcPr/>
                </a:tc>
                <a:tc>
                  <a:txBody>
                    <a:bodyPr/>
                    <a:lstStyle/>
                    <a:p>
                      <a:pPr algn="ctr"/>
                      <a:r>
                        <a:rPr lang="en-US" sz="1500" dirty="0">
                          <a:latin typeface="Arial" panose="020B0604020202020204" pitchFamily="34" charset="0"/>
                          <a:cs typeface="Arial" panose="020B0604020202020204" pitchFamily="34" charset="0"/>
                        </a:rPr>
                        <a:t>Georgia Interpreting Services Network (GISN)</a:t>
                      </a:r>
                    </a:p>
                  </a:txBody>
                  <a:tcPr/>
                </a:tc>
                <a:extLst>
                  <a:ext uri="{0D108BD9-81ED-4DB2-BD59-A6C34878D82A}">
                    <a16:rowId xmlns:a16="http://schemas.microsoft.com/office/drawing/2014/main" val="820722214"/>
                  </a:ext>
                </a:extLst>
              </a:tr>
              <a:tr h="370840">
                <a:tc>
                  <a:txBody>
                    <a:bodyPr/>
                    <a:lstStyle/>
                    <a:p>
                      <a:pPr algn="ctr"/>
                      <a:r>
                        <a:rPr lang="en-US" sz="1500" dirty="0">
                          <a:latin typeface="Arial" panose="020B0604020202020204" pitchFamily="34" charset="0"/>
                          <a:cs typeface="Arial" panose="020B0604020202020204" pitchFamily="34" charset="0"/>
                        </a:rPr>
                        <a:t>Goodwill Middle Georgia</a:t>
                      </a:r>
                    </a:p>
                  </a:txBody>
                  <a:tcPr/>
                </a:tc>
                <a:tc>
                  <a:txBody>
                    <a:bodyPr/>
                    <a:lstStyle/>
                    <a:p>
                      <a:pPr algn="ctr"/>
                      <a:r>
                        <a:rPr lang="en-US" sz="1500" dirty="0">
                          <a:latin typeface="Arial" panose="020B0604020202020204" pitchFamily="34" charset="0"/>
                          <a:cs typeface="Arial" panose="020B0604020202020204" pitchFamily="34" charset="0"/>
                        </a:rPr>
                        <a:t>Goodwill Industries of the Coastal Empire</a:t>
                      </a:r>
                    </a:p>
                  </a:txBody>
                  <a:tcPr/>
                </a:tc>
                <a:tc>
                  <a:txBody>
                    <a:bodyPr/>
                    <a:lstStyle/>
                    <a:p>
                      <a:pPr algn="ctr"/>
                      <a:r>
                        <a:rPr lang="en-US" sz="1500" dirty="0">
                          <a:latin typeface="Arial" panose="020B0604020202020204" pitchFamily="34" charset="0"/>
                          <a:cs typeface="Arial" panose="020B0604020202020204" pitchFamily="34" charset="0"/>
                        </a:rPr>
                        <a:t>Louisiana Center for the Blind</a:t>
                      </a:r>
                    </a:p>
                  </a:txBody>
                  <a:tcPr/>
                </a:tc>
                <a:tc>
                  <a:txBody>
                    <a:bodyPr/>
                    <a:lstStyle/>
                    <a:p>
                      <a:pPr algn="ctr"/>
                      <a:r>
                        <a:rPr lang="en-US" sz="1500" dirty="0" err="1">
                          <a:latin typeface="Arial" panose="020B0604020202020204" pitchFamily="34" charset="0"/>
                          <a:cs typeface="Arial" panose="020B0604020202020204" pitchFamily="34" charset="0"/>
                        </a:rPr>
                        <a:t>MicroSight</a:t>
                      </a:r>
                      <a:r>
                        <a:rPr lang="en-US" sz="1500" dirty="0">
                          <a:latin typeface="Arial" panose="020B0604020202020204" pitchFamily="34" charset="0"/>
                          <a:cs typeface="Arial" panose="020B0604020202020204" pitchFamily="34" charset="0"/>
                        </a:rPr>
                        <a:t> Training Solution Inc</a:t>
                      </a:r>
                    </a:p>
                    <a:p>
                      <a:pPr algn="ctr"/>
                      <a:endParaRPr lang="en-US" sz="1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73025525"/>
                  </a:ext>
                </a:extLst>
              </a:tr>
              <a:tr h="370840">
                <a:tc>
                  <a:txBody>
                    <a:bodyPr/>
                    <a:lstStyle/>
                    <a:p>
                      <a:pPr algn="ctr"/>
                      <a:r>
                        <a:rPr lang="en-US" sz="1500" dirty="0">
                          <a:latin typeface="Arial" panose="020B0604020202020204" pitchFamily="34" charset="0"/>
                          <a:cs typeface="Arial" panose="020B0604020202020204" pitchFamily="34" charset="0"/>
                        </a:rPr>
                        <a:t>Prism of Georgia Inc</a:t>
                      </a:r>
                    </a:p>
                  </a:txBody>
                  <a:tcPr/>
                </a:tc>
                <a:tc>
                  <a:txBody>
                    <a:bodyPr/>
                    <a:lstStyle/>
                    <a:p>
                      <a:pPr algn="ctr"/>
                      <a:r>
                        <a:rPr lang="en-US" sz="1500" dirty="0">
                          <a:latin typeface="Arial" panose="020B0604020202020204" pitchFamily="34" charset="0"/>
                          <a:cs typeface="Arial" panose="020B0604020202020204" pitchFamily="34" charset="0"/>
                        </a:rPr>
                        <a:t>Progressive Abilities Support Services</a:t>
                      </a:r>
                    </a:p>
                  </a:txBody>
                  <a:tcPr/>
                </a:tc>
                <a:tc>
                  <a:txBody>
                    <a:bodyPr/>
                    <a:lstStyle/>
                    <a:p>
                      <a:pPr algn="ctr"/>
                      <a:r>
                        <a:rPr lang="en-US" sz="1500" dirty="0">
                          <a:latin typeface="Arial" panose="020B0604020202020204" pitchFamily="34" charset="0"/>
                          <a:cs typeface="Arial" panose="020B0604020202020204" pitchFamily="34" charset="0"/>
                        </a:rPr>
                        <a:t>Savannah Association for the Blind Inc</a:t>
                      </a:r>
                    </a:p>
                  </a:txBody>
                  <a:tcPr/>
                </a:tc>
                <a:tc>
                  <a:txBody>
                    <a:bodyPr/>
                    <a:lstStyle/>
                    <a:p>
                      <a:pPr algn="ctr"/>
                      <a:r>
                        <a:rPr lang="en-US" sz="1500" dirty="0">
                          <a:latin typeface="Arial" panose="020B0604020202020204" pitchFamily="34" charset="0"/>
                          <a:cs typeface="Arial" panose="020B0604020202020204" pitchFamily="34" charset="0"/>
                        </a:rPr>
                        <a:t>Serenity Behavioral Health</a:t>
                      </a:r>
                    </a:p>
                  </a:txBody>
                  <a:tcPr/>
                </a:tc>
                <a:extLst>
                  <a:ext uri="{0D108BD9-81ED-4DB2-BD59-A6C34878D82A}">
                    <a16:rowId xmlns:a16="http://schemas.microsoft.com/office/drawing/2014/main" val="992229256"/>
                  </a:ext>
                </a:extLst>
              </a:tr>
              <a:tr h="370840">
                <a:tc>
                  <a:txBody>
                    <a:bodyPr/>
                    <a:lstStyle/>
                    <a:p>
                      <a:pPr algn="ctr"/>
                      <a:r>
                        <a:rPr lang="en-US" sz="1500" dirty="0">
                          <a:latin typeface="Arial" panose="020B0604020202020204" pitchFamily="34" charset="0"/>
                          <a:cs typeface="Arial" panose="020B0604020202020204" pitchFamily="34" charset="0"/>
                        </a:rPr>
                        <a:t>Signal Center</a:t>
                      </a:r>
                    </a:p>
                  </a:txBody>
                  <a:tcPr/>
                </a:tc>
                <a:tc>
                  <a:txBody>
                    <a:bodyPr/>
                    <a:lstStyle/>
                    <a:p>
                      <a:pPr algn="ctr"/>
                      <a:r>
                        <a:rPr lang="en-US" sz="1500" dirty="0">
                          <a:latin typeface="Arial" panose="020B0604020202020204" pitchFamily="34" charset="0"/>
                          <a:cs typeface="Arial" panose="020B0604020202020204" pitchFamily="34" charset="0"/>
                        </a:rPr>
                        <a:t>Southern Pro Staffing LLC</a:t>
                      </a:r>
                    </a:p>
                  </a:txBody>
                  <a:tcPr/>
                </a:tc>
                <a:tc>
                  <a:txBody>
                    <a:bodyPr/>
                    <a:lstStyle/>
                    <a:p>
                      <a:pPr algn="ctr"/>
                      <a:r>
                        <a:rPr lang="en-US" sz="1500" dirty="0">
                          <a:latin typeface="Arial" panose="020B0604020202020204" pitchFamily="34" charset="0"/>
                          <a:cs typeface="Arial" panose="020B0604020202020204" pitchFamily="34" charset="0"/>
                        </a:rPr>
                        <a:t>TEEM</a:t>
                      </a:r>
                    </a:p>
                  </a:txBody>
                  <a:tcPr/>
                </a:tc>
                <a:tc>
                  <a:txBody>
                    <a:bodyPr/>
                    <a:lstStyle/>
                    <a:p>
                      <a:pPr algn="ctr"/>
                      <a:r>
                        <a:rPr lang="en-US" sz="1500" dirty="0">
                          <a:latin typeface="Arial" panose="020B0604020202020204" pitchFamily="34" charset="0"/>
                          <a:cs typeface="Arial" panose="020B0604020202020204" pitchFamily="34" charset="0"/>
                        </a:rPr>
                        <a:t>The Lionheart Life Center Inc</a:t>
                      </a:r>
                    </a:p>
                  </a:txBody>
                  <a:tcPr/>
                </a:tc>
                <a:extLst>
                  <a:ext uri="{0D108BD9-81ED-4DB2-BD59-A6C34878D82A}">
                    <a16:rowId xmlns:a16="http://schemas.microsoft.com/office/drawing/2014/main" val="2773249543"/>
                  </a:ext>
                </a:extLst>
              </a:tr>
              <a:tr h="370840">
                <a:tc>
                  <a:txBody>
                    <a:bodyPr/>
                    <a:lstStyle/>
                    <a:p>
                      <a:pPr algn="ctr"/>
                      <a:r>
                        <a:rPr lang="en-US" sz="1500" dirty="0">
                          <a:latin typeface="Arial" panose="020B0604020202020204" pitchFamily="34" charset="0"/>
                          <a:cs typeface="Arial" panose="020B0604020202020204" pitchFamily="34" charset="0"/>
                        </a:rPr>
                        <a:t>Timothy L Smith</a:t>
                      </a:r>
                    </a:p>
                  </a:txBody>
                  <a:tcPr/>
                </a:tc>
                <a:tc>
                  <a:txBody>
                    <a:bodyPr/>
                    <a:lstStyle/>
                    <a:p>
                      <a:pPr algn="ctr"/>
                      <a:r>
                        <a:rPr lang="en-US" sz="1500" dirty="0">
                          <a:latin typeface="Arial" panose="020B0604020202020204" pitchFamily="34" charset="0"/>
                          <a:cs typeface="Arial" panose="020B0604020202020204" pitchFamily="34" charset="0"/>
                        </a:rPr>
                        <a:t>WAVES</a:t>
                      </a:r>
                    </a:p>
                  </a:txBody>
                  <a:tcPr/>
                </a:tc>
                <a:tc>
                  <a:txBody>
                    <a:bodyPr/>
                    <a:lstStyle/>
                    <a:p>
                      <a:pPr algn="ctr"/>
                      <a:r>
                        <a:rPr lang="en-US" sz="1500" dirty="0">
                          <a:latin typeface="Arial" panose="020B0604020202020204" pitchFamily="34" charset="0"/>
                          <a:cs typeface="Arial" panose="020B0604020202020204" pitchFamily="34" charset="0"/>
                        </a:rPr>
                        <a:t>World Services for the Blind Inc</a:t>
                      </a:r>
                    </a:p>
                  </a:txBody>
                  <a:tcPr/>
                </a:tc>
                <a:tc>
                  <a:txBody>
                    <a:bodyPr/>
                    <a:lstStyle/>
                    <a:p>
                      <a:pPr algn="ctr"/>
                      <a:endParaRPr lang="en-US" sz="1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02863258"/>
                  </a:ext>
                </a:extLst>
              </a:tr>
            </a:tbl>
          </a:graphicData>
        </a:graphic>
      </p:graphicFrame>
    </p:spTree>
    <p:extLst>
      <p:ext uri="{BB962C8B-B14F-4D97-AF65-F5344CB8AC3E}">
        <p14:creationId xmlns:p14="http://schemas.microsoft.com/office/powerpoint/2010/main" val="2750345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F64F3-EE0A-DE4D-FA57-F8E6E0109D8F}"/>
              </a:ext>
            </a:extLst>
          </p:cNvPr>
          <p:cNvSpPr>
            <a:spLocks noGrp="1"/>
          </p:cNvSpPr>
          <p:nvPr>
            <p:ph type="sldNum" sz="quarter" idx="12"/>
          </p:nvPr>
        </p:nvSpPr>
        <p:spPr/>
        <p:txBody>
          <a:bodyPr/>
          <a:lstStyle/>
          <a:p>
            <a:fld id="{9674BE43-9AAD-40E5-B13E-C9A46A52A912}" type="slidenum">
              <a:rPr lang="en-US">
                <a:solidFill>
                  <a:prstClr val="black">
                    <a:tint val="75000"/>
                  </a:prstClr>
                </a:solidFill>
                <a:latin typeface="Calibri" panose="020F0502020204030204"/>
              </a:rPr>
              <a:pPr/>
              <a:t>22</a:t>
            </a:fld>
            <a:endParaRPr lang="en-US" dirty="0">
              <a:solidFill>
                <a:prstClr val="black">
                  <a:tint val="75000"/>
                </a:prstClr>
              </a:solidFill>
              <a:latin typeface="Calibri" panose="020F0502020204030204"/>
            </a:endParaRPr>
          </a:p>
        </p:txBody>
      </p:sp>
      <p:pic>
        <p:nvPicPr>
          <p:cNvPr id="10" name="Picture 9" descr="Icon&#10;&#10;Description automatically generated">
            <a:extLst>
              <a:ext uri="{FF2B5EF4-FFF2-40B4-BE49-F238E27FC236}">
                <a16:creationId xmlns:a16="http://schemas.microsoft.com/office/drawing/2014/main" id="{B57CFB47-DE67-F835-F3DE-77082F48A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18" name="Straight Connector 17">
            <a:extLst>
              <a:ext uri="{FF2B5EF4-FFF2-40B4-BE49-F238E27FC236}">
                <a16:creationId xmlns:a16="http://schemas.microsoft.com/office/drawing/2014/main" id="{CD39087C-35EF-E62D-07A6-DFCD9BAA8694}"/>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A291D22-6725-A85F-ED41-784976D78335}"/>
              </a:ext>
            </a:extLst>
          </p:cNvPr>
          <p:cNvSpPr txBox="1">
            <a:spLocks/>
          </p:cNvSpPr>
          <p:nvPr/>
        </p:nvSpPr>
        <p:spPr>
          <a:xfrm>
            <a:off x="1262051" y="63572"/>
            <a:ext cx="6619895" cy="9038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Financial Compliance Specialist</a:t>
            </a:r>
          </a:p>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pic>
        <p:nvPicPr>
          <p:cNvPr id="2050" name="Picture 2" descr="Roles And Responsibilities Images ...">
            <a:extLst>
              <a:ext uri="{FF2B5EF4-FFF2-40B4-BE49-F238E27FC236}">
                <a16:creationId xmlns:a16="http://schemas.microsoft.com/office/drawing/2014/main" id="{A51D5204-BD64-5854-FBC3-FAF756E1D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066" y="1320800"/>
            <a:ext cx="4061883" cy="3937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545742A-8E9D-BF8E-C981-75D2906F33D0}"/>
              </a:ext>
            </a:extLst>
          </p:cNvPr>
          <p:cNvSpPr/>
          <p:nvPr/>
        </p:nvSpPr>
        <p:spPr>
          <a:xfrm>
            <a:off x="-2323080" y="296814"/>
            <a:ext cx="1937860" cy="3762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2" name="Rectangle 31">
            <a:extLst>
              <a:ext uri="{FF2B5EF4-FFF2-40B4-BE49-F238E27FC236}">
                <a16:creationId xmlns:a16="http://schemas.microsoft.com/office/drawing/2014/main" id="{1FE119FA-F998-1C00-504A-51665B2E1D55}"/>
              </a:ext>
            </a:extLst>
          </p:cNvPr>
          <p:cNvSpPr/>
          <p:nvPr/>
        </p:nvSpPr>
        <p:spPr>
          <a:xfrm>
            <a:off x="3602123" y="2630644"/>
            <a:ext cx="1937860" cy="6348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0" name="Rectangle 29">
            <a:extLst>
              <a:ext uri="{FF2B5EF4-FFF2-40B4-BE49-F238E27FC236}">
                <a16:creationId xmlns:a16="http://schemas.microsoft.com/office/drawing/2014/main" id="{CD574D63-04F6-21F9-AE19-C89F65242C49}"/>
              </a:ext>
            </a:extLst>
          </p:cNvPr>
          <p:cNvSpPr/>
          <p:nvPr/>
        </p:nvSpPr>
        <p:spPr>
          <a:xfrm>
            <a:off x="3466656" y="3309299"/>
            <a:ext cx="1939754" cy="3762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1" name="TextBox 40">
            <a:extLst>
              <a:ext uri="{FF2B5EF4-FFF2-40B4-BE49-F238E27FC236}">
                <a16:creationId xmlns:a16="http://schemas.microsoft.com/office/drawing/2014/main" id="{609B60E8-9825-0A11-5338-831B6B649E22}"/>
              </a:ext>
            </a:extLst>
          </p:cNvPr>
          <p:cNvSpPr txBox="1"/>
          <p:nvPr/>
        </p:nvSpPr>
        <p:spPr>
          <a:xfrm>
            <a:off x="947651" y="1921815"/>
            <a:ext cx="1521217"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Payment/Billing</a:t>
            </a:r>
          </a:p>
        </p:txBody>
      </p:sp>
      <p:sp>
        <p:nvSpPr>
          <p:cNvPr id="42" name="TextBox 41">
            <a:extLst>
              <a:ext uri="{FF2B5EF4-FFF2-40B4-BE49-F238E27FC236}">
                <a16:creationId xmlns:a16="http://schemas.microsoft.com/office/drawing/2014/main" id="{DC8453DF-58B1-95D3-A5C0-2FC19E9017AA}"/>
              </a:ext>
            </a:extLst>
          </p:cNvPr>
          <p:cNvSpPr txBox="1"/>
          <p:nvPr/>
        </p:nvSpPr>
        <p:spPr>
          <a:xfrm>
            <a:off x="743607" y="2942316"/>
            <a:ext cx="1521217"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Vendor Portal</a:t>
            </a:r>
          </a:p>
        </p:txBody>
      </p:sp>
      <p:sp>
        <p:nvSpPr>
          <p:cNvPr id="43" name="TextBox 42">
            <a:extLst>
              <a:ext uri="{FF2B5EF4-FFF2-40B4-BE49-F238E27FC236}">
                <a16:creationId xmlns:a16="http://schemas.microsoft.com/office/drawing/2014/main" id="{7822BD33-3CAB-A085-A815-F1A443677D30}"/>
              </a:ext>
            </a:extLst>
          </p:cNvPr>
          <p:cNvSpPr txBox="1"/>
          <p:nvPr/>
        </p:nvSpPr>
        <p:spPr>
          <a:xfrm>
            <a:off x="6300331" y="4098935"/>
            <a:ext cx="2312661"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Program / Fiscal Review</a:t>
            </a:r>
          </a:p>
        </p:txBody>
      </p:sp>
      <p:sp>
        <p:nvSpPr>
          <p:cNvPr id="44" name="TextBox 43">
            <a:extLst>
              <a:ext uri="{FF2B5EF4-FFF2-40B4-BE49-F238E27FC236}">
                <a16:creationId xmlns:a16="http://schemas.microsoft.com/office/drawing/2014/main" id="{4781DD82-01E0-318B-B321-3A0F680175A7}"/>
              </a:ext>
            </a:extLst>
          </p:cNvPr>
          <p:cNvSpPr txBox="1"/>
          <p:nvPr/>
        </p:nvSpPr>
        <p:spPr>
          <a:xfrm>
            <a:off x="531008" y="4099316"/>
            <a:ext cx="1937860"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Background Check</a:t>
            </a:r>
          </a:p>
        </p:txBody>
      </p:sp>
      <p:sp>
        <p:nvSpPr>
          <p:cNvPr id="45" name="TextBox 44">
            <a:extLst>
              <a:ext uri="{FF2B5EF4-FFF2-40B4-BE49-F238E27FC236}">
                <a16:creationId xmlns:a16="http://schemas.microsoft.com/office/drawing/2014/main" id="{AC910B9A-E5C5-81BC-5A68-CE1CC6E06A2D}"/>
              </a:ext>
            </a:extLst>
          </p:cNvPr>
          <p:cNvSpPr txBox="1"/>
          <p:nvPr/>
        </p:nvSpPr>
        <p:spPr>
          <a:xfrm>
            <a:off x="3424714" y="5611207"/>
            <a:ext cx="2292678"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Provider Profile Updates</a:t>
            </a:r>
          </a:p>
        </p:txBody>
      </p:sp>
      <p:sp>
        <p:nvSpPr>
          <p:cNvPr id="46" name="TextBox 45">
            <a:extLst>
              <a:ext uri="{FF2B5EF4-FFF2-40B4-BE49-F238E27FC236}">
                <a16:creationId xmlns:a16="http://schemas.microsoft.com/office/drawing/2014/main" id="{6FFC1982-E12C-C382-F51A-1BF278492C7A}"/>
              </a:ext>
            </a:extLst>
          </p:cNvPr>
          <p:cNvSpPr txBox="1"/>
          <p:nvPr/>
        </p:nvSpPr>
        <p:spPr>
          <a:xfrm>
            <a:off x="3906529" y="805810"/>
            <a:ext cx="1040956"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Contracts</a:t>
            </a:r>
          </a:p>
        </p:txBody>
      </p:sp>
      <p:sp>
        <p:nvSpPr>
          <p:cNvPr id="47" name="TextBox 46">
            <a:extLst>
              <a:ext uri="{FF2B5EF4-FFF2-40B4-BE49-F238E27FC236}">
                <a16:creationId xmlns:a16="http://schemas.microsoft.com/office/drawing/2014/main" id="{36BDEC1D-19D5-A675-82CC-CACF047002D9}"/>
              </a:ext>
            </a:extLst>
          </p:cNvPr>
          <p:cNvSpPr txBox="1"/>
          <p:nvPr/>
        </p:nvSpPr>
        <p:spPr>
          <a:xfrm>
            <a:off x="6570826" y="1921816"/>
            <a:ext cx="1937859"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Amendment Status</a:t>
            </a:r>
          </a:p>
        </p:txBody>
      </p:sp>
      <p:sp>
        <p:nvSpPr>
          <p:cNvPr id="48" name="TextBox 47">
            <a:extLst>
              <a:ext uri="{FF2B5EF4-FFF2-40B4-BE49-F238E27FC236}">
                <a16:creationId xmlns:a16="http://schemas.microsoft.com/office/drawing/2014/main" id="{6F9F0006-B7CC-D39F-6AE1-798CB9569C61}"/>
              </a:ext>
            </a:extLst>
          </p:cNvPr>
          <p:cNvSpPr txBox="1"/>
          <p:nvPr/>
        </p:nvSpPr>
        <p:spPr>
          <a:xfrm>
            <a:off x="6675132" y="3010375"/>
            <a:ext cx="1937860"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Add/Delete Service</a:t>
            </a:r>
          </a:p>
        </p:txBody>
      </p:sp>
    </p:spTree>
    <p:extLst>
      <p:ext uri="{BB962C8B-B14F-4D97-AF65-F5344CB8AC3E}">
        <p14:creationId xmlns:p14="http://schemas.microsoft.com/office/powerpoint/2010/main" val="3668825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8C3EB8B-71BD-ABE3-FC35-896A8F45674B}"/>
              </a:ext>
            </a:extLst>
          </p:cNvPr>
          <p:cNvSpPr>
            <a:spLocks noGrp="1"/>
          </p:cNvSpPr>
          <p:nvPr>
            <p:ph idx="1"/>
          </p:nvPr>
        </p:nvSpPr>
        <p:spPr>
          <a:xfrm>
            <a:off x="628650" y="1198957"/>
            <a:ext cx="7886700" cy="4978006"/>
          </a:xfrm>
        </p:spPr>
        <p:txBody>
          <a:bodyPr>
            <a:noAutofit/>
          </a:bodyPr>
          <a:lstStyle/>
          <a:p>
            <a:pPr lvl="1">
              <a:spcBef>
                <a:spcPts val="600"/>
              </a:spcBef>
              <a:spcAft>
                <a:spcPts val="600"/>
              </a:spcAft>
            </a:pPr>
            <a:r>
              <a:rPr lang="en-US" sz="1500" dirty="0">
                <a:latin typeface="Arial" panose="020B0604020202020204" pitchFamily="34" charset="0"/>
                <a:cs typeface="Arial" panose="020B0604020202020204" pitchFamily="34" charset="0"/>
              </a:rPr>
              <a:t>Update to the Provider Guideline Manual Contract Monitoring</a:t>
            </a:r>
          </a:p>
          <a:p>
            <a:pPr lvl="2">
              <a:spcBef>
                <a:spcPts val="600"/>
              </a:spcBef>
              <a:spcAft>
                <a:spcPts val="600"/>
              </a:spcAft>
            </a:pPr>
            <a:r>
              <a:rPr lang="en-US" sz="1500" b="1" dirty="0">
                <a:latin typeface="Arial" panose="020B0604020202020204" pitchFamily="34" charset="0"/>
                <a:cs typeface="Arial" panose="020B0604020202020204" pitchFamily="34" charset="0"/>
              </a:rPr>
              <a:t>Format</a:t>
            </a:r>
            <a:r>
              <a:rPr lang="en-US" sz="1500" dirty="0">
                <a:latin typeface="Arial" panose="020B0604020202020204" pitchFamily="34" charset="0"/>
                <a:cs typeface="Arial" panose="020B0604020202020204" pitchFamily="34" charset="0"/>
              </a:rPr>
              <a:t> </a:t>
            </a:r>
          </a:p>
          <a:p>
            <a:pPr lvl="3">
              <a:spcBef>
                <a:spcPts val="600"/>
              </a:spcBef>
              <a:spcAft>
                <a:spcPts val="600"/>
              </a:spcAft>
            </a:pPr>
            <a:r>
              <a:rPr lang="en-US" sz="1500" dirty="0">
                <a:latin typeface="Arial" panose="020B0604020202020204" pitchFamily="34" charset="0"/>
                <a:cs typeface="Arial" panose="020B0604020202020204" pitchFamily="34" charset="0"/>
              </a:rPr>
              <a:t>On-site, virtual desk review, or documentation review</a:t>
            </a:r>
          </a:p>
          <a:p>
            <a:pPr lvl="3">
              <a:spcBef>
                <a:spcPts val="600"/>
              </a:spcBef>
              <a:spcAft>
                <a:spcPts val="600"/>
              </a:spcAft>
            </a:pPr>
            <a:r>
              <a:rPr lang="en-US" sz="1500" dirty="0">
                <a:latin typeface="Arial" panose="020B0604020202020204" pitchFamily="34" charset="0"/>
                <a:cs typeface="Arial" panose="020B0604020202020204" pitchFamily="34" charset="0"/>
              </a:rPr>
              <a:t>Dates Availability &amp; Staff to be present </a:t>
            </a:r>
          </a:p>
          <a:p>
            <a:pPr lvl="2">
              <a:spcBef>
                <a:spcPts val="600"/>
              </a:spcBef>
              <a:spcAft>
                <a:spcPts val="600"/>
              </a:spcAft>
            </a:pPr>
            <a:r>
              <a:rPr lang="en-US" sz="1500" b="1" dirty="0">
                <a:latin typeface="Arial" panose="020B0604020202020204" pitchFamily="34" charset="0"/>
                <a:cs typeface="Arial" panose="020B0604020202020204" pitchFamily="34" charset="0"/>
              </a:rPr>
              <a:t>Measures</a:t>
            </a:r>
          </a:p>
          <a:p>
            <a:pPr marL="1714500" lvl="3" indent="-342900">
              <a:lnSpc>
                <a:spcPct val="115000"/>
              </a:lnSpc>
              <a:spcBef>
                <a:spcPts val="600"/>
              </a:spcBef>
              <a:spcAft>
                <a:spcPts val="600"/>
              </a:spcAft>
              <a:buFont typeface="Symbol" panose="05050102010706020507" pitchFamily="18" charset="2"/>
              <a:buChar char=""/>
            </a:pPr>
            <a:r>
              <a:rPr lang="en-US" sz="1500" kern="100" dirty="0">
                <a:effectLst/>
                <a:latin typeface="Arial" panose="020B0604020202020204" pitchFamily="34" charset="0"/>
                <a:ea typeface="Aptos" panose="020B0004020202020204" pitchFamily="34" charset="0"/>
                <a:cs typeface="Arial" panose="020B0604020202020204" pitchFamily="34" charset="0"/>
              </a:rPr>
              <a:t>Financial Stability</a:t>
            </a:r>
          </a:p>
          <a:p>
            <a:pPr marL="1714500" lvl="3" indent="-342900">
              <a:lnSpc>
                <a:spcPct val="115000"/>
              </a:lnSpc>
              <a:spcBef>
                <a:spcPts val="600"/>
              </a:spcBef>
              <a:spcAft>
                <a:spcPts val="600"/>
              </a:spcAft>
              <a:buFont typeface="Symbol" panose="05050102010706020507" pitchFamily="18" charset="2"/>
              <a:buChar char=""/>
            </a:pPr>
            <a:r>
              <a:rPr lang="en-US" sz="1500" kern="100" dirty="0">
                <a:effectLst/>
                <a:latin typeface="Arial" panose="020B0604020202020204" pitchFamily="34" charset="0"/>
                <a:ea typeface="Aptos" panose="020B0004020202020204" pitchFamily="34" charset="0"/>
                <a:cs typeface="Arial" panose="020B0604020202020204" pitchFamily="34" charset="0"/>
              </a:rPr>
              <a:t>Financial dependence on federal support</a:t>
            </a:r>
          </a:p>
          <a:p>
            <a:pPr marL="1714500" lvl="3" indent="-342900">
              <a:lnSpc>
                <a:spcPct val="115000"/>
              </a:lnSpc>
              <a:spcBef>
                <a:spcPts val="600"/>
              </a:spcBef>
              <a:spcAft>
                <a:spcPts val="600"/>
              </a:spcAft>
              <a:buFont typeface="Symbol" panose="05050102010706020507" pitchFamily="18" charset="2"/>
              <a:buChar char=""/>
            </a:pPr>
            <a:r>
              <a:rPr lang="en-US" sz="1500" kern="100" dirty="0">
                <a:effectLst/>
                <a:latin typeface="Arial" panose="020B0604020202020204" pitchFamily="34" charset="0"/>
                <a:ea typeface="Aptos" panose="020B0004020202020204" pitchFamily="34" charset="0"/>
                <a:cs typeface="Arial" panose="020B0604020202020204" pitchFamily="34" charset="0"/>
              </a:rPr>
              <a:t>Strength of the program or business management system </a:t>
            </a:r>
          </a:p>
          <a:p>
            <a:pPr marL="1714500" lvl="3" indent="-342900">
              <a:lnSpc>
                <a:spcPct val="115000"/>
              </a:lnSpc>
              <a:spcBef>
                <a:spcPts val="600"/>
              </a:spcBef>
              <a:spcAft>
                <a:spcPts val="600"/>
              </a:spcAft>
              <a:buFont typeface="Symbol" panose="05050102010706020507" pitchFamily="18" charset="2"/>
              <a:buChar char=""/>
            </a:pPr>
            <a:r>
              <a:rPr lang="en-US" sz="1500" kern="100" dirty="0">
                <a:effectLst/>
                <a:latin typeface="Arial" panose="020B0604020202020204" pitchFamily="34" charset="0"/>
                <a:ea typeface="Aptos" panose="020B0004020202020204" pitchFamily="34" charset="0"/>
                <a:cs typeface="Arial" panose="020B0604020202020204" pitchFamily="34" charset="0"/>
              </a:rPr>
              <a:t> History of performance </a:t>
            </a:r>
          </a:p>
          <a:p>
            <a:pPr marL="1714500" lvl="3" indent="-342900">
              <a:lnSpc>
                <a:spcPct val="115000"/>
              </a:lnSpc>
              <a:spcBef>
                <a:spcPts val="600"/>
              </a:spcBef>
              <a:spcAft>
                <a:spcPts val="600"/>
              </a:spcAft>
              <a:buFont typeface="Symbol" panose="05050102010706020507" pitchFamily="18" charset="2"/>
              <a:buChar char=""/>
            </a:pPr>
            <a:r>
              <a:rPr lang="en-US" sz="1500" kern="100" dirty="0">
                <a:effectLst/>
                <a:latin typeface="Arial" panose="020B0604020202020204" pitchFamily="34" charset="0"/>
                <a:ea typeface="Aptos" panose="020B0004020202020204" pitchFamily="34" charset="0"/>
                <a:cs typeface="Arial" panose="020B0604020202020204" pitchFamily="34" charset="0"/>
              </a:rPr>
              <a:t>Adherence to programmatic or fiscal terms and conditions </a:t>
            </a:r>
          </a:p>
          <a:p>
            <a:pPr marL="1714500" lvl="3" indent="-342900">
              <a:lnSpc>
                <a:spcPct val="115000"/>
              </a:lnSpc>
              <a:spcBef>
                <a:spcPts val="600"/>
              </a:spcBef>
              <a:spcAft>
                <a:spcPts val="600"/>
              </a:spcAft>
              <a:buFont typeface="Symbol" panose="05050102010706020507" pitchFamily="18" charset="2"/>
              <a:buChar char=""/>
            </a:pPr>
            <a:r>
              <a:rPr lang="en-US" sz="1500" kern="100" dirty="0">
                <a:effectLst/>
                <a:latin typeface="Arial" panose="020B0604020202020204" pitchFamily="34" charset="0"/>
                <a:ea typeface="Aptos" panose="020B0004020202020204" pitchFamily="34" charset="0"/>
                <a:cs typeface="Arial" panose="020B0604020202020204" pitchFamily="34" charset="0"/>
              </a:rPr>
              <a:t>Timeliness and quality of required reports </a:t>
            </a:r>
          </a:p>
          <a:p>
            <a:pPr marL="1714500" lvl="3" indent="-342900">
              <a:lnSpc>
                <a:spcPct val="115000"/>
              </a:lnSpc>
              <a:spcBef>
                <a:spcPts val="600"/>
              </a:spcBef>
              <a:spcAft>
                <a:spcPts val="600"/>
              </a:spcAft>
              <a:buFont typeface="Symbol" panose="05050102010706020507" pitchFamily="18" charset="2"/>
              <a:buChar char=""/>
            </a:pPr>
            <a:r>
              <a:rPr lang="en-US" sz="1500" kern="100" dirty="0">
                <a:effectLst/>
                <a:latin typeface="Arial" panose="020B0604020202020204" pitchFamily="34" charset="0"/>
                <a:ea typeface="Aptos" panose="020B0004020202020204" pitchFamily="34" charset="0"/>
                <a:cs typeface="Arial" panose="020B0604020202020204" pitchFamily="34" charset="0"/>
              </a:rPr>
              <a:t> Program and participant experience </a:t>
            </a:r>
          </a:p>
          <a:p>
            <a:pPr marL="1714500" lvl="3" indent="-342900">
              <a:lnSpc>
                <a:spcPct val="115000"/>
              </a:lnSpc>
              <a:spcBef>
                <a:spcPts val="600"/>
              </a:spcBef>
              <a:spcAft>
                <a:spcPts val="600"/>
              </a:spcAft>
              <a:buFont typeface="Symbol" panose="05050102010706020507" pitchFamily="18" charset="2"/>
              <a:buChar char=""/>
            </a:pPr>
            <a:r>
              <a:rPr lang="en-US" sz="1500" kern="100" dirty="0">
                <a:effectLst/>
                <a:latin typeface="Arial" panose="020B0604020202020204" pitchFamily="34" charset="0"/>
                <a:ea typeface="Aptos" panose="020B0004020202020204" pitchFamily="34" charset="0"/>
                <a:cs typeface="Arial" panose="020B0604020202020204" pitchFamily="34" charset="0"/>
              </a:rPr>
              <a:t>Commitment to appropriate advocacy roles</a:t>
            </a:r>
          </a:p>
        </p:txBody>
      </p:sp>
      <p:sp>
        <p:nvSpPr>
          <p:cNvPr id="2" name="Slide Number Placeholder 1">
            <a:extLst>
              <a:ext uri="{FF2B5EF4-FFF2-40B4-BE49-F238E27FC236}">
                <a16:creationId xmlns:a16="http://schemas.microsoft.com/office/drawing/2014/main" id="{B6AF64F3-EE0A-DE4D-FA57-F8E6E0109D8F}"/>
              </a:ext>
            </a:extLst>
          </p:cNvPr>
          <p:cNvSpPr>
            <a:spLocks noGrp="1"/>
          </p:cNvSpPr>
          <p:nvPr>
            <p:ph type="sldNum" sz="quarter" idx="12"/>
          </p:nvPr>
        </p:nvSpPr>
        <p:spPr/>
        <p:txBody>
          <a:bodyPr/>
          <a:lstStyle/>
          <a:p>
            <a:fld id="{9674BE43-9AAD-40E5-B13E-C9A46A52A912}" type="slidenum">
              <a:rPr lang="en-US">
                <a:solidFill>
                  <a:prstClr val="black">
                    <a:tint val="75000"/>
                  </a:prstClr>
                </a:solidFill>
                <a:latin typeface="Calibri" panose="020F0502020204030204"/>
              </a:rPr>
              <a:pPr/>
              <a:t>23</a:t>
            </a:fld>
            <a:endParaRPr lang="en-US" dirty="0">
              <a:solidFill>
                <a:prstClr val="black">
                  <a:tint val="75000"/>
                </a:prstClr>
              </a:solidFill>
              <a:latin typeface="Calibri" panose="020F0502020204030204"/>
            </a:endParaRPr>
          </a:p>
        </p:txBody>
      </p:sp>
      <p:pic>
        <p:nvPicPr>
          <p:cNvPr id="10" name="Picture 9" descr="Icon&#10;&#10;Description automatically generated">
            <a:extLst>
              <a:ext uri="{FF2B5EF4-FFF2-40B4-BE49-F238E27FC236}">
                <a16:creationId xmlns:a16="http://schemas.microsoft.com/office/drawing/2014/main" id="{B57CFB47-DE67-F835-F3DE-77082F48A5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18" name="Straight Connector 17">
            <a:extLst>
              <a:ext uri="{FF2B5EF4-FFF2-40B4-BE49-F238E27FC236}">
                <a16:creationId xmlns:a16="http://schemas.microsoft.com/office/drawing/2014/main" id="{CD39087C-35EF-E62D-07A6-DFCD9BAA8694}"/>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055C63D-ECD2-B6E9-5179-6120371DCAFA}"/>
              </a:ext>
            </a:extLst>
          </p:cNvPr>
          <p:cNvSpPr/>
          <p:nvPr/>
        </p:nvSpPr>
        <p:spPr>
          <a:xfrm>
            <a:off x="549775" y="136524"/>
            <a:ext cx="8044449" cy="830997"/>
          </a:xfrm>
          <a:prstGeom prst="rect">
            <a:avLst/>
          </a:prstGeom>
        </p:spPr>
        <p:txBody>
          <a:bodyPr wrap="square">
            <a:spAutoFit/>
          </a:bodyPr>
          <a:lstStyle/>
          <a:p>
            <a:pPr algn="ctr" defTabSz="374431">
              <a:defRPr/>
            </a:pPr>
            <a:endParaRPr lang="en-US" sz="2000" dirty="0">
              <a:solidFill>
                <a:prstClr val="black"/>
              </a:solidFill>
              <a:latin typeface="Arial" panose="020B0604020202020204" pitchFamily="34" charset="0"/>
              <a:cs typeface="Arial" panose="020B0604020202020204" pitchFamily="34" charset="0"/>
            </a:endParaRPr>
          </a:p>
          <a:p>
            <a:pPr algn="ctr" defTabSz="374431">
              <a:defRPr/>
            </a:pPr>
            <a:r>
              <a:rPr lang="en-US" sz="2800" dirty="0">
                <a:solidFill>
                  <a:prstClr val="black"/>
                </a:solidFill>
                <a:latin typeface="Arial" panose="020B0604020202020204" pitchFamily="34" charset="0"/>
                <a:cs typeface="Arial" panose="020B0604020202020204" pitchFamily="34" charset="0"/>
              </a:rPr>
              <a:t>Program and Fiscal Reviews</a:t>
            </a:r>
          </a:p>
        </p:txBody>
      </p:sp>
    </p:spTree>
    <p:extLst>
      <p:ext uri="{BB962C8B-B14F-4D97-AF65-F5344CB8AC3E}">
        <p14:creationId xmlns:p14="http://schemas.microsoft.com/office/powerpoint/2010/main" val="2425556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F64F3-EE0A-DE4D-FA57-F8E6E0109D8F}"/>
              </a:ext>
            </a:extLst>
          </p:cNvPr>
          <p:cNvSpPr>
            <a:spLocks noGrp="1"/>
          </p:cNvSpPr>
          <p:nvPr>
            <p:ph type="sldNum" sz="quarter" idx="12"/>
          </p:nvPr>
        </p:nvSpPr>
        <p:spPr/>
        <p:txBody>
          <a:bodyPr/>
          <a:lstStyle/>
          <a:p>
            <a:fld id="{9674BE43-9AAD-40E5-B13E-C9A46A52A912}" type="slidenum">
              <a:rPr lang="en-US">
                <a:solidFill>
                  <a:prstClr val="black">
                    <a:tint val="75000"/>
                  </a:prstClr>
                </a:solidFill>
                <a:latin typeface="Calibri" panose="020F0502020204030204"/>
              </a:rPr>
              <a:pPr/>
              <a:t>24</a:t>
            </a:fld>
            <a:endParaRPr lang="en-US" dirty="0">
              <a:solidFill>
                <a:prstClr val="black">
                  <a:tint val="75000"/>
                </a:prstClr>
              </a:solidFill>
              <a:latin typeface="Calibri" panose="020F0502020204030204"/>
            </a:endParaRPr>
          </a:p>
        </p:txBody>
      </p:sp>
      <p:pic>
        <p:nvPicPr>
          <p:cNvPr id="10" name="Picture 9" descr="Icon&#10;&#10;Description automatically generated">
            <a:extLst>
              <a:ext uri="{FF2B5EF4-FFF2-40B4-BE49-F238E27FC236}">
                <a16:creationId xmlns:a16="http://schemas.microsoft.com/office/drawing/2014/main" id="{B57CFB47-DE67-F835-F3DE-77082F48A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18" name="Straight Connector 17">
            <a:extLst>
              <a:ext uri="{FF2B5EF4-FFF2-40B4-BE49-F238E27FC236}">
                <a16:creationId xmlns:a16="http://schemas.microsoft.com/office/drawing/2014/main" id="{CD39087C-35EF-E62D-07A6-DFCD9BAA8694}"/>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055C63D-ECD2-B6E9-5179-6120371DCAFA}"/>
              </a:ext>
            </a:extLst>
          </p:cNvPr>
          <p:cNvSpPr/>
          <p:nvPr/>
        </p:nvSpPr>
        <p:spPr>
          <a:xfrm>
            <a:off x="573578" y="0"/>
            <a:ext cx="8044449" cy="830997"/>
          </a:xfrm>
          <a:prstGeom prst="rect">
            <a:avLst/>
          </a:prstGeom>
        </p:spPr>
        <p:txBody>
          <a:bodyPr wrap="square">
            <a:spAutoFit/>
          </a:bodyPr>
          <a:lstStyle/>
          <a:p>
            <a:pPr algn="ctr" defTabSz="374431">
              <a:defRPr/>
            </a:pPr>
            <a:endParaRPr lang="en-US" sz="2000" dirty="0">
              <a:solidFill>
                <a:prstClr val="black"/>
              </a:solidFill>
              <a:latin typeface="Arial" panose="020B0604020202020204" pitchFamily="34" charset="0"/>
              <a:cs typeface="Arial" panose="020B0604020202020204" pitchFamily="34" charset="0"/>
            </a:endParaRPr>
          </a:p>
          <a:p>
            <a:pPr algn="ctr" defTabSz="374431">
              <a:defRPr/>
            </a:pPr>
            <a:r>
              <a:rPr lang="en-US" sz="2800" dirty="0">
                <a:solidFill>
                  <a:prstClr val="black"/>
                </a:solidFill>
                <a:latin typeface="Arial" panose="020B0604020202020204" pitchFamily="34" charset="0"/>
                <a:cs typeface="Arial" panose="020B0604020202020204" pitchFamily="34" charset="0"/>
              </a:rPr>
              <a:t>Provider Management Website</a:t>
            </a:r>
          </a:p>
        </p:txBody>
      </p:sp>
      <p:sp>
        <p:nvSpPr>
          <p:cNvPr id="4" name="TextBox 3">
            <a:extLst>
              <a:ext uri="{FF2B5EF4-FFF2-40B4-BE49-F238E27FC236}">
                <a16:creationId xmlns:a16="http://schemas.microsoft.com/office/drawing/2014/main" id="{319D6213-F939-F63E-560C-265FAAB3C59F}"/>
              </a:ext>
            </a:extLst>
          </p:cNvPr>
          <p:cNvSpPr txBox="1"/>
          <p:nvPr/>
        </p:nvSpPr>
        <p:spPr>
          <a:xfrm>
            <a:off x="1628414" y="1183186"/>
            <a:ext cx="6350729" cy="147732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The </a:t>
            </a:r>
            <a:r>
              <a:rPr lang="en-US" sz="1500" b="1" dirty="0">
                <a:latin typeface="Arial" panose="020B0604020202020204" pitchFamily="34" charset="0"/>
                <a:cs typeface="Arial" panose="020B0604020202020204" pitchFamily="34" charset="0"/>
              </a:rPr>
              <a:t>Provider Management </a:t>
            </a:r>
            <a:r>
              <a:rPr lang="en-US" sz="1500" dirty="0">
                <a:latin typeface="Arial" panose="020B0604020202020204" pitchFamily="34" charset="0"/>
                <a:cs typeface="Arial" panose="020B0604020202020204" pitchFamily="34" charset="0"/>
              </a:rPr>
              <a:t>website has been updated. Please use the resources that are made available to you on the website. If you can not locate what you are looking for, please reach out to your respective FCS. </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hlinkClick r:id="rId3"/>
              </a:rPr>
              <a:t>https://gvs.georgia.gov/vocational-rehabilitation/provider-management</a:t>
            </a:r>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ACCA008-9B4F-D44E-0EF2-9DB5EFBF809A}"/>
              </a:ext>
            </a:extLst>
          </p:cNvPr>
          <p:cNvPicPr>
            <a:picLocks noChangeAspect="1"/>
          </p:cNvPicPr>
          <p:nvPr/>
        </p:nvPicPr>
        <p:blipFill>
          <a:blip r:embed="rId4"/>
          <a:stretch>
            <a:fillRect/>
          </a:stretch>
        </p:blipFill>
        <p:spPr>
          <a:xfrm>
            <a:off x="1421797" y="2653583"/>
            <a:ext cx="6348010" cy="3734124"/>
          </a:xfrm>
          <a:prstGeom prst="rect">
            <a:avLst/>
          </a:prstGeom>
        </p:spPr>
      </p:pic>
    </p:spTree>
    <p:extLst>
      <p:ext uri="{BB962C8B-B14F-4D97-AF65-F5344CB8AC3E}">
        <p14:creationId xmlns:p14="http://schemas.microsoft.com/office/powerpoint/2010/main" val="3380026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miling&#10;&#10;Description automatically generated">
            <a:extLst>
              <a:ext uri="{FF2B5EF4-FFF2-40B4-BE49-F238E27FC236}">
                <a16:creationId xmlns:a16="http://schemas.microsoft.com/office/drawing/2014/main" id="{EBE52581-E39B-BFCC-941D-86B4DF9EB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
            <a:ext cx="9144000" cy="6857464"/>
          </a:xfrm>
          <a:prstGeom prst="rect">
            <a:avLst/>
          </a:prstGeom>
        </p:spPr>
      </p:pic>
      <p:sp>
        <p:nvSpPr>
          <p:cNvPr id="6" name="TextBox 5">
            <a:extLst>
              <a:ext uri="{FF2B5EF4-FFF2-40B4-BE49-F238E27FC236}">
                <a16:creationId xmlns:a16="http://schemas.microsoft.com/office/drawing/2014/main" id="{4D37E465-B8E2-F995-2AA0-F9AD414BD93C}"/>
              </a:ext>
            </a:extLst>
          </p:cNvPr>
          <p:cNvSpPr txBox="1"/>
          <p:nvPr/>
        </p:nvSpPr>
        <p:spPr>
          <a:xfrm>
            <a:off x="204843" y="218210"/>
            <a:ext cx="8734313" cy="646331"/>
          </a:xfrm>
          <a:prstGeom prst="rect">
            <a:avLst/>
          </a:prstGeom>
          <a:noFill/>
        </p:spPr>
        <p:txBody>
          <a:bodyPr wrap="square" rtlCol="0">
            <a:spAutoFit/>
          </a:bodyPr>
          <a:lstStyle/>
          <a:p>
            <a:pPr lvl="0">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Break Out Sessions</a:t>
            </a:r>
          </a:p>
        </p:txBody>
      </p:sp>
      <p:sp>
        <p:nvSpPr>
          <p:cNvPr id="5" name="TextBox 4">
            <a:extLst>
              <a:ext uri="{FF2B5EF4-FFF2-40B4-BE49-F238E27FC236}">
                <a16:creationId xmlns:a16="http://schemas.microsoft.com/office/drawing/2014/main" id="{44C5475D-B515-0189-7913-50A21A89F5EB}"/>
              </a:ext>
            </a:extLst>
          </p:cNvPr>
          <p:cNvSpPr txBox="1"/>
          <p:nvPr/>
        </p:nvSpPr>
        <p:spPr>
          <a:xfrm>
            <a:off x="204843" y="1082483"/>
            <a:ext cx="4022773" cy="2400657"/>
          </a:xfrm>
          <a:prstGeom prst="rect">
            <a:avLst/>
          </a:prstGeom>
          <a:noFill/>
        </p:spPr>
        <p:txBody>
          <a:bodyPr wrap="square" rtlCol="0">
            <a:spAutoFit/>
          </a:bodyPr>
          <a:lstStyle/>
          <a:p>
            <a:pPr lvl="0">
              <a:defRPr/>
            </a:pPr>
            <a:r>
              <a:rPr kumimoji="0" lang="en-US" sz="15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you have any questions</a:t>
            </a:r>
            <a:r>
              <a:rPr lang="en-US" sz="1500" dirty="0">
                <a:solidFill>
                  <a:prstClr val="black"/>
                </a:solidFill>
                <a:latin typeface="Arial" panose="020B0604020202020204" pitchFamily="34" charset="0"/>
                <a:cs typeface="Arial" panose="020B0604020202020204" pitchFamily="34" charset="0"/>
              </a:rPr>
              <a:t>, please bring them up during this time with your FCS. </a:t>
            </a:r>
          </a:p>
          <a:p>
            <a:pPr lvl="0">
              <a:defRPr/>
            </a:pPr>
            <a:endParaRPr kumimoji="0" lang="en-US" sz="15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defRPr/>
            </a:pPr>
            <a:r>
              <a:rPr lang="en-US" sz="1500" dirty="0">
                <a:solidFill>
                  <a:prstClr val="black"/>
                </a:solidFill>
                <a:latin typeface="Arial" panose="020B0604020202020204" pitchFamily="34" charset="0"/>
                <a:cs typeface="Arial" panose="020B0604020202020204" pitchFamily="34" charset="0"/>
              </a:rPr>
              <a:t>Thank you for your time and attention today. </a:t>
            </a:r>
          </a:p>
          <a:p>
            <a:pPr lvl="0">
              <a:defRPr/>
            </a:pPr>
            <a:endParaRPr kumimoji="0" lang="en-US" sz="15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defRPr/>
            </a:pPr>
            <a:r>
              <a:rPr kumimoji="0" lang="en-US" sz="15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 </a:t>
            </a:r>
            <a:r>
              <a:rPr lang="en-US" sz="1500" dirty="0">
                <a:solidFill>
                  <a:prstClr val="black"/>
                </a:solidFill>
                <a:latin typeface="Arial" panose="020B0604020202020204" pitchFamily="34" charset="0"/>
                <a:cs typeface="Arial" panose="020B0604020202020204" pitchFamily="34" charset="0"/>
              </a:rPr>
              <a:t>appreciate all you do for Georgians with disabilities.</a:t>
            </a:r>
          </a:p>
          <a:p>
            <a:pPr lvl="0">
              <a:defRPr/>
            </a:pPr>
            <a:endParaRPr kumimoji="0" lang="en-US" sz="15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defRPr/>
            </a:pPr>
            <a:r>
              <a:rPr lang="en-US" sz="1500" dirty="0">
                <a:solidFill>
                  <a:prstClr val="black"/>
                </a:solidFill>
                <a:latin typeface="Arial" panose="020B0604020202020204" pitchFamily="34" charset="0"/>
                <a:cs typeface="Arial" panose="020B0604020202020204" pitchFamily="34" charset="0"/>
              </a:rPr>
              <a:t>GVRA Provider Management </a:t>
            </a:r>
            <a:endParaRPr kumimoji="0" lang="en-US" sz="15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17716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F64F3-EE0A-DE4D-FA57-F8E6E0109D8F}"/>
              </a:ext>
            </a:extLst>
          </p:cNvPr>
          <p:cNvSpPr>
            <a:spLocks noGrp="1"/>
          </p:cNvSpPr>
          <p:nvPr>
            <p:ph type="sldNum" sz="quarter" idx="12"/>
          </p:nvPr>
        </p:nvSpPr>
        <p:spPr/>
        <p:txBody>
          <a:bodyPr/>
          <a:lstStyle/>
          <a:p>
            <a:fld id="{9674BE43-9AAD-40E5-B13E-C9A46A52A912}" type="slidenum">
              <a:rPr lang="en-US">
                <a:solidFill>
                  <a:prstClr val="black">
                    <a:tint val="75000"/>
                  </a:prstClr>
                </a:solidFill>
                <a:latin typeface="Calibri" panose="020F0502020204030204"/>
              </a:rPr>
              <a:pPr/>
              <a:t>3</a:t>
            </a:fld>
            <a:endParaRPr lang="en-US" dirty="0">
              <a:solidFill>
                <a:prstClr val="black">
                  <a:tint val="75000"/>
                </a:prstClr>
              </a:solidFill>
              <a:latin typeface="Calibri" panose="020F0502020204030204"/>
            </a:endParaRPr>
          </a:p>
        </p:txBody>
      </p:sp>
      <p:pic>
        <p:nvPicPr>
          <p:cNvPr id="10" name="Picture 9" descr="Icon&#10;&#10;Description automatically generated">
            <a:extLst>
              <a:ext uri="{FF2B5EF4-FFF2-40B4-BE49-F238E27FC236}">
                <a16:creationId xmlns:a16="http://schemas.microsoft.com/office/drawing/2014/main" id="{B57CFB47-DE67-F835-F3DE-77082F48A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18" name="Straight Connector 17">
            <a:extLst>
              <a:ext uri="{FF2B5EF4-FFF2-40B4-BE49-F238E27FC236}">
                <a16:creationId xmlns:a16="http://schemas.microsoft.com/office/drawing/2014/main" id="{CD39087C-35EF-E62D-07A6-DFCD9BAA8694}"/>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F493754-39E0-B106-03B9-4CD3859667A6}"/>
              </a:ext>
            </a:extLst>
          </p:cNvPr>
          <p:cNvSpPr txBox="1">
            <a:spLocks/>
          </p:cNvSpPr>
          <p:nvPr/>
        </p:nvSpPr>
        <p:spPr>
          <a:xfrm>
            <a:off x="1262052" y="262597"/>
            <a:ext cx="6619895" cy="6036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Provider Management </a:t>
            </a:r>
          </a:p>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F82799B-43C8-9A95-9326-B6231A290FA4}"/>
              </a:ext>
            </a:extLst>
          </p:cNvPr>
          <p:cNvSpPr txBox="1"/>
          <p:nvPr/>
        </p:nvSpPr>
        <p:spPr>
          <a:xfrm>
            <a:off x="-319737" y="863185"/>
            <a:ext cx="8276621" cy="769441"/>
          </a:xfrm>
          <a:prstGeom prst="rect">
            <a:avLst/>
          </a:prstGeom>
          <a:noFill/>
        </p:spPr>
        <p:txBody>
          <a:bodyPr wrap="square" rtlCol="0">
            <a:spAutoFit/>
          </a:bodyPr>
          <a:lstStyle/>
          <a:p>
            <a:r>
              <a:rPr lang="en-US" sz="1500" dirty="0">
                <a:latin typeface="Arial" panose="020B0604020202020204" pitchFamily="34" charset="0"/>
                <a:ea typeface="PMingLiU" panose="02020500000000000000" pitchFamily="18" charset="-120"/>
                <a:cs typeface="Arial" panose="020B0604020202020204" pitchFamily="34" charset="0"/>
              </a:rPr>
              <a:t> </a:t>
            </a:r>
          </a:p>
          <a:p>
            <a:pPr lvl="4"/>
            <a:r>
              <a:rPr lang="en-US" sz="1500" dirty="0">
                <a:latin typeface="Arial" panose="020B0604020202020204" pitchFamily="34" charset="0"/>
                <a:ea typeface="PMingLiU" panose="02020500000000000000" pitchFamily="18" charset="-120"/>
                <a:cs typeface="Arial" panose="020B0604020202020204" pitchFamily="34" charset="0"/>
              </a:rPr>
              <a:t>                               </a:t>
            </a:r>
            <a:r>
              <a:rPr lang="en-US" sz="1500" b="1" dirty="0">
                <a:latin typeface="Arial" panose="020B0604020202020204" pitchFamily="34" charset="0"/>
                <a:ea typeface="PMingLiU" panose="02020500000000000000" pitchFamily="18" charset="-120"/>
                <a:cs typeface="Arial" panose="020B0604020202020204" pitchFamily="34" charset="0"/>
              </a:rPr>
              <a:t>                   </a:t>
            </a:r>
            <a:endParaRPr lang="en-US" sz="1500" dirty="0">
              <a:latin typeface="Arial" panose="020B0604020202020204" pitchFamily="34" charset="0"/>
              <a:ea typeface="PMingLiU" panose="02020500000000000000" pitchFamily="18" charset="-120"/>
              <a:cs typeface="Arial" panose="020B0604020202020204" pitchFamily="34" charset="0"/>
            </a:endParaRPr>
          </a:p>
          <a:p>
            <a:endParaRPr lang="en-US" sz="1400" dirty="0">
              <a:latin typeface="Calibri" panose="020F0502020204030204" pitchFamily="34" charset="0"/>
              <a:ea typeface="PMingLiU" panose="02020500000000000000" pitchFamily="18" charset="-120"/>
            </a:endParaRPr>
          </a:p>
        </p:txBody>
      </p:sp>
      <p:graphicFrame>
        <p:nvGraphicFramePr>
          <p:cNvPr id="5" name="Diagram 4">
            <a:extLst>
              <a:ext uri="{FF2B5EF4-FFF2-40B4-BE49-F238E27FC236}">
                <a16:creationId xmlns:a16="http://schemas.microsoft.com/office/drawing/2014/main" id="{C5BBC127-62E5-3205-D586-869BB301C4BB}"/>
              </a:ext>
            </a:extLst>
          </p:cNvPr>
          <p:cNvGraphicFramePr/>
          <p:nvPr>
            <p:extLst>
              <p:ext uri="{D42A27DB-BD31-4B8C-83A1-F6EECF244321}">
                <p14:modId xmlns:p14="http://schemas.microsoft.com/office/powerpoint/2010/main" val="10125887"/>
              </p:ext>
            </p:extLst>
          </p:nvPr>
        </p:nvGraphicFramePr>
        <p:xfrm>
          <a:off x="715870" y="942582"/>
          <a:ext cx="7712257" cy="5324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0829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WE Do - ArtPreachiate">
            <a:extLst>
              <a:ext uri="{FF2B5EF4-FFF2-40B4-BE49-F238E27FC236}">
                <a16:creationId xmlns:a16="http://schemas.microsoft.com/office/drawing/2014/main" id="{542807E8-780D-6783-AE90-E7E63A10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96" y="1259930"/>
            <a:ext cx="3790950" cy="12096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6AF64F3-EE0A-DE4D-FA57-F8E6E0109D8F}"/>
              </a:ext>
            </a:extLst>
          </p:cNvPr>
          <p:cNvSpPr>
            <a:spLocks noGrp="1"/>
          </p:cNvSpPr>
          <p:nvPr>
            <p:ph type="sldNum" sz="quarter" idx="12"/>
          </p:nvPr>
        </p:nvSpPr>
        <p:spPr/>
        <p:txBody>
          <a:bodyPr/>
          <a:lstStyle/>
          <a:p>
            <a:fld id="{9674BE43-9AAD-40E5-B13E-C9A46A52A912}" type="slidenum">
              <a:rPr lang="en-US">
                <a:solidFill>
                  <a:prstClr val="black">
                    <a:tint val="75000"/>
                  </a:prstClr>
                </a:solidFill>
                <a:latin typeface="Calibri" panose="020F0502020204030204"/>
              </a:rPr>
              <a:pPr/>
              <a:t>4</a:t>
            </a:fld>
            <a:endParaRPr lang="en-US" dirty="0">
              <a:solidFill>
                <a:prstClr val="black">
                  <a:tint val="75000"/>
                </a:prstClr>
              </a:solidFill>
              <a:latin typeface="Calibri" panose="020F0502020204030204"/>
            </a:endParaRPr>
          </a:p>
        </p:txBody>
      </p:sp>
      <p:pic>
        <p:nvPicPr>
          <p:cNvPr id="10" name="Picture 9" descr="Icon&#10;&#10;Description automatically generated">
            <a:extLst>
              <a:ext uri="{FF2B5EF4-FFF2-40B4-BE49-F238E27FC236}">
                <a16:creationId xmlns:a16="http://schemas.microsoft.com/office/drawing/2014/main" id="{B57CFB47-DE67-F835-F3DE-77082F48A5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18" name="Straight Connector 17">
            <a:extLst>
              <a:ext uri="{FF2B5EF4-FFF2-40B4-BE49-F238E27FC236}">
                <a16:creationId xmlns:a16="http://schemas.microsoft.com/office/drawing/2014/main" id="{CD39087C-35EF-E62D-07A6-DFCD9BAA8694}"/>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F493754-39E0-B106-03B9-4CD3859667A6}"/>
              </a:ext>
            </a:extLst>
          </p:cNvPr>
          <p:cNvSpPr txBox="1">
            <a:spLocks/>
          </p:cNvSpPr>
          <p:nvPr/>
        </p:nvSpPr>
        <p:spPr>
          <a:xfrm>
            <a:off x="1262052" y="262597"/>
            <a:ext cx="6619895" cy="6036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Provider Management Responsibilities</a:t>
            </a:r>
          </a:p>
          <a:p>
            <a:pPr algn="ct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F82799B-43C8-9A95-9326-B6231A290FA4}"/>
              </a:ext>
            </a:extLst>
          </p:cNvPr>
          <p:cNvSpPr txBox="1"/>
          <p:nvPr/>
        </p:nvSpPr>
        <p:spPr>
          <a:xfrm>
            <a:off x="-616404" y="1095326"/>
            <a:ext cx="8276621" cy="769441"/>
          </a:xfrm>
          <a:prstGeom prst="rect">
            <a:avLst/>
          </a:prstGeom>
          <a:noFill/>
        </p:spPr>
        <p:txBody>
          <a:bodyPr wrap="square" rtlCol="0">
            <a:spAutoFit/>
          </a:bodyPr>
          <a:lstStyle/>
          <a:p>
            <a:r>
              <a:rPr lang="en-US" sz="1500" dirty="0">
                <a:latin typeface="Arial" panose="020B0604020202020204" pitchFamily="34" charset="0"/>
                <a:ea typeface="PMingLiU" panose="02020500000000000000" pitchFamily="18" charset="-120"/>
                <a:cs typeface="Arial" panose="020B0604020202020204" pitchFamily="34" charset="0"/>
              </a:rPr>
              <a:t> </a:t>
            </a:r>
          </a:p>
          <a:p>
            <a:pPr lvl="4"/>
            <a:r>
              <a:rPr lang="en-US" sz="1500" dirty="0">
                <a:latin typeface="Arial" panose="020B0604020202020204" pitchFamily="34" charset="0"/>
                <a:ea typeface="PMingLiU" panose="02020500000000000000" pitchFamily="18" charset="-120"/>
                <a:cs typeface="Arial" panose="020B0604020202020204" pitchFamily="34" charset="0"/>
              </a:rPr>
              <a:t>                               </a:t>
            </a:r>
            <a:r>
              <a:rPr lang="en-US" sz="1500" b="1" dirty="0">
                <a:latin typeface="Arial" panose="020B0604020202020204" pitchFamily="34" charset="0"/>
                <a:ea typeface="PMingLiU" panose="02020500000000000000" pitchFamily="18" charset="-120"/>
                <a:cs typeface="Arial" panose="020B0604020202020204" pitchFamily="34" charset="0"/>
              </a:rPr>
              <a:t>                   </a:t>
            </a:r>
            <a:endParaRPr lang="en-US" sz="1500" dirty="0">
              <a:latin typeface="Arial" panose="020B0604020202020204" pitchFamily="34" charset="0"/>
              <a:ea typeface="PMingLiU" panose="02020500000000000000" pitchFamily="18" charset="-120"/>
              <a:cs typeface="Arial" panose="020B0604020202020204" pitchFamily="34" charset="0"/>
            </a:endParaRPr>
          </a:p>
          <a:p>
            <a:endParaRPr lang="en-US" sz="1400" dirty="0">
              <a:latin typeface="Calibri" panose="020F0502020204030204" pitchFamily="34" charset="0"/>
              <a:ea typeface="PMingLiU" panose="02020500000000000000" pitchFamily="18" charset="-120"/>
            </a:endParaRPr>
          </a:p>
        </p:txBody>
      </p:sp>
      <p:sp>
        <p:nvSpPr>
          <p:cNvPr id="5" name="TextBox 4">
            <a:extLst>
              <a:ext uri="{FF2B5EF4-FFF2-40B4-BE49-F238E27FC236}">
                <a16:creationId xmlns:a16="http://schemas.microsoft.com/office/drawing/2014/main" id="{F8BFEF8F-0918-4B57-2071-9C7B2639220C}"/>
              </a:ext>
            </a:extLst>
          </p:cNvPr>
          <p:cNvSpPr txBox="1"/>
          <p:nvPr/>
        </p:nvSpPr>
        <p:spPr>
          <a:xfrm>
            <a:off x="2211032" y="2817897"/>
            <a:ext cx="6712835" cy="3093154"/>
          </a:xfrm>
          <a:prstGeom prst="rect">
            <a:avLst/>
          </a:prstGeom>
          <a:noFill/>
        </p:spPr>
        <p:txBody>
          <a:bodyPr wrap="square">
            <a:spAutoFit/>
          </a:bodyPr>
          <a:lstStyle/>
          <a:p>
            <a:pPr marR="0" lvl="0" algn="ctr">
              <a:spcBef>
                <a:spcPts val="0"/>
              </a:spcBef>
              <a:spcAft>
                <a:spcPts val="0"/>
              </a:spcAft>
              <a:buSzPts val="1000"/>
              <a:tabLst>
                <a:tab pos="457200" algn="l"/>
              </a:tabLst>
            </a:pP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Conduct provider forums (state and local).</a:t>
            </a:r>
          </a:p>
          <a:p>
            <a:pPr marR="0" lvl="0" algn="ctr">
              <a:spcBef>
                <a:spcPts val="0"/>
              </a:spcBef>
              <a:spcAft>
                <a:spcPts val="0"/>
              </a:spcAft>
              <a:buSzPts val="1000"/>
              <a:tabLst>
                <a:tab pos="457200" algn="l"/>
              </a:tabLst>
            </a:pPr>
            <a:endParaRPr lang="en-US" sz="15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gn="ctr">
              <a:spcBef>
                <a:spcPts val="0"/>
              </a:spcBef>
              <a:spcAft>
                <a:spcPts val="0"/>
              </a:spcAft>
              <a:buSzPts val="1000"/>
              <a:tabLst>
                <a:tab pos="457200" algn="l"/>
              </a:tabLst>
            </a:pP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Recruit and onboard new providers.</a:t>
            </a:r>
          </a:p>
          <a:p>
            <a:pPr marR="0" lvl="0" algn="ctr">
              <a:spcBef>
                <a:spcPts val="0"/>
              </a:spcBef>
              <a:spcAft>
                <a:spcPts val="0"/>
              </a:spcAft>
              <a:buSzPts val="1000"/>
              <a:tabLst>
                <a:tab pos="457200" algn="l"/>
              </a:tabLst>
            </a:pPr>
            <a:endParaRPr lang="en-US" sz="15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gn="ctr">
              <a:spcBef>
                <a:spcPts val="0"/>
              </a:spcBef>
              <a:spcAft>
                <a:spcPts val="0"/>
              </a:spcAft>
              <a:buSzPts val="1000"/>
              <a:tabLst>
                <a:tab pos="457200" algn="l"/>
              </a:tabLst>
            </a:pP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Assist with programmatic related Provider issues. </a:t>
            </a:r>
          </a:p>
          <a:p>
            <a:pPr marR="0" lvl="0" algn="ctr">
              <a:spcBef>
                <a:spcPts val="0"/>
              </a:spcBef>
              <a:spcAft>
                <a:spcPts val="0"/>
              </a:spcAft>
              <a:buSzPts val="1000"/>
              <a:tabLst>
                <a:tab pos="457200" algn="l"/>
              </a:tabLst>
            </a:pPr>
            <a:endParaRPr lang="en-US" sz="15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ctr">
              <a:spcBef>
                <a:spcPts val="0"/>
              </a:spcBef>
              <a:spcAft>
                <a:spcPts val="0"/>
              </a:spcAft>
              <a:buSzPts val="1000"/>
              <a:tabLst>
                <a:tab pos="457200" algn="l"/>
              </a:tabLst>
            </a:pP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Host provider trainings.</a:t>
            </a:r>
          </a:p>
          <a:p>
            <a:pPr marR="0" lvl="0" algn="ctr">
              <a:spcBef>
                <a:spcPts val="0"/>
              </a:spcBef>
              <a:spcAft>
                <a:spcPts val="0"/>
              </a:spcAft>
              <a:buSzPts val="1000"/>
              <a:tabLst>
                <a:tab pos="457200" algn="l"/>
              </a:tabLst>
            </a:pPr>
            <a:endParaRPr lang="en-US" sz="15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gn="ctr">
              <a:spcBef>
                <a:spcPts val="0"/>
              </a:spcBef>
              <a:spcAft>
                <a:spcPts val="0"/>
              </a:spcAft>
              <a:buSzPts val="1000"/>
              <a:tabLst>
                <a:tab pos="457200" algn="l"/>
              </a:tabLst>
            </a:pP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Program oversight of partnerships with the Centers for Independent Living.</a:t>
            </a:r>
          </a:p>
          <a:p>
            <a:pPr marR="0" lvl="0" algn="ctr">
              <a:spcBef>
                <a:spcPts val="0"/>
              </a:spcBef>
              <a:spcAft>
                <a:spcPts val="0"/>
              </a:spcAft>
              <a:buSzPts val="1000"/>
              <a:tabLst>
                <a:tab pos="457200" algn="l"/>
              </a:tabLst>
            </a:pPr>
            <a:endParaRPr lang="en-US" sz="15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gn="ctr">
              <a:spcBef>
                <a:spcPts val="0"/>
              </a:spcBef>
              <a:spcAft>
                <a:spcPts val="0"/>
              </a:spcAft>
              <a:buSzPts val="1000"/>
              <a:tabLst>
                <a:tab pos="457200" algn="l"/>
              </a:tabLst>
            </a:pP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Assist with Program oversight of the Older Blind Program.</a:t>
            </a:r>
          </a:p>
          <a:p>
            <a:pPr marR="0" lvl="0" algn="ctr">
              <a:spcBef>
                <a:spcPts val="0"/>
              </a:spcBef>
              <a:spcAft>
                <a:spcPts val="0"/>
              </a:spcAft>
              <a:buSzPts val="1000"/>
              <a:tabLst>
                <a:tab pos="457200" algn="l"/>
              </a:tabLst>
            </a:pPr>
            <a:endParaRPr lang="en-US" sz="15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gn="ctr">
              <a:spcBef>
                <a:spcPts val="0"/>
              </a:spcBef>
              <a:spcAft>
                <a:spcPts val="0"/>
              </a:spcAft>
              <a:buSzPts val="1000"/>
              <a:tabLst>
                <a:tab pos="457200" algn="l"/>
              </a:tabLst>
            </a:pP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Manage MOUs with other strategic partners such as (DJJ, DBHDD, DOE).</a:t>
            </a:r>
          </a:p>
        </p:txBody>
      </p:sp>
      <p:sp>
        <p:nvSpPr>
          <p:cNvPr id="7" name="Star: 5 Points 6">
            <a:extLst>
              <a:ext uri="{FF2B5EF4-FFF2-40B4-BE49-F238E27FC236}">
                <a16:creationId xmlns:a16="http://schemas.microsoft.com/office/drawing/2014/main" id="{20B0B96A-069C-1518-B4BC-E0A52CCA0434}"/>
              </a:ext>
            </a:extLst>
          </p:cNvPr>
          <p:cNvSpPr/>
          <p:nvPr/>
        </p:nvSpPr>
        <p:spPr>
          <a:xfrm>
            <a:off x="3409118" y="2817897"/>
            <a:ext cx="262467" cy="25850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5709D9C5-0D7F-3FF2-A50F-0C40AF23317C}"/>
              </a:ext>
            </a:extLst>
          </p:cNvPr>
          <p:cNvSpPr/>
          <p:nvPr/>
        </p:nvSpPr>
        <p:spPr>
          <a:xfrm>
            <a:off x="3654879" y="3282180"/>
            <a:ext cx="262467" cy="25850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8C2842B4-9092-C18B-9AB2-F1541B0790D4}"/>
              </a:ext>
            </a:extLst>
          </p:cNvPr>
          <p:cNvSpPr/>
          <p:nvPr/>
        </p:nvSpPr>
        <p:spPr>
          <a:xfrm>
            <a:off x="3039533" y="3731160"/>
            <a:ext cx="262467" cy="25850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04BAEB7A-FD2D-0DBB-A382-33D8575A7F98}"/>
              </a:ext>
            </a:extLst>
          </p:cNvPr>
          <p:cNvSpPr/>
          <p:nvPr/>
        </p:nvSpPr>
        <p:spPr>
          <a:xfrm>
            <a:off x="4309532" y="4216355"/>
            <a:ext cx="262467" cy="25850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50FB76D5-667F-0A5F-CB92-D159C89CDC63}"/>
              </a:ext>
            </a:extLst>
          </p:cNvPr>
          <p:cNvSpPr/>
          <p:nvPr/>
        </p:nvSpPr>
        <p:spPr>
          <a:xfrm>
            <a:off x="2079798" y="4631267"/>
            <a:ext cx="262467" cy="25850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C0D3A116-FEAA-D424-FE71-A5591C8F10CE}"/>
              </a:ext>
            </a:extLst>
          </p:cNvPr>
          <p:cNvSpPr/>
          <p:nvPr/>
        </p:nvSpPr>
        <p:spPr>
          <a:xfrm>
            <a:off x="2777066" y="5135280"/>
            <a:ext cx="262467" cy="25850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CCAD7E27-D6BD-BC9A-3DF5-AFED42B72954}"/>
              </a:ext>
            </a:extLst>
          </p:cNvPr>
          <p:cNvSpPr/>
          <p:nvPr/>
        </p:nvSpPr>
        <p:spPr>
          <a:xfrm>
            <a:off x="2079571" y="5555688"/>
            <a:ext cx="262467" cy="25850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214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tlanta Braves Logo and symbol, meaning, history, PNG, brand">
            <a:extLst>
              <a:ext uri="{FF2B5EF4-FFF2-40B4-BE49-F238E27FC236}">
                <a16:creationId xmlns:a16="http://schemas.microsoft.com/office/drawing/2014/main" id="{6438F9BE-3A99-7B08-1F7E-F80A828E4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7670" y="643021"/>
            <a:ext cx="2848658" cy="16023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n&#10;&#10;Description automatically generated">
            <a:extLst>
              <a:ext uri="{FF2B5EF4-FFF2-40B4-BE49-F238E27FC236}">
                <a16:creationId xmlns:a16="http://schemas.microsoft.com/office/drawing/2014/main" id="{A26B3964-F60B-A043-5B58-553BDA5E25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4" name="Straight Connector 3">
            <a:extLst>
              <a:ext uri="{FF2B5EF4-FFF2-40B4-BE49-F238E27FC236}">
                <a16:creationId xmlns:a16="http://schemas.microsoft.com/office/drawing/2014/main" id="{ADD3EB08-4073-3337-5F95-78A9D8CF6500}"/>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80DFEC3-AC9F-BE40-7748-E79C1A4BBAA2}"/>
              </a:ext>
            </a:extLst>
          </p:cNvPr>
          <p:cNvSpPr txBox="1">
            <a:spLocks/>
          </p:cNvSpPr>
          <p:nvPr/>
        </p:nvSpPr>
        <p:spPr>
          <a:xfrm>
            <a:off x="2460457" y="301910"/>
            <a:ext cx="4630153" cy="7449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GVRA Day At The Braves</a:t>
            </a:r>
          </a:p>
          <a:p>
            <a:pPr defTabSz="754380">
              <a:lnSpc>
                <a:spcPct val="100000"/>
              </a:lnSpc>
              <a:spcBef>
                <a:spcPts val="0"/>
              </a:spcBef>
              <a:defRPr/>
            </a:pPr>
            <a:endParaRPr lang="en-US" sz="2800" dirty="0">
              <a:solidFill>
                <a:prstClr val="black"/>
              </a:solidFill>
              <a:latin typeface="Arial" panose="020B0604020202020204" pitchFamily="34" charset="0"/>
              <a:cs typeface="Arial" panose="020B0604020202020204" pitchFamily="34" charset="0"/>
            </a:endParaRPr>
          </a:p>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graphicFrame>
        <p:nvGraphicFramePr>
          <p:cNvPr id="13" name="Diagram 12">
            <a:extLst>
              <a:ext uri="{FF2B5EF4-FFF2-40B4-BE49-F238E27FC236}">
                <a16:creationId xmlns:a16="http://schemas.microsoft.com/office/drawing/2014/main" id="{C4015D54-F2A4-C349-11F5-4909841B1D5C}"/>
              </a:ext>
            </a:extLst>
          </p:cNvPr>
          <p:cNvGraphicFramePr/>
          <p:nvPr>
            <p:extLst>
              <p:ext uri="{D42A27DB-BD31-4B8C-83A1-F6EECF244321}">
                <p14:modId xmlns:p14="http://schemas.microsoft.com/office/powerpoint/2010/main" val="2352559482"/>
              </p:ext>
            </p:extLst>
          </p:nvPr>
        </p:nvGraphicFramePr>
        <p:xfrm>
          <a:off x="409074" y="2012982"/>
          <a:ext cx="8250834" cy="39057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4224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A26B3964-F60B-A043-5B58-553BDA5E25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4" name="Straight Connector 3">
            <a:extLst>
              <a:ext uri="{FF2B5EF4-FFF2-40B4-BE49-F238E27FC236}">
                <a16:creationId xmlns:a16="http://schemas.microsoft.com/office/drawing/2014/main" id="{ADD3EB08-4073-3337-5F95-78A9D8CF6500}"/>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18" name="Picture 17" descr="A baseball field with a diamond">
            <a:extLst>
              <a:ext uri="{FF2B5EF4-FFF2-40B4-BE49-F238E27FC236}">
                <a16:creationId xmlns:a16="http://schemas.microsoft.com/office/drawing/2014/main" id="{65F41857-E32A-AD65-6C2C-84953144CDD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79140" y="1032742"/>
            <a:ext cx="8497231" cy="4792515"/>
          </a:xfrm>
          <a:prstGeom prst="rect">
            <a:avLst/>
          </a:prstGeom>
          <a:ln>
            <a:solidFill>
              <a:srgbClr val="C00000"/>
            </a:solidFill>
          </a:ln>
          <a:effectLst>
            <a:outerShdw blurRad="50800" dist="50800" dir="5400000" algn="ctr" rotWithShape="0">
              <a:srgbClr val="000000">
                <a:alpha val="18000"/>
              </a:srgbClr>
            </a:outerShdw>
          </a:effectLst>
        </p:spPr>
      </p:pic>
      <p:sp>
        <p:nvSpPr>
          <p:cNvPr id="19" name="Title 1">
            <a:extLst>
              <a:ext uri="{FF2B5EF4-FFF2-40B4-BE49-F238E27FC236}">
                <a16:creationId xmlns:a16="http://schemas.microsoft.com/office/drawing/2014/main" id="{75B40C20-C2B4-FFFB-7586-23FF83D3FF22}"/>
              </a:ext>
            </a:extLst>
          </p:cNvPr>
          <p:cNvSpPr txBox="1">
            <a:spLocks/>
          </p:cNvSpPr>
          <p:nvPr/>
        </p:nvSpPr>
        <p:spPr>
          <a:xfrm>
            <a:off x="696170" y="287803"/>
            <a:ext cx="7963738" cy="7449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ALL INCLUSIVE RATE - $1750 PER STUDENT</a:t>
            </a:r>
          </a:p>
          <a:p>
            <a:pPr defTabSz="754380">
              <a:lnSpc>
                <a:spcPct val="100000"/>
              </a:lnSpc>
              <a:spcBef>
                <a:spcPts val="0"/>
              </a:spcBef>
              <a:defRPr/>
            </a:pPr>
            <a:endParaRPr lang="en-US" sz="2800" dirty="0">
              <a:solidFill>
                <a:prstClr val="black"/>
              </a:solidFill>
              <a:latin typeface="Arial" panose="020B0604020202020204" pitchFamily="34" charset="0"/>
              <a:cs typeface="Arial" panose="020B0604020202020204" pitchFamily="34" charset="0"/>
            </a:endParaRPr>
          </a:p>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sp>
        <p:nvSpPr>
          <p:cNvPr id="20" name="TextBox 19">
            <a:extLst>
              <a:ext uri="{FF2B5EF4-FFF2-40B4-BE49-F238E27FC236}">
                <a16:creationId xmlns:a16="http://schemas.microsoft.com/office/drawing/2014/main" id="{74AACB9D-011C-195E-FAE3-C04590D93E1E}"/>
              </a:ext>
            </a:extLst>
          </p:cNvPr>
          <p:cNvSpPr txBox="1"/>
          <p:nvPr/>
        </p:nvSpPr>
        <p:spPr>
          <a:xfrm>
            <a:off x="3788235" y="4946154"/>
            <a:ext cx="1798526" cy="400110"/>
          </a:xfrm>
          <a:prstGeom prst="rect">
            <a:avLst/>
          </a:prstGeom>
          <a:noFill/>
        </p:spPr>
        <p:txBody>
          <a:bodyPr wrap="square" rtlCol="0">
            <a:spAutoFit/>
          </a:bodyPr>
          <a:lstStyle/>
          <a:p>
            <a:pPr algn="ctr"/>
            <a:r>
              <a:rPr lang="en-US" sz="2000" dirty="0"/>
              <a:t>Transportation</a:t>
            </a:r>
          </a:p>
        </p:txBody>
      </p:sp>
      <p:sp>
        <p:nvSpPr>
          <p:cNvPr id="21" name="TextBox 20">
            <a:extLst>
              <a:ext uri="{FF2B5EF4-FFF2-40B4-BE49-F238E27FC236}">
                <a16:creationId xmlns:a16="http://schemas.microsoft.com/office/drawing/2014/main" id="{30175F05-91B5-4BA3-3900-2174F859C43A}"/>
              </a:ext>
            </a:extLst>
          </p:cNvPr>
          <p:cNvSpPr txBox="1"/>
          <p:nvPr/>
        </p:nvSpPr>
        <p:spPr>
          <a:xfrm>
            <a:off x="3434575" y="2205436"/>
            <a:ext cx="2274849" cy="400110"/>
          </a:xfrm>
          <a:prstGeom prst="rect">
            <a:avLst/>
          </a:prstGeom>
          <a:noFill/>
        </p:spPr>
        <p:txBody>
          <a:bodyPr wrap="square" rtlCol="0">
            <a:spAutoFit/>
          </a:bodyPr>
          <a:lstStyle/>
          <a:p>
            <a:pPr algn="ctr"/>
            <a:r>
              <a:rPr lang="en-US" sz="2000" dirty="0"/>
              <a:t>Transportation Fees</a:t>
            </a:r>
          </a:p>
        </p:txBody>
      </p:sp>
      <p:sp>
        <p:nvSpPr>
          <p:cNvPr id="22" name="TextBox 21">
            <a:extLst>
              <a:ext uri="{FF2B5EF4-FFF2-40B4-BE49-F238E27FC236}">
                <a16:creationId xmlns:a16="http://schemas.microsoft.com/office/drawing/2014/main" id="{71DFFE01-F045-A5F1-749B-85406C57CFC2}"/>
              </a:ext>
            </a:extLst>
          </p:cNvPr>
          <p:cNvSpPr txBox="1"/>
          <p:nvPr/>
        </p:nvSpPr>
        <p:spPr>
          <a:xfrm>
            <a:off x="3969731" y="3109470"/>
            <a:ext cx="1282593" cy="1015663"/>
          </a:xfrm>
          <a:prstGeom prst="rect">
            <a:avLst/>
          </a:prstGeom>
          <a:noFill/>
        </p:spPr>
        <p:txBody>
          <a:bodyPr wrap="square" rtlCol="0">
            <a:spAutoFit/>
          </a:bodyPr>
          <a:lstStyle/>
          <a:p>
            <a:pPr algn="ctr"/>
            <a:r>
              <a:rPr lang="en-US" sz="2000" dirty="0"/>
              <a:t>Parking at Truist Park ($50-$75)</a:t>
            </a:r>
          </a:p>
        </p:txBody>
      </p:sp>
      <p:sp>
        <p:nvSpPr>
          <p:cNvPr id="24" name="TextBox 23">
            <a:extLst>
              <a:ext uri="{FF2B5EF4-FFF2-40B4-BE49-F238E27FC236}">
                <a16:creationId xmlns:a16="http://schemas.microsoft.com/office/drawing/2014/main" id="{027073EB-7EE7-DCC8-E9E6-67F166AE3552}"/>
              </a:ext>
            </a:extLst>
          </p:cNvPr>
          <p:cNvSpPr txBox="1"/>
          <p:nvPr/>
        </p:nvSpPr>
        <p:spPr>
          <a:xfrm>
            <a:off x="1856675" y="3027947"/>
            <a:ext cx="1421783" cy="707886"/>
          </a:xfrm>
          <a:prstGeom prst="rect">
            <a:avLst/>
          </a:prstGeom>
          <a:noFill/>
        </p:spPr>
        <p:txBody>
          <a:bodyPr wrap="square" rtlCol="0">
            <a:spAutoFit/>
          </a:bodyPr>
          <a:lstStyle/>
          <a:p>
            <a:pPr algn="ctr"/>
            <a:r>
              <a:rPr lang="en-US" sz="2000" dirty="0"/>
              <a:t>Lodging        (if required)</a:t>
            </a:r>
          </a:p>
        </p:txBody>
      </p:sp>
      <p:sp>
        <p:nvSpPr>
          <p:cNvPr id="25" name="TextBox 24">
            <a:extLst>
              <a:ext uri="{FF2B5EF4-FFF2-40B4-BE49-F238E27FC236}">
                <a16:creationId xmlns:a16="http://schemas.microsoft.com/office/drawing/2014/main" id="{D150679F-9F21-8B30-A0FD-CDBEE78FAE62}"/>
              </a:ext>
            </a:extLst>
          </p:cNvPr>
          <p:cNvSpPr txBox="1"/>
          <p:nvPr/>
        </p:nvSpPr>
        <p:spPr>
          <a:xfrm>
            <a:off x="1867830" y="1670733"/>
            <a:ext cx="1282593" cy="1015663"/>
          </a:xfrm>
          <a:prstGeom prst="rect">
            <a:avLst/>
          </a:prstGeom>
          <a:noFill/>
        </p:spPr>
        <p:txBody>
          <a:bodyPr wrap="square" rtlCol="0">
            <a:spAutoFit/>
          </a:bodyPr>
          <a:lstStyle/>
          <a:p>
            <a:pPr algn="ctr"/>
            <a:r>
              <a:rPr lang="en-US" sz="2000" dirty="0"/>
              <a:t>Snacks to/from Truist Park</a:t>
            </a:r>
          </a:p>
        </p:txBody>
      </p:sp>
      <p:sp>
        <p:nvSpPr>
          <p:cNvPr id="26" name="TextBox 25">
            <a:extLst>
              <a:ext uri="{FF2B5EF4-FFF2-40B4-BE49-F238E27FC236}">
                <a16:creationId xmlns:a16="http://schemas.microsoft.com/office/drawing/2014/main" id="{BE508482-602A-307F-FBC2-7CB5FB6605D9}"/>
              </a:ext>
            </a:extLst>
          </p:cNvPr>
          <p:cNvSpPr txBox="1"/>
          <p:nvPr/>
        </p:nvSpPr>
        <p:spPr>
          <a:xfrm>
            <a:off x="5993577" y="1670734"/>
            <a:ext cx="1282593" cy="1015663"/>
          </a:xfrm>
          <a:prstGeom prst="rect">
            <a:avLst/>
          </a:prstGeom>
          <a:noFill/>
        </p:spPr>
        <p:txBody>
          <a:bodyPr wrap="square" rtlCol="0">
            <a:spAutoFit/>
          </a:bodyPr>
          <a:lstStyle/>
          <a:p>
            <a:pPr algn="ctr"/>
            <a:r>
              <a:rPr lang="en-US" sz="2000" dirty="0"/>
              <a:t>T-Shirts for Students</a:t>
            </a:r>
          </a:p>
        </p:txBody>
      </p:sp>
      <p:sp>
        <p:nvSpPr>
          <p:cNvPr id="27" name="TextBox 26">
            <a:extLst>
              <a:ext uri="{FF2B5EF4-FFF2-40B4-BE49-F238E27FC236}">
                <a16:creationId xmlns:a16="http://schemas.microsoft.com/office/drawing/2014/main" id="{2587F87F-7B81-6139-0F73-CF6314897426}"/>
              </a:ext>
            </a:extLst>
          </p:cNvPr>
          <p:cNvSpPr txBox="1"/>
          <p:nvPr/>
        </p:nvSpPr>
        <p:spPr>
          <a:xfrm>
            <a:off x="5765027" y="3062004"/>
            <a:ext cx="1282593" cy="707886"/>
          </a:xfrm>
          <a:prstGeom prst="rect">
            <a:avLst/>
          </a:prstGeom>
          <a:noFill/>
        </p:spPr>
        <p:txBody>
          <a:bodyPr wrap="square" rtlCol="0">
            <a:spAutoFit/>
          </a:bodyPr>
          <a:lstStyle/>
          <a:p>
            <a:pPr algn="ctr"/>
            <a:r>
              <a:rPr lang="en-US" sz="2000" dirty="0"/>
              <a:t>Speaker on Bus</a:t>
            </a:r>
          </a:p>
        </p:txBody>
      </p:sp>
      <p:sp>
        <p:nvSpPr>
          <p:cNvPr id="29" name="TextBox 28">
            <a:extLst>
              <a:ext uri="{FF2B5EF4-FFF2-40B4-BE49-F238E27FC236}">
                <a16:creationId xmlns:a16="http://schemas.microsoft.com/office/drawing/2014/main" id="{FC004E1A-9425-F8DC-BD91-C66739A74DCC}"/>
              </a:ext>
            </a:extLst>
          </p:cNvPr>
          <p:cNvSpPr txBox="1"/>
          <p:nvPr/>
        </p:nvSpPr>
        <p:spPr>
          <a:xfrm>
            <a:off x="6218560" y="3971549"/>
            <a:ext cx="1421783" cy="400110"/>
          </a:xfrm>
          <a:prstGeom prst="rect">
            <a:avLst/>
          </a:prstGeom>
          <a:noFill/>
        </p:spPr>
        <p:txBody>
          <a:bodyPr wrap="square" rtlCol="0">
            <a:spAutoFit/>
          </a:bodyPr>
          <a:lstStyle/>
          <a:p>
            <a:pPr algn="ctr"/>
            <a:r>
              <a:rPr lang="en-US" sz="2000" dirty="0"/>
              <a:t>Interpreter</a:t>
            </a:r>
          </a:p>
        </p:txBody>
      </p:sp>
    </p:spTree>
    <p:extLst>
      <p:ext uri="{BB962C8B-B14F-4D97-AF65-F5344CB8AC3E}">
        <p14:creationId xmlns:p14="http://schemas.microsoft.com/office/powerpoint/2010/main" val="1391773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A26B3964-F60B-A043-5B58-553BDA5E25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4" name="Straight Connector 3">
            <a:extLst>
              <a:ext uri="{FF2B5EF4-FFF2-40B4-BE49-F238E27FC236}">
                <a16:creationId xmlns:a16="http://schemas.microsoft.com/office/drawing/2014/main" id="{ADD3EB08-4073-3337-5F95-78A9D8CF6500}"/>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5B40C20-C2B4-FFFB-7586-23FF83D3FF22}"/>
              </a:ext>
            </a:extLst>
          </p:cNvPr>
          <p:cNvSpPr txBox="1">
            <a:spLocks/>
          </p:cNvSpPr>
          <p:nvPr/>
        </p:nvSpPr>
        <p:spPr>
          <a:xfrm>
            <a:off x="2723295" y="332408"/>
            <a:ext cx="3697410" cy="7449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Additional Information</a:t>
            </a:r>
          </a:p>
          <a:p>
            <a:pPr defTabSz="754380">
              <a:lnSpc>
                <a:spcPct val="100000"/>
              </a:lnSpc>
              <a:spcBef>
                <a:spcPts val="0"/>
              </a:spcBef>
              <a:defRPr/>
            </a:pPr>
            <a:endParaRPr lang="en-US" sz="2800" dirty="0">
              <a:solidFill>
                <a:prstClr val="black"/>
              </a:solidFill>
              <a:latin typeface="Arial" panose="020B0604020202020204" pitchFamily="34" charset="0"/>
              <a:cs typeface="Arial" panose="020B0604020202020204" pitchFamily="34" charset="0"/>
            </a:endParaRPr>
          </a:p>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mc:AlternateContent xmlns:mc="http://schemas.openxmlformats.org/markup-compatibility/2006">
        <mc:Choice xmlns:am3d="http://schemas.microsoft.com/office/drawing/2017/model3d" Requires="am3d">
          <p:graphicFrame>
            <p:nvGraphicFramePr>
              <p:cNvPr id="8" name="3D Model 7" descr="Baseball Mitt">
                <a:extLst>
                  <a:ext uri="{FF2B5EF4-FFF2-40B4-BE49-F238E27FC236}">
                    <a16:creationId xmlns:a16="http://schemas.microsoft.com/office/drawing/2014/main" id="{38538C11-6392-4456-4F06-EB6E793BA9D4}"/>
                  </a:ext>
                </a:extLst>
              </p:cNvPr>
              <p:cNvGraphicFramePr>
                <a:graphicFrameLocks noChangeAspect="1"/>
              </p:cNvGraphicFramePr>
              <p:nvPr>
                <p:extLst>
                  <p:ext uri="{D42A27DB-BD31-4B8C-83A1-F6EECF244321}">
                    <p14:modId xmlns:p14="http://schemas.microsoft.com/office/powerpoint/2010/main" val="686694493"/>
                  </p:ext>
                </p:extLst>
              </p:nvPr>
            </p:nvGraphicFramePr>
            <p:xfrm>
              <a:off x="6555700" y="92008"/>
              <a:ext cx="2490207" cy="2294354"/>
            </p:xfrm>
            <a:graphic>
              <a:graphicData uri="http://schemas.microsoft.com/office/drawing/2017/model3d">
                <am3d:model3d r:embed="rId3">
                  <am3d:spPr>
                    <a:xfrm>
                      <a:off x="0" y="0"/>
                      <a:ext cx="2490207" cy="2294354"/>
                    </a:xfrm>
                    <a:prstGeom prst="rect">
                      <a:avLst/>
                    </a:prstGeom>
                  </am3d:spPr>
                  <am3d:camera>
                    <am3d:pos x="0" y="0" z="70322254"/>
                    <am3d:up dx="0" dy="36000000" dz="0"/>
                    <am3d:lookAt x="0" y="0" z="0"/>
                    <am3d:perspective fov="2700000"/>
                  </am3d:camera>
                  <am3d:trans>
                    <am3d:meterPerModelUnit n="5616429" d="1000000"/>
                    <am3d:preTrans dx="457887" dy="-17652005" dz="-2346093"/>
                    <am3d:scale>
                      <am3d:sx n="1000000" d="1000000"/>
                      <am3d:sy n="1000000" d="1000000"/>
                      <am3d:sz n="1000000" d="1000000"/>
                    </am3d:scale>
                    <am3d:rot ax="1200000" ay="1800000" az="600000"/>
                    <am3d:postTrans dx="0" dy="0" dz="0"/>
                  </am3d:trans>
                  <am3d:raster rName="Office3DRenderer" rVer="16.0.8326">
                    <am3d:blip r:embed="rId4"/>
                  </am3d:raster>
                  <am3d:objViewport viewportSz="35367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Baseball Mitt">
                <a:extLst>
                  <a:ext uri="{FF2B5EF4-FFF2-40B4-BE49-F238E27FC236}">
                    <a16:creationId xmlns:a16="http://schemas.microsoft.com/office/drawing/2014/main" id="{38538C11-6392-4456-4F06-EB6E793BA9D4}"/>
                  </a:ext>
                </a:extLst>
              </p:cNvPr>
              <p:cNvPicPr>
                <a:picLocks noGrp="1" noRot="1" noChangeAspect="1" noMove="1" noResize="1" noEditPoints="1" noAdjustHandles="1" noChangeArrowheads="1" noChangeShapeType="1" noCrop="1"/>
              </p:cNvPicPr>
              <p:nvPr/>
            </p:nvPicPr>
            <p:blipFill>
              <a:blip r:embed="rId4"/>
              <a:stretch>
                <a:fillRect/>
              </a:stretch>
            </p:blipFill>
            <p:spPr>
              <a:xfrm>
                <a:off x="6555700" y="92008"/>
                <a:ext cx="2490207" cy="2294354"/>
              </a:xfrm>
              <a:prstGeom prst="rect">
                <a:avLst/>
              </a:prstGeom>
            </p:spPr>
          </p:pic>
        </mc:Fallback>
      </mc:AlternateContent>
      <p:sp>
        <p:nvSpPr>
          <p:cNvPr id="2" name="Content Placeholder 3">
            <a:extLst>
              <a:ext uri="{FF2B5EF4-FFF2-40B4-BE49-F238E27FC236}">
                <a16:creationId xmlns:a16="http://schemas.microsoft.com/office/drawing/2014/main" id="{FC88B133-7D3F-D922-6A83-56F0DDE631AE}"/>
              </a:ext>
            </a:extLst>
          </p:cNvPr>
          <p:cNvSpPr txBox="1">
            <a:spLocks/>
          </p:cNvSpPr>
          <p:nvPr/>
        </p:nvSpPr>
        <p:spPr>
          <a:xfrm>
            <a:off x="947651" y="1848598"/>
            <a:ext cx="78867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Arial" panose="020B0604020202020204" pitchFamily="34" charset="0"/>
                <a:cs typeface="Arial" panose="020B0604020202020204" pitchFamily="34" charset="0"/>
              </a:rPr>
              <a:t>GVRA will cover the cost of the tickets to the game.</a:t>
            </a:r>
          </a:p>
          <a:p>
            <a:r>
              <a:rPr lang="en-US" sz="1500" dirty="0">
                <a:latin typeface="Arial" panose="020B0604020202020204" pitchFamily="34" charset="0"/>
                <a:cs typeface="Arial" panose="020B0604020202020204" pitchFamily="34" charset="0"/>
              </a:rPr>
              <a:t>Each Ticket includes an additional $20 value for food at the ballpark.</a:t>
            </a:r>
          </a:p>
          <a:p>
            <a:r>
              <a:rPr lang="en-US" sz="1500" dirty="0">
                <a:latin typeface="Arial" panose="020B0604020202020204" pitchFamily="34" charset="0"/>
                <a:cs typeface="Arial" panose="020B0604020202020204" pitchFamily="34" charset="0"/>
              </a:rPr>
              <a:t>GVRA will cover the ticket of one Chaperone. Any additional chaperone ticket may be purchased through the below link. Tickets are set back specifically for our event, so you do not have to rush to purchase. There isn’t a 100% guarantee the tickets will be near your students, but the Braves and GVRA will work together to try and get them as close as possible. </a:t>
            </a:r>
          </a:p>
          <a:p>
            <a:pPr marL="0" indent="0">
              <a:buFont typeface="Arial" panose="020B0604020202020204" pitchFamily="34" charset="0"/>
              <a:buNone/>
            </a:pPr>
            <a:r>
              <a:rPr lang="en-US" sz="1500" dirty="0">
                <a:latin typeface="Arial" panose="020B0604020202020204" pitchFamily="34" charset="0"/>
                <a:cs typeface="Arial" panose="020B0604020202020204" pitchFamily="34" charset="0"/>
              </a:rPr>
              <a:t>	</a:t>
            </a:r>
            <a:r>
              <a:rPr lang="en-US" sz="1800" u="sng" dirty="0">
                <a:solidFill>
                  <a:srgbClr val="467886"/>
                </a:solidFill>
                <a:latin typeface="Calibri" panose="020F0502020204030204" pitchFamily="34" charset="0"/>
                <a:ea typeface="Aptos" panose="020B0004020202020204" pitchFamily="34" charset="0"/>
                <a:hlinkClick r:id="rId5"/>
              </a:rPr>
              <a:t>https://fevo-enterprise.com/Gvra</a:t>
            </a:r>
            <a:r>
              <a:rPr lang="en-US" sz="1800" dirty="0">
                <a:solidFill>
                  <a:srgbClr val="467886"/>
                </a:solidFill>
                <a:latin typeface="Calibri" panose="020F050202020403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Parking can be purchased by contacting Isabel de Armas with the Braves</a:t>
            </a:r>
          </a:p>
          <a:p>
            <a:pPr lvl="1"/>
            <a:r>
              <a:rPr lang="en-US" sz="1500" dirty="0">
                <a:latin typeface="Arial" panose="020B0604020202020204" pitchFamily="34" charset="0"/>
                <a:cs typeface="Arial" panose="020B0604020202020204" pitchFamily="34" charset="0"/>
                <a:hlinkClick r:id="rId6"/>
              </a:rPr>
              <a:t>Isabel.deArmas@braves.com</a:t>
            </a:r>
            <a:r>
              <a:rPr lang="en-US" sz="1500" dirty="0">
                <a:latin typeface="Arial" panose="020B0604020202020204" pitchFamily="34" charset="0"/>
                <a:cs typeface="Arial" panose="020B0604020202020204" pitchFamily="34" charset="0"/>
              </a:rPr>
              <a:t> </a:t>
            </a:r>
          </a:p>
          <a:p>
            <a:pPr lvl="1"/>
            <a:r>
              <a:rPr lang="en-US" sz="1500" dirty="0">
                <a:latin typeface="Arial" panose="020B0604020202020204" pitchFamily="34" charset="0"/>
                <a:cs typeface="Arial" panose="020B0604020202020204" pitchFamily="34" charset="0"/>
              </a:rPr>
              <a:t>404-614-1421</a:t>
            </a:r>
          </a:p>
          <a:p>
            <a:r>
              <a:rPr lang="en-US" sz="1500" dirty="0">
                <a:latin typeface="Arial" panose="020B0604020202020204" pitchFamily="34" charset="0"/>
                <a:cs typeface="Arial" panose="020B0604020202020204" pitchFamily="34" charset="0"/>
              </a:rPr>
              <a:t>All groups will report directly to the Braves Stadium, Drop off will be outside of the 3</a:t>
            </a:r>
            <a:r>
              <a:rPr lang="en-US" sz="1500" baseline="30000" dirty="0">
                <a:latin typeface="Arial" panose="020B0604020202020204" pitchFamily="34" charset="0"/>
                <a:cs typeface="Arial" panose="020B0604020202020204" pitchFamily="34" charset="0"/>
              </a:rPr>
              <a:t>rd</a:t>
            </a:r>
            <a:r>
              <a:rPr lang="en-US" sz="1500" dirty="0">
                <a:latin typeface="Arial" panose="020B0604020202020204" pitchFamily="34" charset="0"/>
                <a:cs typeface="Arial" panose="020B0604020202020204" pitchFamily="34" charset="0"/>
              </a:rPr>
              <a:t> Base Gate. </a:t>
            </a:r>
          </a:p>
          <a:p>
            <a:r>
              <a:rPr lang="en-US" sz="1500" dirty="0">
                <a:latin typeface="Arial" panose="020B0604020202020204" pitchFamily="34" charset="0"/>
                <a:cs typeface="Arial" panose="020B0604020202020204" pitchFamily="34" charset="0"/>
              </a:rPr>
              <a:t>More to come on pickup information</a:t>
            </a:r>
          </a:p>
          <a:p>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034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5" name="3D Model 4" descr="Classic Baseball">
                <a:extLst>
                  <a:ext uri="{FF2B5EF4-FFF2-40B4-BE49-F238E27FC236}">
                    <a16:creationId xmlns:a16="http://schemas.microsoft.com/office/drawing/2014/main" id="{22899B09-434F-CEF4-45B9-7346612CF063}"/>
                  </a:ext>
                </a:extLst>
              </p:cNvPr>
              <p:cNvGraphicFramePr>
                <a:graphicFrameLocks noChangeAspect="1"/>
              </p:cNvGraphicFramePr>
              <p:nvPr>
                <p:extLst>
                  <p:ext uri="{D42A27DB-BD31-4B8C-83A1-F6EECF244321}">
                    <p14:modId xmlns:p14="http://schemas.microsoft.com/office/powerpoint/2010/main" val="1593487013"/>
                  </p:ext>
                </p:extLst>
              </p:nvPr>
            </p:nvGraphicFramePr>
            <p:xfrm>
              <a:off x="3668370" y="4313075"/>
              <a:ext cx="2266854" cy="2244072"/>
            </p:xfrm>
            <a:graphic>
              <a:graphicData uri="http://schemas.microsoft.com/office/drawing/2017/model3d">
                <am3d:model3d r:embed="rId2">
                  <am3d:spPr>
                    <a:xfrm>
                      <a:off x="0" y="0"/>
                      <a:ext cx="2266854" cy="2244072"/>
                    </a:xfrm>
                    <a:prstGeom prst="rect">
                      <a:avLst/>
                    </a:prstGeom>
                  </am3d:spPr>
                  <am3d:camera>
                    <am3d:pos x="0" y="0" z="81079702"/>
                    <am3d:up dx="0" dy="36000000" dz="0"/>
                    <am3d:lookAt x="0" y="0" z="0"/>
                    <am3d:perspective fov="2700000"/>
                  </am3d:camera>
                  <am3d:trans>
                    <am3d:meterPerModelUnit n="7681248" d="1000000"/>
                    <am3d:preTrans dx="1" dy="-17879589" dz="-41497"/>
                    <am3d:scale>
                      <am3d:sx n="1000000" d="1000000"/>
                      <am3d:sy n="1000000" d="1000000"/>
                      <am3d:sz n="1000000" d="1000000"/>
                    </am3d:scale>
                    <am3d:rot/>
                    <am3d:postTrans dx="0" dy="0" dz="0"/>
                  </am3d:trans>
                  <am3d:raster rName="Office3DRenderer" rVer="16.0.8326">
                    <am3d:blip r:embed="rId3"/>
                  </am3d:raster>
                  <am3d:objViewport viewportSz="39527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Classic Baseball">
                <a:extLst>
                  <a:ext uri="{FF2B5EF4-FFF2-40B4-BE49-F238E27FC236}">
                    <a16:creationId xmlns:a16="http://schemas.microsoft.com/office/drawing/2014/main" id="{22899B09-434F-CEF4-45B9-7346612CF063}"/>
                  </a:ext>
                </a:extLst>
              </p:cNvPr>
              <p:cNvPicPr>
                <a:picLocks noGrp="1" noRot="1" noChangeAspect="1" noMove="1" noResize="1" noEditPoints="1" noAdjustHandles="1" noChangeArrowheads="1" noChangeShapeType="1" noCrop="1"/>
              </p:cNvPicPr>
              <p:nvPr/>
            </p:nvPicPr>
            <p:blipFill>
              <a:blip r:embed="rId3"/>
              <a:stretch>
                <a:fillRect/>
              </a:stretch>
            </p:blipFill>
            <p:spPr>
              <a:xfrm>
                <a:off x="3668370" y="4313075"/>
                <a:ext cx="2266854" cy="2244072"/>
              </a:xfrm>
              <a:prstGeom prst="rect">
                <a:avLst/>
              </a:prstGeom>
            </p:spPr>
          </p:pic>
        </mc:Fallback>
      </mc:AlternateContent>
      <p:pic>
        <p:nvPicPr>
          <p:cNvPr id="3" name="Picture 2" descr="Icon&#10;&#10;Description automatically generated">
            <a:extLst>
              <a:ext uri="{FF2B5EF4-FFF2-40B4-BE49-F238E27FC236}">
                <a16:creationId xmlns:a16="http://schemas.microsoft.com/office/drawing/2014/main" id="{A26B3964-F60B-A043-5B58-553BDA5E25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4" name="Straight Connector 3">
            <a:extLst>
              <a:ext uri="{FF2B5EF4-FFF2-40B4-BE49-F238E27FC236}">
                <a16:creationId xmlns:a16="http://schemas.microsoft.com/office/drawing/2014/main" id="{ADD3EB08-4073-3337-5F95-78A9D8CF6500}"/>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5B40C20-C2B4-FFFB-7586-23FF83D3FF22}"/>
              </a:ext>
            </a:extLst>
          </p:cNvPr>
          <p:cNvSpPr txBox="1">
            <a:spLocks/>
          </p:cNvSpPr>
          <p:nvPr/>
        </p:nvSpPr>
        <p:spPr>
          <a:xfrm>
            <a:off x="2723294" y="332408"/>
            <a:ext cx="4157007" cy="7449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GAME DAY ITINERARY</a:t>
            </a:r>
          </a:p>
          <a:p>
            <a:pPr defTabSz="754380">
              <a:lnSpc>
                <a:spcPct val="100000"/>
              </a:lnSpc>
              <a:spcBef>
                <a:spcPts val="0"/>
              </a:spcBef>
              <a:defRPr/>
            </a:pPr>
            <a:endParaRPr lang="en-US" sz="2800" dirty="0">
              <a:solidFill>
                <a:prstClr val="black"/>
              </a:solidFill>
              <a:latin typeface="Arial" panose="020B0604020202020204" pitchFamily="34" charset="0"/>
              <a:cs typeface="Arial" panose="020B0604020202020204" pitchFamily="34" charset="0"/>
            </a:endParaRPr>
          </a:p>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sp>
        <p:nvSpPr>
          <p:cNvPr id="6" name="Content Placeholder 3">
            <a:extLst>
              <a:ext uri="{FF2B5EF4-FFF2-40B4-BE49-F238E27FC236}">
                <a16:creationId xmlns:a16="http://schemas.microsoft.com/office/drawing/2014/main" id="{786C40BD-8A4F-1297-07A1-87AFB72BE72A}"/>
              </a:ext>
            </a:extLst>
          </p:cNvPr>
          <p:cNvSpPr txBox="1">
            <a:spLocks/>
          </p:cNvSpPr>
          <p:nvPr/>
        </p:nvSpPr>
        <p:spPr>
          <a:xfrm>
            <a:off x="1066519" y="1253331"/>
            <a:ext cx="78867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Arial" panose="020B0604020202020204" pitchFamily="34" charset="0"/>
                <a:cs typeface="Arial" panose="020B0604020202020204" pitchFamily="34" charset="0"/>
              </a:rPr>
              <a:t>Bus or transportation depart:</a:t>
            </a:r>
          </a:p>
          <a:p>
            <a:pPr lvl="1"/>
            <a:r>
              <a:rPr lang="en-US" sz="1800" b="1" i="1" dirty="0">
                <a:solidFill>
                  <a:srgbClr val="00B050"/>
                </a:solidFill>
                <a:latin typeface="Arial" panose="020B0604020202020204" pitchFamily="34" charset="0"/>
                <a:cs typeface="Arial" panose="020B0604020202020204" pitchFamily="34" charset="0"/>
              </a:rPr>
              <a:t>Location and time to be determined by each provider</a:t>
            </a:r>
          </a:p>
          <a:p>
            <a:pPr marL="457200" lvl="1" indent="0">
              <a:buNone/>
            </a:pPr>
            <a:endParaRPr lang="en-US" sz="1800" b="1" i="1" dirty="0">
              <a:solidFill>
                <a:srgbClr val="00B050"/>
              </a:solidFill>
              <a:latin typeface="Arial" panose="020B0604020202020204" pitchFamily="34" charset="0"/>
              <a:cs typeface="Arial" panose="020B0604020202020204" pitchFamily="34" charset="0"/>
            </a:endParaRPr>
          </a:p>
          <a:p>
            <a:pPr marL="0" indent="0">
              <a:spcBef>
                <a:spcPts val="0"/>
              </a:spcBef>
              <a:buNone/>
            </a:pPr>
            <a:r>
              <a:rPr lang="en-US" sz="1800" dirty="0">
                <a:latin typeface="Arial" panose="020B0604020202020204" pitchFamily="34" charset="0"/>
                <a:ea typeface="Aptos" panose="020B0004020202020204" pitchFamily="34" charset="0"/>
                <a:cs typeface="Arial" panose="020B0604020202020204" pitchFamily="34" charset="0"/>
              </a:rPr>
              <a:t>9:30 am 	 Gates open for GVRA students</a:t>
            </a:r>
          </a:p>
          <a:p>
            <a:pPr marL="0" indent="0">
              <a:spcBef>
                <a:spcPts val="0"/>
              </a:spcBef>
              <a:buNone/>
            </a:pPr>
            <a:r>
              <a:rPr lang="en-US" sz="1800" dirty="0">
                <a:latin typeface="Arial" panose="020B0604020202020204" pitchFamily="34" charset="0"/>
                <a:ea typeface="Aptos" panose="020B0004020202020204" pitchFamily="34" charset="0"/>
                <a:cs typeface="Arial" panose="020B0604020202020204" pitchFamily="34" charset="0"/>
              </a:rPr>
              <a:t>10:15 am 	 Panel starts</a:t>
            </a:r>
          </a:p>
          <a:p>
            <a:pPr marL="0" indent="0">
              <a:spcBef>
                <a:spcPts val="0"/>
              </a:spcBef>
              <a:buNone/>
            </a:pPr>
            <a:r>
              <a:rPr lang="en-US" sz="1800" dirty="0">
                <a:latin typeface="Arial" panose="020B0604020202020204" pitchFamily="34" charset="0"/>
                <a:ea typeface="Aptos" panose="020B0004020202020204" pitchFamily="34" charset="0"/>
                <a:cs typeface="Arial" panose="020B0604020202020204" pitchFamily="34" charset="0"/>
              </a:rPr>
              <a:t>11:00 am 	 Q&amp;A open to the audience</a:t>
            </a:r>
          </a:p>
          <a:p>
            <a:pPr marL="0" indent="0">
              <a:spcBef>
                <a:spcPts val="0"/>
              </a:spcBef>
              <a:buNone/>
            </a:pPr>
            <a:r>
              <a:rPr lang="en-US" sz="1800" dirty="0">
                <a:latin typeface="Arial" panose="020B0604020202020204" pitchFamily="34" charset="0"/>
                <a:ea typeface="Aptos" panose="020B0004020202020204" pitchFamily="34" charset="0"/>
                <a:cs typeface="Arial" panose="020B0604020202020204" pitchFamily="34" charset="0"/>
              </a:rPr>
              <a:t>11:15 am 	 panel ends and students released to go to seats and  		 grab lunch</a:t>
            </a: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1:35 pm 	Game Starts	</a:t>
            </a:r>
          </a:p>
          <a:p>
            <a:pPr marL="0" indent="0">
              <a:buNone/>
            </a:pPr>
            <a:r>
              <a:rPr lang="en-US" sz="1800" dirty="0">
                <a:latin typeface="Arial" panose="020B0604020202020204" pitchFamily="34" charset="0"/>
                <a:cs typeface="Arial" panose="020B0604020202020204" pitchFamily="34" charset="0"/>
              </a:rPr>
              <a:t>5:00ish</a:t>
            </a:r>
            <a:r>
              <a:rPr lang="en-US" sz="1800" i="1" dirty="0">
                <a:latin typeface="Arial" panose="020B0604020202020204" pitchFamily="34" charset="0"/>
                <a:cs typeface="Arial" panose="020B0604020202020204" pitchFamily="34" charset="0"/>
              </a:rPr>
              <a:t>	Game Ends and students board buses to return to pickup 		locations</a:t>
            </a: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405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A26B3964-F60B-A043-5B58-553BDA5E25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7" b="14001"/>
          <a:stretch/>
        </p:blipFill>
        <p:spPr>
          <a:xfrm>
            <a:off x="199505" y="5967360"/>
            <a:ext cx="748146" cy="798633"/>
          </a:xfrm>
          <a:prstGeom prst="rect">
            <a:avLst/>
          </a:prstGeom>
        </p:spPr>
      </p:pic>
      <p:cxnSp>
        <p:nvCxnSpPr>
          <p:cNvPr id="4" name="Straight Connector 3">
            <a:extLst>
              <a:ext uri="{FF2B5EF4-FFF2-40B4-BE49-F238E27FC236}">
                <a16:creationId xmlns:a16="http://schemas.microsoft.com/office/drawing/2014/main" id="{ADD3EB08-4073-3337-5F95-78A9D8CF6500}"/>
              </a:ext>
            </a:extLst>
          </p:cNvPr>
          <p:cNvCxnSpPr>
            <a:cxnSpLocks/>
          </p:cNvCxnSpPr>
          <p:nvPr/>
        </p:nvCxnSpPr>
        <p:spPr>
          <a:xfrm flipV="1">
            <a:off x="947651" y="6738611"/>
            <a:ext cx="7712257" cy="2738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5B40C20-C2B4-FFFB-7586-23FF83D3FF22}"/>
              </a:ext>
            </a:extLst>
          </p:cNvPr>
          <p:cNvSpPr txBox="1">
            <a:spLocks/>
          </p:cNvSpPr>
          <p:nvPr/>
        </p:nvSpPr>
        <p:spPr>
          <a:xfrm>
            <a:off x="2723294" y="332408"/>
            <a:ext cx="4904140" cy="7449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PROCESS FOR APPROVAL</a:t>
            </a:r>
          </a:p>
          <a:p>
            <a:pPr defTabSz="754380">
              <a:lnSpc>
                <a:spcPct val="100000"/>
              </a:lnSpc>
              <a:spcBef>
                <a:spcPts val="0"/>
              </a:spcBef>
              <a:defRPr/>
            </a:pPr>
            <a:endParaRPr lang="en-US" sz="2800" dirty="0">
              <a:solidFill>
                <a:prstClr val="black"/>
              </a:solidFill>
              <a:latin typeface="Arial" panose="020B0604020202020204" pitchFamily="34" charset="0"/>
              <a:cs typeface="Arial" panose="020B0604020202020204" pitchFamily="34" charset="0"/>
            </a:endParaRPr>
          </a:p>
          <a:p>
            <a:pPr defTabSz="754380">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 </a:t>
            </a:r>
          </a:p>
        </p:txBody>
      </p:sp>
      <p:sp>
        <p:nvSpPr>
          <p:cNvPr id="2" name="Content Placeholder 3">
            <a:extLst>
              <a:ext uri="{FF2B5EF4-FFF2-40B4-BE49-F238E27FC236}">
                <a16:creationId xmlns:a16="http://schemas.microsoft.com/office/drawing/2014/main" id="{85DF824A-CBA9-FD03-8BE7-8A095B12357E}"/>
              </a:ext>
            </a:extLst>
          </p:cNvPr>
          <p:cNvSpPr txBox="1">
            <a:spLocks/>
          </p:cNvSpPr>
          <p:nvPr/>
        </p:nvSpPr>
        <p:spPr>
          <a:xfrm>
            <a:off x="773208" y="1341795"/>
            <a:ext cx="78867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i="1" dirty="0"/>
              <a:t>Attendance support for GVRA approved potentially eligible students only</a:t>
            </a:r>
          </a:p>
          <a:p>
            <a:pPr marL="0" indent="0" algn="ctr">
              <a:buFont typeface="Arial" panose="020B0604020202020204" pitchFamily="34" charset="0"/>
              <a:buNone/>
            </a:pPr>
            <a:endParaRPr lang="en-US" sz="1800" b="1" i="1" dirty="0"/>
          </a:p>
          <a:p>
            <a:r>
              <a:rPr lang="en-US" sz="1800" dirty="0"/>
              <a:t>Providers should submit names of students to the local GVRA office no later than Friday May 3rd for consideration</a:t>
            </a:r>
          </a:p>
          <a:p>
            <a:r>
              <a:rPr lang="en-US" sz="1800" dirty="0"/>
              <a:t>If not already a PTS case need PPF and IEP/504</a:t>
            </a:r>
          </a:p>
          <a:p>
            <a:r>
              <a:rPr lang="en-US" sz="1800" dirty="0"/>
              <a:t>GVRA Local office staff will provide approval or denial by May 17th for any student referred</a:t>
            </a:r>
          </a:p>
          <a:p>
            <a:r>
              <a:rPr lang="en-US" sz="1800" dirty="0"/>
              <a:t>Providers will have from May 17</a:t>
            </a:r>
            <a:r>
              <a:rPr lang="en-US" sz="1800" baseline="30000" dirty="0"/>
              <a:t>th</a:t>
            </a:r>
            <a:r>
              <a:rPr lang="en-US" sz="1800" dirty="0"/>
              <a:t> to June 28</a:t>
            </a:r>
            <a:r>
              <a:rPr lang="en-US" sz="1800" baseline="30000" dirty="0"/>
              <a:t>th</a:t>
            </a:r>
            <a:r>
              <a:rPr lang="en-US" sz="1800" dirty="0"/>
              <a:t> to finalize plans for approved students</a:t>
            </a:r>
          </a:p>
          <a:p>
            <a:pPr marL="0" indent="0">
              <a:buFont typeface="Arial" panose="020B0604020202020204" pitchFamily="34" charset="0"/>
              <a:buNone/>
            </a:pPr>
            <a:endParaRPr lang="en-US" sz="1800" dirty="0">
              <a:latin typeface="Arial" panose="020B0604020202020204" pitchFamily="34" charset="0"/>
              <a:cs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7" name="3D Model 6" descr="Baseball Bat">
                <a:extLst>
                  <a:ext uri="{FF2B5EF4-FFF2-40B4-BE49-F238E27FC236}">
                    <a16:creationId xmlns:a16="http://schemas.microsoft.com/office/drawing/2014/main" id="{B635ABA1-C553-0ECF-27AB-974B0619FA7D}"/>
                  </a:ext>
                </a:extLst>
              </p:cNvPr>
              <p:cNvGraphicFramePr>
                <a:graphicFrameLocks noChangeAspect="1"/>
              </p:cNvGraphicFramePr>
              <p:nvPr>
                <p:extLst>
                  <p:ext uri="{D42A27DB-BD31-4B8C-83A1-F6EECF244321}">
                    <p14:modId xmlns:p14="http://schemas.microsoft.com/office/powerpoint/2010/main" val="3335239409"/>
                  </p:ext>
                </p:extLst>
              </p:nvPr>
            </p:nvGraphicFramePr>
            <p:xfrm>
              <a:off x="302729" y="864950"/>
              <a:ext cx="541697" cy="3962941"/>
            </p:xfrm>
            <a:graphic>
              <a:graphicData uri="http://schemas.microsoft.com/office/drawing/2017/model3d">
                <am3d:model3d r:embed="rId3">
                  <am3d:spPr>
                    <a:xfrm>
                      <a:off x="0" y="0"/>
                      <a:ext cx="541697" cy="3962941"/>
                    </a:xfrm>
                    <a:prstGeom prst="rect">
                      <a:avLst/>
                    </a:prstGeom>
                  </am3d:spPr>
                  <am3d:camera>
                    <am3d:pos x="0" y="0" z="48058289"/>
                    <am3d:up dx="0" dy="36000000" dz="0"/>
                    <am3d:lookAt x="0" y="0" z="0"/>
                    <am3d:perspective fov="2700000"/>
                  </am3d:camera>
                  <am3d:trans>
                    <am3d:meterPerModelUnit n="776737" d="1000000"/>
                    <am3d:preTrans dx="54802" dy="-17940758" dz="-75736"/>
                    <am3d:scale>
                      <am3d:sx n="1000000" d="1000000"/>
                      <am3d:sy n="1000000" d="1000000"/>
                      <am3d:sz n="1000000" d="1000000"/>
                    </am3d:scale>
                    <am3d:rot ax="-5400002" ay="-3600001" az="5400001"/>
                    <am3d:postTrans dx="0" dy="0" dz="0"/>
                  </am3d:trans>
                  <am3d:raster rName="Office3DRenderer" rVer="16.0.8326">
                    <am3d:blip r:embed="rId4"/>
                  </am3d:raster>
                  <am3d:objViewport viewportSz="40199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Baseball Bat">
                <a:extLst>
                  <a:ext uri="{FF2B5EF4-FFF2-40B4-BE49-F238E27FC236}">
                    <a16:creationId xmlns:a16="http://schemas.microsoft.com/office/drawing/2014/main" id="{B635ABA1-C553-0ECF-27AB-974B0619FA7D}"/>
                  </a:ext>
                </a:extLst>
              </p:cNvPr>
              <p:cNvPicPr>
                <a:picLocks noGrp="1" noRot="1" noChangeAspect="1" noMove="1" noResize="1" noEditPoints="1" noAdjustHandles="1" noChangeArrowheads="1" noChangeShapeType="1" noCrop="1"/>
              </p:cNvPicPr>
              <p:nvPr/>
            </p:nvPicPr>
            <p:blipFill>
              <a:blip r:embed="rId4"/>
              <a:stretch>
                <a:fillRect/>
              </a:stretch>
            </p:blipFill>
            <p:spPr>
              <a:xfrm>
                <a:off x="302729" y="864950"/>
                <a:ext cx="541697" cy="3962941"/>
              </a:xfrm>
              <a:prstGeom prst="rect">
                <a:avLst/>
              </a:prstGeom>
            </p:spPr>
          </p:pic>
        </mc:Fallback>
      </mc:AlternateContent>
    </p:spTree>
    <p:extLst>
      <p:ext uri="{BB962C8B-B14F-4D97-AF65-F5344CB8AC3E}">
        <p14:creationId xmlns:p14="http://schemas.microsoft.com/office/powerpoint/2010/main" val="1469467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nd QTR Small Group Session PowerPoint Jan 22-26-2024" id="{64511A63-8303-41AF-8086-DE94423F77CA}" vid="{737B701B-D6AB-4A58-BE38-011105D34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73d4659d-562f-4bd7-a14c-8ac186b3548a">NJT44DXW3S3J-1608509917-5</_dlc_DocId>
    <_dlc_DocIdUrl xmlns="73d4659d-562f-4bd7-a14c-8ac186b3548a">
      <Url>https://gvra.sharepoint.com/sites/GVRA-AgencyPortal/_layouts/15/DocIdRedir.aspx?ID=NJT44DXW3S3J-1608509917-5</Url>
      <Description>NJT44DXW3S3J-1608509917-5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20BA5F749204554F8CCF4A221542316A" ma:contentTypeVersion="0" ma:contentTypeDescription="Create a new document." ma:contentTypeScope="" ma:versionID="8b0d3d0b318aa5d780da200984356b64">
  <xsd:schema xmlns:xsd="http://www.w3.org/2001/XMLSchema" xmlns:xs="http://www.w3.org/2001/XMLSchema" xmlns:p="http://schemas.microsoft.com/office/2006/metadata/properties" xmlns:ns2="73d4659d-562f-4bd7-a14c-8ac186b3548a" targetNamespace="http://schemas.microsoft.com/office/2006/metadata/properties" ma:root="true" ma:fieldsID="0edf51ae051f5414fe536281d7afb368" ns2:_="">
    <xsd:import namespace="73d4659d-562f-4bd7-a14c-8ac186b3548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4659d-562f-4bd7-a14c-8ac186b3548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D21F42-3EAC-4B88-8FE9-95D7F8D183B5}">
  <ds:schemaRefs>
    <ds:schemaRef ds:uri="http://schemas.microsoft.com/office/2006/metadata/properties"/>
    <ds:schemaRef ds:uri="http://purl.org/dc/dcmitype/"/>
    <ds:schemaRef ds:uri="http://schemas.microsoft.com/office/2006/documentManagement/types"/>
    <ds:schemaRef ds:uri="http://purl.org/dc/terms/"/>
    <ds:schemaRef ds:uri="http://purl.org/dc/elements/1.1/"/>
    <ds:schemaRef ds:uri="http://schemas.openxmlformats.org/package/2006/metadata/core-properties"/>
    <ds:schemaRef ds:uri="http://schemas.microsoft.com/office/infopath/2007/PartnerControls"/>
    <ds:schemaRef ds:uri="73d4659d-562f-4bd7-a14c-8ac186b3548a"/>
    <ds:schemaRef ds:uri="http://www.w3.org/XML/1998/namespace"/>
  </ds:schemaRefs>
</ds:datastoreItem>
</file>

<file path=customXml/itemProps2.xml><?xml version="1.0" encoding="utf-8"?>
<ds:datastoreItem xmlns:ds="http://schemas.openxmlformats.org/officeDocument/2006/customXml" ds:itemID="{C1A8B8BC-9B8F-4B21-AC5E-AD78ECA3D2DA}">
  <ds:schemaRefs>
    <ds:schemaRef ds:uri="http://schemas.microsoft.com/sharepoint/v3/contenttype/forms"/>
  </ds:schemaRefs>
</ds:datastoreItem>
</file>

<file path=customXml/itemProps3.xml><?xml version="1.0" encoding="utf-8"?>
<ds:datastoreItem xmlns:ds="http://schemas.openxmlformats.org/officeDocument/2006/customXml" ds:itemID="{570ADF42-D71F-4497-9BFE-C7D5AECB4025}">
  <ds:schemaRefs>
    <ds:schemaRef ds:uri="http://schemas.microsoft.com/sharepoint/events"/>
  </ds:schemaRefs>
</ds:datastoreItem>
</file>

<file path=customXml/itemProps4.xml><?xml version="1.0" encoding="utf-8"?>
<ds:datastoreItem xmlns:ds="http://schemas.openxmlformats.org/officeDocument/2006/customXml" ds:itemID="{91138124-EB7A-4E3C-80FA-8ED842ADD0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d4659d-562f-4bd7-a14c-8ac186b354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2nd QTR Small Group Session PowerPoint Jan 22-26-2024</Template>
  <TotalTime>16750</TotalTime>
  <Words>2453</Words>
  <Application>Microsoft Office PowerPoint</Application>
  <PresentationFormat>On-screen Show (4:3)</PresentationFormat>
  <Paragraphs>416</Paragraphs>
  <Slides>25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Showers, Della</dc:creator>
  <cp:lastModifiedBy>Hall, Sharon</cp:lastModifiedBy>
  <cp:revision>9</cp:revision>
  <cp:lastPrinted>2024-01-31T06:50:59Z</cp:lastPrinted>
  <dcterms:created xsi:type="dcterms:W3CDTF">2024-01-19T21:23:44Z</dcterms:created>
  <dcterms:modified xsi:type="dcterms:W3CDTF">2024-04-24T20:24:57Z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0x01010020BA5F749204554F8CCF4A221542316A</vt:lpwstr>
  </property>
  <property fmtid="{D5CDD505-2E9C-101B-9397-08002B2CF9AE}" pid="3" name="_dlc_DocIdItemGuid">
    <vt:lpwstr>50abb0b9-3c52-4eee-a79c-f45004532965</vt:lpwstr>
  </property>
</Properties>
</file>