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377" r:id="rId2"/>
    <p:sldId id="379" r:id="rId3"/>
    <p:sldId id="380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7" r:id="rId21"/>
    <p:sldId id="398" r:id="rId22"/>
    <p:sldId id="399" r:id="rId23"/>
    <p:sldId id="400" r:id="rId24"/>
    <p:sldId id="409" r:id="rId25"/>
    <p:sldId id="401" r:id="rId26"/>
    <p:sldId id="403" r:id="rId27"/>
    <p:sldId id="402" r:id="rId28"/>
    <p:sldId id="404" r:id="rId29"/>
    <p:sldId id="373" r:id="rId30"/>
    <p:sldId id="375" r:id="rId31"/>
    <p:sldId id="376" r:id="rId32"/>
    <p:sldId id="405" r:id="rId33"/>
    <p:sldId id="406" r:id="rId34"/>
    <p:sldId id="407" r:id="rId35"/>
    <p:sldId id="408" r:id="rId36"/>
    <p:sldId id="410" r:id="rId37"/>
  </p:sldIdLst>
  <p:sldSz cx="12192000" cy="68580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35EE12-D630-4C8C-8E8C-2EBC4DA968F6}" v="3" dt="2023-01-25T14:48:44.1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676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8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ce, Sheila" userId="52566c04-55f9-46e2-b080-5861d6fb7edd" providerId="ADAL" clId="{7735EE12-D630-4C8C-8E8C-2EBC4DA968F6}"/>
    <pc:docChg chg="addSld delSld modSld">
      <pc:chgData name="Pierce, Sheila" userId="52566c04-55f9-46e2-b080-5861d6fb7edd" providerId="ADAL" clId="{7735EE12-D630-4C8C-8E8C-2EBC4DA968F6}" dt="2023-01-25T14:48:44.178" v="5"/>
      <pc:docMkLst>
        <pc:docMk/>
      </pc:docMkLst>
      <pc:sldChg chg="add del">
        <pc:chgData name="Pierce, Sheila" userId="52566c04-55f9-46e2-b080-5861d6fb7edd" providerId="ADAL" clId="{7735EE12-D630-4C8C-8E8C-2EBC4DA968F6}" dt="2023-01-25T14:48:28.701" v="3"/>
        <pc:sldMkLst>
          <pc:docMk/>
          <pc:sldMk cId="349293970" sldId="373"/>
        </pc:sldMkLst>
      </pc:sldChg>
      <pc:sldChg chg="add del">
        <pc:chgData name="Pierce, Sheila" userId="52566c04-55f9-46e2-b080-5861d6fb7edd" providerId="ADAL" clId="{7735EE12-D630-4C8C-8E8C-2EBC4DA968F6}" dt="2023-01-25T14:48:38.420" v="4"/>
        <pc:sldMkLst>
          <pc:docMk/>
          <pc:sldMk cId="1936967829" sldId="375"/>
        </pc:sldMkLst>
      </pc:sldChg>
      <pc:sldChg chg="add del">
        <pc:chgData name="Pierce, Sheila" userId="52566c04-55f9-46e2-b080-5861d6fb7edd" providerId="ADAL" clId="{7735EE12-D630-4C8C-8E8C-2EBC4DA968F6}" dt="2023-01-25T14:48:44.178" v="5"/>
        <pc:sldMkLst>
          <pc:docMk/>
          <pc:sldMk cId="2882737157" sldId="37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470895"/>
          </a:xfrm>
          <a:prstGeom prst="rect">
            <a:avLst/>
          </a:prstGeom>
        </p:spPr>
        <p:txBody>
          <a:bodyPr vert="horz" lIns="94194" tIns="47097" rIns="94194" bIns="4709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470895"/>
          </a:xfrm>
          <a:prstGeom prst="rect">
            <a:avLst/>
          </a:prstGeom>
        </p:spPr>
        <p:txBody>
          <a:bodyPr vert="horz" lIns="94194" tIns="47097" rIns="94194" bIns="47097" rtlCol="0"/>
          <a:lstStyle>
            <a:lvl1pPr algn="r">
              <a:defRPr sz="1200"/>
            </a:lvl1pPr>
          </a:lstStyle>
          <a:p>
            <a:fld id="{75BB8FAF-546E-4BE2-B1AE-5D3C82BD4EF6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4407"/>
            <a:ext cx="3076363" cy="470894"/>
          </a:xfrm>
          <a:prstGeom prst="rect">
            <a:avLst/>
          </a:prstGeom>
        </p:spPr>
        <p:txBody>
          <a:bodyPr vert="horz" lIns="94194" tIns="47097" rIns="94194" bIns="4709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8914407"/>
            <a:ext cx="3076363" cy="470894"/>
          </a:xfrm>
          <a:prstGeom prst="rect">
            <a:avLst/>
          </a:prstGeom>
        </p:spPr>
        <p:txBody>
          <a:bodyPr vert="horz" lIns="94194" tIns="47097" rIns="94194" bIns="47097" rtlCol="0" anchor="b"/>
          <a:lstStyle>
            <a:lvl1pPr algn="r">
              <a:defRPr sz="1200"/>
            </a:lvl1pPr>
          </a:lstStyle>
          <a:p>
            <a:fld id="{953F7BE5-128A-40DE-A6E3-E27E310C0A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8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470895"/>
          </a:xfrm>
          <a:prstGeom prst="rect">
            <a:avLst/>
          </a:prstGeom>
        </p:spPr>
        <p:txBody>
          <a:bodyPr vert="horz" lIns="94194" tIns="47097" rIns="94194" bIns="4709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470895"/>
          </a:xfrm>
          <a:prstGeom prst="rect">
            <a:avLst/>
          </a:prstGeom>
        </p:spPr>
        <p:txBody>
          <a:bodyPr vert="horz" lIns="94194" tIns="47097" rIns="94194" bIns="47097" rtlCol="0"/>
          <a:lstStyle>
            <a:lvl1pPr algn="r">
              <a:defRPr sz="1200"/>
            </a:lvl1pPr>
          </a:lstStyle>
          <a:p>
            <a:fld id="{38EDC138-6FFD-496C-89CE-37E7F7A4BFD1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4" tIns="47097" rIns="94194" bIns="4709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516676"/>
            <a:ext cx="5679440" cy="3695462"/>
          </a:xfrm>
          <a:prstGeom prst="rect">
            <a:avLst/>
          </a:prstGeom>
        </p:spPr>
        <p:txBody>
          <a:bodyPr vert="horz" lIns="94194" tIns="47097" rIns="94194" bIns="4709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4407"/>
            <a:ext cx="3076363" cy="470894"/>
          </a:xfrm>
          <a:prstGeom prst="rect">
            <a:avLst/>
          </a:prstGeom>
        </p:spPr>
        <p:txBody>
          <a:bodyPr vert="horz" lIns="94194" tIns="47097" rIns="94194" bIns="4709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8914407"/>
            <a:ext cx="3076363" cy="470894"/>
          </a:xfrm>
          <a:prstGeom prst="rect">
            <a:avLst/>
          </a:prstGeom>
        </p:spPr>
        <p:txBody>
          <a:bodyPr vert="horz" lIns="94194" tIns="47097" rIns="94194" bIns="47097" rtlCol="0" anchor="b"/>
          <a:lstStyle>
            <a:lvl1pPr algn="r">
              <a:defRPr sz="1200"/>
            </a:lvl1pPr>
          </a:lstStyle>
          <a:p>
            <a:fld id="{494C2632-1136-4916-B316-8C28E96E7C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64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PDF format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C2632-1136-4916-B316-8C28E96E7CE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102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Wanted to reinforce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C2632-1136-4916-B316-8C28E96E7CE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825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C2632-1136-4916-B316-8C28E96E7CE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3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2D97-D51B-4327-A49E-E30BEDEEB3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0D498-CD2E-42EA-BC2F-9163E5C634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79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2D97-D51B-4327-A49E-E30BEDEEB3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0D498-CD2E-42EA-BC2F-9163E5C634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848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2D97-D51B-4327-A49E-E30BEDEEB3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0D498-CD2E-42EA-BC2F-9163E5C634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15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2D97-D51B-4327-A49E-E30BEDEEB3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0D498-CD2E-42EA-BC2F-9163E5C634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0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2D97-D51B-4327-A49E-E30BEDEEB3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0D498-CD2E-42EA-BC2F-9163E5C634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65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2D97-D51B-4327-A49E-E30BEDEEB3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0D498-CD2E-42EA-BC2F-9163E5C634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83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2D97-D51B-4327-A49E-E30BEDEEB3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0D498-CD2E-42EA-BC2F-9163E5C634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37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2D97-D51B-4327-A49E-E30BEDEEB3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0D498-CD2E-42EA-BC2F-9163E5C634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9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2D97-D51B-4327-A49E-E30BEDEEB3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0D498-CD2E-42EA-BC2F-9163E5C634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5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2D97-D51B-4327-A49E-E30BEDEEB3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0D498-CD2E-42EA-BC2F-9163E5C634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2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2D97-D51B-4327-A49E-E30BEDEEB3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0D498-CD2E-42EA-BC2F-9163E5C634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8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62D97-D51B-4327-A49E-E30BEDEEB3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0D498-CD2E-42EA-BC2F-9163E5C634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69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aps.gemalto.com/ga/index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ProviderManagment@gvs.ga.gov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aps.gemalto.com/ga/index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C0006-5049-ECDE-2BA1-4412FB3C8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4114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1st 2023 GVRA Provider Information Forum</a:t>
            </a:r>
            <a:br>
              <a:rPr lang="en-US" b="1" dirty="0"/>
            </a:br>
            <a:r>
              <a:rPr lang="en-US" b="1" dirty="0"/>
              <a:t>Wednesday January 25,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894D5-EC93-5925-4D8B-7A9C550E8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187" y="2393462"/>
            <a:ext cx="11177588" cy="44645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10:00 am 	         Welcome and Agenda Overview</a:t>
            </a:r>
          </a:p>
          <a:p>
            <a:pPr marL="0" indent="0">
              <a:buNone/>
            </a:pPr>
            <a:r>
              <a:rPr lang="en-US" dirty="0"/>
              <a:t>10:05 am 	         Provider Staff Background Checks</a:t>
            </a:r>
          </a:p>
          <a:p>
            <a:pPr marL="0" indent="0">
              <a:buNone/>
            </a:pPr>
            <a:r>
              <a:rPr lang="en-US" dirty="0"/>
              <a:t>10:30 am              </a:t>
            </a:r>
            <a:r>
              <a:rPr lang="en-US" b="1" dirty="0"/>
              <a:t> </a:t>
            </a:r>
            <a:r>
              <a:rPr lang="en-US" dirty="0"/>
              <a:t>Provider Invoice Packets</a:t>
            </a:r>
          </a:p>
          <a:p>
            <a:pPr marL="0" indent="0">
              <a:buNone/>
            </a:pPr>
            <a:r>
              <a:rPr lang="en-US" dirty="0"/>
              <a:t>		         Individual </a:t>
            </a:r>
            <a:r>
              <a:rPr lang="en-US"/>
              <a:t>Authorizations &amp; </a:t>
            </a:r>
            <a:r>
              <a:rPr lang="en-US" dirty="0"/>
              <a:t>Group Authorizations</a:t>
            </a:r>
          </a:p>
          <a:p>
            <a:pPr marL="0" indent="0">
              <a:buNone/>
            </a:pPr>
            <a:r>
              <a:rPr lang="en-US" dirty="0"/>
              <a:t>10:45 am               Provider Program Reviews</a:t>
            </a:r>
          </a:p>
          <a:p>
            <a:pPr marL="0" indent="0">
              <a:buNone/>
            </a:pPr>
            <a:r>
              <a:rPr lang="en-US" dirty="0"/>
              <a:t>		         Meet New PRS (Provider Relations Specialists)</a:t>
            </a:r>
          </a:p>
          <a:p>
            <a:pPr marL="0" indent="0">
              <a:buNone/>
            </a:pPr>
            <a:r>
              <a:rPr lang="en-US" dirty="0"/>
              <a:t>11:00 am               Updates and What’s New 	 </a:t>
            </a:r>
          </a:p>
          <a:p>
            <a:pPr marL="0" indent="0">
              <a:buNone/>
            </a:pPr>
            <a:r>
              <a:rPr lang="en-US" dirty="0"/>
              <a:t>11:15 am               Group Questions/Information Sharing   </a:t>
            </a:r>
          </a:p>
          <a:p>
            <a:pPr marL="0" indent="0">
              <a:buNone/>
            </a:pPr>
            <a:r>
              <a:rPr lang="en-US" dirty="0"/>
              <a:t>11:30 am               Adjournment</a:t>
            </a:r>
          </a:p>
        </p:txBody>
      </p:sp>
    </p:spTree>
    <p:extLst>
      <p:ext uri="{BB962C8B-B14F-4D97-AF65-F5344CB8AC3E}">
        <p14:creationId xmlns:p14="http://schemas.microsoft.com/office/powerpoint/2010/main" val="1303744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736A8-7ADC-D6C0-BF85-A663C7F45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b="1" dirty="0"/>
              <a:t>3. Register a Provider Employee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8E043A7-F0D7-0495-B75F-3C1FD2FDB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Link for Registering Individual: </a:t>
            </a:r>
            <a:r>
              <a:rPr lang="en-US" dirty="0">
                <a:hlinkClick r:id="rId2"/>
              </a:rPr>
              <a:t>GAPS Applicant Processing Service (gemalto.com)</a:t>
            </a:r>
            <a:r>
              <a:rPr lang="en-US" dirty="0"/>
              <a:t> </a:t>
            </a:r>
            <a:r>
              <a:rPr lang="en-US" b="1" u="sng" dirty="0"/>
              <a:t>in browser enter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https://www.aps.gemalto.com/ga/index.htm</a:t>
            </a:r>
            <a:r>
              <a:rPr lang="en-US" dirty="0"/>
              <a:t> then enter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BCE488-187C-D90D-1788-B450C7BD0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841" y="3151189"/>
            <a:ext cx="7874734" cy="370681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4A38C95-9268-2582-ECF7-6DDE14ABED39}"/>
              </a:ext>
            </a:extLst>
          </p:cNvPr>
          <p:cNvCxnSpPr>
            <a:cxnSpLocks/>
          </p:cNvCxnSpPr>
          <p:nvPr/>
        </p:nvCxnSpPr>
        <p:spPr>
          <a:xfrm>
            <a:off x="3236495" y="3537284"/>
            <a:ext cx="1419726" cy="1239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723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77F3C-543A-44BF-EC27-7F3A9A509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63" y="533567"/>
            <a:ext cx="10515600" cy="1325563"/>
          </a:xfrm>
        </p:spPr>
        <p:txBody>
          <a:bodyPr/>
          <a:lstStyle/>
          <a:p>
            <a:r>
              <a:rPr lang="en-US" b="1" dirty="0"/>
              <a:t>Register a Provider Employee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22D7B7-2D22-A067-7F81-29D9A8D18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5053" y="1383634"/>
            <a:ext cx="7760368" cy="547436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AA42761-C3B4-6CA7-7581-8E9E79C88D91}"/>
              </a:ext>
            </a:extLst>
          </p:cNvPr>
          <p:cNvCxnSpPr>
            <a:cxnSpLocks/>
          </p:cNvCxnSpPr>
          <p:nvPr/>
        </p:nvCxnSpPr>
        <p:spPr>
          <a:xfrm>
            <a:off x="1491915" y="4752474"/>
            <a:ext cx="32485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931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38B20-EE36-5F6F-A92C-323EBA842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b="1" dirty="0"/>
              <a:t>Register a Provider Employee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4933B9D-8C4C-8E70-A764-2031147221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1757" y="1564106"/>
            <a:ext cx="8313821" cy="5293894"/>
          </a:xfr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0933781-C4C1-D228-AD81-946AF28E9C2D}"/>
              </a:ext>
            </a:extLst>
          </p:cNvPr>
          <p:cNvCxnSpPr>
            <a:cxnSpLocks/>
          </p:cNvCxnSpPr>
          <p:nvPr/>
        </p:nvCxnSpPr>
        <p:spPr>
          <a:xfrm>
            <a:off x="505326" y="2487848"/>
            <a:ext cx="35071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298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AE399-3693-3CD0-00DD-76101235D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b="1" dirty="0"/>
              <a:t>Register a Provider Employee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27312E4-B89D-8F54-B740-CC558E359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8420649" cy="4902617"/>
          </a:xfr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3AB819B-A030-4C8E-EE80-D40A406D0157}"/>
              </a:ext>
            </a:extLst>
          </p:cNvPr>
          <p:cNvCxnSpPr>
            <a:cxnSpLocks/>
          </p:cNvCxnSpPr>
          <p:nvPr/>
        </p:nvCxnSpPr>
        <p:spPr>
          <a:xfrm>
            <a:off x="565484" y="5378367"/>
            <a:ext cx="7339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2B1FD2-5629-E42B-4DC8-4ADDB9A52F3E}"/>
              </a:ext>
            </a:extLst>
          </p:cNvPr>
          <p:cNvCxnSpPr>
            <a:cxnSpLocks/>
          </p:cNvCxnSpPr>
          <p:nvPr/>
        </p:nvCxnSpPr>
        <p:spPr>
          <a:xfrm flipH="1">
            <a:off x="3224463" y="6015789"/>
            <a:ext cx="12151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586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32897-A07A-825E-4EFF-CECE9C295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b="1" dirty="0"/>
              <a:t>Register a Provider Employee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80F3781-77F1-EB2B-5A98-4C3A799F9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5052" y="1600200"/>
            <a:ext cx="7218947" cy="5173579"/>
          </a:xfr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69141DF-B57C-89F5-2624-4934A1253177}"/>
              </a:ext>
            </a:extLst>
          </p:cNvPr>
          <p:cNvCxnSpPr>
            <a:cxnSpLocks/>
          </p:cNvCxnSpPr>
          <p:nvPr/>
        </p:nvCxnSpPr>
        <p:spPr>
          <a:xfrm>
            <a:off x="1273791" y="2393868"/>
            <a:ext cx="1000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D4A0CB-8866-7204-47CE-C354A1E4BD21}"/>
              </a:ext>
            </a:extLst>
          </p:cNvPr>
          <p:cNvCxnSpPr>
            <a:cxnSpLocks/>
          </p:cNvCxnSpPr>
          <p:nvPr/>
        </p:nvCxnSpPr>
        <p:spPr>
          <a:xfrm>
            <a:off x="1273791" y="2706690"/>
            <a:ext cx="1000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092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3253D-3A7E-37DA-A566-BC8A95DF7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b="1" dirty="0"/>
              <a:t>Register New Employee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17DE6-0DB5-7575-6939-55EE5996B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02" y="1607419"/>
            <a:ext cx="11723571" cy="50436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When you complete the registration information correctly, there is no delay </a:t>
            </a:r>
          </a:p>
          <a:p>
            <a:pPr marL="0" indent="0">
              <a:buNone/>
            </a:pPr>
            <a:r>
              <a:rPr lang="en-US" dirty="0"/>
              <a:t>The Registration will come to GVRA electronically as the </a:t>
            </a:r>
            <a:r>
              <a:rPr lang="en-US" b="1" u="sng" dirty="0"/>
              <a:t>REVIEWER</a:t>
            </a:r>
          </a:p>
          <a:p>
            <a:pPr marL="0" indent="0">
              <a:buNone/>
            </a:pPr>
            <a:r>
              <a:rPr lang="en-US" dirty="0"/>
              <a:t>By correctly entering your ORI we will know who to send the determination letter to as </a:t>
            </a:r>
            <a:r>
              <a:rPr lang="en-US" b="1" u="sng" dirty="0"/>
              <a:t>REQUESTER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Please Note:</a:t>
            </a:r>
          </a:p>
          <a:p>
            <a:pPr lvl="1"/>
            <a:r>
              <a:rPr lang="en-US" dirty="0"/>
              <a:t>Every provider employee working with a VR participant is required to have a background check </a:t>
            </a:r>
          </a:p>
          <a:p>
            <a:pPr lvl="1"/>
            <a:r>
              <a:rPr lang="en-US" dirty="0"/>
              <a:t>Every provider employee required to have a determination letter </a:t>
            </a:r>
            <a:r>
              <a:rPr lang="en-US" b="1" u="sng" dirty="0"/>
              <a:t>from GVRA</a:t>
            </a:r>
            <a:r>
              <a:rPr lang="en-US" dirty="0"/>
              <a:t> in their employee file no matter how long they have worked for the provider organization</a:t>
            </a:r>
          </a:p>
          <a:p>
            <a:pPr lvl="1"/>
            <a:r>
              <a:rPr lang="en-US" dirty="0"/>
              <a:t>No provider employee can work with a VR participant unless they have a determination letter in advance from GVRA</a:t>
            </a:r>
          </a:p>
          <a:p>
            <a:pPr lvl="1"/>
            <a:r>
              <a:rPr lang="en-US" dirty="0"/>
              <a:t>The required letter must be a </a:t>
            </a:r>
            <a:r>
              <a:rPr lang="en-US" b="1" u="sng" dirty="0"/>
              <a:t>GVRA letter </a:t>
            </a:r>
            <a:r>
              <a:rPr lang="en-US" dirty="0"/>
              <a:t>and not another State Agency or any other entity</a:t>
            </a:r>
          </a:p>
          <a:p>
            <a:pPr marL="0" indent="0">
              <a:buNone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763551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4CB3D-F249-5455-854A-C923442E0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b="1" dirty="0"/>
            </a:br>
            <a:r>
              <a:rPr lang="en-US" b="1" dirty="0"/>
              <a:t>Obtain a Personal Background Report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23F69C-0CE1-BB1B-4A75-E03C0FDD7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5530" y="1825625"/>
            <a:ext cx="9420939" cy="435133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31DB910-A6CD-D689-F5C0-BB3B90FEEFB0}"/>
              </a:ext>
            </a:extLst>
          </p:cNvPr>
          <p:cNvCxnSpPr>
            <a:cxnSpLocks/>
          </p:cNvCxnSpPr>
          <p:nvPr/>
        </p:nvCxnSpPr>
        <p:spPr>
          <a:xfrm>
            <a:off x="1022684" y="3236495"/>
            <a:ext cx="1335505" cy="2406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225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F0DC6-1774-3EE8-ECBC-B1FD25F8B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b="1" dirty="0"/>
            </a:br>
            <a:r>
              <a:rPr lang="en-US" b="1" dirty="0"/>
              <a:t>Obtain a Personal Background Report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C004FB-C911-EE8B-7C48-4C4FA1C7A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095" y="1690688"/>
            <a:ext cx="9180094" cy="498683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80F54A7-4E08-17F1-2BB5-6B20F4E34193}"/>
              </a:ext>
            </a:extLst>
          </p:cNvPr>
          <p:cNvCxnSpPr/>
          <p:nvPr/>
        </p:nvCxnSpPr>
        <p:spPr>
          <a:xfrm flipH="1" flipV="1">
            <a:off x="7283566" y="2349266"/>
            <a:ext cx="10274" cy="1520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593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EDC14-597E-11F7-9F97-C15865413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b="1" dirty="0"/>
            </a:br>
            <a:r>
              <a:rPr lang="en-US" b="1" dirty="0"/>
              <a:t>Obtain a Personal Background Report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F0CB86-BE85-26B0-1B70-969158082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968" y="1925053"/>
            <a:ext cx="9372600" cy="456782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98713CF-C593-243C-9938-C1C41EEBB83C}"/>
              </a:ext>
            </a:extLst>
          </p:cNvPr>
          <p:cNvCxnSpPr/>
          <p:nvPr/>
        </p:nvCxnSpPr>
        <p:spPr>
          <a:xfrm>
            <a:off x="4402071" y="3752095"/>
            <a:ext cx="2476072" cy="10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432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9DCFE-BD02-9A1D-9FE2-81F0538B6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b="1" dirty="0"/>
            </a:br>
            <a:r>
              <a:rPr lang="en-US" b="1" dirty="0"/>
              <a:t>Obtain a Personal Background Report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ECC885-8F15-AA5B-46B9-32CC3BC02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1" y="1690688"/>
            <a:ext cx="7808494" cy="503496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DADF452-12A8-F946-E001-6AD9DC646A0E}"/>
              </a:ext>
            </a:extLst>
          </p:cNvPr>
          <p:cNvCxnSpPr/>
          <p:nvPr/>
        </p:nvCxnSpPr>
        <p:spPr>
          <a:xfrm>
            <a:off x="2270318" y="3263937"/>
            <a:ext cx="1849348" cy="20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60748A1-8221-EE22-5709-44F485CEEC29}"/>
              </a:ext>
            </a:extLst>
          </p:cNvPr>
          <p:cNvCxnSpPr>
            <a:cxnSpLocks/>
          </p:cNvCxnSpPr>
          <p:nvPr/>
        </p:nvCxnSpPr>
        <p:spPr>
          <a:xfrm>
            <a:off x="2054569" y="5545991"/>
            <a:ext cx="19327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005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106A6A-25D3-18AE-40A8-7A4AF7866E57}"/>
              </a:ext>
            </a:extLst>
          </p:cNvPr>
          <p:cNvSpPr txBox="1"/>
          <p:nvPr/>
        </p:nvSpPr>
        <p:spPr>
          <a:xfrm>
            <a:off x="1323975" y="1781472"/>
            <a:ext cx="973455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sz="48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Provider Background Check Process Sheila Pierce</a:t>
            </a:r>
          </a:p>
          <a:p>
            <a:pPr algn="ctr"/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Program Support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75483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99DA8-DED1-5D83-D4E1-64EAC3172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b="1" dirty="0"/>
              <a:t>Obtain a Personal Background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131AF-C04F-9420-2A08-EEAEA71D7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These Steps can be followed for an individual to get their personal report</a:t>
            </a:r>
          </a:p>
          <a:p>
            <a:pPr marL="0" indent="0">
              <a:buNone/>
            </a:pPr>
            <a:r>
              <a:rPr lang="en-US" dirty="0"/>
              <a:t>Errors in the report information can be addressed by the individual who the report belongs to</a:t>
            </a:r>
          </a:p>
          <a:p>
            <a:pPr marL="0" indent="0">
              <a:buNone/>
            </a:pPr>
            <a:r>
              <a:rPr lang="en-US" dirty="0"/>
              <a:t>Questions from GVRA about information in the report will be directed to the individual named on the report </a:t>
            </a:r>
          </a:p>
        </p:txBody>
      </p:sp>
    </p:spTree>
    <p:extLst>
      <p:ext uri="{BB962C8B-B14F-4D97-AF65-F5344CB8AC3E}">
        <p14:creationId xmlns:p14="http://schemas.microsoft.com/office/powerpoint/2010/main" val="3959415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FB3CD-F243-BE67-CC58-367BDA05C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5406"/>
            <a:ext cx="12192000" cy="865239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sz="3100" b="1" dirty="0"/>
              <a:t>Additional Information Required for each applicant Registered – </a:t>
            </a:r>
            <a:br>
              <a:rPr lang="en-US" sz="3100" b="1" dirty="0"/>
            </a:br>
            <a:r>
              <a:rPr lang="en-US" sz="2700" b="1" dirty="0"/>
              <a:t>Form must be completed in its entirety, </a:t>
            </a:r>
            <a:r>
              <a:rPr lang="en-US" sz="2700" b="1" u="sng" dirty="0"/>
              <a:t>signed</a:t>
            </a:r>
            <a:r>
              <a:rPr lang="en-US" sz="4000" b="1" u="sng" dirty="0"/>
              <a:t> - </a:t>
            </a:r>
            <a:r>
              <a:rPr lang="en-US" sz="2700" b="1" dirty="0"/>
              <a:t>email to: providermanagement@gvs.ga.gov</a:t>
            </a:r>
            <a:br>
              <a:rPr lang="en-US" sz="4000" b="1" dirty="0"/>
            </a:br>
            <a:endParaRPr lang="en-US" sz="4000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00F05BB-E30C-3C09-A878-27FF16AA1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9648" y="2309814"/>
            <a:ext cx="9440883" cy="4233553"/>
          </a:xfrm>
        </p:spPr>
      </p:pic>
    </p:spTree>
    <p:extLst>
      <p:ext uri="{BB962C8B-B14F-4D97-AF65-F5344CB8AC3E}">
        <p14:creationId xmlns:p14="http://schemas.microsoft.com/office/powerpoint/2010/main" val="3897060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E3B-6631-6838-AC1A-18E7DDD73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59568"/>
            <a:ext cx="12192000" cy="46605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Additional Information Required for each applicant Registered</a:t>
            </a:r>
            <a:br>
              <a:rPr lang="en-US" sz="2800" b="1" dirty="0"/>
            </a:br>
            <a:r>
              <a:rPr lang="en-US" sz="2800" b="1" dirty="0"/>
              <a:t>This information should be given to the employee to read and understand before the process begins 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A2B676-5670-DE0C-98B1-E58CCE152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1064" y="2223420"/>
            <a:ext cx="8008442" cy="4351337"/>
          </a:xfrm>
        </p:spPr>
      </p:pic>
    </p:spTree>
    <p:extLst>
      <p:ext uri="{BB962C8B-B14F-4D97-AF65-F5344CB8AC3E}">
        <p14:creationId xmlns:p14="http://schemas.microsoft.com/office/powerpoint/2010/main" val="779370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E3B-6631-6838-AC1A-18E7DDD73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59568"/>
            <a:ext cx="12192000" cy="46605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Additional Information Required for each applicant Registered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000" b="1" dirty="0"/>
              <a:t>This information should be given to the employee to read and understand before the process begins.  It must be </a:t>
            </a:r>
            <a:r>
              <a:rPr lang="en-US" sz="2000" b="1" u="sng" dirty="0"/>
              <a:t>signed</a:t>
            </a:r>
            <a:r>
              <a:rPr lang="en-US" sz="2000" b="1" dirty="0"/>
              <a:t> and submitted to: providermanagement@gvs.ga.gov </a:t>
            </a:r>
            <a:endParaRPr lang="en-US" sz="20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32249C0-9BAF-A205-49A3-29ED0353C0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180" y="2346158"/>
            <a:ext cx="10130588" cy="4511842"/>
          </a:xfrm>
        </p:spPr>
      </p:pic>
    </p:spTree>
    <p:extLst>
      <p:ext uri="{BB962C8B-B14F-4D97-AF65-F5344CB8AC3E}">
        <p14:creationId xmlns:p14="http://schemas.microsoft.com/office/powerpoint/2010/main" val="1322985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523BB-0FD9-F3A8-05AD-B363EECDE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40" y="656526"/>
            <a:ext cx="1109338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Additional Information Required for each applicant Registered</a:t>
            </a:r>
            <a:endParaRPr lang="en-US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874880-FFB3-246D-0EEE-A1AE0EB43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5851" y="1557496"/>
            <a:ext cx="10008158" cy="5024174"/>
          </a:xfrm>
        </p:spPr>
      </p:pic>
    </p:spTree>
    <p:extLst>
      <p:ext uri="{BB962C8B-B14F-4D97-AF65-F5344CB8AC3E}">
        <p14:creationId xmlns:p14="http://schemas.microsoft.com/office/powerpoint/2010/main" val="2215897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43183-99F7-EAB5-7F8C-15D30EB53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0179"/>
            <a:ext cx="10515600" cy="860509"/>
          </a:xfrm>
        </p:spPr>
        <p:txBody>
          <a:bodyPr/>
          <a:lstStyle/>
          <a:p>
            <a:r>
              <a:rPr lang="en-US" b="1" dirty="0"/>
              <a:t>Additional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AC447-748E-50A7-3A63-D44A2CDDA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481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Forms that need to be signed can not be a typed name but must be signature We do accept an adobe, DocuSign or computer-generated signature.  If handwritten it must be legible </a:t>
            </a:r>
          </a:p>
          <a:p>
            <a:pPr marL="0" indent="0">
              <a:buNone/>
            </a:pPr>
            <a:r>
              <a:rPr lang="en-US" dirty="0"/>
              <a:t>Information on Forms must be accurate and 100% match what is submitted in the electronic GAP System Registration</a:t>
            </a:r>
          </a:p>
          <a:p>
            <a:pPr marL="0" indent="0">
              <a:buNone/>
            </a:pPr>
            <a:r>
              <a:rPr lang="en-US" dirty="0"/>
              <a:t>	Name Spelling</a:t>
            </a:r>
          </a:p>
          <a:p>
            <a:pPr marL="0" indent="0">
              <a:buNone/>
            </a:pPr>
            <a:r>
              <a:rPr lang="en-US" dirty="0"/>
              <a:t>	Date of Birth</a:t>
            </a:r>
          </a:p>
          <a:p>
            <a:pPr marL="0" indent="0">
              <a:buNone/>
            </a:pPr>
            <a:r>
              <a:rPr lang="en-US" dirty="0"/>
              <a:t>	Address</a:t>
            </a:r>
          </a:p>
          <a:p>
            <a:pPr marL="0" indent="0">
              <a:buNone/>
            </a:pPr>
            <a:r>
              <a:rPr lang="en-US" dirty="0"/>
              <a:t>If signed documents are not received by the time that the electronic registration is submitted, the electronic registration will not be approved</a:t>
            </a:r>
          </a:p>
          <a:p>
            <a:pPr marL="0" indent="0">
              <a:buNone/>
            </a:pPr>
            <a:r>
              <a:rPr lang="en-US" dirty="0"/>
              <a:t>When there is a discrepancy with the signed documents information and the electronic registration information – the registration will not be approved   </a:t>
            </a:r>
          </a:p>
        </p:txBody>
      </p:sp>
    </p:spTree>
    <p:extLst>
      <p:ext uri="{BB962C8B-B14F-4D97-AF65-F5344CB8AC3E}">
        <p14:creationId xmlns:p14="http://schemas.microsoft.com/office/powerpoint/2010/main" val="1978729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86D9D-8479-4CB5-0F61-707BCCE30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b="1" dirty="0"/>
            </a:br>
            <a:r>
              <a:rPr lang="en-US" b="1" dirty="0"/>
              <a:t>Common Errors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7352BE-FF69-94D8-2D1A-5A33163DD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42" y="1825625"/>
            <a:ext cx="10728158" cy="4667250"/>
          </a:xfrm>
        </p:spPr>
        <p:txBody>
          <a:bodyPr>
            <a:normAutofit/>
          </a:bodyPr>
          <a:lstStyle/>
          <a:p>
            <a:r>
              <a:rPr lang="en-US" dirty="0"/>
              <a:t>Problems encountered resulting in rejection of registration:</a:t>
            </a:r>
          </a:p>
          <a:p>
            <a:pPr lvl="1"/>
            <a:r>
              <a:rPr lang="en-US" dirty="0"/>
              <a:t>Name spelling on privacy documents and GAP System registration not matching</a:t>
            </a:r>
          </a:p>
          <a:p>
            <a:pPr lvl="1"/>
            <a:r>
              <a:rPr lang="en-US" dirty="0"/>
              <a:t>Address on privacy documents and GAP System registration not matching</a:t>
            </a:r>
          </a:p>
          <a:p>
            <a:pPr lvl="1"/>
            <a:r>
              <a:rPr lang="en-US" dirty="0"/>
              <a:t>Birth date on privacy documents and GAP System registration not matching</a:t>
            </a:r>
          </a:p>
          <a:p>
            <a:pPr lvl="1"/>
            <a:r>
              <a:rPr lang="en-US" dirty="0"/>
              <a:t>Listing GVRA as both requestor and reviewer - registration will be rejected</a:t>
            </a:r>
          </a:p>
          <a:p>
            <a:pPr lvl="1"/>
            <a:r>
              <a:rPr lang="en-US" dirty="0"/>
              <a:t>Handwritten signature on privacy documents required, if not handwritten document will be returned</a:t>
            </a:r>
          </a:p>
          <a:p>
            <a:pPr lvl="1"/>
            <a:r>
              <a:rPr lang="en-US" dirty="0"/>
              <a:t>Timing for submitting Privacy documents – They are not submitted when GAP Registration review conducted</a:t>
            </a:r>
          </a:p>
          <a:p>
            <a:pPr lvl="1"/>
            <a:r>
              <a:rPr lang="en-US" dirty="0"/>
              <a:t>Checking the box that the Provider employee is a GVRA Employee</a:t>
            </a:r>
          </a:p>
        </p:txBody>
      </p:sp>
    </p:spTree>
    <p:extLst>
      <p:ext uri="{BB962C8B-B14F-4D97-AF65-F5344CB8AC3E}">
        <p14:creationId xmlns:p14="http://schemas.microsoft.com/office/powerpoint/2010/main" val="3448968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B18EA-4772-6BD7-F180-81416D28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9" y="750136"/>
            <a:ext cx="10515600" cy="1325563"/>
          </a:xfrm>
        </p:spPr>
        <p:txBody>
          <a:bodyPr/>
          <a:lstStyle/>
          <a:p>
            <a:r>
              <a:rPr lang="en-US" b="1" dirty="0"/>
              <a:t>Reminder: Provider Staff Background Checks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AC80F-4868-37C6-F02F-584552C09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934" y="1915427"/>
            <a:ext cx="10692866" cy="4754880"/>
          </a:xfrm>
        </p:spPr>
        <p:txBody>
          <a:bodyPr>
            <a:normAutofit fontScale="92500"/>
          </a:bodyPr>
          <a:lstStyle/>
          <a:p>
            <a:r>
              <a:rPr lang="en-US" dirty="0"/>
              <a:t>Background check results are </a:t>
            </a:r>
            <a:r>
              <a:rPr lang="en-US" b="1" u="sng" dirty="0"/>
              <a:t>REVIEWED </a:t>
            </a:r>
            <a:r>
              <a:rPr lang="en-US" dirty="0"/>
              <a:t>by GVRA Background Check Unit </a:t>
            </a:r>
          </a:p>
          <a:p>
            <a:r>
              <a:rPr lang="en-US" dirty="0"/>
              <a:t>Determination letters are </a:t>
            </a:r>
            <a:r>
              <a:rPr lang="en-US" b="1" u="sng" dirty="0"/>
              <a:t>issued by GVRA </a:t>
            </a:r>
            <a:r>
              <a:rPr lang="en-US" dirty="0"/>
              <a:t>Background Check Unit </a:t>
            </a:r>
          </a:p>
          <a:p>
            <a:r>
              <a:rPr lang="en-US" dirty="0"/>
              <a:t>If there is a question about information on a criminal report it will take longer to complete the process – be patient</a:t>
            </a:r>
          </a:p>
          <a:p>
            <a:r>
              <a:rPr lang="en-US" dirty="0"/>
              <a:t>Both Privacy documents and Online Registrations must be accurate and submitted timely</a:t>
            </a:r>
          </a:p>
          <a:p>
            <a:r>
              <a:rPr lang="en-US" dirty="0"/>
              <a:t>Each provider must have their own ORI</a:t>
            </a:r>
          </a:p>
          <a:p>
            <a:r>
              <a:rPr lang="en-US" dirty="0"/>
              <a:t>Recap:</a:t>
            </a:r>
          </a:p>
          <a:p>
            <a:pPr lvl="1"/>
            <a:r>
              <a:rPr lang="en-US" dirty="0"/>
              <a:t>GVRA is always the </a:t>
            </a:r>
            <a:r>
              <a:rPr lang="en-US" b="1" dirty="0"/>
              <a:t>REVIEWER</a:t>
            </a:r>
          </a:p>
          <a:p>
            <a:pPr lvl="1"/>
            <a:r>
              <a:rPr lang="en-US" dirty="0"/>
              <a:t>Provider is always the </a:t>
            </a:r>
            <a:r>
              <a:rPr lang="en-US" b="1" dirty="0"/>
              <a:t>REQUESTOR</a:t>
            </a:r>
          </a:p>
          <a:p>
            <a:pPr lvl="1"/>
            <a:r>
              <a:rPr lang="en-US" dirty="0"/>
              <a:t>Every electronic Registration must have signed Privacy Documents to be processed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027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3162C-D84C-6180-1274-F81A02F28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6925"/>
            <a:ext cx="10515600" cy="43000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Provider Invoice Packets</a:t>
            </a:r>
          </a:p>
          <a:p>
            <a:pPr marL="0" indent="0" algn="ctr">
              <a:buNone/>
            </a:pPr>
            <a:r>
              <a:rPr lang="en-US" sz="3600" dirty="0"/>
              <a:t>Eduardo Martinez</a:t>
            </a:r>
          </a:p>
          <a:p>
            <a:pPr marL="0" indent="0" algn="ctr">
              <a:buNone/>
            </a:pPr>
            <a:r>
              <a:rPr lang="en-US" sz="3600" dirty="0"/>
              <a:t>Business Operations Analyst Manager</a:t>
            </a:r>
          </a:p>
        </p:txBody>
      </p:sp>
    </p:spTree>
    <p:extLst>
      <p:ext uri="{BB962C8B-B14F-4D97-AF65-F5344CB8AC3E}">
        <p14:creationId xmlns:p14="http://schemas.microsoft.com/office/powerpoint/2010/main" val="3743405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24B4AF-F64A-C7DB-D026-42320E225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67666"/>
            <a:ext cx="10515600" cy="723022"/>
          </a:xfrm>
        </p:spPr>
        <p:txBody>
          <a:bodyPr/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Group vs Individual Authorizations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1E451-D600-6050-A345-9E9CD1B50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448" y="1681163"/>
            <a:ext cx="5721128" cy="601669"/>
          </a:xfrm>
        </p:spPr>
        <p:txBody>
          <a:bodyPr/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Group Authorization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86FAC2-0979-A41A-DA86-5506EA1166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6447" y="2462049"/>
            <a:ext cx="5721127" cy="360626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Garamond" panose="02020404030301010803" pitchFamily="18" charset="0"/>
              </a:rPr>
              <a:t>PTS cases</a:t>
            </a:r>
          </a:p>
          <a:p>
            <a:pPr marL="0" indent="0">
              <a:buNone/>
            </a:pPr>
            <a:r>
              <a:rPr lang="en-US" sz="2400" dirty="0">
                <a:latin typeface="Garamond" panose="02020404030301010803" pitchFamily="18" charset="0"/>
              </a:rPr>
              <a:t>(Invoice Packets)</a:t>
            </a:r>
          </a:p>
          <a:p>
            <a:r>
              <a:rPr lang="en-US" sz="2400" dirty="0">
                <a:latin typeface="Garamond" panose="02020404030301010803" pitchFamily="18" charset="0"/>
              </a:rPr>
              <a:t>Group Sign-Sheet (include all attendees)</a:t>
            </a:r>
          </a:p>
          <a:p>
            <a:r>
              <a:rPr lang="en-US" sz="2400" dirty="0">
                <a:latin typeface="Garamond" panose="02020404030301010803" pitchFamily="18" charset="0"/>
              </a:rPr>
              <a:t>Group Activity Report (include all attendees)</a:t>
            </a:r>
          </a:p>
          <a:p>
            <a:r>
              <a:rPr lang="en-US" sz="2400" dirty="0">
                <a:latin typeface="Garamond" panose="02020404030301010803" pitchFamily="18" charset="0"/>
              </a:rPr>
              <a:t>Group Invoice (include all attendees)</a:t>
            </a:r>
          </a:p>
          <a:p>
            <a:r>
              <a:rPr lang="en-US" sz="2400" dirty="0">
                <a:latin typeface="Garamond" panose="02020404030301010803" pitchFamily="18" charset="0"/>
              </a:rPr>
              <a:t>Documents Submitted to FiscalServices.gvs.ga.gov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A35EA3-7C9C-2788-466D-D58F282FEE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01669"/>
          </a:xfrm>
        </p:spPr>
        <p:txBody>
          <a:bodyPr/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Individual Authorization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82A11F5-255D-EF0C-81A7-ADCFC79E98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7907" y="2404185"/>
            <a:ext cx="6067646" cy="366412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Garamond" panose="02020404030301010803" pitchFamily="18" charset="0"/>
              </a:rPr>
              <a:t>PTS, VR Cases</a:t>
            </a:r>
          </a:p>
          <a:p>
            <a:pPr marL="0" indent="0">
              <a:buNone/>
            </a:pPr>
            <a:r>
              <a:rPr lang="en-US" sz="2400" dirty="0">
                <a:latin typeface="Garamond" panose="02020404030301010803" pitchFamily="18" charset="0"/>
              </a:rPr>
              <a:t>(Invoice Packets) </a:t>
            </a:r>
          </a:p>
          <a:p>
            <a:r>
              <a:rPr lang="en-US" sz="2400" dirty="0">
                <a:latin typeface="Garamond" panose="02020404030301010803" pitchFamily="18" charset="0"/>
              </a:rPr>
              <a:t>Individualized Sign-In/Timesheet</a:t>
            </a:r>
          </a:p>
          <a:p>
            <a:r>
              <a:rPr lang="en-US" sz="2400" dirty="0">
                <a:latin typeface="Garamond" panose="02020404030301010803" pitchFamily="18" charset="0"/>
              </a:rPr>
              <a:t>Individualized Activity Report/Progress Reports</a:t>
            </a:r>
          </a:p>
          <a:p>
            <a:r>
              <a:rPr lang="en-US" sz="2400" dirty="0">
                <a:latin typeface="Garamond" panose="02020404030301010803" pitchFamily="18" charset="0"/>
              </a:rPr>
              <a:t>Individualized Invoice</a:t>
            </a:r>
          </a:p>
          <a:p>
            <a:r>
              <a:rPr lang="en-US" sz="2400" dirty="0">
                <a:latin typeface="Garamond" panose="02020404030301010803" pitchFamily="18" charset="0"/>
              </a:rPr>
              <a:t>Documents Submitted via Aware’s Vendor Portal</a:t>
            </a:r>
          </a:p>
        </p:txBody>
      </p:sp>
      <p:pic>
        <p:nvPicPr>
          <p:cNvPr id="1026" name="Picture 2" descr="Group vs Individual Disability Insurance | MK Disability Lawyers">
            <a:extLst>
              <a:ext uri="{FF2B5EF4-FFF2-40B4-BE49-F238E27FC236}">
                <a16:creationId xmlns:a16="http://schemas.microsoft.com/office/drawing/2014/main" id="{97BB5362-4C1B-973F-413D-C6B203C15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612" y="5381632"/>
            <a:ext cx="3023102" cy="129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9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842A5-4AC3-64B2-AE42-338C102F1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7" y="793750"/>
            <a:ext cx="10515600" cy="1325563"/>
          </a:xfrm>
        </p:spPr>
        <p:txBody>
          <a:bodyPr/>
          <a:lstStyle/>
          <a:p>
            <a:r>
              <a:rPr lang="en-US" b="1" dirty="0"/>
              <a:t>Topics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1A884-EFB5-2DCB-6BF7-3A442872A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2119313"/>
            <a:ext cx="11010900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4000" dirty="0"/>
              <a:t>Why Background Checks are required</a:t>
            </a:r>
          </a:p>
          <a:p>
            <a:pPr marL="514350" indent="-514350">
              <a:buAutoNum type="arabicPeriod"/>
            </a:pPr>
            <a:r>
              <a:rPr lang="en-US" sz="4000" dirty="0"/>
              <a:t>Steps to Establish a Provider </a:t>
            </a:r>
            <a:r>
              <a:rPr lang="en-US" sz="4000" b="1" dirty="0"/>
              <a:t>ORI</a:t>
            </a:r>
            <a:r>
              <a:rPr lang="en-US" sz="4000" dirty="0"/>
              <a:t> - </a:t>
            </a:r>
            <a:r>
              <a:rPr lang="en-US" sz="4000" b="1" dirty="0"/>
              <a:t>Originating Case Identifier </a:t>
            </a:r>
            <a:endParaRPr lang="en-US" sz="4000" dirty="0"/>
          </a:p>
          <a:p>
            <a:pPr marL="514350" indent="-514350">
              <a:buAutoNum type="arabicPeriod"/>
            </a:pPr>
            <a:r>
              <a:rPr lang="en-US" sz="4000" dirty="0"/>
              <a:t>Steps to Register an Employee</a:t>
            </a:r>
          </a:p>
          <a:p>
            <a:pPr marL="514350" indent="-514350">
              <a:buAutoNum type="arabicPeriod"/>
            </a:pPr>
            <a:r>
              <a:rPr lang="en-US" sz="4000" dirty="0"/>
              <a:t>Steps to obtain a Personal Background Check Report after being Fingerprinted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080599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59851-673C-421C-9190-019FE1232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98" y="1332411"/>
            <a:ext cx="10864702" cy="37882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Invoice Requirements (Provider Guidelines Manual)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0F496-DD16-12D9-AC50-3DE94CF2D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269" y="2185481"/>
            <a:ext cx="9262531" cy="3683691"/>
          </a:xfrm>
        </p:spPr>
        <p:txBody>
          <a:bodyPr>
            <a:normAutofit fontScale="92500" lnSpcReduction="20000"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VR Participant Name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Invoice Number, Provider Name, Address and contact information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VR Authorization Number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Name of Provider staff delivering service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Description of Service Provided (and service code) as Authorized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Date(s) of Service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Start and end time for each individual service participant received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Amount requested for services provided must not exceed the amount of the Authorization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098" name="Picture 2" descr="Required Stamp. Required Square Grunge Sign Stock Vector - Illustration of  label, scratched: 182122107">
            <a:extLst>
              <a:ext uri="{FF2B5EF4-FFF2-40B4-BE49-F238E27FC236}">
                <a16:creationId xmlns:a16="http://schemas.microsoft.com/office/drawing/2014/main" id="{35E77DFC-6C5B-C508-6F69-D4647BF93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370" y="5299178"/>
            <a:ext cx="33147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9678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A7D5F-ED46-3840-E3B3-2C7949981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3692"/>
            <a:ext cx="10515600" cy="5769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Important Timeframes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38A90-B5E9-72D1-1122-012AE164B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3035"/>
            <a:ext cx="10515600" cy="2216825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Invoices must be submitted no later than 30 days after authorized is completed.</a:t>
            </a: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Invoices submitted </a:t>
            </a:r>
            <a:r>
              <a:rPr lang="en-US" sz="220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before authorized services are completed</a:t>
            </a:r>
            <a:r>
              <a:rPr lang="en-US" sz="2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 the issued authorization will not be paid.</a:t>
            </a: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Providers must allow up to 30 days for </a:t>
            </a:r>
            <a:r>
              <a:rPr lang="en-US" sz="220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approved</a:t>
            </a:r>
            <a:r>
              <a:rPr lang="en-US" sz="2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invoices to be processed and payment issued. </a:t>
            </a:r>
          </a:p>
          <a:p>
            <a:pPr marL="0" indent="0">
              <a:buNone/>
            </a:pPr>
            <a:endParaRPr lang="en-US" sz="22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Garamond" panose="02020404030301010803" pitchFamily="18" charset="0"/>
              </a:rPr>
              <a:t>Reminder: Services must be pre-authorized.  If there is an issue with an authorization you have received, please let staff know immediately.</a:t>
            </a:r>
          </a:p>
        </p:txBody>
      </p:sp>
      <p:pic>
        <p:nvPicPr>
          <p:cNvPr id="3074" name="Picture 2" descr="Ebola Virus: 7 Things to know - ABC7 San Francisco">
            <a:extLst>
              <a:ext uri="{FF2B5EF4-FFF2-40B4-BE49-F238E27FC236}">
                <a16:creationId xmlns:a16="http://schemas.microsoft.com/office/drawing/2014/main" id="{5FEC68CB-0379-B8A8-70B6-ED7961F13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76" y="4921163"/>
            <a:ext cx="2637317" cy="147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737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B425F-86BA-BE32-39D1-418007453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812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Provider Program Reviews</a:t>
            </a:r>
          </a:p>
          <a:p>
            <a:pPr marL="0" indent="0" algn="ctr">
              <a:buNone/>
            </a:pPr>
            <a:r>
              <a:rPr lang="en-US" sz="3600" dirty="0"/>
              <a:t>Sharon Angel</a:t>
            </a:r>
          </a:p>
          <a:p>
            <a:pPr marL="0" indent="0" algn="ctr">
              <a:buNone/>
            </a:pPr>
            <a:r>
              <a:rPr lang="en-US" sz="3600" dirty="0"/>
              <a:t>Provider Program Administrator</a:t>
            </a:r>
          </a:p>
        </p:txBody>
      </p:sp>
    </p:spTree>
    <p:extLst>
      <p:ext uri="{BB962C8B-B14F-4D97-AF65-F5344CB8AC3E}">
        <p14:creationId xmlns:p14="http://schemas.microsoft.com/office/powerpoint/2010/main" val="37897559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B425F-86BA-BE32-39D1-418007453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8129"/>
            <a:ext cx="10515600" cy="435133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5200" b="1" u="sng" dirty="0"/>
              <a:t> Program Review Process for FY’23</a:t>
            </a:r>
          </a:p>
          <a:p>
            <a:pPr marL="0" indent="0" algn="ctr">
              <a:buNone/>
            </a:pPr>
            <a:endParaRPr lang="en-US" sz="5200" b="1" u="sng" dirty="0"/>
          </a:p>
          <a:p>
            <a:pPr algn="ctr"/>
            <a:r>
              <a:rPr lang="en-US" sz="5100" dirty="0"/>
              <a:t>Who will receive a Program Review/Site Visit for FY’23</a:t>
            </a:r>
          </a:p>
          <a:p>
            <a:pPr marL="0" indent="0" algn="ctr">
              <a:buNone/>
            </a:pPr>
            <a:endParaRPr lang="en-US" sz="5100" dirty="0"/>
          </a:p>
          <a:p>
            <a:pPr algn="ctr"/>
            <a:r>
              <a:rPr lang="en-US" sz="5100" dirty="0"/>
              <a:t>Who conducts the Program Review</a:t>
            </a:r>
          </a:p>
          <a:p>
            <a:pPr marL="0" indent="0" algn="ctr">
              <a:buNone/>
            </a:pPr>
            <a:endParaRPr lang="en-US" sz="5100" dirty="0"/>
          </a:p>
          <a:p>
            <a:pPr algn="ctr"/>
            <a:r>
              <a:rPr lang="en-US" sz="5100" dirty="0"/>
              <a:t>How much notification is provided</a:t>
            </a:r>
          </a:p>
          <a:p>
            <a:pPr marL="0" indent="0" algn="ctr">
              <a:buNone/>
            </a:pPr>
            <a:endParaRPr lang="en-US" sz="5100" dirty="0"/>
          </a:p>
          <a:p>
            <a:pPr algn="ctr"/>
            <a:r>
              <a:rPr lang="en-US" sz="5100" dirty="0"/>
              <a:t>Who is required  to attend the Program Review</a:t>
            </a:r>
          </a:p>
          <a:p>
            <a:pPr marL="0" indent="0" algn="ctr">
              <a:buNone/>
            </a:pPr>
            <a:endParaRPr lang="en-US" sz="5100" dirty="0"/>
          </a:p>
          <a:p>
            <a:pPr algn="ctr"/>
            <a:r>
              <a:rPr lang="en-US" sz="5100" dirty="0"/>
              <a:t>Where will the Program Review be conducted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665435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B425F-86BA-BE32-39D1-418007453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8129"/>
            <a:ext cx="10515600" cy="435133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How long does the Program Review last</a:t>
            </a:r>
          </a:p>
          <a:p>
            <a:pPr marL="0" indent="0" algn="ctr">
              <a:buNone/>
            </a:pPr>
            <a:endParaRPr lang="en-US" dirty="0"/>
          </a:p>
          <a:p>
            <a:pPr algn="ctr"/>
            <a:r>
              <a:rPr lang="en-US" dirty="0"/>
              <a:t>How do you prepare for the Program Review</a:t>
            </a:r>
          </a:p>
          <a:p>
            <a:pPr algn="ctr"/>
            <a:r>
              <a:rPr lang="en-US" dirty="0"/>
              <a:t>Client Files </a:t>
            </a:r>
          </a:p>
          <a:p>
            <a:pPr algn="ctr"/>
            <a:r>
              <a:rPr lang="en-US" dirty="0"/>
              <a:t>Employee Files</a:t>
            </a:r>
          </a:p>
          <a:p>
            <a:pPr marL="0" indent="0" algn="ctr">
              <a:buNone/>
            </a:pPr>
            <a:endParaRPr lang="en-US" dirty="0"/>
          </a:p>
          <a:p>
            <a:pPr algn="ctr"/>
            <a:r>
              <a:rPr lang="en-US" dirty="0"/>
              <a:t>Tour of facility if appropriate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Feedback from VR Counselors</a:t>
            </a:r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3271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B425F-86BA-BE32-39D1-418007453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8129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600" dirty="0"/>
              <a:t>Preliminary findings and observations</a:t>
            </a:r>
          </a:p>
          <a:p>
            <a:pPr marL="0" indent="0" algn="ctr">
              <a:buNone/>
            </a:pPr>
            <a:endParaRPr lang="en-US" sz="3600" dirty="0"/>
          </a:p>
          <a:p>
            <a:pPr algn="ctr"/>
            <a:r>
              <a:rPr lang="en-US" sz="3600" dirty="0"/>
              <a:t>Provider may give feedback on process</a:t>
            </a:r>
          </a:p>
          <a:p>
            <a:pPr marL="0" indent="0" algn="ctr">
              <a:buNone/>
            </a:pPr>
            <a:endParaRPr lang="en-US" sz="3600" dirty="0"/>
          </a:p>
          <a:p>
            <a:pPr algn="ctr"/>
            <a:r>
              <a:rPr lang="en-US" sz="3600" dirty="0"/>
              <a:t>Written Report Provided within 30 days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Additional questions:  send to </a:t>
            </a:r>
          </a:p>
          <a:p>
            <a:pPr algn="ctr"/>
            <a:r>
              <a:rPr lang="en-US" sz="3600" dirty="0">
                <a:hlinkClick r:id="rId2"/>
              </a:rPr>
              <a:t>ProviderManagment@gvs.ga.gov</a:t>
            </a:r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049232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B425F-86BA-BE32-39D1-418007453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812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Updates and What’s New</a:t>
            </a:r>
          </a:p>
          <a:p>
            <a:pPr marL="0" indent="0" algn="ctr">
              <a:buNone/>
            </a:pPr>
            <a:r>
              <a:rPr lang="en-US" sz="3600" dirty="0"/>
              <a:t>Sheila Pierce</a:t>
            </a:r>
          </a:p>
          <a:p>
            <a:pPr marL="0" indent="0" algn="ctr">
              <a:buNone/>
            </a:pPr>
            <a:r>
              <a:rPr lang="en-US" sz="3600" dirty="0"/>
              <a:t>Program Support</a:t>
            </a:r>
          </a:p>
        </p:txBody>
      </p:sp>
    </p:spTree>
    <p:extLst>
      <p:ext uri="{BB962C8B-B14F-4D97-AF65-F5344CB8AC3E}">
        <p14:creationId xmlns:p14="http://schemas.microsoft.com/office/powerpoint/2010/main" val="4024216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C3464-CA41-14CA-2365-A20CCAD40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n-US" b="1" dirty="0"/>
              <a:t>1. Why is a Background Check Required?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225AC-FC81-68B4-896C-A88FF4B1C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61067"/>
            <a:ext cx="12192000" cy="524933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To be compliant with Provider Service Agreement (K-09) </a:t>
            </a: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a. The Contractor agrees that, for the filling of positions or classes of positions having direct care/treatment/custodial responsibilities for services rendered under this Agreement, applicants selected for such positions shall undergo a criminal history investigation which shall include, at minimum, </a:t>
            </a:r>
            <a:r>
              <a:rPr lang="en-US" sz="1800" b="1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national and state fingerprint-based criminal history record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check pursuant to O.C.G.A. §§ 35-3-34.2 and 35-3-35. Fingerprint record checks shall be submitted through the system established by the Georgia Crime Information Center (GCIC) of the Georgia Bureau of Investigations </a:t>
            </a: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b. The Contractor agrees that, pursuant to O.C.G.A. §§ 35-3-34.2 and 35-3-35, </a:t>
            </a:r>
            <a:r>
              <a:rPr lang="en-US" sz="1800" b="1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GVRA will receive and review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 criminal history report of Contactor’s applicants generated through GCIC. Based upon the information contained in the criminal history report, GVRA will provide a letter of fitness to Contractor indicating that the applicant may be involved in or associated with services under this Contract or any aspect that places the applicant within direct care/treatment and/or custodial relationship with a GVRA participant. </a:t>
            </a: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c. Contractor shall be </a:t>
            </a:r>
            <a:r>
              <a:rPr lang="en-US" sz="1800" b="1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required to maintain an updated list of staff members providing direct services to GVRA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participants and include </a:t>
            </a:r>
            <a:r>
              <a:rPr lang="en-US" sz="1800" b="1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letter of fitness for each staff member in its employee files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Contractor shall provide an updated list of staff members providing direct services to GVRA participants and </a:t>
            </a:r>
            <a:r>
              <a:rPr lang="en-US" sz="1800" b="1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produce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 fitness determination letter for each staff member </a:t>
            </a:r>
            <a:r>
              <a:rPr lang="en-US" sz="1800" b="1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upon request. </a:t>
            </a: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d. Contractor will ensure that any </a:t>
            </a:r>
            <a:r>
              <a:rPr lang="en-US" sz="1800" b="1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subcontractor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used has completed this background check process and met the GVRA criteria to provide direct services to GVRA participants. </a:t>
            </a: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e. Contractors providing Pre-Employment Transitions Services (Pre-ETS) agree to be subject to </a:t>
            </a:r>
            <a:r>
              <a:rPr lang="en-US" sz="1800" b="1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local additional background checks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required by </a:t>
            </a:r>
            <a:r>
              <a:rPr lang="en-US" sz="1800" b="1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their local school districts/or schools where GVRA participants are being served.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Contractor understands they are subject to completing such background checks at their own expense.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72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DF088-B61C-8A9F-5032-AC1E10700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b="1" dirty="0"/>
              <a:t>Criminal Background Checks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1B5B5-8314-A727-8F2D-06567BA6D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/>
              <a:t>Summary</a:t>
            </a:r>
          </a:p>
          <a:p>
            <a:r>
              <a:rPr lang="en-US" dirty="0"/>
              <a:t>Providers are responsible for ensuring </a:t>
            </a:r>
            <a:r>
              <a:rPr lang="en-US" b="1" u="sng" dirty="0"/>
              <a:t>all</a:t>
            </a:r>
            <a:r>
              <a:rPr lang="en-US" dirty="0"/>
              <a:t> employees working with GVRA participant complete a background check (State of Georgia and a National check)</a:t>
            </a:r>
          </a:p>
          <a:p>
            <a:r>
              <a:rPr lang="en-US" dirty="0"/>
              <a:t>Determination letters from </a:t>
            </a:r>
            <a:r>
              <a:rPr lang="en-US" b="1" u="sng" dirty="0"/>
              <a:t>GVRA</a:t>
            </a:r>
            <a:r>
              <a:rPr lang="en-US" dirty="0"/>
              <a:t> required for each provider employee working with GVRA participant</a:t>
            </a:r>
          </a:p>
          <a:p>
            <a:r>
              <a:rPr lang="en-US" dirty="0"/>
              <a:t>To satisfy requirement the letter must be from GVRA and not another Agency as other Agencies have their requirements that they screen for</a:t>
            </a:r>
          </a:p>
          <a:p>
            <a:r>
              <a:rPr lang="en-US" dirty="0"/>
              <a:t>This requirement extends to any subcontractors working with you to deliver services to a GVRA participant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218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13C54-0B2D-DDAD-AD87-E3FE2E2E4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89" y="365125"/>
            <a:ext cx="11053011" cy="1325563"/>
          </a:xfrm>
        </p:spPr>
        <p:txBody>
          <a:bodyPr>
            <a:normAutofit fontScale="90000"/>
          </a:bodyPr>
          <a:lstStyle/>
          <a:p>
            <a:br>
              <a:rPr lang="en-US" sz="4400" dirty="0"/>
            </a:br>
            <a:br>
              <a:rPr lang="en-US" sz="4400" dirty="0"/>
            </a:br>
            <a:r>
              <a:rPr lang="en-US" sz="4400" b="1" dirty="0"/>
              <a:t>2. Establish a Provider ORI</a:t>
            </a:r>
            <a:br>
              <a:rPr lang="en-US" sz="4400" dirty="0"/>
            </a:b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DB2421D-D77F-10F5-29B6-D6D93F75B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Link for Registering Individual: </a:t>
            </a:r>
            <a:r>
              <a:rPr lang="en-US" dirty="0">
                <a:hlinkClick r:id="rId2"/>
              </a:rPr>
              <a:t>GAPS Applicant Processing Service (gemalto.com)</a:t>
            </a:r>
            <a:r>
              <a:rPr lang="en-US" dirty="0"/>
              <a:t> </a:t>
            </a:r>
            <a:r>
              <a:rPr lang="en-US" b="1" u="sng" dirty="0"/>
              <a:t>in browser enter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https://www.aps.gemalto.com/ga/index.htm</a:t>
            </a:r>
            <a:r>
              <a:rPr lang="en-US" dirty="0"/>
              <a:t> then enter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D23DEA-641D-75F8-3EA3-6080156F6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753" y="3153509"/>
            <a:ext cx="9460523" cy="370449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469E58D-266C-7917-78E7-25BC20FC22B6}"/>
              </a:ext>
            </a:extLst>
          </p:cNvPr>
          <p:cNvCxnSpPr>
            <a:cxnSpLocks/>
          </p:cNvCxnSpPr>
          <p:nvPr/>
        </p:nvCxnSpPr>
        <p:spPr>
          <a:xfrm>
            <a:off x="838200" y="4211053"/>
            <a:ext cx="974558" cy="1347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460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B3484-0D42-B0B6-2E62-17FCC3F8E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400" dirty="0"/>
            </a:br>
            <a:r>
              <a:rPr lang="en-US" sz="4400" dirty="0"/>
              <a:t>Establish a Provider ORI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7D644D-7C11-2519-D421-0E3E33A73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8931442" cy="516731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1C25582-F4B4-B2C6-0EAA-1C378C72958B}"/>
              </a:ext>
            </a:extLst>
          </p:cNvPr>
          <p:cNvCxnSpPr>
            <a:cxnSpLocks/>
          </p:cNvCxnSpPr>
          <p:nvPr/>
        </p:nvCxnSpPr>
        <p:spPr>
          <a:xfrm flipV="1">
            <a:off x="7495674" y="2334127"/>
            <a:ext cx="0" cy="2610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116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29068-EA84-DD8D-AB52-2ECA6D24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725"/>
            <a:ext cx="10515600" cy="1325563"/>
          </a:xfrm>
        </p:spPr>
        <p:txBody>
          <a:bodyPr/>
          <a:lstStyle/>
          <a:p>
            <a:r>
              <a:rPr lang="en-US" sz="4400" dirty="0"/>
              <a:t>Establish a Provider ORI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0C8019-426A-4E27-0637-972ACD618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19288"/>
            <a:ext cx="10515600" cy="383330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97177BB-1D96-599D-C8D3-391A8746D3F4}"/>
              </a:ext>
            </a:extLst>
          </p:cNvPr>
          <p:cNvCxnSpPr>
            <a:cxnSpLocks/>
          </p:cNvCxnSpPr>
          <p:nvPr/>
        </p:nvCxnSpPr>
        <p:spPr>
          <a:xfrm>
            <a:off x="1395663" y="4403558"/>
            <a:ext cx="38260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713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644FE-0452-282E-F82E-EDF760575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1205"/>
            <a:ext cx="10784305" cy="132556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000" b="1" dirty="0"/>
              <a:t>Establish a Provider ORI – Originating Case Identifier (number assigned to person requesting background check)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108F05-B450-DEA9-4056-DA58B2804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13021"/>
            <a:ext cx="9737558" cy="486075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3820B5D-3E10-427C-5655-123AE071F90D}"/>
              </a:ext>
            </a:extLst>
          </p:cNvPr>
          <p:cNvCxnSpPr>
            <a:cxnSpLocks/>
          </p:cNvCxnSpPr>
          <p:nvPr/>
        </p:nvCxnSpPr>
        <p:spPr>
          <a:xfrm>
            <a:off x="372979" y="2382252"/>
            <a:ext cx="1239252" cy="818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78EF6DD-F98E-EC31-3AEF-3CF5532376B2}"/>
              </a:ext>
            </a:extLst>
          </p:cNvPr>
          <p:cNvCxnSpPr>
            <a:cxnSpLocks/>
          </p:cNvCxnSpPr>
          <p:nvPr/>
        </p:nvCxnSpPr>
        <p:spPr>
          <a:xfrm flipH="1">
            <a:off x="3910263" y="6593305"/>
            <a:ext cx="14798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430EC2-8DDB-DE26-34CD-18F21A87BF96}"/>
              </a:ext>
            </a:extLst>
          </p:cNvPr>
          <p:cNvCxnSpPr>
            <a:cxnSpLocks/>
          </p:cNvCxnSpPr>
          <p:nvPr/>
        </p:nvCxnSpPr>
        <p:spPr>
          <a:xfrm>
            <a:off x="180474" y="6051884"/>
            <a:ext cx="14317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48238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13175</TotalTime>
  <Words>1625</Words>
  <Application>Microsoft Office PowerPoint</Application>
  <PresentationFormat>Widescreen</PresentationFormat>
  <Paragraphs>170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Garamond</vt:lpstr>
      <vt:lpstr>Symbol</vt:lpstr>
      <vt:lpstr>Times New Roman</vt:lpstr>
      <vt:lpstr>1_Office Theme</vt:lpstr>
      <vt:lpstr>1st 2023 GVRA Provider Information Forum Wednesday January 25, 2023</vt:lpstr>
      <vt:lpstr>PowerPoint Presentation</vt:lpstr>
      <vt:lpstr>Topics for Today</vt:lpstr>
      <vt:lpstr>1. Why is a Background Check Required?</vt:lpstr>
      <vt:lpstr> Criminal Background Checks</vt:lpstr>
      <vt:lpstr>  2. Establish a Provider ORI </vt:lpstr>
      <vt:lpstr> Establish a Provider ORI</vt:lpstr>
      <vt:lpstr>Establish a Provider ORI</vt:lpstr>
      <vt:lpstr> Establish a Provider ORI – Originating Case Identifier (number assigned to person requesting background check)</vt:lpstr>
      <vt:lpstr>3. Register a Provider Employee </vt:lpstr>
      <vt:lpstr>Register a Provider Employee</vt:lpstr>
      <vt:lpstr> Register a Provider Employee</vt:lpstr>
      <vt:lpstr> Register a Provider Employee</vt:lpstr>
      <vt:lpstr> Register a Provider Employee</vt:lpstr>
      <vt:lpstr> Register New Employee</vt:lpstr>
      <vt:lpstr> Obtain a Personal Background Report</vt:lpstr>
      <vt:lpstr> Obtain a Personal Background Report</vt:lpstr>
      <vt:lpstr> Obtain a Personal Background Report</vt:lpstr>
      <vt:lpstr> Obtain a Personal Background Report</vt:lpstr>
      <vt:lpstr> Obtain a Personal Background Report</vt:lpstr>
      <vt:lpstr>  Additional Information Required for each applicant Registered –  Form must be completed in its entirety, signed - email to: providermanagement@gvs.ga.gov </vt:lpstr>
      <vt:lpstr>Additional Information Required for each applicant Registered This information should be given to the employee to read and understand before the process begins </vt:lpstr>
      <vt:lpstr>Additional Information Required for each applicant Registered  This information should be given to the employee to read and understand before the process begins.  It must be signed and submitted to: providermanagement@gvs.ga.gov </vt:lpstr>
      <vt:lpstr>Additional Information Required for each applicant Registered</vt:lpstr>
      <vt:lpstr>Additional Documents</vt:lpstr>
      <vt:lpstr> Common Errors</vt:lpstr>
      <vt:lpstr>Reminder: Provider Staff Background Checks </vt:lpstr>
      <vt:lpstr>PowerPoint Presentation</vt:lpstr>
      <vt:lpstr>Group vs Individual Authorizations</vt:lpstr>
      <vt:lpstr>Invoice Requirements (Provider Guidelines Manual)</vt:lpstr>
      <vt:lpstr>Important Timeframes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GVRA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Counselor Onboarding  2021</dc:title>
  <dc:creator>Raines, Lora</dc:creator>
  <cp:lastModifiedBy>Pierce, Sheila</cp:lastModifiedBy>
  <cp:revision>84</cp:revision>
  <cp:lastPrinted>2023-01-24T04:52:50Z</cp:lastPrinted>
  <dcterms:created xsi:type="dcterms:W3CDTF">2021-11-01T14:13:52Z</dcterms:created>
  <dcterms:modified xsi:type="dcterms:W3CDTF">2023-01-25T14:48:48Z</dcterms:modified>
</cp:coreProperties>
</file>