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4"/>
    <p:sldMasterId id="2147483720" r:id="rId5"/>
    <p:sldMasterId id="2147483744" r:id="rId6"/>
    <p:sldMasterId id="2147483768" r:id="rId7"/>
  </p:sldMasterIdLst>
  <p:notesMasterIdLst>
    <p:notesMasterId r:id="rId39"/>
  </p:notesMasterIdLst>
  <p:sldIdLst>
    <p:sldId id="423" r:id="rId8"/>
    <p:sldId id="558" r:id="rId9"/>
    <p:sldId id="578" r:id="rId10"/>
    <p:sldId id="559" r:id="rId11"/>
    <p:sldId id="577" r:id="rId12"/>
    <p:sldId id="579" r:id="rId13"/>
    <p:sldId id="600" r:id="rId14"/>
    <p:sldId id="524" r:id="rId15"/>
    <p:sldId id="543" r:id="rId16"/>
    <p:sldId id="555" r:id="rId17"/>
    <p:sldId id="580" r:id="rId18"/>
    <p:sldId id="586" r:id="rId19"/>
    <p:sldId id="581" r:id="rId20"/>
    <p:sldId id="582" r:id="rId21"/>
    <p:sldId id="584" r:id="rId22"/>
    <p:sldId id="587" r:id="rId23"/>
    <p:sldId id="588" r:id="rId24"/>
    <p:sldId id="572" r:id="rId25"/>
    <p:sldId id="589" r:id="rId26"/>
    <p:sldId id="590" r:id="rId27"/>
    <p:sldId id="591" r:id="rId28"/>
    <p:sldId id="592" r:id="rId29"/>
    <p:sldId id="593" r:id="rId30"/>
    <p:sldId id="595" r:id="rId31"/>
    <p:sldId id="556" r:id="rId32"/>
    <p:sldId id="573" r:id="rId33"/>
    <p:sldId id="599" r:id="rId34"/>
    <p:sldId id="596" r:id="rId35"/>
    <p:sldId id="597" r:id="rId36"/>
    <p:sldId id="598" r:id="rId37"/>
    <p:sldId id="551" r:id="rId38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AA1EF06-B7C8-7988-BF93-61B616F0012B}" name="Wells, Chris" initials="WC" userId="S::Chris.Wells@gvs.ga.gov::70b4d8c9-645c-4eca-a335-986f179510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168"/>
    <a:srgbClr val="DEEBF7"/>
    <a:srgbClr val="EAEFF7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3F844B-0D67-4DC3-8035-37BEEFAF1983}" v="2" dt="2023-03-03T23:14:25.7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6716" autoAdjust="0"/>
  </p:normalViewPr>
  <p:slideViewPr>
    <p:cSldViewPr snapToGrid="0">
      <p:cViewPr varScale="1">
        <p:scale>
          <a:sx n="83" d="100"/>
          <a:sy n="83" d="100"/>
        </p:scale>
        <p:origin x="6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microsoft.com/office/2018/10/relationships/authors" Target="authors.xml"/><Relationship Id="rId20" Type="http://schemas.openxmlformats.org/officeDocument/2006/relationships/slide" Target="slides/slide13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lls, Chris" userId="70b4d8c9-645c-4eca-a335-986f17951037" providerId="ADAL" clId="{0A3F844B-0D67-4DC3-8035-37BEEFAF1983}"/>
    <pc:docChg chg="modSld">
      <pc:chgData name="Wells, Chris" userId="70b4d8c9-645c-4eca-a335-986f17951037" providerId="ADAL" clId="{0A3F844B-0D67-4DC3-8035-37BEEFAF1983}" dt="2023-03-03T23:18:21.315" v="91" actId="20577"/>
      <pc:docMkLst>
        <pc:docMk/>
      </pc:docMkLst>
      <pc:sldChg chg="mod">
        <pc:chgData name="Wells, Chris" userId="70b4d8c9-645c-4eca-a335-986f17951037" providerId="ADAL" clId="{0A3F844B-0D67-4DC3-8035-37BEEFAF1983}" dt="2023-03-03T23:13:24.666" v="3" actId="27918"/>
        <pc:sldMkLst>
          <pc:docMk/>
          <pc:sldMk cId="1976532987" sldId="556"/>
        </pc:sldMkLst>
      </pc:sldChg>
      <pc:sldChg chg="modSp mod">
        <pc:chgData name="Wells, Chris" userId="70b4d8c9-645c-4eca-a335-986f17951037" providerId="ADAL" clId="{0A3F844B-0D67-4DC3-8035-37BEEFAF1983}" dt="2023-03-03T23:18:21.315" v="91" actId="20577"/>
        <pc:sldMkLst>
          <pc:docMk/>
          <pc:sldMk cId="656909189" sldId="597"/>
        </pc:sldMkLst>
        <pc:spChg chg="mod">
          <ac:chgData name="Wells, Chris" userId="70b4d8c9-645c-4eca-a335-986f17951037" providerId="ADAL" clId="{0A3F844B-0D67-4DC3-8035-37BEEFAF1983}" dt="2023-03-03T23:18:21.315" v="91" actId="20577"/>
          <ac:spMkLst>
            <pc:docMk/>
            <pc:sldMk cId="656909189" sldId="597"/>
            <ac:spMk id="5" creationId="{A9264354-6822-E4E9-AA90-A20CD8BA6616}"/>
          </ac:spMkLst>
        </pc:spChg>
      </pc:sldChg>
      <pc:sldChg chg="modSp mod">
        <pc:chgData name="Wells, Chris" userId="70b4d8c9-645c-4eca-a335-986f17951037" providerId="ADAL" clId="{0A3F844B-0D67-4DC3-8035-37BEEFAF1983}" dt="2023-03-03T23:15:11.355" v="36" actId="20577"/>
        <pc:sldMkLst>
          <pc:docMk/>
          <pc:sldMk cId="352383308" sldId="599"/>
        </pc:sldMkLst>
        <pc:graphicFrameChg chg="mod modGraphic">
          <ac:chgData name="Wells, Chris" userId="70b4d8c9-645c-4eca-a335-986f17951037" providerId="ADAL" clId="{0A3F844B-0D67-4DC3-8035-37BEEFAF1983}" dt="2023-03-03T23:15:11.355" v="36" actId="20577"/>
          <ac:graphicFrameMkLst>
            <pc:docMk/>
            <pc:sldMk cId="352383308" sldId="599"/>
            <ac:graphicFrameMk id="2" creationId="{11BEBB22-F06F-8F4A-A678-191C9B3E8F9D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Served*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FY 2013</c:v>
                </c:pt>
                <c:pt idx="1">
                  <c:v>FY 2014</c:v>
                </c:pt>
                <c:pt idx="2">
                  <c:v>FY 2015</c:v>
                </c:pt>
                <c:pt idx="3">
                  <c:v>FY 2016</c:v>
                </c:pt>
                <c:pt idx="4">
                  <c:v>FY 2017</c:v>
                </c:pt>
                <c:pt idx="5">
                  <c:v>FY 2018</c:v>
                </c:pt>
                <c:pt idx="6">
                  <c:v>FY 2019</c:v>
                </c:pt>
                <c:pt idx="7">
                  <c:v>FY 2020</c:v>
                </c:pt>
                <c:pt idx="8">
                  <c:v>FY 2021</c:v>
                </c:pt>
                <c:pt idx="9">
                  <c:v>FY 2022</c:v>
                </c:pt>
                <c:pt idx="10">
                  <c:v>FY 2023 YTD</c:v>
                </c:pt>
              </c:strCache>
            </c:strRef>
          </c:cat>
          <c:val>
            <c:numRef>
              <c:f>Sheet1!$B$2:$B$12</c:f>
              <c:numCache>
                <c:formatCode>#,##0</c:formatCode>
                <c:ptCount val="11"/>
                <c:pt idx="0">
                  <c:v>36336</c:v>
                </c:pt>
                <c:pt idx="1">
                  <c:v>26567</c:v>
                </c:pt>
                <c:pt idx="2">
                  <c:v>30356</c:v>
                </c:pt>
                <c:pt idx="3">
                  <c:v>31066</c:v>
                </c:pt>
                <c:pt idx="4">
                  <c:v>33864</c:v>
                </c:pt>
                <c:pt idx="5">
                  <c:v>33751</c:v>
                </c:pt>
                <c:pt idx="6">
                  <c:v>39444</c:v>
                </c:pt>
                <c:pt idx="7">
                  <c:v>36287</c:v>
                </c:pt>
                <c:pt idx="8">
                  <c:v>29069</c:v>
                </c:pt>
                <c:pt idx="9">
                  <c:v>28760</c:v>
                </c:pt>
                <c:pt idx="10">
                  <c:v>25816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D3-4663-86BB-8A3AC40D1D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Students Served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vert="horz" wrap="square" lIns="38100" tIns="19050" rIns="38100" bIns="19050" anchor="t" anchorCtr="0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FY 2013</c:v>
                </c:pt>
                <c:pt idx="1">
                  <c:v>FY 2014</c:v>
                </c:pt>
                <c:pt idx="2">
                  <c:v>FY 2015</c:v>
                </c:pt>
                <c:pt idx="3">
                  <c:v>FY 2016</c:v>
                </c:pt>
                <c:pt idx="4">
                  <c:v>FY 2017</c:v>
                </c:pt>
                <c:pt idx="5">
                  <c:v>FY 2018</c:v>
                </c:pt>
                <c:pt idx="6">
                  <c:v>FY 2019</c:v>
                </c:pt>
                <c:pt idx="7">
                  <c:v>FY 2020</c:v>
                </c:pt>
                <c:pt idx="8">
                  <c:v>FY 2021</c:v>
                </c:pt>
                <c:pt idx="9">
                  <c:v>FY 2022</c:v>
                </c:pt>
                <c:pt idx="10">
                  <c:v>FY 2023 YTD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5" formatCode="#,##0">
                  <c:v>2322</c:v>
                </c:pt>
                <c:pt idx="6" formatCode="#,##0">
                  <c:v>7837</c:v>
                </c:pt>
                <c:pt idx="7" formatCode="#,##0">
                  <c:v>9307</c:v>
                </c:pt>
                <c:pt idx="8" formatCode="#,##0">
                  <c:v>9350</c:v>
                </c:pt>
                <c:pt idx="9" formatCode="#,##0">
                  <c:v>12038</c:v>
                </c:pt>
                <c:pt idx="10" formatCode="#,##0">
                  <c:v>13679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F9-421A-9177-6343992D76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163951"/>
        <c:axId val="201169359"/>
      </c:barChart>
      <c:catAx>
        <c:axId val="201163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1169359"/>
        <c:crosses val="autoZero"/>
        <c:auto val="1"/>
        <c:lblAlgn val="ctr"/>
        <c:lblOffset val="100"/>
        <c:noMultiLvlLbl val="0"/>
      </c:catAx>
      <c:valAx>
        <c:axId val="201169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1163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 Per Student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7.7854676583295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6F-40CE-B810-890ECFE6F187}"/>
                </c:ext>
              </c:extLst>
            </c:dLbl>
            <c:dLbl>
              <c:idx val="1"/>
              <c:layout>
                <c:manualLayout>
                  <c:x val="0"/>
                  <c:y val="5.1903117722196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6F-40CE-B810-890ECFE6F1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Sheet1!$B$2:$B$8</c:f>
              <c:numCache>
                <c:formatCode>#,##0.00</c:formatCode>
                <c:ptCount val="7"/>
                <c:pt idx="0">
                  <c:v>54992</c:v>
                </c:pt>
                <c:pt idx="1">
                  <c:v>56747</c:v>
                </c:pt>
                <c:pt idx="2">
                  <c:v>61525</c:v>
                </c:pt>
                <c:pt idx="3">
                  <c:v>53143</c:v>
                </c:pt>
                <c:pt idx="4">
                  <c:v>42579</c:v>
                </c:pt>
                <c:pt idx="5">
                  <c:v>49863</c:v>
                </c:pt>
                <c:pt idx="6" formatCode="_(&quot;$&quot;* #,##0_);_(&quot;$&quot;* \(#,##0\);_(&quot;$&quot;* &quot;-&quot;_);_(@_)">
                  <c:v>62148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90-4125-83E5-29E628A362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4722895"/>
        <c:axId val="964724143"/>
      </c:lineChart>
      <c:catAx>
        <c:axId val="96472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4724143"/>
        <c:crosses val="autoZero"/>
        <c:auto val="1"/>
        <c:lblAlgn val="ctr"/>
        <c:lblOffset val="100"/>
        <c:noMultiLvlLbl val="0"/>
      </c:catAx>
      <c:valAx>
        <c:axId val="964724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4722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173" y="1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E9C851BA-9A24-47A4-8CA3-35F21A19F677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4113"/>
            <a:ext cx="41529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637" y="4444546"/>
            <a:ext cx="5558801" cy="3637020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379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173" y="8772379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F2720908-C9AD-4181-AE4D-8BF59410B7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69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7633">
              <a:defRPr/>
            </a:pPr>
            <a:fld id="{F2720908-C9AD-4181-AE4D-8BF59410B73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07633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49986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7633">
              <a:defRPr/>
            </a:pPr>
            <a:fld id="{F2720908-C9AD-4181-AE4D-8BF59410B73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07633">
                <a:defRPr/>
              </a:pPr>
              <a:t>13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40433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7633">
              <a:defRPr/>
            </a:pPr>
            <a:fld id="{F2720908-C9AD-4181-AE4D-8BF59410B73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07633">
                <a:defRPr/>
              </a:pPr>
              <a:t>14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3436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7633">
              <a:defRPr/>
            </a:pPr>
            <a:fld id="{F2720908-C9AD-4181-AE4D-8BF59410B73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07633">
                <a:defRPr/>
              </a:pPr>
              <a:t>15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54461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7633">
              <a:defRPr/>
            </a:pPr>
            <a:fld id="{F2720908-C9AD-4181-AE4D-8BF59410B73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07633">
                <a:defRPr/>
              </a:pPr>
              <a:t>16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97560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7633">
              <a:defRPr/>
            </a:pPr>
            <a:fld id="{F2720908-C9AD-4181-AE4D-8BF59410B73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07633">
                <a:defRPr/>
              </a:pPr>
              <a:t>18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52086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7633">
              <a:defRPr/>
            </a:pPr>
            <a:fld id="{F2720908-C9AD-4181-AE4D-8BF59410B73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07633">
                <a:defRPr/>
              </a:pPr>
              <a:t>19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91878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7633">
              <a:defRPr/>
            </a:pPr>
            <a:fld id="{F2720908-C9AD-4181-AE4D-8BF59410B73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07633">
                <a:defRPr/>
              </a:pPr>
              <a:t>20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25099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7633">
              <a:defRPr/>
            </a:pPr>
            <a:fld id="{F2720908-C9AD-4181-AE4D-8BF59410B73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07633">
                <a:defRPr/>
              </a:pPr>
              <a:t>21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166937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7633">
              <a:defRPr/>
            </a:pPr>
            <a:fld id="{F2720908-C9AD-4181-AE4D-8BF59410B73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07633">
                <a:defRPr/>
              </a:pPr>
              <a:t>23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11645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7633">
              <a:defRPr/>
            </a:pPr>
            <a:fld id="{F2720908-C9AD-4181-AE4D-8BF59410B73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07633">
                <a:defRPr/>
              </a:pPr>
              <a:t>24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10475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7633">
              <a:defRPr/>
            </a:pPr>
            <a:fld id="{F2720908-C9AD-4181-AE4D-8BF59410B73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07633"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369842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76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20908-C9AD-4181-AE4D-8BF59410B7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076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8360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76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20908-C9AD-4181-AE4D-8BF59410B7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076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6457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76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20908-C9AD-4181-AE4D-8BF59410B7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076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8124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7633">
              <a:defRPr/>
            </a:pPr>
            <a:fld id="{F2720908-C9AD-4181-AE4D-8BF59410B73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07633">
                <a:defRPr/>
              </a:pPr>
              <a:t>29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840941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7633">
              <a:defRPr/>
            </a:pPr>
            <a:fld id="{F2720908-C9AD-4181-AE4D-8BF59410B73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07633">
                <a:defRPr/>
              </a:pPr>
              <a:t>30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71014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7633">
              <a:defRPr/>
            </a:pPr>
            <a:fld id="{F2720908-C9AD-4181-AE4D-8BF59410B73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07633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78460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7633">
              <a:defRPr/>
            </a:pPr>
            <a:fld id="{F2720908-C9AD-4181-AE4D-8BF59410B73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07633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28749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76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20908-C9AD-4181-AE4D-8BF59410B7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076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002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7633">
              <a:defRPr/>
            </a:pPr>
            <a:fld id="{F2720908-C9AD-4181-AE4D-8BF59410B73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07633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33938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181" indent="-170181">
              <a:buFont typeface="Arial" panose="020B0604020202020204" pitchFamily="34" charset="0"/>
              <a:buChar char="•"/>
            </a:pPr>
            <a:r>
              <a:rPr lang="en-US" b="1" dirty="0"/>
              <a:t>Commission for the Deaf or Hard of Hearing reduction of $20,000 – Commission attached to DHS; have been working with agency to transfer to DHS for the Commission.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7633">
              <a:defRPr/>
            </a:pPr>
            <a:fld id="{F2720908-C9AD-4181-AE4D-8BF59410B73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07633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93711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181" indent="-170181">
              <a:buFont typeface="Arial" panose="020B0604020202020204" pitchFamily="34" charset="0"/>
              <a:buChar char="•"/>
            </a:pPr>
            <a:r>
              <a:rPr lang="en-US" b="1" dirty="0"/>
              <a:t>Commission for the Deaf or Hard of Hearing reduction of $20,000 – Commission attached to DHS; have been working with agency to transfer to DHS for the Commission.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7633">
              <a:defRPr/>
            </a:pPr>
            <a:fld id="{F2720908-C9AD-4181-AE4D-8BF59410B73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07633"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59151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7633">
              <a:defRPr/>
            </a:pPr>
            <a:fld id="{F2720908-C9AD-4181-AE4D-8BF59410B73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07633">
                <a:defRPr/>
              </a:pPr>
              <a:t>11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5716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DD82-A48F-4DAC-A478-C460F7075A53}" type="datetime1">
              <a:rPr lang="en-US" smtClean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332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F22A-E7FF-4CF0-85A8-DA8F4AF66653}" type="datetime1">
              <a:rPr lang="en-US" smtClean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95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AE74-04EA-4561-9D47-1AD82AAAF53D}" type="datetime1">
              <a:rPr lang="en-US" smtClean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49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0468-A92A-44CF-A089-A1530456F6E8}" type="datetime1">
              <a:rPr lang="en-US" smtClean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726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C14D-8965-4B72-9E1F-23B6E7C907FA}" type="datetime1">
              <a:rPr lang="en-US" smtClean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362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5599-96FE-4802-9FFA-3224396D8C11}" type="datetime1">
              <a:rPr lang="en-US" smtClean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872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A00D-DE1A-49F6-BC6E-0544DB14414D}" type="datetime1">
              <a:rPr lang="en-US" smtClean="0"/>
              <a:t>3/3/2023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65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F74D9-CC0F-42C4-B7B6-FC7A5A906D1A}" type="datetime1">
              <a:rPr lang="en-US" smtClean="0"/>
              <a:t>3/3/2023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69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27CA-98CB-4080-8EA2-6C2D056A9FBD}" type="datetime1">
              <a:rPr lang="en-US" smtClean="0"/>
              <a:t>3/3/2023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394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B310-6C5F-4F56-9815-053DAC6959C0}" type="datetime1">
              <a:rPr lang="en-US" smtClean="0"/>
              <a:t>3/3/2023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035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08536-6822-4F2A-BBE8-D793BB8A03A1}" type="datetime1">
              <a:rPr lang="en-US" smtClean="0"/>
              <a:t>3/3/2023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76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13C6-E4AE-492F-B788-E0B6E3597C0B}" type="datetime1">
              <a:rPr lang="en-US" smtClean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3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F9AC-51EA-495F-B580-BDF5B739D2E2}" type="datetime1">
              <a:rPr lang="en-US" smtClean="0"/>
              <a:t>3/3/2023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009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D061-D997-4E49-8CAA-4477332CE246}" type="datetime1">
              <a:rPr lang="en-US" smtClean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769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2767-A7C1-4953-9A5F-50B7C17E5F31}" type="datetime1">
              <a:rPr lang="en-US" smtClean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33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6FFC-8DBA-473E-A008-5ADFD30CEBBD}" type="datetime4">
              <a:rPr lang="en-US" smtClean="0"/>
              <a:t>March 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144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50FB-359E-40EF-9314-04185B100D80}" type="datetime4">
              <a:rPr lang="en-US" smtClean="0"/>
              <a:t>March 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14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B26D-72CF-4432-B801-9978862EAB89}" type="datetime4">
              <a:rPr lang="en-US" smtClean="0"/>
              <a:t>March 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37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0833-B8FB-419B-87EA-C8BDFED3125E}" type="datetime4">
              <a:rPr lang="en-US" smtClean="0"/>
              <a:t>March 3,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4671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06A3-BF1D-4F0E-8E12-29D45A979E99}" type="datetime4">
              <a:rPr lang="en-US" smtClean="0"/>
              <a:t>March 3,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3064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6F834-3FFD-4ED6-A9E1-2A54E491A0AC}" type="datetime4">
              <a:rPr lang="en-US" smtClean="0"/>
              <a:t>March 3,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284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BE39-F85B-4D15-A6D7-A8877C89CD36}" type="datetime4">
              <a:rPr lang="en-US" smtClean="0"/>
              <a:t>March 3,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98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69AB-E187-4B76-8473-C1C03292FF20}" type="datetime1">
              <a:rPr lang="en-US" smtClean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482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4CB3-45A5-430C-A9D6-A025E136245D}" type="datetime4">
              <a:rPr lang="en-US" smtClean="0"/>
              <a:t>March 3,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0642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7ABE-AB20-43C4-BE09-15DCB2B2BADC}" type="datetime4">
              <a:rPr lang="en-US" smtClean="0"/>
              <a:t>March 3,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393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C5BCE-3AF4-44B8-8C18-9CF613D670F4}" type="datetime4">
              <a:rPr lang="en-US" smtClean="0"/>
              <a:t>March 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538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F3613-329D-4D7E-A893-7F7C59F62080}" type="datetime4">
              <a:rPr lang="en-US" smtClean="0"/>
              <a:t>March 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4750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FE83-5811-4CC3-90BD-2D8EE9893E52}" type="datetime4">
              <a:rPr lang="en-US" smtClean="0"/>
              <a:t>March 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791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6328-BB27-4339-97F5-D8B79F105BD3}" type="datetime4">
              <a:rPr lang="en-US" smtClean="0"/>
              <a:t>March 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6362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3EA6-119E-409D-BE8D-90C352857655}" type="datetime4">
              <a:rPr lang="en-US" smtClean="0"/>
              <a:t>March 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2332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529F-1589-4E06-B9C6-B4574D18689C}" type="datetime4">
              <a:rPr lang="en-US" smtClean="0"/>
              <a:t>March 3,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9558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2F3A-A5A3-4D08-98D6-579F42ABC40A}" type="datetime4">
              <a:rPr lang="en-US" smtClean="0"/>
              <a:t>March 3,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0215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BD7D-6585-4FC4-9C56-EC513821987F}" type="datetime4">
              <a:rPr lang="en-US" smtClean="0"/>
              <a:t>March 3,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73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7FE7A-67AA-4C3C-B1E9-B99A183300AA}" type="datetime1">
              <a:rPr lang="en-US" smtClean="0"/>
              <a:t>3/3/2023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3580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FEF8-F56E-4A80-9DC2-E0F320C0CC35}" type="datetime4">
              <a:rPr lang="en-US" smtClean="0"/>
              <a:t>March 3,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0636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D628-F687-4E62-887A-DD9C9EF31712}" type="datetime4">
              <a:rPr lang="en-US" smtClean="0"/>
              <a:t>March 3,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793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D4AD-A109-4650-9D34-CCFA45F70633}" type="datetime4">
              <a:rPr lang="en-US" smtClean="0"/>
              <a:t>March 3,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9593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EB13-962D-42B2-8951-FBDC1741BAE7}" type="datetime4">
              <a:rPr lang="en-US" smtClean="0"/>
              <a:t>March 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6614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10F9-2BF5-4ACC-AF51-9942E1181D52}" type="datetime4">
              <a:rPr lang="en-US" smtClean="0"/>
              <a:t>March 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83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AA4F-565A-47C7-9F1C-590D6213B9AE}" type="datetime1">
              <a:rPr lang="en-US" smtClean="0"/>
              <a:t>3/3/2023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202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8B16-5D90-42BC-96D6-D21B7B740B9F}" type="datetime1">
              <a:rPr lang="en-US" smtClean="0"/>
              <a:t>3/3/2023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73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9D37E-73CA-44D5-954C-4369C7903CB8}" type="datetime1">
              <a:rPr lang="en-US" smtClean="0"/>
              <a:t>3/3/2023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389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CDA9-ED32-4347-8821-A11DB2940E9D}" type="datetime1">
              <a:rPr lang="en-US" smtClean="0"/>
              <a:t>3/3/2023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996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0BEC-F77E-4097-AD45-A678134E7FD8}" type="datetime1">
              <a:rPr lang="en-US" smtClean="0"/>
              <a:t>3/3/2023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7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D195C-F0B6-4E6B-A6D5-DFBDFE8855AF}" type="datetime1">
              <a:rPr lang="en-US" smtClean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61644-EF0A-4CEC-AC0E-24EB8E843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2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B2247-CD98-49A6-B66D-7A71D8307157}" type="datetime1">
              <a:rPr lang="en-US" smtClean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4BE43-9AAD-40E5-B13E-C9A46A52A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12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AF16C-09D4-4357-9781-423C9B0F8AEC}" type="datetime4">
              <a:rPr lang="en-US" smtClean="0"/>
              <a:t>March 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61644-EF0A-4CEC-AC0E-24EB8E843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75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EE4FE-380D-479C-A3F8-C9277A7287DA}" type="datetime4">
              <a:rPr lang="en-US" smtClean="0"/>
              <a:t>March 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4BE43-9AAD-40E5-B13E-C9A46A52A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32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Bethany.Whetzel@gvs.ga.gov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gcc02.safelinks.protection.outlook.com/?url=https%3A%2F%2Frsa.ed.gov%2Fabout%2Fprograms%2Fdisability-innovation-fund-subminimum-wage-to-competitive-integrated-employment&amp;data=05%7C01%7CChris.Wells%40gvs.ga.gov%7Cbf8f9621d9ae47f4079e08db141721c3%7Ce54ad2e331314ed797e3e6e95d089c4e%7C0%7C0%7C638125862255254262%7CUnknown%7CTWFpbGZsb3d8eyJWIjoiMC4wLjAwMDAiLCJQIjoiV2luMzIiLCJBTiI6Ik1haWwiLCJXVCI6Mn0%3D%7C3000%7C%7C%7C&amp;sdata=UTT6VzFYHswz7gVCWdBQ%2B7JFlzDGFJYXl%2Fvf2q5Doek%3D&amp;reserved=0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s://rsa.ed.gov/sites/default/files/subregulatory/RSA-FAQ-21-05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gcc02.safelinks.protection.outlook.com/?url=https%3A%2F%2Fwww.dol.gov%2Fagencies%2Fwhd%2Fworkers-with-disabilities%2Fsection-14c%2Fcertificate-holders&amp;data=05%7C01%7CChris.Wells%40gvs.ga.gov%7Cbf8f9621d9ae47f4079e08db141721c3%7Ce54ad2e331314ed797e3e6e95d089c4e%7C0%7C0%7C638125862255254262%7CUnknown%7CTWFpbGZsb3d8eyJWIjoiMC4wLjAwMDAiLCJQIjoiV2luMzIiLCJBTiI6Ik1haWwiLCJXVCI6Mn0%3D%7C3000%7C%7C%7C&amp;sdata=ix6DJayC0n9Cx7h13Q52T6keAk2Mv%2Fi22k83AXg2%2Beo%3D&amp;reserved=0" TargetMode="External"/><Relationship Id="rId5" Type="http://schemas.openxmlformats.org/officeDocument/2006/relationships/hyperlink" Target="https://gcc02.safelinks.protection.outlook.com/?url=https%3A%2F%2Fwww.dol.gov%2Fagencies%2Fwhd%2Fworkers-with-disabilities&amp;data=05%7C01%7CChris.Wells%40gvs.ga.gov%7Cbf8f9621d9ae47f4079e08db141721c3%7Ce54ad2e331314ed797e3e6e95d089c4e%7C0%7C0%7C638125862255098054%7CUnknown%7CTWFpbGZsb3d8eyJWIjoiMC4wLjAwMDAiLCJQIjoiV2luMzIiLCJBTiI6Ik1haWwiLCJXVCI6Mn0%3D%7C3000%7C%7C%7C&amp;sdata=ee4Y%2BayAIP676jSohw4mzLO8xtH%2Bs6OqdZno6K4Y8tg%3D&amp;reserved=0" TargetMode="External"/><Relationship Id="rId10" Type="http://schemas.openxmlformats.org/officeDocument/2006/relationships/hyperlink" Target="https://gcc02.safelinks.protection.outlook.com/?url=https%3A%2F%2Fopb.georgia.gov%2Fdocument%2Ffiscal-notes-2023%2Flc-33-9269-sb-8%2Fdownload&amp;data=05%7C01%7CCarla.Murphy%40gvs.ga.gov%7C27866a8b28cc48f8f77108db15c0613c%7Ce54ad2e331314ed797e3e6e95d089c4e%7C0%7C0%7C638127688257041601%7CUnknown%7CTWFpbGZsb3d8eyJWIjoiMC4wLjAwMDAiLCJQIjoiV2luMzIiLCJBTiI6Ik1haWwiLCJXVCI6Mn0%3D%7C3000%7C%7C%7C&amp;sdata=WR2mO0s5WayIbsXanoYTbRh7IYN2kpdci1xbelSR77c%3D&amp;reserved=0" TargetMode="External"/><Relationship Id="rId4" Type="http://schemas.openxmlformats.org/officeDocument/2006/relationships/hyperlink" Target="https://gcc02.safelinks.protection.outlook.com/?url=https%3A%2F%2Fwww.legis.ga.gov%2Flegislation%2F64292&amp;data=05%7C01%7CChris.Wells%40gvs.ga.gov%7Cbf8f9621d9ae47f4079e08db141721c3%7Ce54ad2e331314ed797e3e6e95d089c4e%7C0%7C0%7C638125862255098054%7CUnknown%7CTWFpbGZsb3d8eyJWIjoiMC4wLjAwMDAiLCJQIjoiV2luMzIiLCJBTiI6Ik1haWwiLCJXVCI6Mn0%3D%7C3000%7C%7C%7C&amp;sdata=Gf3EumSamgxehMc5XCR%2BNs9ItEhLT8mpMfWXB5pKv%2BU%3D&amp;reserved=0" TargetMode="External"/><Relationship Id="rId9" Type="http://schemas.openxmlformats.org/officeDocument/2006/relationships/hyperlink" Target="https://gcc02.safelinks.protection.outlook.com/?url=https%3A%2F%2Fwww.legis.ga.gov%2Flegislation%2F64358&amp;data=05%7C01%7CChris.Wells%40gvs.ga.gov%7Cbb1d0f3b58934c979aa508db10728f20%7Ce54ad2e331314ed797e3e6e95d089c4e%7C0%7C0%7C638121856452303989%7CUnknown%7CTWFpbGZsb3d8eyJWIjoiMC4wLjAwMDAiLCJQIjoiV2luMzIiLCJBTiI6Ik1haWwiLCJXVCI6Mn0%3D%7C3000%7C%7C%7C&amp;sdata=BsanpLNI7lKOrPPUNJAP4gPZ7rLDPlQWyyTMx6cKr34%3D&amp;reserved=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Bethany.Whetzel@gvs.ga.gov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Bethany.Whetzel@gvs.ga.gov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Bethany.Whetzel@gvs.ga.gov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.Wells@vs.ga.gov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rsa.ed.gov/about/programs/vocational-rehabilitation-state-grants/comprehensive-statewide-needs-assessment" TargetMode="External"/><Relationship Id="rId4" Type="http://schemas.openxmlformats.org/officeDocument/2006/relationships/hyperlink" Target="https://rsa.ed.gov/about/programs/vocational-rehabilitation-state-grants/monitoring-of-vocational-rehabilitation-progra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gcc02.safelinks.protection.outlook.com/?url=https%3A%2F%2Fwww.washingtonpost.com%2Fpolitics%2F2022%2F12%2F05%2Fsocial-security-disability-benefit-offices-backlog-breaking-point%2F&amp;data=05%7C01%7CChris.Wells%40gvs.ga.gov%7C8c49724ba3f5431c3d5c08dad7a29beb%7Ce54ad2e331314ed797e3e6e95d089c4e%7C0%7C0%7C638059390664097746%7CUnknown%7CTWFpbGZsb3d8eyJWIjoiMC4wLjAwMDAiLCJQIjoiV2luMzIiLCJBTiI6Ik1haWwiLCJXVCI6Mn0%3D%7C3000%7C%7C%7C&amp;sdata=sUYa3nmJfzeUSnQGM0N8zotJRr%2B8CCBoaYU98vAnAfk%3D&amp;reserved=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556" y="434341"/>
            <a:ext cx="8734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Georgia Vocational Rehabilitation Services (GVRS) Board Meeting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4556" y="1722500"/>
            <a:ext cx="64548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Wednes</a:t>
            </a:r>
            <a:r>
              <a:rPr kumimoji="0" lang="en-US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day, March 8,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Chairman Tom Wilson</a:t>
            </a:r>
          </a:p>
        </p:txBody>
      </p:sp>
    </p:spTree>
    <p:extLst>
      <p:ext uri="{BB962C8B-B14F-4D97-AF65-F5344CB8AC3E}">
        <p14:creationId xmlns:p14="http://schemas.microsoft.com/office/powerpoint/2010/main" val="77146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034" y="570147"/>
            <a:ext cx="7469109" cy="902956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 Vocational Rehabilitation Agency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House Bill 19 - FY 2024 Capital Investment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4BE43-9AAD-40E5-B13E-C9A46A52A9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3187115-A49F-C40B-95EB-32470D885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593682"/>
              </p:ext>
            </p:extLst>
          </p:nvPr>
        </p:nvGraphicFramePr>
        <p:xfrm>
          <a:off x="432877" y="1895027"/>
          <a:ext cx="8433458" cy="1072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4565">
                  <a:extLst>
                    <a:ext uri="{9D8B030D-6E8A-4147-A177-3AD203B41FA5}">
                      <a16:colId xmlns:a16="http://schemas.microsoft.com/office/drawing/2014/main" val="2768638486"/>
                    </a:ext>
                  </a:extLst>
                </a:gridCol>
                <a:gridCol w="1318893">
                  <a:extLst>
                    <a:ext uri="{9D8B030D-6E8A-4147-A177-3AD203B41FA5}">
                      <a16:colId xmlns:a16="http://schemas.microsoft.com/office/drawing/2014/main" val="3680943527"/>
                    </a:ext>
                  </a:extLst>
                </a:gridCol>
              </a:tblGrid>
              <a:tr h="40028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 2024 Bond Recommendation</a:t>
                      </a:r>
                    </a:p>
                  </a:txBody>
                  <a:tcPr marL="89871" marR="89871" marT="44936" marB="44936" anchor="ctr">
                    <a:solidFill>
                      <a:srgbClr val="0D51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Governor’s Rec.</a:t>
                      </a:r>
                    </a:p>
                  </a:txBody>
                  <a:tcPr marL="89871" marR="89871" marT="44936" marB="44936" anchor="ctr">
                    <a:solidFill>
                      <a:srgbClr val="0D51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091494"/>
                  </a:ext>
                </a:extLst>
              </a:tr>
              <a:tr h="555692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 maintenance, renovations, and repairs, Roosevelt Warm Springs, Warm Springs, Harris County.</a:t>
                      </a:r>
                    </a:p>
                  </a:txBody>
                  <a:tcPr marL="89871" marR="89871" marT="44936" marB="449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$7,810,000</a:t>
                      </a:r>
                    </a:p>
                  </a:txBody>
                  <a:tcPr marL="89871" marR="89871" marT="44936" marB="44936" anchor="ctr"/>
                </a:tc>
                <a:extLst>
                  <a:ext uri="{0D108BD9-81ED-4DB2-BD59-A6C34878D82A}">
                    <a16:rowId xmlns:a16="http://schemas.microsoft.com/office/drawing/2014/main" val="364259640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07B4409-563F-B972-B919-A3F4C25671AB}"/>
              </a:ext>
            </a:extLst>
          </p:cNvPr>
          <p:cNvSpPr txBox="1"/>
          <p:nvPr/>
        </p:nvSpPr>
        <p:spPr>
          <a:xfrm>
            <a:off x="366473" y="5694579"/>
            <a:ext cx="8566266" cy="844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2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GVRA commissioned a facilities assessment in FY 2022 to evaluate major maintenance, renovation, and repair needs of 13 primary buildings on the historical Roosevelt Warm Springs campus. The report suggested $62M in needs to bring facilities back online.</a:t>
            </a:r>
          </a:p>
        </p:txBody>
      </p:sp>
      <p:pic>
        <p:nvPicPr>
          <p:cNvPr id="7" name="Picture 6" descr="A picture containing cement&#10;&#10;Description automatically generated">
            <a:extLst>
              <a:ext uri="{FF2B5EF4-FFF2-40B4-BE49-F238E27FC236}">
                <a16:creationId xmlns:a16="http://schemas.microsoft.com/office/drawing/2014/main" id="{AFAA6046-4A4E-256C-2121-D2271AB02B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78" y="2967312"/>
            <a:ext cx="2879034" cy="2609503"/>
          </a:xfrm>
          <a:prstGeom prst="rect">
            <a:avLst/>
          </a:prstGeom>
        </p:spPr>
      </p:pic>
      <p:pic>
        <p:nvPicPr>
          <p:cNvPr id="9" name="Picture 8" descr="A picture containing indoor, wall, floor, dirty&#10;&#10;Description automatically generated">
            <a:extLst>
              <a:ext uri="{FF2B5EF4-FFF2-40B4-BE49-F238E27FC236}">
                <a16:creationId xmlns:a16="http://schemas.microsoft.com/office/drawing/2014/main" id="{EC1BB06D-8323-4EAF-803E-A757BCB7C3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093" y="2967311"/>
            <a:ext cx="2995060" cy="2609504"/>
          </a:xfrm>
          <a:prstGeom prst="rect">
            <a:avLst/>
          </a:prstGeom>
        </p:spPr>
      </p:pic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81818C4F-7A97-529C-ABC8-05055F4A0C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961" y="2967311"/>
            <a:ext cx="2822374" cy="260950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2818AE-3F72-3898-2182-0ECA33505B8C}"/>
              </a:ext>
            </a:extLst>
          </p:cNvPr>
          <p:cNvCxnSpPr/>
          <p:nvPr/>
        </p:nvCxnSpPr>
        <p:spPr>
          <a:xfrm>
            <a:off x="3311912" y="2967311"/>
            <a:ext cx="0" cy="260950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9CD2AB-C9A7-2854-E6DB-A227D2C8BBF6}"/>
              </a:ext>
            </a:extLst>
          </p:cNvPr>
          <p:cNvCxnSpPr/>
          <p:nvPr/>
        </p:nvCxnSpPr>
        <p:spPr>
          <a:xfrm>
            <a:off x="6043961" y="2967311"/>
            <a:ext cx="0" cy="260950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84410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929" y="449045"/>
            <a:ext cx="7485767" cy="90295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Georgia Vocational Rehabilitation Agency</a:t>
            </a:r>
            <a:b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Projects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4BE43-9AAD-40E5-B13E-C9A46A52A9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3217D9F-80B2-1D23-4D3B-197FFD40C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543778"/>
              </p:ext>
            </p:extLst>
          </p:nvPr>
        </p:nvGraphicFramePr>
        <p:xfrm>
          <a:off x="1386424" y="1861092"/>
          <a:ext cx="6765620" cy="4860384"/>
        </p:xfrm>
        <a:graphic>
          <a:graphicData uri="http://schemas.openxmlformats.org/drawingml/2006/table">
            <a:tbl>
              <a:tblPr/>
              <a:tblGrid>
                <a:gridCol w="805332">
                  <a:extLst>
                    <a:ext uri="{9D8B030D-6E8A-4147-A177-3AD203B41FA5}">
                      <a16:colId xmlns:a16="http://schemas.microsoft.com/office/drawing/2014/main" val="1739943376"/>
                    </a:ext>
                  </a:extLst>
                </a:gridCol>
                <a:gridCol w="4668404">
                  <a:extLst>
                    <a:ext uri="{9D8B030D-6E8A-4147-A177-3AD203B41FA5}">
                      <a16:colId xmlns:a16="http://schemas.microsoft.com/office/drawing/2014/main" val="1631706359"/>
                    </a:ext>
                  </a:extLst>
                </a:gridCol>
                <a:gridCol w="1291884">
                  <a:extLst>
                    <a:ext uri="{9D8B030D-6E8A-4147-A177-3AD203B41FA5}">
                      <a16:colId xmlns:a16="http://schemas.microsoft.com/office/drawing/2014/main" val="2777109832"/>
                    </a:ext>
                  </a:extLst>
                </a:gridCol>
              </a:tblGrid>
              <a:tr h="205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Cost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912673"/>
                  </a:ext>
                </a:extLst>
              </a:tr>
              <a:tr h="205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GIB HVAC (Initial)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86,041.71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112842"/>
                  </a:ext>
                </a:extLst>
              </a:tr>
              <a:tr h="205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GIB Chiller (includes HVAC rental)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217,486.25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046085"/>
                  </a:ext>
                </a:extLst>
              </a:tr>
              <a:tr h="205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GIB Administrative Bldg Air Handlers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100,000.00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8601965"/>
                  </a:ext>
                </a:extLst>
              </a:tr>
              <a:tr h="205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GIB Paper Sheeter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219,000.00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389101"/>
                  </a:ext>
                </a:extLst>
              </a:tr>
              <a:tr h="205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RWS Mobile Units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50,000.00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550625"/>
                  </a:ext>
                </a:extLst>
              </a:tr>
              <a:tr h="205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RWS Smokestack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Insurance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772546"/>
                  </a:ext>
                </a:extLst>
              </a:tr>
              <a:tr h="293022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1:</a:t>
                      </a:r>
                    </a:p>
                  </a:txBody>
                  <a:tcPr marL="93199" marR="93199" marT="46599" marB="4659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672,527.96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09170"/>
                  </a:ext>
                </a:extLst>
              </a:tr>
              <a:tr h="21570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4125422"/>
                  </a:ext>
                </a:extLst>
              </a:tr>
              <a:tr h="205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E&amp;T Abatement/Flooring/Painting/Lighting/Bathrooms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991,100.00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4260073"/>
                  </a:ext>
                </a:extLst>
              </a:tr>
              <a:tr h="293022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2:</a:t>
                      </a:r>
                    </a:p>
                  </a:txBody>
                  <a:tcPr marL="93199" marR="93199" marT="46599" marB="4659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991,100.00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761949"/>
                  </a:ext>
                </a:extLst>
              </a:tr>
              <a:tr h="21570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6793691"/>
                  </a:ext>
                </a:extLst>
              </a:tr>
              <a:tr h="205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CTR Fire Alarm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238,700.00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180553"/>
                  </a:ext>
                </a:extLst>
              </a:tr>
              <a:tr h="205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CTR Dehumidifier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1,248,048.00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133544"/>
                  </a:ext>
                </a:extLst>
              </a:tr>
              <a:tr h="205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CTR Pool Renovation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1,000,000.00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092619"/>
                  </a:ext>
                </a:extLst>
              </a:tr>
              <a:tr h="205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CTR Snack Bar Renovation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100,000.00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31382"/>
                  </a:ext>
                </a:extLst>
              </a:tr>
              <a:tr h="293022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3:</a:t>
                      </a:r>
                    </a:p>
                  </a:txBody>
                  <a:tcPr marL="93199" marR="93199" marT="46599" marB="4659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2,586,748.00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782596"/>
                  </a:ext>
                </a:extLst>
              </a:tr>
              <a:tr h="21570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7985663"/>
                  </a:ext>
                </a:extLst>
              </a:tr>
              <a:tr h="205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GIB Griffin Roof Admin/Only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500,000.00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932037"/>
                  </a:ext>
                </a:extLst>
              </a:tr>
              <a:tr h="205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GIB Griffin Fire/Plumbing Upgrade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500,000.00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220427"/>
                  </a:ext>
                </a:extLst>
              </a:tr>
              <a:tr h="293022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4:</a:t>
                      </a:r>
                    </a:p>
                  </a:txBody>
                  <a:tcPr marL="93199" marR="93199" marT="46599" marB="4659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1,000,000.00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75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61492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556" y="293664"/>
            <a:ext cx="87343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and Legislative Updates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556" y="1580083"/>
            <a:ext cx="645484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Bethany Whetzel, Executive Deputy Director of Programs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Bethany.Whetzel@gvs.ga.gov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28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929" y="449045"/>
            <a:ext cx="7485767" cy="90295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 Highlights</a:t>
            </a:r>
            <a:b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Disability Adjudication Services (DAS)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4BE43-9AAD-40E5-B13E-C9A46A52A9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264354-6822-E4E9-AA90-A20CD8BA6616}"/>
              </a:ext>
            </a:extLst>
          </p:cNvPr>
          <p:cNvSpPr txBox="1"/>
          <p:nvPr/>
        </p:nvSpPr>
        <p:spPr>
          <a:xfrm>
            <a:off x="412647" y="1895933"/>
            <a:ext cx="831870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Through February 10, 2023, DAS had processed 31,877 total claims for FFY23</a:t>
            </a:r>
          </a:p>
          <a:p>
            <a:pPr marL="0" indent="0">
              <a:buNone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DAS three (3) month rolling quarter accuracy rate (November – January) is 94.1%</a:t>
            </a: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continues to hire. FFY-to-Date, DAS has onboarded 16 new hires along with four (4) Returning Retirees</a:t>
            </a:r>
            <a:endParaRPr lang="en-US" sz="1600" dirty="0">
              <a:solidFill>
                <a:prstClr val="black"/>
              </a:solidFill>
              <a:latin typeface="+mj-lt"/>
              <a:ea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94B370-4781-4B4F-04C3-1FFC4CCD8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100035"/>
              </p:ext>
            </p:extLst>
          </p:nvPr>
        </p:nvGraphicFramePr>
        <p:xfrm>
          <a:off x="833716" y="3653386"/>
          <a:ext cx="6526306" cy="2533650"/>
        </p:xfrm>
        <a:graphic>
          <a:graphicData uri="http://schemas.openxmlformats.org/drawingml/2006/table">
            <a:tbl>
              <a:tblPr/>
              <a:tblGrid>
                <a:gridCol w="1730190">
                  <a:extLst>
                    <a:ext uri="{9D8B030D-6E8A-4147-A177-3AD203B41FA5}">
                      <a16:colId xmlns:a16="http://schemas.microsoft.com/office/drawing/2014/main" val="325299447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441448312"/>
                    </a:ext>
                  </a:extLst>
                </a:gridCol>
                <a:gridCol w="2510116">
                  <a:extLst>
                    <a:ext uri="{9D8B030D-6E8A-4147-A177-3AD203B41FA5}">
                      <a16:colId xmlns:a16="http://schemas.microsoft.com/office/drawing/2014/main" val="27027878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51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51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Days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51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0266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23,945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53289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102,531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71972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42,266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29026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KY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2614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13,289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786600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17,630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58142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32,472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578837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17,953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53522"/>
                  </a:ext>
                </a:extLst>
              </a:tr>
              <a:tr h="136718"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 Total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250,142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028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29397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929" y="449045"/>
            <a:ext cx="7485767" cy="90295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 Highlights</a:t>
            </a:r>
            <a:b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Business Enterprise Program (BEP)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4BE43-9AAD-40E5-B13E-C9A46A52A9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264354-6822-E4E9-AA90-A20CD8BA6616}"/>
              </a:ext>
            </a:extLst>
          </p:cNvPr>
          <p:cNvSpPr txBox="1"/>
          <p:nvPr/>
        </p:nvSpPr>
        <p:spPr>
          <a:xfrm>
            <a:off x="520648" y="2072612"/>
            <a:ext cx="8102703" cy="3308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Working with APO and Fiscal to ensure that the BEP process for contracts follows state procurement guidelines and policies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solicitation for Ft. Benning was released on 2/15 – GVRA is the incumbent. Over the next few weeks, we will be preparing our bid for submission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Working on a payroll transition plan for the blind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endors, effective July 1, 2023. There will be no use of federal funds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Currently working on a new solicitation and job opportunity for full food service at Clay National Guard Army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36936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929" y="449045"/>
            <a:ext cx="7485767" cy="90295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 Highlights</a:t>
            </a:r>
            <a:b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Vocational Services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4BE43-9AAD-40E5-B13E-C9A46A52A9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264354-6822-E4E9-AA90-A20CD8BA6616}"/>
              </a:ext>
            </a:extLst>
          </p:cNvPr>
          <p:cNvSpPr txBox="1"/>
          <p:nvPr/>
        </p:nvSpPr>
        <p:spPr>
          <a:xfrm>
            <a:off x="412647" y="2194747"/>
            <a:ext cx="8731353" cy="3318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Conducting statewide training in February on the VR Process, with a focus on rapid engagement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Agencywide Supervisor Training will be held in March</a:t>
            </a:r>
            <a:endParaRPr lang="en-US" sz="16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Posting to hire Project Coordinator for SWTCIE grant</a:t>
            </a: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734 clients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ince July 1, 2022 </a:t>
            </a: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Partnering with Shepherd Center to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improve the vocational, health, and financial </a:t>
            </a:r>
          </a:p>
          <a:p>
            <a:pPr marR="0" lvl="0" algn="l" defTabSz="287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outcomes of persons with the most severe TBIs. Two (2)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ferrals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have been received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287338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and counselors are working to provide rapid engagement and coordinate service </a:t>
            </a:r>
          </a:p>
          <a:p>
            <a:pPr marL="287338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>
                <a:tab pos="287338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delivery with Shepherd Center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Posted 50 counselor openings statewide, with interviews beginning February 13, 2023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473096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929" y="449045"/>
            <a:ext cx="7485767" cy="90295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 Highlights</a:t>
            </a:r>
            <a:b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Legislative Updates 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4BE43-9AAD-40E5-B13E-C9A46A52A9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264354-6822-E4E9-AA90-A20CD8BA6616}"/>
              </a:ext>
            </a:extLst>
          </p:cNvPr>
          <p:cNvSpPr txBox="1"/>
          <p:nvPr/>
        </p:nvSpPr>
        <p:spPr>
          <a:xfrm>
            <a:off x="412647" y="1978088"/>
            <a:ext cx="8318706" cy="495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Legislation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4"/>
              </a:rPr>
              <a:t>Georgia General Assembly - HR 168 (ga.gov)</a:t>
            </a:r>
            <a:endParaRPr kumimoji="0" lang="en-US" sz="1600" b="0" i="0" u="sng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Encourages the Employment First Committee to form a study and sunset 14C Organizations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Supplemental Materials Employment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of Workers with Disabilities | U.S. Department of Labor (dol.gov)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14(c) Certificate Holders | U.S. Department of Labor (dol.gov)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https://rsa.ed.gov/sites/default/files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/subregulatory/RSA-FAQ-21-05.pdf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https://rsa.ed.gov/about/programs/disability-innovation-fund-subminimum-wage-to-competitive-integrated-employment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u="sng" dirty="0">
                <a:solidFill>
                  <a:srgbClr val="0563C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Senate Bill 8, Senate Bill 274,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Georgia General Assembly - HB 399 (ga.gov)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and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10"/>
              </a:rPr>
              <a:t>Fiscal Note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Blind and Low Vision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ills seeking cradle-to-grave services</a:t>
            </a:r>
            <a:endParaRPr kumimoji="0" lang="en-US" sz="1600" b="0" i="0" u="sng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920410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556" y="703898"/>
            <a:ext cx="8734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Georgia Industries for the Blind (GIB)</a:t>
            </a:r>
          </a:p>
          <a:p>
            <a:pPr lvl="0">
              <a:defRPr/>
            </a:pP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131" y="1465645"/>
            <a:ext cx="645484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West, Plant Manager </a:t>
            </a:r>
            <a:r>
              <a:rPr kumimoji="0" lang="en-US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Dan.West@gvs.ga.gov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75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4BE43-9AAD-40E5-B13E-C9A46A52A9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3373" y="336130"/>
            <a:ext cx="7367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 Industries for the Blind (GIB)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GIB Products</a:t>
            </a:r>
          </a:p>
        </p:txBody>
      </p:sp>
      <p:pic>
        <p:nvPicPr>
          <p:cNvPr id="4" name="Picture 3" descr="Diagram, text&#10;&#10;Description automatically generated with medium confidence">
            <a:extLst>
              <a:ext uri="{FF2B5EF4-FFF2-40B4-BE49-F238E27FC236}">
                <a16:creationId xmlns:a16="http://schemas.microsoft.com/office/drawing/2014/main" id="{ACACE75B-6DFD-F151-A5A2-B7352A1561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63" y="2014383"/>
            <a:ext cx="4070420" cy="21546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6635BF-285A-751E-67E6-1FAE28AB95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33" y="1805832"/>
            <a:ext cx="2057401" cy="2363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25B082-EF79-46CB-60F8-695E0E678B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3" y="4168992"/>
            <a:ext cx="3094038" cy="2459924"/>
          </a:xfrm>
          <a:prstGeom prst="rect">
            <a:avLst/>
          </a:prstGeom>
        </p:spPr>
      </p:pic>
      <p:pic>
        <p:nvPicPr>
          <p:cNvPr id="8" name="Picture 7" descr="A picture containing text, stationary, binding, file folder&#10;&#10;Description automatically generated">
            <a:extLst>
              <a:ext uri="{FF2B5EF4-FFF2-40B4-BE49-F238E27FC236}">
                <a16:creationId xmlns:a16="http://schemas.microsoft.com/office/drawing/2014/main" id="{99BA57C2-9027-F3E5-7540-EB8C84A709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486" y="3790983"/>
            <a:ext cx="2930493" cy="293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6126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4BE43-9AAD-40E5-B13E-C9A46A52A9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3373" y="336130"/>
            <a:ext cx="7367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 Industries for the Blind (GIB)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GIB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Content Placeholder 18" descr="A picture containing text, indoor, floor, dirty&#10;&#10;Description automatically generated">
            <a:extLst>
              <a:ext uri="{FF2B5EF4-FFF2-40B4-BE49-F238E27FC236}">
                <a16:creationId xmlns:a16="http://schemas.microsoft.com/office/drawing/2014/main" id="{CA3652F0-EA78-14B1-B7AD-0BF426E85A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981" y="2050343"/>
            <a:ext cx="5962037" cy="4471527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F1A00E-5372-6F05-0D97-13C52EFACFA0}"/>
              </a:ext>
            </a:extLst>
          </p:cNvPr>
          <p:cNvSpPr txBox="1"/>
          <p:nvPr/>
        </p:nvSpPr>
        <p:spPr>
          <a:xfrm>
            <a:off x="2848708" y="1681011"/>
            <a:ext cx="360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Pallet of cut Pressboard</a:t>
            </a:r>
          </a:p>
        </p:txBody>
      </p:sp>
    </p:spTree>
    <p:extLst>
      <p:ext uri="{BB962C8B-B14F-4D97-AF65-F5344CB8AC3E}">
        <p14:creationId xmlns:p14="http://schemas.microsoft.com/office/powerpoint/2010/main" val="348181625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788" y="449045"/>
            <a:ext cx="4751294" cy="90295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Chairman’s Welcome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4BE43-9AAD-40E5-B13E-C9A46A52A9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76F4BD-CD6D-EF81-E9EB-1D4F22169A25}"/>
              </a:ext>
            </a:extLst>
          </p:cNvPr>
          <p:cNvSpPr txBox="1"/>
          <p:nvPr/>
        </p:nvSpPr>
        <p:spPr>
          <a:xfrm>
            <a:off x="467563" y="2125935"/>
            <a:ext cx="6111131" cy="186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Welcome and Remarks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Roll Call and Agenda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Previous Board Meeting Minutes Approval </a:t>
            </a:r>
          </a:p>
          <a:p>
            <a:pPr lvl="0">
              <a:lnSpc>
                <a:spcPts val="2100"/>
              </a:lnSpc>
              <a:defRPr/>
            </a:pPr>
            <a:endParaRPr lang="en-US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2095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4BE43-9AAD-40E5-B13E-C9A46A52A9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3373" y="336130"/>
            <a:ext cx="7367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 Industries for the Blind (GIB)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Developments</a:t>
            </a:r>
          </a:p>
        </p:txBody>
      </p:sp>
      <p:pic>
        <p:nvPicPr>
          <p:cNvPr id="7" name="Content Placeholder 6" descr="A picture containing floor&#10;&#10;Description automatically generated">
            <a:extLst>
              <a:ext uri="{FF2B5EF4-FFF2-40B4-BE49-F238E27FC236}">
                <a16:creationId xmlns:a16="http://schemas.microsoft.com/office/drawing/2014/main" id="{B3D2F333-6539-F281-D7DC-454278CB38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933" y="2081950"/>
            <a:ext cx="6196294" cy="42744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61CE88-B72D-9E98-6C20-597265F2887E}"/>
              </a:ext>
            </a:extLst>
          </p:cNvPr>
          <p:cNvSpPr txBox="1"/>
          <p:nvPr/>
        </p:nvSpPr>
        <p:spPr>
          <a:xfrm>
            <a:off x="3012831" y="1723292"/>
            <a:ext cx="3798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Paper Sheeter Machine</a:t>
            </a:r>
          </a:p>
        </p:txBody>
      </p:sp>
    </p:spTree>
    <p:extLst>
      <p:ext uri="{BB962C8B-B14F-4D97-AF65-F5344CB8AC3E}">
        <p14:creationId xmlns:p14="http://schemas.microsoft.com/office/powerpoint/2010/main" val="2833047168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4BE43-9AAD-40E5-B13E-C9A46A52A9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3373" y="336130"/>
            <a:ext cx="7367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 Industries for the Blind (GIB)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Developments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Content Placeholder 7" descr="Text, letter&#10;&#10;Description automatically generated">
            <a:extLst>
              <a:ext uri="{FF2B5EF4-FFF2-40B4-BE49-F238E27FC236}">
                <a16:creationId xmlns:a16="http://schemas.microsoft.com/office/drawing/2014/main" id="{C2C9A3C0-89B2-82C1-93A1-DCF4D0741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38" y="2372973"/>
            <a:ext cx="3743267" cy="2141740"/>
          </a:xfrm>
          <a:prstGeom prst="rect">
            <a:avLst/>
          </a:prstGeom>
        </p:spPr>
      </p:pic>
      <p:pic>
        <p:nvPicPr>
          <p:cNvPr id="4" name="Picture 3" descr="A picture containing indoor, cloth&#10;&#10;Description automatically generated">
            <a:extLst>
              <a:ext uri="{FF2B5EF4-FFF2-40B4-BE49-F238E27FC236}">
                <a16:creationId xmlns:a16="http://schemas.microsoft.com/office/drawing/2014/main" id="{E5EF7930-81CD-3EA4-D924-FBC1CB9AB3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96" y="2372973"/>
            <a:ext cx="3402827" cy="2112054"/>
          </a:xfrm>
          <a:prstGeom prst="rect">
            <a:avLst/>
          </a:prstGeom>
        </p:spPr>
      </p:pic>
      <p:pic>
        <p:nvPicPr>
          <p:cNvPr id="5" name="Picture 4" descr="A picture containing kitchenware&#10;&#10;Description automatically generated">
            <a:extLst>
              <a:ext uri="{FF2B5EF4-FFF2-40B4-BE49-F238E27FC236}">
                <a16:creationId xmlns:a16="http://schemas.microsoft.com/office/drawing/2014/main" id="{F545098B-CEF7-B7AA-2218-68795EA0F8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40" y="4604605"/>
            <a:ext cx="2412319" cy="19343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787558-6A71-62DA-B8FA-C46F9BE94839}"/>
              </a:ext>
            </a:extLst>
          </p:cNvPr>
          <p:cNvSpPr txBox="1"/>
          <p:nvPr/>
        </p:nvSpPr>
        <p:spPr>
          <a:xfrm>
            <a:off x="2426676" y="1913749"/>
            <a:ext cx="4290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3-PlyMasks</a:t>
            </a:r>
          </a:p>
        </p:txBody>
      </p:sp>
    </p:spTree>
    <p:extLst>
      <p:ext uri="{BB962C8B-B14F-4D97-AF65-F5344CB8AC3E}">
        <p14:creationId xmlns:p14="http://schemas.microsoft.com/office/powerpoint/2010/main" val="2497203134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843" y="702845"/>
            <a:ext cx="8734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Residential Services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556" y="1464593"/>
            <a:ext cx="645484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Tamika Wright, Interim Director, Residential Services </a:t>
            </a:r>
            <a:r>
              <a:rPr kumimoji="0" lang="en-US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Tamika.Wright@gvs.ga.gov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85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929" y="449045"/>
            <a:ext cx="7485767" cy="90295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Residential Services </a:t>
            </a:r>
            <a:b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 Highlights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4BE43-9AAD-40E5-B13E-C9A46A52A9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264354-6822-E4E9-AA90-A20CD8BA6616}"/>
              </a:ext>
            </a:extLst>
          </p:cNvPr>
          <p:cNvSpPr txBox="1"/>
          <p:nvPr/>
        </p:nvSpPr>
        <p:spPr>
          <a:xfrm>
            <a:off x="484094" y="1954306"/>
            <a:ext cx="813995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July 2022, RWS re-opened post COVID and had our largest vocational intake in over a year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December 2022, graduated over 80 students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January 2023, took final group of students under the old vocational programs and rolling admissions. These students are projected to graduate March 24, 2023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New Director started March 1, 2023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G.R.O.W. is a weeklong program that exposes the participant to all five of the required areas under WIOA. Each day will be filled with experiences from one of the five areas; Self-Advocacy, Career Exploration, Work Place Readiness, Counseling on Post-Secondary Opportunities, and Work Based Learning Experiences</a:t>
            </a: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Striving for 100 participants each week at RWS and 40 at CSC. We plan to utilize this opportunity to showcase our new vocational programs, which will potentially increase our enrollment</a:t>
            </a: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for referrals to residential programs through vocational services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8100477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080" y="482499"/>
            <a:ext cx="7485767" cy="90295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Residential Services </a:t>
            </a:r>
            <a:b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Steps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4BE43-9AAD-40E5-B13E-C9A46A52A9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264354-6822-E4E9-AA90-A20CD8BA6616}"/>
              </a:ext>
            </a:extLst>
          </p:cNvPr>
          <p:cNvSpPr txBox="1"/>
          <p:nvPr/>
        </p:nvSpPr>
        <p:spPr>
          <a:xfrm>
            <a:off x="466435" y="2130488"/>
            <a:ext cx="7628694" cy="3944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Our focus post March graduation will be to retrain our staff in the following areas: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CPR/First Aid</a:t>
            </a:r>
          </a:p>
          <a:p>
            <a:pPr marL="742950" lvl="1" indent="-28575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Crisis Intervention</a:t>
            </a:r>
          </a:p>
          <a:p>
            <a:pPr marL="742950" lvl="1" indent="-28575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New Supervisor training</a:t>
            </a:r>
          </a:p>
          <a:p>
            <a:pPr marL="742950" lvl="1" indent="-28575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Case management training</a:t>
            </a:r>
          </a:p>
          <a:p>
            <a:pPr marL="742950" lvl="1" indent="-28575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Active shooter training</a:t>
            </a:r>
          </a:p>
          <a:p>
            <a:pPr marL="742950" lvl="1" indent="-28575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AWARE training</a:t>
            </a:r>
          </a:p>
          <a:p>
            <a:pPr marL="742950" lvl="1" indent="-28575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RSA 911 data and how it relates to residential services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Pre-Employment Transition Services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(Leveraging Residential Services to serve more rural areas)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7579713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4BE43-9AAD-40E5-B13E-C9A46A52A9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3373" y="336130"/>
            <a:ext cx="7367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Residential Services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Steps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D437471-F1DC-71FA-D790-F16471D87D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3043995"/>
              </p:ext>
            </p:extLst>
          </p:nvPr>
        </p:nvGraphicFramePr>
        <p:xfrm>
          <a:off x="308677" y="2027768"/>
          <a:ext cx="8526646" cy="4427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76532987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4BE43-9AAD-40E5-B13E-C9A46A52A9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3373" y="336130"/>
            <a:ext cx="7367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Residential Services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401FC2A-7856-49DC-A83A-0ED4086601EF}"/>
              </a:ext>
            </a:extLst>
          </p:cNvPr>
          <p:cNvGraphicFramePr/>
          <p:nvPr/>
        </p:nvGraphicFramePr>
        <p:xfrm>
          <a:off x="552994" y="1827743"/>
          <a:ext cx="8207829" cy="4893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23315698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4BE43-9AAD-40E5-B13E-C9A46A52A9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3373" y="336130"/>
            <a:ext cx="7367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Residential Services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1BEBB22-F06F-8F4A-A678-191C9B3E8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609851"/>
              </p:ext>
            </p:extLst>
          </p:nvPr>
        </p:nvGraphicFramePr>
        <p:xfrm>
          <a:off x="591004" y="2719601"/>
          <a:ext cx="8169821" cy="2232660"/>
        </p:xfrm>
        <a:graphic>
          <a:graphicData uri="http://schemas.openxmlformats.org/drawingml/2006/table">
            <a:tbl>
              <a:tblPr/>
              <a:tblGrid>
                <a:gridCol w="2116349">
                  <a:extLst>
                    <a:ext uri="{9D8B030D-6E8A-4147-A177-3AD203B41FA5}">
                      <a16:colId xmlns:a16="http://schemas.microsoft.com/office/drawing/2014/main" val="102681889"/>
                    </a:ext>
                  </a:extLst>
                </a:gridCol>
                <a:gridCol w="756684">
                  <a:extLst>
                    <a:ext uri="{9D8B030D-6E8A-4147-A177-3AD203B41FA5}">
                      <a16:colId xmlns:a16="http://schemas.microsoft.com/office/drawing/2014/main" val="570809895"/>
                    </a:ext>
                  </a:extLst>
                </a:gridCol>
                <a:gridCol w="756684">
                  <a:extLst>
                    <a:ext uri="{9D8B030D-6E8A-4147-A177-3AD203B41FA5}">
                      <a16:colId xmlns:a16="http://schemas.microsoft.com/office/drawing/2014/main" val="475201748"/>
                    </a:ext>
                  </a:extLst>
                </a:gridCol>
                <a:gridCol w="756684">
                  <a:extLst>
                    <a:ext uri="{9D8B030D-6E8A-4147-A177-3AD203B41FA5}">
                      <a16:colId xmlns:a16="http://schemas.microsoft.com/office/drawing/2014/main" val="2014622942"/>
                    </a:ext>
                  </a:extLst>
                </a:gridCol>
                <a:gridCol w="756684">
                  <a:extLst>
                    <a:ext uri="{9D8B030D-6E8A-4147-A177-3AD203B41FA5}">
                      <a16:colId xmlns:a16="http://schemas.microsoft.com/office/drawing/2014/main" val="3696425362"/>
                    </a:ext>
                  </a:extLst>
                </a:gridCol>
                <a:gridCol w="756684">
                  <a:extLst>
                    <a:ext uri="{9D8B030D-6E8A-4147-A177-3AD203B41FA5}">
                      <a16:colId xmlns:a16="http://schemas.microsoft.com/office/drawing/2014/main" val="3207146821"/>
                    </a:ext>
                  </a:extLst>
                </a:gridCol>
                <a:gridCol w="756684">
                  <a:extLst>
                    <a:ext uri="{9D8B030D-6E8A-4147-A177-3AD203B41FA5}">
                      <a16:colId xmlns:a16="http://schemas.microsoft.com/office/drawing/2014/main" val="4054499705"/>
                    </a:ext>
                  </a:extLst>
                </a:gridCol>
                <a:gridCol w="756684">
                  <a:extLst>
                    <a:ext uri="{9D8B030D-6E8A-4147-A177-3AD203B41FA5}">
                      <a16:colId xmlns:a16="http://schemas.microsoft.com/office/drawing/2014/main" val="2340501984"/>
                    </a:ext>
                  </a:extLst>
                </a:gridCol>
                <a:gridCol w="756684">
                  <a:extLst>
                    <a:ext uri="{9D8B030D-6E8A-4147-A177-3AD203B41FA5}">
                      <a16:colId xmlns:a16="http://schemas.microsoft.com/office/drawing/2014/main" val="1854463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FY 2016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FY 2017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FY 2018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FY 2019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FY 2020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FY 2021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FY 2022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97115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Clients Served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568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433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546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940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1,050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665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670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44487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those served in services only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(260)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(131)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(275)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(634)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(698)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(393)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(436)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(3,500)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509127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Vocational Training Programs (Boarding and Non-Boarding)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308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302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271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306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352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272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234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063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83308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556" y="762587"/>
            <a:ext cx="87343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Rehabilitation Services Administration (RSA)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556" y="1462778"/>
            <a:ext cx="645484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Jeff Allen, Director of Policy and Compliance </a:t>
            </a:r>
            <a:r>
              <a:rPr kumimoji="0" lang="en-US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Jeff.Allen@gvs.ga.gov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27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929" y="449045"/>
            <a:ext cx="7485767" cy="90295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RSA Monitoring and Technical Assistance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4BE43-9AAD-40E5-B13E-C9A46A52A9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264354-6822-E4E9-AA90-A20CD8BA6616}"/>
              </a:ext>
            </a:extLst>
          </p:cNvPr>
          <p:cNvSpPr txBox="1"/>
          <p:nvPr/>
        </p:nvSpPr>
        <p:spPr>
          <a:xfrm>
            <a:off x="412647" y="2202206"/>
            <a:ext cx="831870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Monitoring will be onsite March 28-30, 2023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Focus will be to identify root causes for the return of unused federal funds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Residential expenditures, services, and outcomes.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Two areas of Focus: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of the VR and Supported Employment programs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Management of VR and Supported Employment program</a:t>
            </a:r>
          </a:p>
          <a:p>
            <a:pPr lvl="1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Assistance will be provided</a:t>
            </a:r>
            <a:endParaRPr lang="en-US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690918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333" y="609785"/>
            <a:ext cx="8734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Director’s Report 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693" y="1371532"/>
            <a:ext cx="645484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Chris Wells, Executive Director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Chris.Wells@gvs.ga.gov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17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929" y="449045"/>
            <a:ext cx="7485767" cy="90295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Board Announcements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4BE43-9AAD-40E5-B13E-C9A46A52A9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264354-6822-E4E9-AA90-A20CD8BA6616}"/>
              </a:ext>
            </a:extLst>
          </p:cNvPr>
          <p:cNvSpPr txBox="1"/>
          <p:nvPr/>
        </p:nvSpPr>
        <p:spPr>
          <a:xfrm>
            <a:off x="519953" y="2202206"/>
            <a:ext cx="821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Old Business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Business </a:t>
            </a:r>
          </a:p>
        </p:txBody>
      </p:sp>
    </p:spTree>
    <p:extLst>
      <p:ext uri="{BB962C8B-B14F-4D97-AF65-F5344CB8AC3E}">
        <p14:creationId xmlns:p14="http://schemas.microsoft.com/office/powerpoint/2010/main" val="3616359649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843" y="703197"/>
            <a:ext cx="8734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Public Comment and Adjournment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C61644-EF0A-4CEC-AC0E-24EB8E843D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90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365" y="484904"/>
            <a:ext cx="5003326" cy="90295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Agency Spotlight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4BE43-9AAD-40E5-B13E-C9A46A52A9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264354-6822-E4E9-AA90-A20CD8BA6616}"/>
              </a:ext>
            </a:extLst>
          </p:cNvPr>
          <p:cNvSpPr txBox="1"/>
          <p:nvPr/>
        </p:nvSpPr>
        <p:spPr>
          <a:xfrm>
            <a:off x="685659" y="2061949"/>
            <a:ext cx="5127593" cy="2416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December Employee of the Month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M’Leesha Smith, Counselor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January Employee of the Month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Pamela Stewart, Assistant Director of Residential Learning  </a:t>
            </a:r>
          </a:p>
          <a:p>
            <a:pPr lvl="0">
              <a:lnSpc>
                <a:spcPts val="2100"/>
              </a:lnSpc>
              <a:defRPr/>
            </a:pPr>
            <a:endParaRPr lang="en-US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erson with blonde hair&#10;&#10;Description automatically generated with low confidence">
            <a:extLst>
              <a:ext uri="{FF2B5EF4-FFF2-40B4-BE49-F238E27FC236}">
                <a16:creationId xmlns:a16="http://schemas.microsoft.com/office/drawing/2014/main" id="{0DA5B3CD-C5CA-80F6-18D8-6A3F176B65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730" y="3033061"/>
            <a:ext cx="1316627" cy="13101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5AC104-A734-4396-5B01-BE4FDEA7C0D6}"/>
              </a:ext>
            </a:extLst>
          </p:cNvPr>
          <p:cNvSpPr txBox="1"/>
          <p:nvPr/>
        </p:nvSpPr>
        <p:spPr>
          <a:xfrm>
            <a:off x="685659" y="4570683"/>
            <a:ext cx="8102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Notable Hires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Dennis “Chip” Medders – Residential Director – RWS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Matthew Salmon – District One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Tamika Wright – District Three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Shannan Brown – Transition Liaison - Georgia Academy for Blind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Earnest Baulkmon – Training Manager </a:t>
            </a:r>
          </a:p>
        </p:txBody>
      </p:sp>
      <p:pic>
        <p:nvPicPr>
          <p:cNvPr id="8" name="Picture 7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88EE2C2A-B398-6D2F-E416-52C7B021A6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507" y="1752013"/>
            <a:ext cx="1472850" cy="133730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50E5C4-B7D3-FBA0-9474-BDCACE9F8027}"/>
              </a:ext>
            </a:extLst>
          </p:cNvPr>
          <p:cNvCxnSpPr/>
          <p:nvPr/>
        </p:nvCxnSpPr>
        <p:spPr>
          <a:xfrm>
            <a:off x="766341" y="4470759"/>
            <a:ext cx="512759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12946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929" y="449045"/>
            <a:ext cx="7485767" cy="90295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Georgia Vocational Rehabilitation Agency</a:t>
            </a:r>
            <a:b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Current Events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4BE43-9AAD-40E5-B13E-C9A46A52A9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264354-6822-E4E9-AA90-A20CD8BA6616}"/>
              </a:ext>
            </a:extLst>
          </p:cNvPr>
          <p:cNvSpPr txBox="1"/>
          <p:nvPr/>
        </p:nvSpPr>
        <p:spPr>
          <a:xfrm>
            <a:off x="484363" y="1869583"/>
            <a:ext cx="8585049" cy="4988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Rehabilitation Services Administration (RSA)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4"/>
              </a:rPr>
              <a:t>Federal Monitoring for 2023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Still working with RSA to complete final findings from 2020 monitoring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5"/>
              </a:rPr>
              <a:t>Comprehensive State Needs Assessment (CSNA)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Required every three (3) years to assist with vocational service improvements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Strategic Planning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Working with UGA to develop a new strategic plan, campus master plan, and emergency management plan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Capital Investments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Working with contractors to procure renovations to multiple facilities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Policy and Procedures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Still aligning agency to uniformity in policy and procedures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Hiring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Agency has been down counselors and adjudicators since FY 2019; in process </a:t>
            </a:r>
          </a:p>
          <a:p>
            <a:pPr marR="0" lvl="1" algn="l" defTabSz="7985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of hiring 50 new counselors and other support positions</a:t>
            </a:r>
          </a:p>
          <a:p>
            <a:pPr lvl="0">
              <a:lnSpc>
                <a:spcPts val="2100"/>
              </a:lnSpc>
              <a:defRPr/>
            </a:pPr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32267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929" y="449045"/>
            <a:ext cx="7485767" cy="90295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Georgia Vocational Rehabilitation Agency</a:t>
            </a:r>
            <a:b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Pressure Points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4BE43-9AAD-40E5-B13E-C9A46A52A9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264354-6822-E4E9-AA90-A20CD8BA6616}"/>
              </a:ext>
            </a:extLst>
          </p:cNvPr>
          <p:cNvSpPr txBox="1"/>
          <p:nvPr/>
        </p:nvSpPr>
        <p:spPr>
          <a:xfrm>
            <a:off x="412647" y="1904773"/>
            <a:ext cx="8318706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Residential Services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Aligning services for long-term sustainability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Deferred Maintenance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Georgia Industries for the Blind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Investment and Resources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Business Enterprise Program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2020 and 2023 RSA Monitoring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External Review of Policies, Procedures, and Financials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Potential unallowable expenses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00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Blind and Low Vision Bills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Bill has been consistently sponsored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Disability Adjudication Services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Run by the federal government, but partners with the state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Currently a year backlog on claims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1600" b="1" u="sng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Social Security offices critical to disability benefits hit breaking point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17089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929" y="449045"/>
            <a:ext cx="7485767" cy="90295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Georgia Vocational Rehabilitation Agency</a:t>
            </a:r>
            <a:b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Agency Expenditures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4BE43-9AAD-40E5-B13E-C9A46A52A9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339D0CE-73D0-7AAC-EFA4-C92D99D691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99434"/>
              </p:ext>
            </p:extLst>
          </p:nvPr>
        </p:nvGraphicFramePr>
        <p:xfrm>
          <a:off x="879231" y="1974607"/>
          <a:ext cx="7385538" cy="4434348"/>
        </p:xfrm>
        <a:graphic>
          <a:graphicData uri="http://schemas.openxmlformats.org/drawingml/2006/table">
            <a:tbl>
              <a:tblPr/>
              <a:tblGrid>
                <a:gridCol w="2800489">
                  <a:extLst>
                    <a:ext uri="{9D8B030D-6E8A-4147-A177-3AD203B41FA5}">
                      <a16:colId xmlns:a16="http://schemas.microsoft.com/office/drawing/2014/main" val="192034959"/>
                    </a:ext>
                  </a:extLst>
                </a:gridCol>
                <a:gridCol w="1648959">
                  <a:extLst>
                    <a:ext uri="{9D8B030D-6E8A-4147-A177-3AD203B41FA5}">
                      <a16:colId xmlns:a16="http://schemas.microsoft.com/office/drawing/2014/main" val="1884754855"/>
                    </a:ext>
                  </a:extLst>
                </a:gridCol>
                <a:gridCol w="1505984">
                  <a:extLst>
                    <a:ext uri="{9D8B030D-6E8A-4147-A177-3AD203B41FA5}">
                      <a16:colId xmlns:a16="http://schemas.microsoft.com/office/drawing/2014/main" val="3850041200"/>
                    </a:ext>
                  </a:extLst>
                </a:gridCol>
                <a:gridCol w="1430106">
                  <a:extLst>
                    <a:ext uri="{9D8B030D-6E8A-4147-A177-3AD203B41FA5}">
                      <a16:colId xmlns:a16="http://schemas.microsoft.com/office/drawing/2014/main" val="3648781724"/>
                    </a:ext>
                  </a:extLst>
                </a:gridCol>
              </a:tblGrid>
              <a:tr h="5216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GVRA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516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Expenditures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516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Budget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516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of Budget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51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314699"/>
                  </a:ext>
                </a:extLst>
              </a:tr>
              <a:tr h="2608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300-Personal Services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$41,712,926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$88,086,981</a:t>
                      </a: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</a:p>
                  </a:txBody>
                  <a:tcPr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71918"/>
                  </a:ext>
                </a:extLst>
              </a:tr>
              <a:tr h="2608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301-Operating Expenses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4,675,938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7,135,732</a:t>
                      </a: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66%</a:t>
                      </a:r>
                    </a:p>
                  </a:txBody>
                  <a:tcPr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1646538"/>
                  </a:ext>
                </a:extLst>
              </a:tr>
              <a:tr h="2608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303-Vehicle Purchases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3597475"/>
                  </a:ext>
                </a:extLst>
              </a:tr>
              <a:tr h="2608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304-Equipment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238,291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62,854</a:t>
                      </a: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379%</a:t>
                      </a:r>
                    </a:p>
                  </a:txBody>
                  <a:tcPr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7364984"/>
                  </a:ext>
                </a:extLst>
              </a:tr>
              <a:tr h="2608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305-Computer Charges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2,530,101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6,214,445</a:t>
                      </a: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41%</a:t>
                      </a:r>
                    </a:p>
                  </a:txBody>
                  <a:tcPr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2070188"/>
                  </a:ext>
                </a:extLst>
              </a:tr>
              <a:tr h="2608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306-Real Estate Rentals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4,244,009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9,379,858</a:t>
                      </a: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</a:p>
                  </a:txBody>
                  <a:tcPr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0459010"/>
                  </a:ext>
                </a:extLst>
              </a:tr>
              <a:tr h="2608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307-Telecommunications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1,241,857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2,488,054</a:t>
                      </a: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0074792"/>
                  </a:ext>
                </a:extLst>
              </a:tr>
              <a:tr h="2608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309-Capital Outlay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59,123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326533"/>
                  </a:ext>
                </a:extLst>
              </a:tr>
              <a:tr h="2608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312-Contractual Services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13,129,028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13,839,076</a:t>
                      </a: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</a:p>
                  </a:txBody>
                  <a:tcPr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263504"/>
                  </a:ext>
                </a:extLst>
              </a:tr>
              <a:tr h="2608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314-Transfers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32,500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207,500</a:t>
                      </a: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</a:p>
                  </a:txBody>
                  <a:tcPr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378699"/>
                  </a:ext>
                </a:extLst>
              </a:tr>
              <a:tr h="2608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315-Grants and Benefits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3,825,552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5,082,101</a:t>
                      </a: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3053445"/>
                  </a:ext>
                </a:extLst>
              </a:tr>
              <a:tr h="2608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319-Other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427,594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480,032</a:t>
                      </a: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89%</a:t>
                      </a:r>
                    </a:p>
                  </a:txBody>
                  <a:tcPr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15376"/>
                  </a:ext>
                </a:extLst>
              </a:tr>
              <a:tr h="2608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320-DAS CE/ME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11,535,473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21,066,212</a:t>
                      </a: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55%</a:t>
                      </a:r>
                    </a:p>
                  </a:txBody>
                  <a:tcPr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002521"/>
                  </a:ext>
                </a:extLst>
              </a:tr>
              <a:tr h="2608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321-VR Case Services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10,614,782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32,072,386</a:t>
                      </a: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</a:p>
                  </a:txBody>
                  <a:tcPr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743503"/>
                  </a:ext>
                </a:extLst>
              </a:tr>
              <a:tr h="2608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Expenditures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$94,267,174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$186,115,231</a:t>
                      </a: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</a:t>
                      </a:r>
                    </a:p>
                  </a:txBody>
                  <a:tcPr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4545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83079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929" y="449045"/>
            <a:ext cx="7485767" cy="90295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Georgia Vocational Rehabilitation Agency</a:t>
            </a:r>
            <a:b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House Bill 18 - AFY 2023 Appropriations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4BE43-9AAD-40E5-B13E-C9A46A52A9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7AA8AE4C-52AC-34EE-7FCC-A46405AD68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513753"/>
              </p:ext>
            </p:extLst>
          </p:nvPr>
        </p:nvGraphicFramePr>
        <p:xfrm>
          <a:off x="409447" y="2013633"/>
          <a:ext cx="8490370" cy="4415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301">
                  <a:extLst>
                    <a:ext uri="{9D8B030D-6E8A-4147-A177-3AD203B41FA5}">
                      <a16:colId xmlns:a16="http://schemas.microsoft.com/office/drawing/2014/main" val="3680943527"/>
                    </a:ext>
                  </a:extLst>
                </a:gridCol>
                <a:gridCol w="4464842">
                  <a:extLst>
                    <a:ext uri="{9D8B030D-6E8A-4147-A177-3AD203B41FA5}">
                      <a16:colId xmlns:a16="http://schemas.microsoft.com/office/drawing/2014/main" val="3663316365"/>
                    </a:ext>
                  </a:extLst>
                </a:gridCol>
                <a:gridCol w="1273227">
                  <a:extLst>
                    <a:ext uri="{9D8B030D-6E8A-4147-A177-3AD203B41FA5}">
                      <a16:colId xmlns:a16="http://schemas.microsoft.com/office/drawing/2014/main" val="780413566"/>
                    </a:ext>
                  </a:extLst>
                </a:gridCol>
              </a:tblGrid>
              <a:tr h="332578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</a:t>
                      </a:r>
                    </a:p>
                  </a:txBody>
                  <a:tcPr anchor="ctr">
                    <a:solidFill>
                      <a:srgbClr val="0D516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Caption</a:t>
                      </a:r>
                    </a:p>
                  </a:txBody>
                  <a:tcPr anchor="ctr">
                    <a:solidFill>
                      <a:srgbClr val="0D516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Rec.</a:t>
                      </a:r>
                    </a:p>
                  </a:txBody>
                  <a:tcPr anchor="ctr">
                    <a:solidFill>
                      <a:srgbClr val="0D51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09149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Enterprise Program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Changes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2596400"/>
                  </a:ext>
                </a:extLst>
              </a:tr>
              <a:tr h="395111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Departmental Administration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Changes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199930"/>
                  </a:ext>
                </a:extLst>
              </a:tr>
              <a:tr h="584132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Disability Adjudication Services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changes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9020754"/>
                  </a:ext>
                </a:extLst>
              </a:tr>
              <a:tr h="584132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Georgia Industries for the Blind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funds for one-time funding to upgrade to a cloud-based ERP system for Georgia Industries for the Blind.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$134,016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3702982"/>
                  </a:ext>
                </a:extLst>
              </a:tr>
              <a:tr h="584132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Georgia Industries for the Blind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 funds from the Vocational Rehabilitation program to the Georgia Industries for the Blind program to support production needs.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$742,854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3154045"/>
                  </a:ext>
                </a:extLst>
              </a:tr>
              <a:tr h="584132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Vocational Rehabilitation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 funds from the Vocational Rehabilitation program to the Georgia Industries for the Blind program to support production needs.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($742,854)*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1880767"/>
                  </a:ext>
                </a:extLst>
              </a:tr>
              <a:tr h="584132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Vocational Rehabilitation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funds for the Georgia Radio Reading Service.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$128,150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8211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29075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034" y="570147"/>
            <a:ext cx="7469109" cy="902956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 Vocational Rehabilitation Agency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House Bill 19 - FY 2024 Appropriations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4BE43-9AAD-40E5-B13E-C9A46A52A9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3187115-A49F-C40B-95EB-32470D885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055839"/>
              </p:ext>
            </p:extLst>
          </p:nvPr>
        </p:nvGraphicFramePr>
        <p:xfrm>
          <a:off x="271535" y="1948231"/>
          <a:ext cx="8600929" cy="4591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6528">
                  <a:extLst>
                    <a:ext uri="{9D8B030D-6E8A-4147-A177-3AD203B41FA5}">
                      <a16:colId xmlns:a16="http://schemas.microsoft.com/office/drawing/2014/main" val="2768638486"/>
                    </a:ext>
                  </a:extLst>
                </a:gridCol>
                <a:gridCol w="1148481">
                  <a:extLst>
                    <a:ext uri="{9D8B030D-6E8A-4147-A177-3AD203B41FA5}">
                      <a16:colId xmlns:a16="http://schemas.microsoft.com/office/drawing/2014/main" val="3680943527"/>
                    </a:ext>
                  </a:extLst>
                </a:gridCol>
                <a:gridCol w="1538965">
                  <a:extLst>
                    <a:ext uri="{9D8B030D-6E8A-4147-A177-3AD203B41FA5}">
                      <a16:colId xmlns:a16="http://schemas.microsoft.com/office/drawing/2014/main" val="3663316365"/>
                    </a:ext>
                  </a:extLst>
                </a:gridCol>
                <a:gridCol w="1352773">
                  <a:extLst>
                    <a:ext uri="{9D8B030D-6E8A-4147-A177-3AD203B41FA5}">
                      <a16:colId xmlns:a16="http://schemas.microsoft.com/office/drawing/2014/main" val="780413566"/>
                    </a:ext>
                  </a:extLst>
                </a:gridCol>
                <a:gridCol w="1064182">
                  <a:extLst>
                    <a:ext uri="{9D8B030D-6E8A-4147-A177-3AD203B41FA5}">
                      <a16:colId xmlns:a16="http://schemas.microsoft.com/office/drawing/2014/main" val="1699599153"/>
                    </a:ext>
                  </a:extLst>
                </a:gridCol>
              </a:tblGrid>
              <a:tr h="727062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Caption</a:t>
                      </a:r>
                    </a:p>
                  </a:txBody>
                  <a:tcPr marL="89871" marR="89871" marT="44936" marB="44936" anchor="ctr">
                    <a:solidFill>
                      <a:srgbClr val="0D51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Enterprise Program</a:t>
                      </a:r>
                    </a:p>
                  </a:txBody>
                  <a:tcPr marL="89871" marR="89871" marT="44936" marB="44936" anchor="ctr">
                    <a:solidFill>
                      <a:srgbClr val="0D51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Departmental Administration</a:t>
                      </a:r>
                    </a:p>
                  </a:txBody>
                  <a:tcPr marL="89871" marR="89871" marT="44936" marB="44936" anchor="ctr">
                    <a:solidFill>
                      <a:srgbClr val="0D51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Vocational Rehabilitation</a:t>
                      </a:r>
                    </a:p>
                  </a:txBody>
                  <a:tcPr marL="89871" marR="89871" marT="44936" marB="44936" anchor="ctr">
                    <a:solidFill>
                      <a:srgbClr val="0D51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89871" marR="89871" marT="44936" marB="44936" anchor="ctr">
                    <a:solidFill>
                      <a:srgbClr val="0D51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091494"/>
                  </a:ext>
                </a:extLst>
              </a:tr>
              <a:tr h="548928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funds to provide a $2,000 cost-of-living adjustment.</a:t>
                      </a:r>
                    </a:p>
                  </a:txBody>
                  <a:tcPr marL="89871" marR="89871" marT="44936" marB="449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$12,270</a:t>
                      </a:r>
                    </a:p>
                  </a:txBody>
                  <a:tcPr marL="89871" marR="89871" marT="44936" marB="449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$227,229</a:t>
                      </a:r>
                    </a:p>
                  </a:txBody>
                  <a:tcPr marL="89871" marR="89871" marT="44936" marB="449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$753,624</a:t>
                      </a:r>
                    </a:p>
                  </a:txBody>
                  <a:tcPr marL="89871" marR="89871" marT="44936" marB="449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$993,123</a:t>
                      </a:r>
                    </a:p>
                  </a:txBody>
                  <a:tcPr marL="89871" marR="89871" marT="44936" marB="44936" anchor="ctr"/>
                </a:tc>
                <a:extLst>
                  <a:ext uri="{0D108BD9-81ED-4DB2-BD59-A6C34878D82A}">
                    <a16:rowId xmlns:a16="http://schemas.microsoft.com/office/drawing/2014/main" val="3642596400"/>
                  </a:ext>
                </a:extLst>
              </a:tr>
              <a:tr h="815928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Reflect an adjustment to agency premiums for Department of Administrative Services administered insurance programs.</a:t>
                      </a:r>
                    </a:p>
                  </a:txBody>
                  <a:tcPr marL="89871" marR="89871" marT="44936" marB="449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9871" marR="89871" marT="44936" marB="449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(50,324)</a:t>
                      </a:r>
                    </a:p>
                  </a:txBody>
                  <a:tcPr marL="89871" marR="89871" marT="44936" marB="449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(90,549)</a:t>
                      </a:r>
                    </a:p>
                  </a:txBody>
                  <a:tcPr marL="89871" marR="89871" marT="44936" marB="449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(140,873)</a:t>
                      </a:r>
                    </a:p>
                  </a:txBody>
                  <a:tcPr marL="89871" marR="89871" marT="44936" marB="44936" anchor="ctr"/>
                </a:tc>
                <a:extLst>
                  <a:ext uri="{0D108BD9-81ED-4DB2-BD59-A6C34878D82A}">
                    <a16:rowId xmlns:a16="http://schemas.microsoft.com/office/drawing/2014/main" val="141199930"/>
                  </a:ext>
                </a:extLst>
              </a:tr>
              <a:tr h="526255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Reflect an adjustment in TeamWorks billings.</a:t>
                      </a:r>
                    </a:p>
                  </a:txBody>
                  <a:tcPr marL="89871" marR="89871" marT="44936" marB="449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9871" marR="89871" marT="44936" marB="449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52,190</a:t>
                      </a:r>
                    </a:p>
                  </a:txBody>
                  <a:tcPr marL="89871" marR="89871" marT="44936" marB="449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154,638</a:t>
                      </a:r>
                    </a:p>
                  </a:txBody>
                  <a:tcPr marL="89871" marR="89871" marT="44936" marB="449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206,828</a:t>
                      </a:r>
                    </a:p>
                  </a:txBody>
                  <a:tcPr marL="89871" marR="89871" marT="44936" marB="44936" anchor="ctr"/>
                </a:tc>
                <a:extLst>
                  <a:ext uri="{0D108BD9-81ED-4DB2-BD59-A6C34878D82A}">
                    <a16:rowId xmlns:a16="http://schemas.microsoft.com/office/drawing/2014/main" val="3029020754"/>
                  </a:ext>
                </a:extLst>
              </a:tr>
              <a:tr h="596061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Reflect an adjustment in Merit System Assessment billings.</a:t>
                      </a:r>
                    </a:p>
                  </a:txBody>
                  <a:tcPr marL="89871" marR="89871" marT="44936" marB="449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(154)</a:t>
                      </a:r>
                    </a:p>
                  </a:txBody>
                  <a:tcPr marL="89871" marR="89871" marT="44936" marB="449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(705)</a:t>
                      </a:r>
                    </a:p>
                  </a:txBody>
                  <a:tcPr marL="89871" marR="89871" marT="44936" marB="449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(5,495)</a:t>
                      </a:r>
                    </a:p>
                  </a:txBody>
                  <a:tcPr marL="89871" marR="89871" marT="44936" marB="449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(6,354)</a:t>
                      </a:r>
                    </a:p>
                  </a:txBody>
                  <a:tcPr marL="89871" marR="89871" marT="44936" marB="44936" anchor="ctr"/>
                </a:tc>
                <a:extLst>
                  <a:ext uri="{0D108BD9-81ED-4DB2-BD59-A6C34878D82A}">
                    <a16:rowId xmlns:a16="http://schemas.microsoft.com/office/drawing/2014/main" val="1683702982"/>
                  </a:ext>
                </a:extLst>
              </a:tr>
              <a:tr h="721067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28.24.5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Reduce funds for the Georgia Commission for the Deaf or Hard of Hearing</a:t>
                      </a:r>
                    </a:p>
                  </a:txBody>
                  <a:tcPr marL="89871" marR="89871" marT="44936" marB="4493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9871" marR="89871" marT="44936" marB="4493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9871" marR="89871" marT="44936" marB="4493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(20,000)</a:t>
                      </a:r>
                    </a:p>
                  </a:txBody>
                  <a:tcPr marL="89871" marR="89871" marT="44936" marB="4493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(20,000)</a:t>
                      </a:r>
                    </a:p>
                  </a:txBody>
                  <a:tcPr marL="89871" marR="89871" marT="44936" marB="4493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211062"/>
                  </a:ext>
                </a:extLst>
              </a:tr>
              <a:tr h="322335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89871" marR="89871" marT="44936" marB="4493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$12,116</a:t>
                      </a:r>
                    </a:p>
                  </a:txBody>
                  <a:tcPr marL="89871" marR="89871" marT="44936" marB="4493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$228,390</a:t>
                      </a:r>
                    </a:p>
                  </a:txBody>
                  <a:tcPr marL="89871" marR="89871" marT="44936" marB="4493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$792,218</a:t>
                      </a:r>
                    </a:p>
                  </a:txBody>
                  <a:tcPr marL="89871" marR="89871" marT="44936" marB="4493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$1,032,724</a:t>
                      </a:r>
                    </a:p>
                  </a:txBody>
                  <a:tcPr marL="89871" marR="89871" marT="44936" marB="4493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8836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80992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85F1FF3F85DE4F81C622C6A8E2E8E2" ma:contentTypeVersion="12" ma:contentTypeDescription="Create a new document." ma:contentTypeScope="" ma:versionID="8720f4f41eb33575c535443f098eaef9">
  <xsd:schema xmlns:xsd="http://www.w3.org/2001/XMLSchema" xmlns:xs="http://www.w3.org/2001/XMLSchema" xmlns:p="http://schemas.microsoft.com/office/2006/metadata/properties" xmlns:ns1="http://schemas.microsoft.com/sharepoint/v3" xmlns:ns3="ced35463-4e2d-4b56-9379-8f19bdbbf8c5" xmlns:ns4="3692ff2a-58a2-4069-874a-871cd6c4f668" targetNamespace="http://schemas.microsoft.com/office/2006/metadata/properties" ma:root="true" ma:fieldsID="31794d55f2e1a6f212f0379490384137" ns1:_="" ns3:_="" ns4:_="">
    <xsd:import namespace="http://schemas.microsoft.com/sharepoint/v3"/>
    <xsd:import namespace="ced35463-4e2d-4b56-9379-8f19bdbbf8c5"/>
    <xsd:import namespace="3692ff2a-58a2-4069-874a-871cd6c4f66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d35463-4e2d-4b56-9379-8f19bdbbf8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2ff2a-58a2-4069-874a-871cd6c4f66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8649F2-0D9F-4A4A-9EF4-86981B1C58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9C684F-72C0-4F72-8CD2-E29AE82903F6}">
  <ds:schemaRefs>
    <ds:schemaRef ds:uri="http://www.w3.org/XML/1998/namespace"/>
    <ds:schemaRef ds:uri="http://schemas.microsoft.com/office/infopath/2007/PartnerControls"/>
    <ds:schemaRef ds:uri="3692ff2a-58a2-4069-874a-871cd6c4f668"/>
    <ds:schemaRef ds:uri="http://purl.org/dc/elements/1.1/"/>
    <ds:schemaRef ds:uri="http://schemas.microsoft.com/office/2006/metadata/properties"/>
    <ds:schemaRef ds:uri="ced35463-4e2d-4b56-9379-8f19bdbbf8c5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B144BA1A-7A1E-45F3-B99F-A6E7B9474C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ed35463-4e2d-4b56-9379-8f19bdbbf8c5"/>
    <ds:schemaRef ds:uri="3692ff2a-58a2-4069-874a-871cd6c4f6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42600</TotalTime>
  <Words>1973</Words>
  <Application>Microsoft Office PowerPoint</Application>
  <PresentationFormat>On-screen Show (4:3)</PresentationFormat>
  <Paragraphs>466</Paragraphs>
  <Slides>31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Symbol</vt:lpstr>
      <vt:lpstr>Wingdings</vt:lpstr>
      <vt:lpstr>1_Office Theme</vt:lpstr>
      <vt:lpstr>2_Office Theme</vt:lpstr>
      <vt:lpstr>4_Office Theme</vt:lpstr>
      <vt:lpstr>6_Office Theme</vt:lpstr>
      <vt:lpstr>PowerPoint Presentation</vt:lpstr>
      <vt:lpstr>Chairman’s Welcome</vt:lpstr>
      <vt:lpstr>PowerPoint Presentation</vt:lpstr>
      <vt:lpstr>Agency Spotlight</vt:lpstr>
      <vt:lpstr>Georgia Vocational Rehabilitation Agency Current Events</vt:lpstr>
      <vt:lpstr>Georgia Vocational Rehabilitation Agency Pressure Points</vt:lpstr>
      <vt:lpstr>Georgia Vocational Rehabilitation Agency Agency Expenditures</vt:lpstr>
      <vt:lpstr>Georgia Vocational Rehabilitation Agency House Bill 18 - AFY 2023 Appropriations</vt:lpstr>
      <vt:lpstr>Georgia Vocational Rehabilitation Agency House Bill 19 - FY 2024 Appropriations</vt:lpstr>
      <vt:lpstr>Georgia Vocational Rehabilitation Agency House Bill 19 - FY 2024 Capital Investment</vt:lpstr>
      <vt:lpstr>Georgia Vocational Rehabilitation Agency Projects </vt:lpstr>
      <vt:lpstr>PowerPoint Presentation</vt:lpstr>
      <vt:lpstr>Program Highlights Disability Adjudication Services (DAS)</vt:lpstr>
      <vt:lpstr>Program Highlights Business Enterprise Program (BEP)</vt:lpstr>
      <vt:lpstr>Program Highlights Vocational Services</vt:lpstr>
      <vt:lpstr>Program Highlights Legislative Updates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Residential Services  Program Highlights</vt:lpstr>
      <vt:lpstr>Residential Services  Next Steps</vt:lpstr>
      <vt:lpstr>PowerPoint Presentation</vt:lpstr>
      <vt:lpstr>PowerPoint Presentation</vt:lpstr>
      <vt:lpstr>PowerPoint Presentation</vt:lpstr>
      <vt:lpstr>PowerPoint Presentation</vt:lpstr>
      <vt:lpstr>RSA Monitoring and Technical Assistance</vt:lpstr>
      <vt:lpstr>Board Announcements</vt:lpstr>
      <vt:lpstr>PowerPoint Presentation</vt:lpstr>
    </vt:vector>
  </TitlesOfParts>
  <Company>LAP-PIE-B6MX262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Felder, Adrian</dc:creator>
  <cp:lastModifiedBy>Wells, Chris</cp:lastModifiedBy>
  <cp:revision>489</cp:revision>
  <cp:lastPrinted>2023-02-13T14:18:03Z</cp:lastPrinted>
  <dcterms:created xsi:type="dcterms:W3CDTF">2016-06-06T07:38:57Z</dcterms:created>
  <dcterms:modified xsi:type="dcterms:W3CDTF">2023-03-03T23:18:21Z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0x0101000585F1FF3F85DE4F81C622C6A8E2E8E2</vt:lpwstr>
  </property>
</Properties>
</file>