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96" r:id="rId5"/>
    <p:sldMasterId id="2147483732" r:id="rId6"/>
    <p:sldMasterId id="2147483744" r:id="rId7"/>
  </p:sldMasterIdLst>
  <p:notesMasterIdLst>
    <p:notesMasterId r:id="rId45"/>
  </p:notesMasterIdLst>
  <p:sldIdLst>
    <p:sldId id="305" r:id="rId8"/>
    <p:sldId id="306" r:id="rId9"/>
    <p:sldId id="266" r:id="rId10"/>
    <p:sldId id="269" r:id="rId11"/>
    <p:sldId id="270" r:id="rId12"/>
    <p:sldId id="330" r:id="rId13"/>
    <p:sldId id="370" r:id="rId14"/>
    <p:sldId id="367" r:id="rId15"/>
    <p:sldId id="340" r:id="rId16"/>
    <p:sldId id="369" r:id="rId17"/>
    <p:sldId id="347" r:id="rId18"/>
    <p:sldId id="342" r:id="rId19"/>
    <p:sldId id="371" r:id="rId20"/>
    <p:sldId id="372" r:id="rId21"/>
    <p:sldId id="373" r:id="rId22"/>
    <p:sldId id="374" r:id="rId23"/>
    <p:sldId id="368" r:id="rId24"/>
    <p:sldId id="366" r:id="rId25"/>
    <p:sldId id="346" r:id="rId26"/>
    <p:sldId id="331" r:id="rId27"/>
    <p:sldId id="334" r:id="rId28"/>
    <p:sldId id="333" r:id="rId29"/>
    <p:sldId id="337" r:id="rId30"/>
    <p:sldId id="338" r:id="rId31"/>
    <p:sldId id="349" r:id="rId32"/>
    <p:sldId id="351" r:id="rId33"/>
    <p:sldId id="354" r:id="rId34"/>
    <p:sldId id="356" r:id="rId35"/>
    <p:sldId id="363" r:id="rId36"/>
    <p:sldId id="348" r:id="rId37"/>
    <p:sldId id="365" r:id="rId38"/>
    <p:sldId id="375" r:id="rId39"/>
    <p:sldId id="376" r:id="rId40"/>
    <p:sldId id="377" r:id="rId41"/>
    <p:sldId id="378" r:id="rId42"/>
    <p:sldId id="322" r:id="rId43"/>
    <p:sldId id="291" r:id="rId44"/>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88" autoAdjust="0"/>
    <p:restoredTop sz="94660"/>
  </p:normalViewPr>
  <p:slideViewPr>
    <p:cSldViewPr snapToGrid="0">
      <p:cViewPr varScale="1">
        <p:scale>
          <a:sx n="64" d="100"/>
          <a:sy n="64" d="100"/>
        </p:scale>
        <p:origin x="168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739D3E-205F-448F-BF47-C9945864190C}" type="doc">
      <dgm:prSet loTypeId="urn:microsoft.com/office/officeart/2005/8/layout/orgChart1" loCatId="hierarchy" qsTypeId="urn:microsoft.com/office/officeart/2005/8/quickstyle/simple1" qsCatId="simple" csTypeId="urn:microsoft.com/office/officeart/2005/8/colors/colorful5" csCatId="colorful" phldr="1"/>
      <dgm:spPr/>
      <dgm:t>
        <a:bodyPr/>
        <a:lstStyle/>
        <a:p>
          <a:endParaRPr lang="en-US"/>
        </a:p>
      </dgm:t>
    </dgm:pt>
    <dgm:pt modelId="{DCBDE363-E69B-48B5-A3E8-46D406DE2375}">
      <dgm:prSet phldrT="[Text]"/>
      <dgm:spPr>
        <a:xfrm>
          <a:off x="3943425" y="293201"/>
          <a:ext cx="1085698" cy="542849"/>
        </a:xfrm>
        <a:prstGeom prst="rect">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Executive Director</a:t>
          </a:r>
        </a:p>
      </dgm:t>
    </dgm:pt>
    <dgm:pt modelId="{6B7DCBB3-F510-46E1-9BCF-C2C07B9777CC}" type="parTrans" cxnId="{2B6E0D99-625B-4544-870B-0F917C048CAB}">
      <dgm:prSet/>
      <dgm:spPr/>
      <dgm:t>
        <a:bodyPr/>
        <a:lstStyle/>
        <a:p>
          <a:endParaRPr lang="en-US"/>
        </a:p>
      </dgm:t>
    </dgm:pt>
    <dgm:pt modelId="{22500122-6673-45FC-AE04-C939B9F9CD87}" type="sibTrans" cxnId="{2B6E0D99-625B-4544-870B-0F917C048CAB}">
      <dgm:prSet/>
      <dgm:spPr/>
      <dgm:t>
        <a:bodyPr/>
        <a:lstStyle/>
        <a:p>
          <a:endParaRPr lang="en-US"/>
        </a:p>
      </dgm:t>
    </dgm:pt>
    <dgm:pt modelId="{19270234-B6E6-4047-BC74-D84B54C85F5E}">
      <dgm:prSet phldrT="[Text]"/>
      <dgm:spPr>
        <a:xfrm>
          <a:off x="2341"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Zain Farooqui</a:t>
          </a:r>
        </a:p>
        <a:p>
          <a:r>
            <a:rPr lang="en-US">
              <a:solidFill>
                <a:sysClr val="window" lastClr="FFFFFF"/>
              </a:solidFill>
              <a:latin typeface="Calibri" panose="020F0502020204030204"/>
              <a:ea typeface="+mn-ea"/>
              <a:cs typeface="+mn-cs"/>
            </a:rPr>
            <a:t>General Counsel</a:t>
          </a:r>
        </a:p>
      </dgm:t>
    </dgm:pt>
    <dgm:pt modelId="{3760661C-076A-4E40-B9BD-0F0AF9B009B9}" type="parTrans" cxnId="{C972570A-12F3-4A5F-AA28-2BB63167AD61}">
      <dgm:prSet/>
      <dgm:spPr>
        <a:xfrm>
          <a:off x="545190" y="836050"/>
          <a:ext cx="3941084" cy="227996"/>
        </a:xfrm>
        <a:custGeom>
          <a:avLst/>
          <a:gdLst/>
          <a:ahLst/>
          <a:cxnLst/>
          <a:rect l="0" t="0" r="0" b="0"/>
          <a:pathLst>
            <a:path>
              <a:moveTo>
                <a:pt x="3941084" y="0"/>
              </a:moveTo>
              <a:lnTo>
                <a:pt x="3941084"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8EB44F2F-31DF-45DB-94D0-D108D4CC2977}" type="sibTrans" cxnId="{C972570A-12F3-4A5F-AA28-2BB63167AD61}">
      <dgm:prSet/>
      <dgm:spPr/>
      <dgm:t>
        <a:bodyPr/>
        <a:lstStyle/>
        <a:p>
          <a:endParaRPr lang="en-US"/>
        </a:p>
      </dgm:t>
    </dgm:pt>
    <dgm:pt modelId="{368BE0C7-AE33-4742-AE9C-E8401BC5F8E0}">
      <dgm:prSet phldrT="[Text]"/>
      <dgm:spPr>
        <a:xfrm>
          <a:off x="1316036"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Jonathon Buxton</a:t>
          </a:r>
        </a:p>
        <a:p>
          <a:r>
            <a:rPr lang="en-US">
              <a:solidFill>
                <a:sysClr val="window" lastClr="FFFFFF"/>
              </a:solidFill>
              <a:latin typeface="Calibri" panose="020F0502020204030204"/>
              <a:ea typeface="+mn-ea"/>
              <a:cs typeface="+mn-cs"/>
            </a:rPr>
            <a:t>Director of Administration</a:t>
          </a:r>
        </a:p>
      </dgm:t>
    </dgm:pt>
    <dgm:pt modelId="{34E5AA4A-B084-4AA7-85C4-272CF79ACF90}" type="parTrans" cxnId="{72981F8D-5041-41C3-B3AF-0663C8E14F93}">
      <dgm:prSet/>
      <dgm:spPr>
        <a:xfrm>
          <a:off x="1858885" y="836050"/>
          <a:ext cx="2627389" cy="227996"/>
        </a:xfrm>
        <a:custGeom>
          <a:avLst/>
          <a:gdLst/>
          <a:ahLst/>
          <a:cxnLst/>
          <a:rect l="0" t="0" r="0" b="0"/>
          <a:pathLst>
            <a:path>
              <a:moveTo>
                <a:pt x="2627389" y="0"/>
              </a:moveTo>
              <a:lnTo>
                <a:pt x="2627389"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D17DC226-04F1-483A-A738-959D1C030ECF}" type="sibTrans" cxnId="{72981F8D-5041-41C3-B3AF-0663C8E14F93}">
      <dgm:prSet/>
      <dgm:spPr/>
      <dgm:t>
        <a:bodyPr/>
        <a:lstStyle/>
        <a:p>
          <a:endParaRPr lang="en-US"/>
        </a:p>
      </dgm:t>
    </dgm:pt>
    <dgm:pt modelId="{20A7C305-E71C-468E-BF6B-BA39F9E37A69}">
      <dgm:prSet phldrT="[Text]"/>
      <dgm:spPr>
        <a:xfrm>
          <a:off x="1587460" y="2605738"/>
          <a:ext cx="1085698" cy="54284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a:solidFill>
                <a:sysClr val="window" lastClr="FFFFFF"/>
              </a:solidFill>
              <a:latin typeface="Calibri" panose="020F0502020204030204"/>
              <a:ea typeface="+mn-ea"/>
              <a:cs typeface="+mn-cs"/>
            </a:rPr>
            <a:t>Property &amp; Facilities Director</a:t>
          </a:r>
        </a:p>
        <a:p>
          <a:r>
            <a:rPr lang="en-US" dirty="0">
              <a:solidFill>
                <a:sysClr val="window" lastClr="FFFFFF"/>
              </a:solidFill>
              <a:latin typeface="Calibri" panose="020F0502020204030204"/>
              <a:ea typeface="+mn-ea"/>
              <a:cs typeface="+mn-cs"/>
            </a:rPr>
            <a:t>Hammad Sleiman</a:t>
          </a:r>
        </a:p>
      </dgm:t>
    </dgm:pt>
    <dgm:pt modelId="{F98C56DA-E3B7-476F-84F7-F298FDDB0778}" type="parTrans" cxnId="{C937E454-9FEB-4D1E-976A-CE1600445ECC}">
      <dgm:prSet/>
      <dgm:spPr>
        <a:xfrm>
          <a:off x="1424605" y="1606895"/>
          <a:ext cx="162854" cy="1270266"/>
        </a:xfrm>
        <a:custGeom>
          <a:avLst/>
          <a:gdLst/>
          <a:ahLst/>
          <a:cxnLst/>
          <a:rect l="0" t="0" r="0" b="0"/>
          <a:pathLst>
            <a:path>
              <a:moveTo>
                <a:pt x="0" y="0"/>
              </a:moveTo>
              <a:lnTo>
                <a:pt x="0" y="1270266"/>
              </a:lnTo>
              <a:lnTo>
                <a:pt x="162854" y="1270266"/>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1F650E6F-6EE3-4EC8-A3E9-96676F319AD9}" type="sibTrans" cxnId="{C937E454-9FEB-4D1E-976A-CE1600445ECC}">
      <dgm:prSet/>
      <dgm:spPr/>
      <dgm:t>
        <a:bodyPr/>
        <a:lstStyle/>
        <a:p>
          <a:endParaRPr lang="en-US"/>
        </a:p>
      </dgm:t>
    </dgm:pt>
    <dgm:pt modelId="{6C1D0BB8-C3A1-45CA-B6C2-F2AED6B622A5}">
      <dgm:prSet phldrT="[Text]"/>
      <dgm:spPr>
        <a:xfrm>
          <a:off x="1587460" y="4147429"/>
          <a:ext cx="1085698" cy="54284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a:solidFill>
                <a:sysClr val="window" lastClr="FFFFFF"/>
              </a:solidFill>
              <a:latin typeface="Calibri" panose="020F0502020204030204"/>
              <a:ea typeface="+mn-ea"/>
              <a:cs typeface="+mn-cs"/>
            </a:rPr>
            <a:t>IT Director</a:t>
          </a:r>
        </a:p>
        <a:p>
          <a:r>
            <a:rPr lang="en-US" dirty="0">
              <a:solidFill>
                <a:sysClr val="window" lastClr="FFFFFF"/>
              </a:solidFill>
              <a:latin typeface="Calibri" panose="020F0502020204030204"/>
              <a:ea typeface="+mn-ea"/>
              <a:cs typeface="+mn-cs"/>
            </a:rPr>
            <a:t>Travis Trimble</a:t>
          </a:r>
        </a:p>
      </dgm:t>
    </dgm:pt>
    <dgm:pt modelId="{8F38AF8C-15AA-4A61-9C1D-284ED34105EE}" type="parTrans" cxnId="{9B9BE15A-99C4-4485-9868-62C62C98BFB6}">
      <dgm:prSet/>
      <dgm:spPr>
        <a:xfrm>
          <a:off x="1424605" y="1606895"/>
          <a:ext cx="162854" cy="2811958"/>
        </a:xfrm>
        <a:custGeom>
          <a:avLst/>
          <a:gdLst/>
          <a:ahLst/>
          <a:cxnLst/>
          <a:rect l="0" t="0" r="0" b="0"/>
          <a:pathLst>
            <a:path>
              <a:moveTo>
                <a:pt x="0" y="0"/>
              </a:moveTo>
              <a:lnTo>
                <a:pt x="0" y="2811958"/>
              </a:lnTo>
              <a:lnTo>
                <a:pt x="162854" y="2811958"/>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D378530F-E540-407C-9FEB-577386ECF996}" type="sibTrans" cxnId="{9B9BE15A-99C4-4485-9868-62C62C98BFB6}">
      <dgm:prSet/>
      <dgm:spPr/>
      <dgm:t>
        <a:bodyPr/>
        <a:lstStyle/>
        <a:p>
          <a:endParaRPr lang="en-US"/>
        </a:p>
      </dgm:t>
    </dgm:pt>
    <dgm:pt modelId="{AD8A280C-3BBE-42EB-9222-8299286BE98D}">
      <dgm:prSet phldrT="[Text]"/>
      <dgm:spPr>
        <a:xfrm>
          <a:off x="2629730"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Human Resources</a:t>
          </a:r>
        </a:p>
        <a:p>
          <a:r>
            <a:rPr lang="en-US">
              <a:solidFill>
                <a:sysClr val="window" lastClr="FFFFFF"/>
              </a:solidFill>
              <a:latin typeface="Calibri" panose="020F0502020204030204"/>
              <a:ea typeface="+mn-ea"/>
              <a:cs typeface="+mn-cs"/>
            </a:rPr>
            <a:t>Jennifer Statham</a:t>
          </a:r>
        </a:p>
      </dgm:t>
    </dgm:pt>
    <dgm:pt modelId="{3963FA31-2945-484A-896B-C3C5F36E9637}" type="parTrans" cxnId="{530CE720-5029-41DC-B584-83622C077F63}">
      <dgm:prSet/>
      <dgm:spPr>
        <a:xfrm>
          <a:off x="3172580" y="836050"/>
          <a:ext cx="1313694" cy="227996"/>
        </a:xfrm>
        <a:custGeom>
          <a:avLst/>
          <a:gdLst/>
          <a:ahLst/>
          <a:cxnLst/>
          <a:rect l="0" t="0" r="0" b="0"/>
          <a:pathLst>
            <a:path>
              <a:moveTo>
                <a:pt x="1313694" y="0"/>
              </a:moveTo>
              <a:lnTo>
                <a:pt x="1313694"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06334B95-4A0E-496F-A359-6C76286E8524}" type="sibTrans" cxnId="{530CE720-5029-41DC-B584-83622C077F63}">
      <dgm:prSet/>
      <dgm:spPr/>
      <dgm:t>
        <a:bodyPr/>
        <a:lstStyle/>
        <a:p>
          <a:endParaRPr lang="en-US"/>
        </a:p>
      </dgm:t>
    </dgm:pt>
    <dgm:pt modelId="{F49E04FE-DF1F-4F42-A11A-7B7A61AC3E26}">
      <dgm:prSet phldrT="[Text]"/>
      <dgm:spPr>
        <a:xfrm>
          <a:off x="3943425"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External Affairs</a:t>
          </a:r>
        </a:p>
        <a:p>
          <a:r>
            <a:rPr lang="en-US">
              <a:solidFill>
                <a:sysClr val="window" lastClr="FFFFFF"/>
              </a:solidFill>
              <a:latin typeface="Calibri" panose="020F0502020204030204"/>
              <a:ea typeface="+mn-ea"/>
              <a:cs typeface="+mn-cs"/>
            </a:rPr>
            <a:t>Robin Folsom</a:t>
          </a:r>
        </a:p>
      </dgm:t>
    </dgm:pt>
    <dgm:pt modelId="{B2C8809E-8C5F-468E-A5CD-93F8AD95755E}" type="parTrans" cxnId="{5A1CE844-6151-4E43-BD69-0BE29373A1DC}">
      <dgm:prSet/>
      <dgm:spPr>
        <a:xfrm>
          <a:off x="4440555" y="836050"/>
          <a:ext cx="91440" cy="227996"/>
        </a:xfrm>
        <a:custGeom>
          <a:avLst/>
          <a:gdLst/>
          <a:ahLst/>
          <a:cxnLst/>
          <a:rect l="0" t="0" r="0" b="0"/>
          <a:pathLst>
            <a:path>
              <a:moveTo>
                <a:pt x="45720" y="0"/>
              </a:moveTo>
              <a:lnTo>
                <a:pt x="45720"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6B705E6C-C37B-4A99-8FFB-7616D8D0E448}" type="sibTrans" cxnId="{5A1CE844-6151-4E43-BD69-0BE29373A1DC}">
      <dgm:prSet/>
      <dgm:spPr/>
      <dgm:t>
        <a:bodyPr/>
        <a:lstStyle/>
        <a:p>
          <a:endParaRPr lang="en-US"/>
        </a:p>
      </dgm:t>
    </dgm:pt>
    <dgm:pt modelId="{82242254-FEEC-4E97-8DE9-437FD8ADA563}">
      <dgm:prSet phldrT="[Text]"/>
      <dgm:spPr>
        <a:xfrm>
          <a:off x="1596884" y="1834892"/>
          <a:ext cx="1085698" cy="54284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DAS Admin Svs Dir</a:t>
          </a:r>
        </a:p>
        <a:p>
          <a:r>
            <a:rPr lang="en-US">
              <a:solidFill>
                <a:sysClr val="window" lastClr="FFFFFF"/>
              </a:solidFill>
              <a:latin typeface="Calibri" panose="020F0502020204030204"/>
              <a:ea typeface="+mn-ea"/>
              <a:cs typeface="+mn-cs"/>
            </a:rPr>
            <a:t>Ann Poston</a:t>
          </a:r>
        </a:p>
      </dgm:t>
    </dgm:pt>
    <dgm:pt modelId="{1A0EE6ED-8D02-4E45-B9DF-A55D51900676}" type="parTrans" cxnId="{A9376198-CD1C-4ADE-8B7A-FE6DA71BBC15}">
      <dgm:prSet/>
      <dgm:spPr>
        <a:xfrm>
          <a:off x="1424605" y="1606895"/>
          <a:ext cx="172278" cy="499421"/>
        </a:xfrm>
        <a:custGeom>
          <a:avLst/>
          <a:gdLst/>
          <a:ahLst/>
          <a:cxnLst/>
          <a:rect l="0" t="0" r="0" b="0"/>
          <a:pathLst>
            <a:path>
              <a:moveTo>
                <a:pt x="0" y="0"/>
              </a:moveTo>
              <a:lnTo>
                <a:pt x="0" y="499421"/>
              </a:lnTo>
              <a:lnTo>
                <a:pt x="172278" y="499421"/>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97145499-DA75-4CC7-9EE0-F217616B97A5}" type="sibTrans" cxnId="{A9376198-CD1C-4ADE-8B7A-FE6DA71BBC15}">
      <dgm:prSet/>
      <dgm:spPr/>
      <dgm:t>
        <a:bodyPr/>
        <a:lstStyle/>
        <a:p>
          <a:endParaRPr lang="en-US"/>
        </a:p>
      </dgm:t>
    </dgm:pt>
    <dgm:pt modelId="{AA6AD171-7E40-4C83-984D-9566F249EB91}">
      <dgm:prSet phldrT="[Text]"/>
      <dgm:spPr>
        <a:xfrm>
          <a:off x="1587460" y="3376584"/>
          <a:ext cx="1085698" cy="542849"/>
        </a:xfrm>
        <a:prstGeom prst="rect">
          <a:avLst/>
        </a:prstGeom>
        <a:solidFill>
          <a:srgbClr val="FF0000"/>
        </a:solidFill>
        <a:ln w="12700" cap="flat" cmpd="sng" algn="ctr">
          <a:solidFill>
            <a:sysClr val="window" lastClr="FFFFFF">
              <a:hueOff val="0"/>
              <a:satOff val="0"/>
              <a:lumOff val="0"/>
              <a:alphaOff val="0"/>
            </a:sysClr>
          </a:solidFill>
          <a:prstDash val="solid"/>
          <a:miter lim="800000"/>
        </a:ln>
        <a:effectLst/>
      </dgm:spPr>
      <dgm:t>
        <a:bodyPr/>
        <a:lstStyle/>
        <a:p>
          <a:r>
            <a:rPr lang="en-US" dirty="0">
              <a:solidFill>
                <a:sysClr val="window" lastClr="FFFFFF"/>
              </a:solidFill>
              <a:latin typeface="Calibri" panose="020F0502020204030204"/>
              <a:ea typeface="+mn-ea"/>
              <a:cs typeface="+mn-cs"/>
            </a:rPr>
            <a:t>Dir Fiscal &amp; Budget Operations</a:t>
          </a:r>
        </a:p>
        <a:p>
          <a:r>
            <a:rPr lang="en-US" dirty="0">
              <a:solidFill>
                <a:sysClr val="window" lastClr="FFFFFF"/>
              </a:solidFill>
              <a:latin typeface="Calibri" panose="020F0502020204030204"/>
              <a:ea typeface="+mn-ea"/>
              <a:cs typeface="+mn-cs"/>
            </a:rPr>
            <a:t>Mamta Patel</a:t>
          </a:r>
        </a:p>
      </dgm:t>
    </dgm:pt>
    <dgm:pt modelId="{9168DAA0-3D70-47DF-9E55-6C7780CDCE03}" type="parTrans" cxnId="{6C121CAF-3672-47C3-A9B7-7558171EB03F}">
      <dgm:prSet/>
      <dgm:spPr>
        <a:xfrm>
          <a:off x="1424605" y="1606895"/>
          <a:ext cx="162854" cy="2041112"/>
        </a:xfrm>
        <a:custGeom>
          <a:avLst/>
          <a:gdLst/>
          <a:ahLst/>
          <a:cxnLst/>
          <a:rect l="0" t="0" r="0" b="0"/>
          <a:pathLst>
            <a:path>
              <a:moveTo>
                <a:pt x="0" y="0"/>
              </a:moveTo>
              <a:lnTo>
                <a:pt x="0" y="2041112"/>
              </a:lnTo>
              <a:lnTo>
                <a:pt x="162854" y="2041112"/>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8FEB86D4-E9B5-4830-8948-6FF3064FE047}" type="sibTrans" cxnId="{6C121CAF-3672-47C3-A9B7-7558171EB03F}">
      <dgm:prSet/>
      <dgm:spPr/>
      <dgm:t>
        <a:bodyPr/>
        <a:lstStyle/>
        <a:p>
          <a:endParaRPr lang="en-US"/>
        </a:p>
      </dgm:t>
    </dgm:pt>
    <dgm:pt modelId="{2A406D32-25F5-4917-8B80-B6B2932B0B90}">
      <dgm:prSet phldrT="[Text]"/>
      <dgm:spPr>
        <a:xfrm>
          <a:off x="5257120"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VR Director</a:t>
          </a:r>
        </a:p>
        <a:p>
          <a:r>
            <a:rPr lang="en-US">
              <a:solidFill>
                <a:sysClr val="window" lastClr="FFFFFF"/>
              </a:solidFill>
              <a:latin typeface="Calibri" panose="020F0502020204030204"/>
              <a:ea typeface="+mn-ea"/>
              <a:cs typeface="+mn-cs"/>
            </a:rPr>
            <a:t>Christine Flemming </a:t>
          </a:r>
        </a:p>
      </dgm:t>
    </dgm:pt>
    <dgm:pt modelId="{C4A0B112-D3B1-4DF5-887A-9EA5536741AB}" type="parTrans" cxnId="{DC59A58C-3EC6-44D4-81CE-358E5B45E3BD}">
      <dgm:prSet/>
      <dgm:spPr>
        <a:xfrm>
          <a:off x="4486275" y="836050"/>
          <a:ext cx="1313694" cy="227996"/>
        </a:xfrm>
        <a:custGeom>
          <a:avLst/>
          <a:gdLst/>
          <a:ahLst/>
          <a:cxnLst/>
          <a:rect l="0" t="0" r="0" b="0"/>
          <a:pathLst>
            <a:path>
              <a:moveTo>
                <a:pt x="0" y="0"/>
              </a:moveTo>
              <a:lnTo>
                <a:pt x="0" y="113998"/>
              </a:lnTo>
              <a:lnTo>
                <a:pt x="1313694" y="113998"/>
              </a:lnTo>
              <a:lnTo>
                <a:pt x="1313694"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54C99C8C-5BDB-4BD8-9C09-6E5A4A49DB3F}" type="sibTrans" cxnId="{DC59A58C-3EC6-44D4-81CE-358E5B45E3BD}">
      <dgm:prSet/>
      <dgm:spPr/>
      <dgm:t>
        <a:bodyPr/>
        <a:lstStyle/>
        <a:p>
          <a:endParaRPr lang="en-US"/>
        </a:p>
      </dgm:t>
    </dgm:pt>
    <dgm:pt modelId="{CB2D5A3D-C35B-4DE1-9B99-C20E5EB94C72}">
      <dgm:prSet phldrT="[Text]"/>
      <dgm:spPr>
        <a:xfrm>
          <a:off x="5528545" y="1834892"/>
          <a:ext cx="1085698" cy="54284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a:solidFill>
                <a:sysClr val="window" lastClr="FFFFFF"/>
              </a:solidFill>
              <a:latin typeface="Calibri" panose="020F0502020204030204"/>
              <a:ea typeface="+mn-ea"/>
              <a:cs typeface="+mn-cs"/>
            </a:rPr>
            <a:t>Lee Bryan</a:t>
          </a:r>
        </a:p>
        <a:p>
          <a:r>
            <a:rPr lang="en-US" dirty="0">
              <a:solidFill>
                <a:sysClr val="window" lastClr="FFFFFF"/>
              </a:solidFill>
              <a:latin typeface="Calibri" panose="020F0502020204030204"/>
              <a:ea typeface="+mn-ea"/>
              <a:cs typeface="+mn-cs"/>
            </a:rPr>
            <a:t>RWS/CS</a:t>
          </a:r>
        </a:p>
      </dgm:t>
    </dgm:pt>
    <dgm:pt modelId="{F47D8E52-1E32-4A18-85F2-C704CFC561A1}" type="parTrans" cxnId="{0A2BF8DF-FDEC-4512-88B9-6EFB8FC4482B}">
      <dgm:prSet/>
      <dgm:spPr>
        <a:xfrm>
          <a:off x="5365690" y="1606895"/>
          <a:ext cx="162854" cy="499421"/>
        </a:xfrm>
        <a:custGeom>
          <a:avLst/>
          <a:gdLst/>
          <a:ahLst/>
          <a:cxnLst/>
          <a:rect l="0" t="0" r="0" b="0"/>
          <a:pathLst>
            <a:path>
              <a:moveTo>
                <a:pt x="0" y="0"/>
              </a:moveTo>
              <a:lnTo>
                <a:pt x="0" y="499421"/>
              </a:lnTo>
              <a:lnTo>
                <a:pt x="162854" y="499421"/>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E029A625-D84C-439E-8367-51D1ADD01D9C}" type="sibTrans" cxnId="{0A2BF8DF-FDEC-4512-88B9-6EFB8FC4482B}">
      <dgm:prSet/>
      <dgm:spPr/>
      <dgm:t>
        <a:bodyPr/>
        <a:lstStyle/>
        <a:p>
          <a:endParaRPr lang="en-US"/>
        </a:p>
      </dgm:t>
    </dgm:pt>
    <dgm:pt modelId="{F65BA6A3-328B-4A95-8F30-D6A081D0A1D2}">
      <dgm:prSet phldrT="[Text]"/>
      <dgm:spPr>
        <a:xfrm>
          <a:off x="5528545" y="2605738"/>
          <a:ext cx="1085698" cy="54284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dirty="0">
              <a:solidFill>
                <a:sysClr val="window" lastClr="FFFFFF"/>
              </a:solidFill>
              <a:latin typeface="Calibri" panose="020F0502020204030204"/>
              <a:ea typeface="+mn-ea"/>
              <a:cs typeface="+mn-cs"/>
            </a:rPr>
            <a:t>BEP</a:t>
          </a:r>
        </a:p>
        <a:p>
          <a:r>
            <a:rPr lang="en-US" dirty="0">
              <a:solidFill>
                <a:sysClr val="window" lastClr="FFFFFF"/>
              </a:solidFill>
              <a:latin typeface="Calibri" panose="020F0502020204030204"/>
              <a:ea typeface="+mn-ea"/>
              <a:cs typeface="+mn-cs"/>
            </a:rPr>
            <a:t>Teresa Eggleston</a:t>
          </a:r>
        </a:p>
      </dgm:t>
    </dgm:pt>
    <dgm:pt modelId="{FA838FCC-597E-4B8C-A30B-4EAC08BF77CE}" type="parTrans" cxnId="{B9AA0C0D-320C-468F-903D-25E20DC94C19}">
      <dgm:prSet/>
      <dgm:spPr>
        <a:xfrm>
          <a:off x="5365690" y="1606895"/>
          <a:ext cx="162854" cy="1270266"/>
        </a:xfrm>
        <a:custGeom>
          <a:avLst/>
          <a:gdLst/>
          <a:ahLst/>
          <a:cxnLst/>
          <a:rect l="0" t="0" r="0" b="0"/>
          <a:pathLst>
            <a:path>
              <a:moveTo>
                <a:pt x="0" y="0"/>
              </a:moveTo>
              <a:lnTo>
                <a:pt x="0" y="1270266"/>
              </a:lnTo>
              <a:lnTo>
                <a:pt x="162854" y="1270266"/>
              </a:lnTo>
            </a:path>
          </a:pathLst>
        </a:custGeom>
        <a:noFill/>
        <a:ln w="12700" cap="flat" cmpd="sng" algn="ctr">
          <a:solidFill>
            <a:srgbClr val="5B9BD5">
              <a:hueOff val="0"/>
              <a:satOff val="0"/>
              <a:lumOff val="0"/>
              <a:alphaOff val="0"/>
            </a:srgbClr>
          </a:solidFill>
          <a:prstDash val="solid"/>
          <a:miter lim="800000"/>
        </a:ln>
        <a:effectLst/>
      </dgm:spPr>
      <dgm:t>
        <a:bodyPr/>
        <a:lstStyle/>
        <a:p>
          <a:endParaRPr lang="en-US"/>
        </a:p>
      </dgm:t>
    </dgm:pt>
    <dgm:pt modelId="{7DEF0629-F9DB-43F5-8309-68DFE51C3062}" type="sibTrans" cxnId="{B9AA0C0D-320C-468F-903D-25E20DC94C19}">
      <dgm:prSet/>
      <dgm:spPr/>
      <dgm:t>
        <a:bodyPr/>
        <a:lstStyle/>
        <a:p>
          <a:endParaRPr lang="en-US"/>
        </a:p>
      </dgm:t>
    </dgm:pt>
    <dgm:pt modelId="{C0291677-E020-4B97-98C5-151ABEBA14E0}">
      <dgm:prSet phldrT="[Text]"/>
      <dgm:spPr>
        <a:xfrm>
          <a:off x="6570815"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GIB</a:t>
          </a:r>
        </a:p>
        <a:p>
          <a:r>
            <a:rPr lang="en-US">
              <a:solidFill>
                <a:sysClr val="window" lastClr="FFFFFF"/>
              </a:solidFill>
              <a:latin typeface="Calibri" panose="020F0502020204030204"/>
              <a:ea typeface="+mn-ea"/>
              <a:cs typeface="+mn-cs"/>
            </a:rPr>
            <a:t>Mike Jackson</a:t>
          </a:r>
        </a:p>
      </dgm:t>
    </dgm:pt>
    <dgm:pt modelId="{C84AE04F-9FFE-45D1-9DCF-985F0AC4F552}" type="parTrans" cxnId="{5CBA2D09-9BEB-4AD0-B273-59A9FC67FF27}">
      <dgm:prSet/>
      <dgm:spPr>
        <a:xfrm>
          <a:off x="4486275" y="836050"/>
          <a:ext cx="2627389" cy="227996"/>
        </a:xfrm>
        <a:custGeom>
          <a:avLst/>
          <a:gdLst/>
          <a:ahLst/>
          <a:cxnLst/>
          <a:rect l="0" t="0" r="0" b="0"/>
          <a:pathLst>
            <a:path>
              <a:moveTo>
                <a:pt x="0" y="0"/>
              </a:moveTo>
              <a:lnTo>
                <a:pt x="0" y="113998"/>
              </a:lnTo>
              <a:lnTo>
                <a:pt x="2627389" y="113998"/>
              </a:lnTo>
              <a:lnTo>
                <a:pt x="2627389"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BCAE807D-812B-4AE0-AC63-22B3AC19EF0A}" type="sibTrans" cxnId="{5CBA2D09-9BEB-4AD0-B273-59A9FC67FF27}">
      <dgm:prSet/>
      <dgm:spPr/>
      <dgm:t>
        <a:bodyPr/>
        <a:lstStyle/>
        <a:p>
          <a:endParaRPr lang="en-US"/>
        </a:p>
      </dgm:t>
    </dgm:pt>
    <dgm:pt modelId="{2F7350DF-DC57-4D62-B633-E015D1A1F564}">
      <dgm:prSet phldrT="[Text]"/>
      <dgm:spPr>
        <a:xfrm>
          <a:off x="7884510" y="1064046"/>
          <a:ext cx="1085698" cy="54284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US">
              <a:solidFill>
                <a:sysClr val="window" lastClr="FFFFFF"/>
              </a:solidFill>
              <a:latin typeface="Calibri" panose="020F0502020204030204"/>
              <a:ea typeface="+mn-ea"/>
              <a:cs typeface="+mn-cs"/>
            </a:rPr>
            <a:t>DAS</a:t>
          </a:r>
        </a:p>
        <a:p>
          <a:r>
            <a:rPr lang="en-US">
              <a:solidFill>
                <a:sysClr val="window" lastClr="FFFFFF"/>
              </a:solidFill>
              <a:latin typeface="Calibri" panose="020F0502020204030204"/>
              <a:ea typeface="+mn-ea"/>
              <a:cs typeface="+mn-cs"/>
            </a:rPr>
            <a:t>Rita McWhorter </a:t>
          </a:r>
        </a:p>
      </dgm:t>
    </dgm:pt>
    <dgm:pt modelId="{76E4FA14-41A5-488D-BD96-B7130ABE0D1A}" type="parTrans" cxnId="{199D3D53-6AD6-42D2-9C45-DB97784B45FB}">
      <dgm:prSet/>
      <dgm:spPr>
        <a:xfrm>
          <a:off x="4486275" y="836050"/>
          <a:ext cx="3941084" cy="227996"/>
        </a:xfrm>
        <a:custGeom>
          <a:avLst/>
          <a:gdLst/>
          <a:ahLst/>
          <a:cxnLst/>
          <a:rect l="0" t="0" r="0" b="0"/>
          <a:pathLst>
            <a:path>
              <a:moveTo>
                <a:pt x="0" y="0"/>
              </a:moveTo>
              <a:lnTo>
                <a:pt x="0" y="113998"/>
              </a:lnTo>
              <a:lnTo>
                <a:pt x="3941084" y="113998"/>
              </a:lnTo>
              <a:lnTo>
                <a:pt x="3941084" y="227996"/>
              </a:lnTo>
            </a:path>
          </a:pathLst>
        </a:custGeom>
        <a:noFill/>
        <a:ln w="12700" cap="flat" cmpd="sng" algn="ctr">
          <a:solidFill>
            <a:srgbClr val="70AD47">
              <a:hueOff val="0"/>
              <a:satOff val="0"/>
              <a:lumOff val="0"/>
              <a:alphaOff val="0"/>
            </a:srgbClr>
          </a:solidFill>
          <a:prstDash val="solid"/>
          <a:miter lim="800000"/>
        </a:ln>
        <a:effectLst/>
      </dgm:spPr>
      <dgm:t>
        <a:bodyPr/>
        <a:lstStyle/>
        <a:p>
          <a:endParaRPr lang="en-US"/>
        </a:p>
      </dgm:t>
    </dgm:pt>
    <dgm:pt modelId="{79F73C63-BD64-439D-BF83-F96E3A1D6C08}" type="sibTrans" cxnId="{199D3D53-6AD6-42D2-9C45-DB97784B45FB}">
      <dgm:prSet/>
      <dgm:spPr/>
      <dgm:t>
        <a:bodyPr/>
        <a:lstStyle/>
        <a:p>
          <a:endParaRPr lang="en-US"/>
        </a:p>
      </dgm:t>
    </dgm:pt>
    <dgm:pt modelId="{8CFB491B-B5C3-4C15-9D6A-F706FA2946DE}" type="pres">
      <dgm:prSet presAssocID="{4A739D3E-205F-448F-BF47-C9945864190C}" presName="hierChild1" presStyleCnt="0">
        <dgm:presLayoutVars>
          <dgm:orgChart val="1"/>
          <dgm:chPref val="1"/>
          <dgm:dir/>
          <dgm:animOne val="branch"/>
          <dgm:animLvl val="lvl"/>
          <dgm:resizeHandles/>
        </dgm:presLayoutVars>
      </dgm:prSet>
      <dgm:spPr/>
      <dgm:t>
        <a:bodyPr/>
        <a:lstStyle/>
        <a:p>
          <a:endParaRPr lang="en-US"/>
        </a:p>
      </dgm:t>
    </dgm:pt>
    <dgm:pt modelId="{27A13B7F-23C2-4E0D-8B99-725A6D479BBA}" type="pres">
      <dgm:prSet presAssocID="{DCBDE363-E69B-48B5-A3E8-46D406DE2375}" presName="hierRoot1" presStyleCnt="0">
        <dgm:presLayoutVars>
          <dgm:hierBranch val="init"/>
        </dgm:presLayoutVars>
      </dgm:prSet>
      <dgm:spPr/>
      <dgm:t>
        <a:bodyPr/>
        <a:lstStyle/>
        <a:p>
          <a:endParaRPr lang="en-US"/>
        </a:p>
      </dgm:t>
    </dgm:pt>
    <dgm:pt modelId="{02250B45-D043-437A-8AE8-D99A27BBBC68}" type="pres">
      <dgm:prSet presAssocID="{DCBDE363-E69B-48B5-A3E8-46D406DE2375}" presName="rootComposite1" presStyleCnt="0"/>
      <dgm:spPr/>
      <dgm:t>
        <a:bodyPr/>
        <a:lstStyle/>
        <a:p>
          <a:endParaRPr lang="en-US"/>
        </a:p>
      </dgm:t>
    </dgm:pt>
    <dgm:pt modelId="{3F5799BE-EBDB-4AA8-98CE-FF7858CD56F6}" type="pres">
      <dgm:prSet presAssocID="{DCBDE363-E69B-48B5-A3E8-46D406DE2375}" presName="rootText1" presStyleLbl="node0" presStyleIdx="0" presStyleCnt="1">
        <dgm:presLayoutVars>
          <dgm:chPref val="3"/>
        </dgm:presLayoutVars>
      </dgm:prSet>
      <dgm:spPr/>
      <dgm:t>
        <a:bodyPr/>
        <a:lstStyle/>
        <a:p>
          <a:endParaRPr lang="en-US"/>
        </a:p>
      </dgm:t>
    </dgm:pt>
    <dgm:pt modelId="{34C4CA72-9A83-4FB8-84E3-75BDE8B744DB}" type="pres">
      <dgm:prSet presAssocID="{DCBDE363-E69B-48B5-A3E8-46D406DE2375}" presName="rootConnector1" presStyleLbl="node1" presStyleIdx="0" presStyleCnt="0"/>
      <dgm:spPr/>
      <dgm:t>
        <a:bodyPr/>
        <a:lstStyle/>
        <a:p>
          <a:endParaRPr lang="en-US"/>
        </a:p>
      </dgm:t>
    </dgm:pt>
    <dgm:pt modelId="{2E60A326-06FB-49C1-A223-8E820A7AF55F}" type="pres">
      <dgm:prSet presAssocID="{DCBDE363-E69B-48B5-A3E8-46D406DE2375}" presName="hierChild2" presStyleCnt="0"/>
      <dgm:spPr/>
      <dgm:t>
        <a:bodyPr/>
        <a:lstStyle/>
        <a:p>
          <a:endParaRPr lang="en-US"/>
        </a:p>
      </dgm:t>
    </dgm:pt>
    <dgm:pt modelId="{E256CE2C-51A8-4F18-B9C6-22227AA3DA46}" type="pres">
      <dgm:prSet presAssocID="{3760661C-076A-4E40-B9BD-0F0AF9B009B9}" presName="Name37" presStyleLbl="parChTrans1D2" presStyleIdx="0" presStyleCnt="7"/>
      <dgm:spPr/>
      <dgm:t>
        <a:bodyPr/>
        <a:lstStyle/>
        <a:p>
          <a:endParaRPr lang="en-US"/>
        </a:p>
      </dgm:t>
    </dgm:pt>
    <dgm:pt modelId="{34403A8F-9B6B-4F92-BE1F-3336E60CAC73}" type="pres">
      <dgm:prSet presAssocID="{19270234-B6E6-4047-BC74-D84B54C85F5E}" presName="hierRoot2" presStyleCnt="0">
        <dgm:presLayoutVars>
          <dgm:hierBranch val="init"/>
        </dgm:presLayoutVars>
      </dgm:prSet>
      <dgm:spPr/>
      <dgm:t>
        <a:bodyPr/>
        <a:lstStyle/>
        <a:p>
          <a:endParaRPr lang="en-US"/>
        </a:p>
      </dgm:t>
    </dgm:pt>
    <dgm:pt modelId="{9E00AB2E-6E73-4A68-B89D-9FF826812E45}" type="pres">
      <dgm:prSet presAssocID="{19270234-B6E6-4047-BC74-D84B54C85F5E}" presName="rootComposite" presStyleCnt="0"/>
      <dgm:spPr/>
      <dgm:t>
        <a:bodyPr/>
        <a:lstStyle/>
        <a:p>
          <a:endParaRPr lang="en-US"/>
        </a:p>
      </dgm:t>
    </dgm:pt>
    <dgm:pt modelId="{3B3633B1-8EAC-4F17-B480-239742B52B7F}" type="pres">
      <dgm:prSet presAssocID="{19270234-B6E6-4047-BC74-D84B54C85F5E}" presName="rootText" presStyleLbl="node2" presStyleIdx="0" presStyleCnt="7">
        <dgm:presLayoutVars>
          <dgm:chPref val="3"/>
        </dgm:presLayoutVars>
      </dgm:prSet>
      <dgm:spPr/>
      <dgm:t>
        <a:bodyPr/>
        <a:lstStyle/>
        <a:p>
          <a:endParaRPr lang="en-US"/>
        </a:p>
      </dgm:t>
    </dgm:pt>
    <dgm:pt modelId="{6A667495-7667-43D1-AA96-97277BF9D681}" type="pres">
      <dgm:prSet presAssocID="{19270234-B6E6-4047-BC74-D84B54C85F5E}" presName="rootConnector" presStyleLbl="node2" presStyleIdx="0" presStyleCnt="7"/>
      <dgm:spPr/>
      <dgm:t>
        <a:bodyPr/>
        <a:lstStyle/>
        <a:p>
          <a:endParaRPr lang="en-US"/>
        </a:p>
      </dgm:t>
    </dgm:pt>
    <dgm:pt modelId="{43ECA544-90A5-465C-83A7-96C6CDB5A051}" type="pres">
      <dgm:prSet presAssocID="{19270234-B6E6-4047-BC74-D84B54C85F5E}" presName="hierChild4" presStyleCnt="0"/>
      <dgm:spPr/>
      <dgm:t>
        <a:bodyPr/>
        <a:lstStyle/>
        <a:p>
          <a:endParaRPr lang="en-US"/>
        </a:p>
      </dgm:t>
    </dgm:pt>
    <dgm:pt modelId="{B2C6D9FE-AEDA-4570-A40C-FE904D652008}" type="pres">
      <dgm:prSet presAssocID="{19270234-B6E6-4047-BC74-D84B54C85F5E}" presName="hierChild5" presStyleCnt="0"/>
      <dgm:spPr/>
      <dgm:t>
        <a:bodyPr/>
        <a:lstStyle/>
        <a:p>
          <a:endParaRPr lang="en-US"/>
        </a:p>
      </dgm:t>
    </dgm:pt>
    <dgm:pt modelId="{819EE0CD-874E-4E9D-AF23-C38195ECF5FB}" type="pres">
      <dgm:prSet presAssocID="{34E5AA4A-B084-4AA7-85C4-272CF79ACF90}" presName="Name37" presStyleLbl="parChTrans1D2" presStyleIdx="1" presStyleCnt="7"/>
      <dgm:spPr/>
      <dgm:t>
        <a:bodyPr/>
        <a:lstStyle/>
        <a:p>
          <a:endParaRPr lang="en-US"/>
        </a:p>
      </dgm:t>
    </dgm:pt>
    <dgm:pt modelId="{53D440C5-4008-4511-92E5-3DB91D5F7D7B}" type="pres">
      <dgm:prSet presAssocID="{368BE0C7-AE33-4742-AE9C-E8401BC5F8E0}" presName="hierRoot2" presStyleCnt="0">
        <dgm:presLayoutVars>
          <dgm:hierBranch val="init"/>
        </dgm:presLayoutVars>
      </dgm:prSet>
      <dgm:spPr/>
      <dgm:t>
        <a:bodyPr/>
        <a:lstStyle/>
        <a:p>
          <a:endParaRPr lang="en-US"/>
        </a:p>
      </dgm:t>
    </dgm:pt>
    <dgm:pt modelId="{73660577-587C-4160-82CD-A6300342203A}" type="pres">
      <dgm:prSet presAssocID="{368BE0C7-AE33-4742-AE9C-E8401BC5F8E0}" presName="rootComposite" presStyleCnt="0"/>
      <dgm:spPr/>
      <dgm:t>
        <a:bodyPr/>
        <a:lstStyle/>
        <a:p>
          <a:endParaRPr lang="en-US"/>
        </a:p>
      </dgm:t>
    </dgm:pt>
    <dgm:pt modelId="{2A6F54A9-9562-423C-BB02-814B561A909B}" type="pres">
      <dgm:prSet presAssocID="{368BE0C7-AE33-4742-AE9C-E8401BC5F8E0}" presName="rootText" presStyleLbl="node2" presStyleIdx="1" presStyleCnt="7">
        <dgm:presLayoutVars>
          <dgm:chPref val="3"/>
        </dgm:presLayoutVars>
      </dgm:prSet>
      <dgm:spPr/>
      <dgm:t>
        <a:bodyPr/>
        <a:lstStyle/>
        <a:p>
          <a:endParaRPr lang="en-US"/>
        </a:p>
      </dgm:t>
    </dgm:pt>
    <dgm:pt modelId="{D321D6F2-D9CD-4EB4-80FD-9F7F08B23BB7}" type="pres">
      <dgm:prSet presAssocID="{368BE0C7-AE33-4742-AE9C-E8401BC5F8E0}" presName="rootConnector" presStyleLbl="node2" presStyleIdx="1" presStyleCnt="7"/>
      <dgm:spPr/>
      <dgm:t>
        <a:bodyPr/>
        <a:lstStyle/>
        <a:p>
          <a:endParaRPr lang="en-US"/>
        </a:p>
      </dgm:t>
    </dgm:pt>
    <dgm:pt modelId="{7A7AEED4-580D-42B0-9848-3F29547F8511}" type="pres">
      <dgm:prSet presAssocID="{368BE0C7-AE33-4742-AE9C-E8401BC5F8E0}" presName="hierChild4" presStyleCnt="0"/>
      <dgm:spPr/>
      <dgm:t>
        <a:bodyPr/>
        <a:lstStyle/>
        <a:p>
          <a:endParaRPr lang="en-US"/>
        </a:p>
      </dgm:t>
    </dgm:pt>
    <dgm:pt modelId="{D3CF5B79-1D49-4243-AEFC-06831EB86ECC}" type="pres">
      <dgm:prSet presAssocID="{1A0EE6ED-8D02-4E45-B9DF-A55D51900676}" presName="Name37" presStyleLbl="parChTrans1D3" presStyleIdx="0" presStyleCnt="6"/>
      <dgm:spPr/>
      <dgm:t>
        <a:bodyPr/>
        <a:lstStyle/>
        <a:p>
          <a:endParaRPr lang="en-US"/>
        </a:p>
      </dgm:t>
    </dgm:pt>
    <dgm:pt modelId="{5232F078-12B3-4496-83BC-BCF78D8DEE1B}" type="pres">
      <dgm:prSet presAssocID="{82242254-FEEC-4E97-8DE9-437FD8ADA563}" presName="hierRoot2" presStyleCnt="0">
        <dgm:presLayoutVars>
          <dgm:hierBranch val="init"/>
        </dgm:presLayoutVars>
      </dgm:prSet>
      <dgm:spPr/>
      <dgm:t>
        <a:bodyPr/>
        <a:lstStyle/>
        <a:p>
          <a:endParaRPr lang="en-US"/>
        </a:p>
      </dgm:t>
    </dgm:pt>
    <dgm:pt modelId="{291D744A-7E8C-41CE-87AB-950A2D14EF75}" type="pres">
      <dgm:prSet presAssocID="{82242254-FEEC-4E97-8DE9-437FD8ADA563}" presName="rootComposite" presStyleCnt="0"/>
      <dgm:spPr/>
      <dgm:t>
        <a:bodyPr/>
        <a:lstStyle/>
        <a:p>
          <a:endParaRPr lang="en-US"/>
        </a:p>
      </dgm:t>
    </dgm:pt>
    <dgm:pt modelId="{86A973A1-9DA5-4542-BE40-28C5A0498DDA}" type="pres">
      <dgm:prSet presAssocID="{82242254-FEEC-4E97-8DE9-437FD8ADA563}" presName="rootText" presStyleLbl="node3" presStyleIdx="0" presStyleCnt="6" custLinFactNeighborX="868">
        <dgm:presLayoutVars>
          <dgm:chPref val="3"/>
        </dgm:presLayoutVars>
      </dgm:prSet>
      <dgm:spPr/>
      <dgm:t>
        <a:bodyPr/>
        <a:lstStyle/>
        <a:p>
          <a:endParaRPr lang="en-US"/>
        </a:p>
      </dgm:t>
    </dgm:pt>
    <dgm:pt modelId="{1439E197-FF1E-4B7F-8E46-5E1E763D9725}" type="pres">
      <dgm:prSet presAssocID="{82242254-FEEC-4E97-8DE9-437FD8ADA563}" presName="rootConnector" presStyleLbl="node3" presStyleIdx="0" presStyleCnt="6"/>
      <dgm:spPr/>
      <dgm:t>
        <a:bodyPr/>
        <a:lstStyle/>
        <a:p>
          <a:endParaRPr lang="en-US"/>
        </a:p>
      </dgm:t>
    </dgm:pt>
    <dgm:pt modelId="{E524D439-EB95-40CB-86C8-16FE6F78B07B}" type="pres">
      <dgm:prSet presAssocID="{82242254-FEEC-4E97-8DE9-437FD8ADA563}" presName="hierChild4" presStyleCnt="0"/>
      <dgm:spPr/>
      <dgm:t>
        <a:bodyPr/>
        <a:lstStyle/>
        <a:p>
          <a:endParaRPr lang="en-US"/>
        </a:p>
      </dgm:t>
    </dgm:pt>
    <dgm:pt modelId="{C16FE4EA-C13D-4C8D-9471-68B4FCE17B96}" type="pres">
      <dgm:prSet presAssocID="{82242254-FEEC-4E97-8DE9-437FD8ADA563}" presName="hierChild5" presStyleCnt="0"/>
      <dgm:spPr/>
      <dgm:t>
        <a:bodyPr/>
        <a:lstStyle/>
        <a:p>
          <a:endParaRPr lang="en-US"/>
        </a:p>
      </dgm:t>
    </dgm:pt>
    <dgm:pt modelId="{FF1E85EF-712E-41BD-B971-99EA2145EB9E}" type="pres">
      <dgm:prSet presAssocID="{F98C56DA-E3B7-476F-84F7-F298FDDB0778}" presName="Name37" presStyleLbl="parChTrans1D3" presStyleIdx="1" presStyleCnt="6"/>
      <dgm:spPr/>
      <dgm:t>
        <a:bodyPr/>
        <a:lstStyle/>
        <a:p>
          <a:endParaRPr lang="en-US"/>
        </a:p>
      </dgm:t>
    </dgm:pt>
    <dgm:pt modelId="{65D1D795-2F14-4852-921F-22F615DF3490}" type="pres">
      <dgm:prSet presAssocID="{20A7C305-E71C-468E-BF6B-BA39F9E37A69}" presName="hierRoot2" presStyleCnt="0">
        <dgm:presLayoutVars>
          <dgm:hierBranch val="init"/>
        </dgm:presLayoutVars>
      </dgm:prSet>
      <dgm:spPr/>
      <dgm:t>
        <a:bodyPr/>
        <a:lstStyle/>
        <a:p>
          <a:endParaRPr lang="en-US"/>
        </a:p>
      </dgm:t>
    </dgm:pt>
    <dgm:pt modelId="{42AA512A-1AE2-4896-9625-D9F9E2FCB216}" type="pres">
      <dgm:prSet presAssocID="{20A7C305-E71C-468E-BF6B-BA39F9E37A69}" presName="rootComposite" presStyleCnt="0"/>
      <dgm:spPr/>
      <dgm:t>
        <a:bodyPr/>
        <a:lstStyle/>
        <a:p>
          <a:endParaRPr lang="en-US"/>
        </a:p>
      </dgm:t>
    </dgm:pt>
    <dgm:pt modelId="{E2770C92-0614-419B-84B7-D9C4B05EBD2A}" type="pres">
      <dgm:prSet presAssocID="{20A7C305-E71C-468E-BF6B-BA39F9E37A69}" presName="rootText" presStyleLbl="node3" presStyleIdx="1" presStyleCnt="6" custLinFactNeighborY="58956">
        <dgm:presLayoutVars>
          <dgm:chPref val="3"/>
        </dgm:presLayoutVars>
      </dgm:prSet>
      <dgm:spPr/>
      <dgm:t>
        <a:bodyPr/>
        <a:lstStyle/>
        <a:p>
          <a:endParaRPr lang="en-US"/>
        </a:p>
      </dgm:t>
    </dgm:pt>
    <dgm:pt modelId="{70DDA132-0C66-4F74-ADC1-F2F2FAFB2E77}" type="pres">
      <dgm:prSet presAssocID="{20A7C305-E71C-468E-BF6B-BA39F9E37A69}" presName="rootConnector" presStyleLbl="node3" presStyleIdx="1" presStyleCnt="6"/>
      <dgm:spPr/>
      <dgm:t>
        <a:bodyPr/>
        <a:lstStyle/>
        <a:p>
          <a:endParaRPr lang="en-US"/>
        </a:p>
      </dgm:t>
    </dgm:pt>
    <dgm:pt modelId="{5013579F-D67B-4EBB-86E2-FBC20330D0AB}" type="pres">
      <dgm:prSet presAssocID="{20A7C305-E71C-468E-BF6B-BA39F9E37A69}" presName="hierChild4" presStyleCnt="0"/>
      <dgm:spPr/>
      <dgm:t>
        <a:bodyPr/>
        <a:lstStyle/>
        <a:p>
          <a:endParaRPr lang="en-US"/>
        </a:p>
      </dgm:t>
    </dgm:pt>
    <dgm:pt modelId="{59C5E60F-3CF7-4FB9-9796-2A1F3FD2889B}" type="pres">
      <dgm:prSet presAssocID="{20A7C305-E71C-468E-BF6B-BA39F9E37A69}" presName="hierChild5" presStyleCnt="0"/>
      <dgm:spPr/>
      <dgm:t>
        <a:bodyPr/>
        <a:lstStyle/>
        <a:p>
          <a:endParaRPr lang="en-US"/>
        </a:p>
      </dgm:t>
    </dgm:pt>
    <dgm:pt modelId="{AF9A8D44-82BD-48CA-858C-B102CA6A5F5E}" type="pres">
      <dgm:prSet presAssocID="{9168DAA0-3D70-47DF-9E55-6C7780CDCE03}" presName="Name37" presStyleLbl="parChTrans1D3" presStyleIdx="2" presStyleCnt="6"/>
      <dgm:spPr/>
      <dgm:t>
        <a:bodyPr/>
        <a:lstStyle/>
        <a:p>
          <a:endParaRPr lang="en-US"/>
        </a:p>
      </dgm:t>
    </dgm:pt>
    <dgm:pt modelId="{2D0F7CB8-A92D-46AF-88B0-B10AFB817039}" type="pres">
      <dgm:prSet presAssocID="{AA6AD171-7E40-4C83-984D-9566F249EB91}" presName="hierRoot2" presStyleCnt="0">
        <dgm:presLayoutVars>
          <dgm:hierBranch val="init"/>
        </dgm:presLayoutVars>
      </dgm:prSet>
      <dgm:spPr/>
      <dgm:t>
        <a:bodyPr/>
        <a:lstStyle/>
        <a:p>
          <a:endParaRPr lang="en-US"/>
        </a:p>
      </dgm:t>
    </dgm:pt>
    <dgm:pt modelId="{16022EC2-1A72-41F1-9716-7B287EAA160E}" type="pres">
      <dgm:prSet presAssocID="{AA6AD171-7E40-4C83-984D-9566F249EB91}" presName="rootComposite" presStyleCnt="0"/>
      <dgm:spPr/>
      <dgm:t>
        <a:bodyPr/>
        <a:lstStyle/>
        <a:p>
          <a:endParaRPr lang="en-US"/>
        </a:p>
      </dgm:t>
    </dgm:pt>
    <dgm:pt modelId="{84FCB3D3-FCF4-446D-BBBF-5FFFB5DB8BA1}" type="pres">
      <dgm:prSet presAssocID="{AA6AD171-7E40-4C83-984D-9566F249EB91}" presName="rootText" presStyleLbl="node3" presStyleIdx="2" presStyleCnt="6" custLinFactNeighborX="-2106" custLinFactNeighborY="90539">
        <dgm:presLayoutVars>
          <dgm:chPref val="3"/>
        </dgm:presLayoutVars>
      </dgm:prSet>
      <dgm:spPr/>
      <dgm:t>
        <a:bodyPr/>
        <a:lstStyle/>
        <a:p>
          <a:endParaRPr lang="en-US"/>
        </a:p>
      </dgm:t>
    </dgm:pt>
    <dgm:pt modelId="{A766ED68-54ED-45FF-A64E-DC8C4643DFC2}" type="pres">
      <dgm:prSet presAssocID="{AA6AD171-7E40-4C83-984D-9566F249EB91}" presName="rootConnector" presStyleLbl="node3" presStyleIdx="2" presStyleCnt="6"/>
      <dgm:spPr/>
      <dgm:t>
        <a:bodyPr/>
        <a:lstStyle/>
        <a:p>
          <a:endParaRPr lang="en-US"/>
        </a:p>
      </dgm:t>
    </dgm:pt>
    <dgm:pt modelId="{7E9BE5F3-A4AC-4492-8664-CAA4D3D40D06}" type="pres">
      <dgm:prSet presAssocID="{AA6AD171-7E40-4C83-984D-9566F249EB91}" presName="hierChild4" presStyleCnt="0"/>
      <dgm:spPr/>
      <dgm:t>
        <a:bodyPr/>
        <a:lstStyle/>
        <a:p>
          <a:endParaRPr lang="en-US"/>
        </a:p>
      </dgm:t>
    </dgm:pt>
    <dgm:pt modelId="{927AC065-62C3-4059-A198-E0391E3F03CD}" type="pres">
      <dgm:prSet presAssocID="{AA6AD171-7E40-4C83-984D-9566F249EB91}" presName="hierChild5" presStyleCnt="0"/>
      <dgm:spPr/>
      <dgm:t>
        <a:bodyPr/>
        <a:lstStyle/>
        <a:p>
          <a:endParaRPr lang="en-US"/>
        </a:p>
      </dgm:t>
    </dgm:pt>
    <dgm:pt modelId="{A5AEB538-BE68-4335-BF04-1093816CAA37}" type="pres">
      <dgm:prSet presAssocID="{8F38AF8C-15AA-4A61-9C1D-284ED34105EE}" presName="Name37" presStyleLbl="parChTrans1D3" presStyleIdx="3" presStyleCnt="6"/>
      <dgm:spPr/>
      <dgm:t>
        <a:bodyPr/>
        <a:lstStyle/>
        <a:p>
          <a:endParaRPr lang="en-US"/>
        </a:p>
      </dgm:t>
    </dgm:pt>
    <dgm:pt modelId="{994806FF-E00E-468C-9E0A-BF8B49D465C3}" type="pres">
      <dgm:prSet presAssocID="{6C1D0BB8-C3A1-45CA-B6C2-F2AED6B622A5}" presName="hierRoot2" presStyleCnt="0">
        <dgm:presLayoutVars>
          <dgm:hierBranch val="init"/>
        </dgm:presLayoutVars>
      </dgm:prSet>
      <dgm:spPr/>
      <dgm:t>
        <a:bodyPr/>
        <a:lstStyle/>
        <a:p>
          <a:endParaRPr lang="en-US"/>
        </a:p>
      </dgm:t>
    </dgm:pt>
    <dgm:pt modelId="{67E34CD5-42C2-4632-A4F8-2959C758354F}" type="pres">
      <dgm:prSet presAssocID="{6C1D0BB8-C3A1-45CA-B6C2-F2AED6B622A5}" presName="rootComposite" presStyleCnt="0"/>
      <dgm:spPr/>
      <dgm:t>
        <a:bodyPr/>
        <a:lstStyle/>
        <a:p>
          <a:endParaRPr lang="en-US"/>
        </a:p>
      </dgm:t>
    </dgm:pt>
    <dgm:pt modelId="{9BC0D099-3913-48D1-8368-0FBDA1A9E116}" type="pres">
      <dgm:prSet presAssocID="{6C1D0BB8-C3A1-45CA-B6C2-F2AED6B622A5}" presName="rootText" presStyleLbl="node3" presStyleIdx="3" presStyleCnt="6" custLinFactY="57917" custLinFactNeighborX="-2106" custLinFactNeighborY="100000">
        <dgm:presLayoutVars>
          <dgm:chPref val="3"/>
        </dgm:presLayoutVars>
      </dgm:prSet>
      <dgm:spPr/>
      <dgm:t>
        <a:bodyPr/>
        <a:lstStyle/>
        <a:p>
          <a:endParaRPr lang="en-US"/>
        </a:p>
      </dgm:t>
    </dgm:pt>
    <dgm:pt modelId="{73308C98-E567-477E-B7A8-7C2601D4D4E8}" type="pres">
      <dgm:prSet presAssocID="{6C1D0BB8-C3A1-45CA-B6C2-F2AED6B622A5}" presName="rootConnector" presStyleLbl="node3" presStyleIdx="3" presStyleCnt="6"/>
      <dgm:spPr/>
      <dgm:t>
        <a:bodyPr/>
        <a:lstStyle/>
        <a:p>
          <a:endParaRPr lang="en-US"/>
        </a:p>
      </dgm:t>
    </dgm:pt>
    <dgm:pt modelId="{0A6589D1-E39C-470B-9D4B-66EC9F2329E8}" type="pres">
      <dgm:prSet presAssocID="{6C1D0BB8-C3A1-45CA-B6C2-F2AED6B622A5}" presName="hierChild4" presStyleCnt="0"/>
      <dgm:spPr/>
      <dgm:t>
        <a:bodyPr/>
        <a:lstStyle/>
        <a:p>
          <a:endParaRPr lang="en-US"/>
        </a:p>
      </dgm:t>
    </dgm:pt>
    <dgm:pt modelId="{D00EBBC2-371A-4E7A-95CD-0AD7D4C883F3}" type="pres">
      <dgm:prSet presAssocID="{6C1D0BB8-C3A1-45CA-B6C2-F2AED6B622A5}" presName="hierChild5" presStyleCnt="0"/>
      <dgm:spPr/>
      <dgm:t>
        <a:bodyPr/>
        <a:lstStyle/>
        <a:p>
          <a:endParaRPr lang="en-US"/>
        </a:p>
      </dgm:t>
    </dgm:pt>
    <dgm:pt modelId="{0CCC183B-8216-4C03-84B6-BFEFE1FEA34E}" type="pres">
      <dgm:prSet presAssocID="{368BE0C7-AE33-4742-AE9C-E8401BC5F8E0}" presName="hierChild5" presStyleCnt="0"/>
      <dgm:spPr/>
      <dgm:t>
        <a:bodyPr/>
        <a:lstStyle/>
        <a:p>
          <a:endParaRPr lang="en-US"/>
        </a:p>
      </dgm:t>
    </dgm:pt>
    <dgm:pt modelId="{642F1896-5280-49C4-891F-A56634160A24}" type="pres">
      <dgm:prSet presAssocID="{3963FA31-2945-484A-896B-C3C5F36E9637}" presName="Name37" presStyleLbl="parChTrans1D2" presStyleIdx="2" presStyleCnt="7"/>
      <dgm:spPr/>
      <dgm:t>
        <a:bodyPr/>
        <a:lstStyle/>
        <a:p>
          <a:endParaRPr lang="en-US"/>
        </a:p>
      </dgm:t>
    </dgm:pt>
    <dgm:pt modelId="{EEEF97A7-D072-4446-AEBD-66DC545C1387}" type="pres">
      <dgm:prSet presAssocID="{AD8A280C-3BBE-42EB-9222-8299286BE98D}" presName="hierRoot2" presStyleCnt="0">
        <dgm:presLayoutVars>
          <dgm:hierBranch val="init"/>
        </dgm:presLayoutVars>
      </dgm:prSet>
      <dgm:spPr/>
      <dgm:t>
        <a:bodyPr/>
        <a:lstStyle/>
        <a:p>
          <a:endParaRPr lang="en-US"/>
        </a:p>
      </dgm:t>
    </dgm:pt>
    <dgm:pt modelId="{A2D138E5-41D4-4328-8A75-3BB2A540ACF6}" type="pres">
      <dgm:prSet presAssocID="{AD8A280C-3BBE-42EB-9222-8299286BE98D}" presName="rootComposite" presStyleCnt="0"/>
      <dgm:spPr/>
      <dgm:t>
        <a:bodyPr/>
        <a:lstStyle/>
        <a:p>
          <a:endParaRPr lang="en-US"/>
        </a:p>
      </dgm:t>
    </dgm:pt>
    <dgm:pt modelId="{97C0C9C2-EBA0-420B-A9CB-E2C12442B702}" type="pres">
      <dgm:prSet presAssocID="{AD8A280C-3BBE-42EB-9222-8299286BE98D}" presName="rootText" presStyleLbl="node2" presStyleIdx="2" presStyleCnt="7">
        <dgm:presLayoutVars>
          <dgm:chPref val="3"/>
        </dgm:presLayoutVars>
      </dgm:prSet>
      <dgm:spPr/>
      <dgm:t>
        <a:bodyPr/>
        <a:lstStyle/>
        <a:p>
          <a:endParaRPr lang="en-US"/>
        </a:p>
      </dgm:t>
    </dgm:pt>
    <dgm:pt modelId="{EF3A2B9C-09C0-4745-8F86-50F10275C7C8}" type="pres">
      <dgm:prSet presAssocID="{AD8A280C-3BBE-42EB-9222-8299286BE98D}" presName="rootConnector" presStyleLbl="node2" presStyleIdx="2" presStyleCnt="7"/>
      <dgm:spPr/>
      <dgm:t>
        <a:bodyPr/>
        <a:lstStyle/>
        <a:p>
          <a:endParaRPr lang="en-US"/>
        </a:p>
      </dgm:t>
    </dgm:pt>
    <dgm:pt modelId="{4548D5A8-939A-48C5-AEF1-0B05A94CD3C3}" type="pres">
      <dgm:prSet presAssocID="{AD8A280C-3BBE-42EB-9222-8299286BE98D}" presName="hierChild4" presStyleCnt="0"/>
      <dgm:spPr/>
      <dgm:t>
        <a:bodyPr/>
        <a:lstStyle/>
        <a:p>
          <a:endParaRPr lang="en-US"/>
        </a:p>
      </dgm:t>
    </dgm:pt>
    <dgm:pt modelId="{448E33DB-23F7-4CA9-A404-66832A06BD12}" type="pres">
      <dgm:prSet presAssocID="{AD8A280C-3BBE-42EB-9222-8299286BE98D}" presName="hierChild5" presStyleCnt="0"/>
      <dgm:spPr/>
      <dgm:t>
        <a:bodyPr/>
        <a:lstStyle/>
        <a:p>
          <a:endParaRPr lang="en-US"/>
        </a:p>
      </dgm:t>
    </dgm:pt>
    <dgm:pt modelId="{27832410-77DC-4DE3-B70B-286B904EB047}" type="pres">
      <dgm:prSet presAssocID="{B2C8809E-8C5F-468E-A5CD-93F8AD95755E}" presName="Name37" presStyleLbl="parChTrans1D2" presStyleIdx="3" presStyleCnt="7"/>
      <dgm:spPr/>
      <dgm:t>
        <a:bodyPr/>
        <a:lstStyle/>
        <a:p>
          <a:endParaRPr lang="en-US"/>
        </a:p>
      </dgm:t>
    </dgm:pt>
    <dgm:pt modelId="{9F3ABE06-F78C-4462-8382-B425D217E94B}" type="pres">
      <dgm:prSet presAssocID="{F49E04FE-DF1F-4F42-A11A-7B7A61AC3E26}" presName="hierRoot2" presStyleCnt="0">
        <dgm:presLayoutVars>
          <dgm:hierBranch val="init"/>
        </dgm:presLayoutVars>
      </dgm:prSet>
      <dgm:spPr/>
      <dgm:t>
        <a:bodyPr/>
        <a:lstStyle/>
        <a:p>
          <a:endParaRPr lang="en-US"/>
        </a:p>
      </dgm:t>
    </dgm:pt>
    <dgm:pt modelId="{6B6E44EC-3129-4D05-AB00-16CE80BA9807}" type="pres">
      <dgm:prSet presAssocID="{F49E04FE-DF1F-4F42-A11A-7B7A61AC3E26}" presName="rootComposite" presStyleCnt="0"/>
      <dgm:spPr/>
      <dgm:t>
        <a:bodyPr/>
        <a:lstStyle/>
        <a:p>
          <a:endParaRPr lang="en-US"/>
        </a:p>
      </dgm:t>
    </dgm:pt>
    <dgm:pt modelId="{6E60DE13-BF4F-4AF0-AF0D-4908A6072401}" type="pres">
      <dgm:prSet presAssocID="{F49E04FE-DF1F-4F42-A11A-7B7A61AC3E26}" presName="rootText" presStyleLbl="node2" presStyleIdx="3" presStyleCnt="7">
        <dgm:presLayoutVars>
          <dgm:chPref val="3"/>
        </dgm:presLayoutVars>
      </dgm:prSet>
      <dgm:spPr/>
      <dgm:t>
        <a:bodyPr/>
        <a:lstStyle/>
        <a:p>
          <a:endParaRPr lang="en-US"/>
        </a:p>
      </dgm:t>
    </dgm:pt>
    <dgm:pt modelId="{0C5F0EAC-CA96-4F6D-93E2-33AEE96D85B8}" type="pres">
      <dgm:prSet presAssocID="{F49E04FE-DF1F-4F42-A11A-7B7A61AC3E26}" presName="rootConnector" presStyleLbl="node2" presStyleIdx="3" presStyleCnt="7"/>
      <dgm:spPr/>
      <dgm:t>
        <a:bodyPr/>
        <a:lstStyle/>
        <a:p>
          <a:endParaRPr lang="en-US"/>
        </a:p>
      </dgm:t>
    </dgm:pt>
    <dgm:pt modelId="{79AA63A7-4F81-464B-9CA8-91F1267775AA}" type="pres">
      <dgm:prSet presAssocID="{F49E04FE-DF1F-4F42-A11A-7B7A61AC3E26}" presName="hierChild4" presStyleCnt="0"/>
      <dgm:spPr/>
      <dgm:t>
        <a:bodyPr/>
        <a:lstStyle/>
        <a:p>
          <a:endParaRPr lang="en-US"/>
        </a:p>
      </dgm:t>
    </dgm:pt>
    <dgm:pt modelId="{F1AFF804-0032-4F98-9039-CD4ABBBE14B8}" type="pres">
      <dgm:prSet presAssocID="{F49E04FE-DF1F-4F42-A11A-7B7A61AC3E26}" presName="hierChild5" presStyleCnt="0"/>
      <dgm:spPr/>
      <dgm:t>
        <a:bodyPr/>
        <a:lstStyle/>
        <a:p>
          <a:endParaRPr lang="en-US"/>
        </a:p>
      </dgm:t>
    </dgm:pt>
    <dgm:pt modelId="{0690B133-F6CA-4396-BB5D-55FED4EEB946}" type="pres">
      <dgm:prSet presAssocID="{C4A0B112-D3B1-4DF5-887A-9EA5536741AB}" presName="Name37" presStyleLbl="parChTrans1D2" presStyleIdx="4" presStyleCnt="7"/>
      <dgm:spPr/>
      <dgm:t>
        <a:bodyPr/>
        <a:lstStyle/>
        <a:p>
          <a:endParaRPr lang="en-US"/>
        </a:p>
      </dgm:t>
    </dgm:pt>
    <dgm:pt modelId="{A38AD3BE-6DB7-4ABA-9485-5F33EB234821}" type="pres">
      <dgm:prSet presAssocID="{2A406D32-25F5-4917-8B80-B6B2932B0B90}" presName="hierRoot2" presStyleCnt="0">
        <dgm:presLayoutVars>
          <dgm:hierBranch val="init"/>
        </dgm:presLayoutVars>
      </dgm:prSet>
      <dgm:spPr/>
      <dgm:t>
        <a:bodyPr/>
        <a:lstStyle/>
        <a:p>
          <a:endParaRPr lang="en-US"/>
        </a:p>
      </dgm:t>
    </dgm:pt>
    <dgm:pt modelId="{B3AEE299-ED80-4D07-ACD3-9FE0C1B210F5}" type="pres">
      <dgm:prSet presAssocID="{2A406D32-25F5-4917-8B80-B6B2932B0B90}" presName="rootComposite" presStyleCnt="0"/>
      <dgm:spPr/>
      <dgm:t>
        <a:bodyPr/>
        <a:lstStyle/>
        <a:p>
          <a:endParaRPr lang="en-US"/>
        </a:p>
      </dgm:t>
    </dgm:pt>
    <dgm:pt modelId="{142DBDA2-C4EE-4B9D-A653-6D16B7334F92}" type="pres">
      <dgm:prSet presAssocID="{2A406D32-25F5-4917-8B80-B6B2932B0B90}" presName="rootText" presStyleLbl="node2" presStyleIdx="4" presStyleCnt="7">
        <dgm:presLayoutVars>
          <dgm:chPref val="3"/>
        </dgm:presLayoutVars>
      </dgm:prSet>
      <dgm:spPr/>
      <dgm:t>
        <a:bodyPr/>
        <a:lstStyle/>
        <a:p>
          <a:endParaRPr lang="en-US"/>
        </a:p>
      </dgm:t>
    </dgm:pt>
    <dgm:pt modelId="{1770A9BA-6B42-4012-9EE8-3619089DF67A}" type="pres">
      <dgm:prSet presAssocID="{2A406D32-25F5-4917-8B80-B6B2932B0B90}" presName="rootConnector" presStyleLbl="node2" presStyleIdx="4" presStyleCnt="7"/>
      <dgm:spPr/>
      <dgm:t>
        <a:bodyPr/>
        <a:lstStyle/>
        <a:p>
          <a:endParaRPr lang="en-US"/>
        </a:p>
      </dgm:t>
    </dgm:pt>
    <dgm:pt modelId="{F5FB4C26-85DE-4776-B833-9C15517F08F7}" type="pres">
      <dgm:prSet presAssocID="{2A406D32-25F5-4917-8B80-B6B2932B0B90}" presName="hierChild4" presStyleCnt="0"/>
      <dgm:spPr/>
      <dgm:t>
        <a:bodyPr/>
        <a:lstStyle/>
        <a:p>
          <a:endParaRPr lang="en-US"/>
        </a:p>
      </dgm:t>
    </dgm:pt>
    <dgm:pt modelId="{40FEA330-5D19-4FDE-BBBF-0965616D8394}" type="pres">
      <dgm:prSet presAssocID="{F47D8E52-1E32-4A18-85F2-C704CFC561A1}" presName="Name37" presStyleLbl="parChTrans1D3" presStyleIdx="4" presStyleCnt="6"/>
      <dgm:spPr/>
      <dgm:t>
        <a:bodyPr/>
        <a:lstStyle/>
        <a:p>
          <a:endParaRPr lang="en-US"/>
        </a:p>
      </dgm:t>
    </dgm:pt>
    <dgm:pt modelId="{45ACAB97-711F-4EAE-B7BD-BC74DA9F26B6}" type="pres">
      <dgm:prSet presAssocID="{CB2D5A3D-C35B-4DE1-9B99-C20E5EB94C72}" presName="hierRoot2" presStyleCnt="0">
        <dgm:presLayoutVars>
          <dgm:hierBranch val="init"/>
        </dgm:presLayoutVars>
      </dgm:prSet>
      <dgm:spPr/>
      <dgm:t>
        <a:bodyPr/>
        <a:lstStyle/>
        <a:p>
          <a:endParaRPr lang="en-US"/>
        </a:p>
      </dgm:t>
    </dgm:pt>
    <dgm:pt modelId="{FB87CBC7-791C-4B5D-812D-C373522CB4A0}" type="pres">
      <dgm:prSet presAssocID="{CB2D5A3D-C35B-4DE1-9B99-C20E5EB94C72}" presName="rootComposite" presStyleCnt="0"/>
      <dgm:spPr/>
      <dgm:t>
        <a:bodyPr/>
        <a:lstStyle/>
        <a:p>
          <a:endParaRPr lang="en-US"/>
        </a:p>
      </dgm:t>
    </dgm:pt>
    <dgm:pt modelId="{C10A44D6-F30F-470A-ABA9-9F47F1CCC553}" type="pres">
      <dgm:prSet presAssocID="{CB2D5A3D-C35B-4DE1-9B99-C20E5EB94C72}" presName="rootText" presStyleLbl="node3" presStyleIdx="4" presStyleCnt="6">
        <dgm:presLayoutVars>
          <dgm:chPref val="3"/>
        </dgm:presLayoutVars>
      </dgm:prSet>
      <dgm:spPr/>
      <dgm:t>
        <a:bodyPr/>
        <a:lstStyle/>
        <a:p>
          <a:endParaRPr lang="en-US"/>
        </a:p>
      </dgm:t>
    </dgm:pt>
    <dgm:pt modelId="{67C0E25B-EB02-4BAA-B4D5-E3B1C169D9BA}" type="pres">
      <dgm:prSet presAssocID="{CB2D5A3D-C35B-4DE1-9B99-C20E5EB94C72}" presName="rootConnector" presStyleLbl="node3" presStyleIdx="4" presStyleCnt="6"/>
      <dgm:spPr/>
      <dgm:t>
        <a:bodyPr/>
        <a:lstStyle/>
        <a:p>
          <a:endParaRPr lang="en-US"/>
        </a:p>
      </dgm:t>
    </dgm:pt>
    <dgm:pt modelId="{0BCE9435-FA20-43CB-B998-A5CE8CD11546}" type="pres">
      <dgm:prSet presAssocID="{CB2D5A3D-C35B-4DE1-9B99-C20E5EB94C72}" presName="hierChild4" presStyleCnt="0"/>
      <dgm:spPr/>
      <dgm:t>
        <a:bodyPr/>
        <a:lstStyle/>
        <a:p>
          <a:endParaRPr lang="en-US"/>
        </a:p>
      </dgm:t>
    </dgm:pt>
    <dgm:pt modelId="{FF0F80C3-8E69-4544-A8BC-206898139D34}" type="pres">
      <dgm:prSet presAssocID="{CB2D5A3D-C35B-4DE1-9B99-C20E5EB94C72}" presName="hierChild5" presStyleCnt="0"/>
      <dgm:spPr/>
      <dgm:t>
        <a:bodyPr/>
        <a:lstStyle/>
        <a:p>
          <a:endParaRPr lang="en-US"/>
        </a:p>
      </dgm:t>
    </dgm:pt>
    <dgm:pt modelId="{77E948A1-3657-4A3D-B8DE-1C232CE7B0F4}" type="pres">
      <dgm:prSet presAssocID="{FA838FCC-597E-4B8C-A30B-4EAC08BF77CE}" presName="Name37" presStyleLbl="parChTrans1D3" presStyleIdx="5" presStyleCnt="6"/>
      <dgm:spPr/>
      <dgm:t>
        <a:bodyPr/>
        <a:lstStyle/>
        <a:p>
          <a:endParaRPr lang="en-US"/>
        </a:p>
      </dgm:t>
    </dgm:pt>
    <dgm:pt modelId="{CB731AAF-E871-4817-A3BD-93BBA9DC5585}" type="pres">
      <dgm:prSet presAssocID="{F65BA6A3-328B-4A95-8F30-D6A081D0A1D2}" presName="hierRoot2" presStyleCnt="0">
        <dgm:presLayoutVars>
          <dgm:hierBranch val="init"/>
        </dgm:presLayoutVars>
      </dgm:prSet>
      <dgm:spPr/>
      <dgm:t>
        <a:bodyPr/>
        <a:lstStyle/>
        <a:p>
          <a:endParaRPr lang="en-US"/>
        </a:p>
      </dgm:t>
    </dgm:pt>
    <dgm:pt modelId="{1BB6E1B2-B9CF-4ADD-8C6B-C2B5FA8AADB3}" type="pres">
      <dgm:prSet presAssocID="{F65BA6A3-328B-4A95-8F30-D6A081D0A1D2}" presName="rootComposite" presStyleCnt="0"/>
      <dgm:spPr/>
      <dgm:t>
        <a:bodyPr/>
        <a:lstStyle/>
        <a:p>
          <a:endParaRPr lang="en-US"/>
        </a:p>
      </dgm:t>
    </dgm:pt>
    <dgm:pt modelId="{EFAB0FC8-401C-4273-8022-5E7947E24934}" type="pres">
      <dgm:prSet presAssocID="{F65BA6A3-328B-4A95-8F30-D6A081D0A1D2}" presName="rootText" presStyleLbl="node3" presStyleIdx="5" presStyleCnt="6" custLinFactNeighborX="3158" custLinFactNeighborY="63167">
        <dgm:presLayoutVars>
          <dgm:chPref val="3"/>
        </dgm:presLayoutVars>
      </dgm:prSet>
      <dgm:spPr/>
      <dgm:t>
        <a:bodyPr/>
        <a:lstStyle/>
        <a:p>
          <a:endParaRPr lang="en-US"/>
        </a:p>
      </dgm:t>
    </dgm:pt>
    <dgm:pt modelId="{32A6A362-7166-4EB1-AE01-599E0FA419ED}" type="pres">
      <dgm:prSet presAssocID="{F65BA6A3-328B-4A95-8F30-D6A081D0A1D2}" presName="rootConnector" presStyleLbl="node3" presStyleIdx="5" presStyleCnt="6"/>
      <dgm:spPr/>
      <dgm:t>
        <a:bodyPr/>
        <a:lstStyle/>
        <a:p>
          <a:endParaRPr lang="en-US"/>
        </a:p>
      </dgm:t>
    </dgm:pt>
    <dgm:pt modelId="{A3313AA8-DCEE-4ADD-ADBA-DA3053445AEE}" type="pres">
      <dgm:prSet presAssocID="{F65BA6A3-328B-4A95-8F30-D6A081D0A1D2}" presName="hierChild4" presStyleCnt="0"/>
      <dgm:spPr/>
      <dgm:t>
        <a:bodyPr/>
        <a:lstStyle/>
        <a:p>
          <a:endParaRPr lang="en-US"/>
        </a:p>
      </dgm:t>
    </dgm:pt>
    <dgm:pt modelId="{C203A7BA-9683-4A96-AD29-883B76EF295E}" type="pres">
      <dgm:prSet presAssocID="{F65BA6A3-328B-4A95-8F30-D6A081D0A1D2}" presName="hierChild5" presStyleCnt="0"/>
      <dgm:spPr/>
      <dgm:t>
        <a:bodyPr/>
        <a:lstStyle/>
        <a:p>
          <a:endParaRPr lang="en-US"/>
        </a:p>
      </dgm:t>
    </dgm:pt>
    <dgm:pt modelId="{CA855FC9-0996-44C5-A221-00D59FAB682F}" type="pres">
      <dgm:prSet presAssocID="{2A406D32-25F5-4917-8B80-B6B2932B0B90}" presName="hierChild5" presStyleCnt="0"/>
      <dgm:spPr/>
      <dgm:t>
        <a:bodyPr/>
        <a:lstStyle/>
        <a:p>
          <a:endParaRPr lang="en-US"/>
        </a:p>
      </dgm:t>
    </dgm:pt>
    <dgm:pt modelId="{9A282D79-FBAD-48DF-9B0C-420550089E87}" type="pres">
      <dgm:prSet presAssocID="{C84AE04F-9FFE-45D1-9DCF-985F0AC4F552}" presName="Name37" presStyleLbl="parChTrans1D2" presStyleIdx="5" presStyleCnt="7"/>
      <dgm:spPr/>
      <dgm:t>
        <a:bodyPr/>
        <a:lstStyle/>
        <a:p>
          <a:endParaRPr lang="en-US"/>
        </a:p>
      </dgm:t>
    </dgm:pt>
    <dgm:pt modelId="{8189040B-2B6B-4A3C-89C2-3D3E7C0A90B6}" type="pres">
      <dgm:prSet presAssocID="{C0291677-E020-4B97-98C5-151ABEBA14E0}" presName="hierRoot2" presStyleCnt="0">
        <dgm:presLayoutVars>
          <dgm:hierBranch val="init"/>
        </dgm:presLayoutVars>
      </dgm:prSet>
      <dgm:spPr/>
      <dgm:t>
        <a:bodyPr/>
        <a:lstStyle/>
        <a:p>
          <a:endParaRPr lang="en-US"/>
        </a:p>
      </dgm:t>
    </dgm:pt>
    <dgm:pt modelId="{D79395CA-77FE-4927-8792-DEA0AB6E786B}" type="pres">
      <dgm:prSet presAssocID="{C0291677-E020-4B97-98C5-151ABEBA14E0}" presName="rootComposite" presStyleCnt="0"/>
      <dgm:spPr/>
      <dgm:t>
        <a:bodyPr/>
        <a:lstStyle/>
        <a:p>
          <a:endParaRPr lang="en-US"/>
        </a:p>
      </dgm:t>
    </dgm:pt>
    <dgm:pt modelId="{DB5552E5-E49F-4035-BD4E-4B51B7E4E3E1}" type="pres">
      <dgm:prSet presAssocID="{C0291677-E020-4B97-98C5-151ABEBA14E0}" presName="rootText" presStyleLbl="node2" presStyleIdx="5" presStyleCnt="7">
        <dgm:presLayoutVars>
          <dgm:chPref val="3"/>
        </dgm:presLayoutVars>
      </dgm:prSet>
      <dgm:spPr/>
      <dgm:t>
        <a:bodyPr/>
        <a:lstStyle/>
        <a:p>
          <a:endParaRPr lang="en-US"/>
        </a:p>
      </dgm:t>
    </dgm:pt>
    <dgm:pt modelId="{84C63C21-7001-444F-ADBB-A0F8C7BFD656}" type="pres">
      <dgm:prSet presAssocID="{C0291677-E020-4B97-98C5-151ABEBA14E0}" presName="rootConnector" presStyleLbl="node2" presStyleIdx="5" presStyleCnt="7"/>
      <dgm:spPr/>
      <dgm:t>
        <a:bodyPr/>
        <a:lstStyle/>
        <a:p>
          <a:endParaRPr lang="en-US"/>
        </a:p>
      </dgm:t>
    </dgm:pt>
    <dgm:pt modelId="{E279FEAF-D310-4581-9023-F65895082D33}" type="pres">
      <dgm:prSet presAssocID="{C0291677-E020-4B97-98C5-151ABEBA14E0}" presName="hierChild4" presStyleCnt="0"/>
      <dgm:spPr/>
      <dgm:t>
        <a:bodyPr/>
        <a:lstStyle/>
        <a:p>
          <a:endParaRPr lang="en-US"/>
        </a:p>
      </dgm:t>
    </dgm:pt>
    <dgm:pt modelId="{65BBBD23-2064-4514-A101-C610C5E96CBB}" type="pres">
      <dgm:prSet presAssocID="{C0291677-E020-4B97-98C5-151ABEBA14E0}" presName="hierChild5" presStyleCnt="0"/>
      <dgm:spPr/>
      <dgm:t>
        <a:bodyPr/>
        <a:lstStyle/>
        <a:p>
          <a:endParaRPr lang="en-US"/>
        </a:p>
      </dgm:t>
    </dgm:pt>
    <dgm:pt modelId="{A86D9788-F9AC-46F2-BFAE-7C5B696A3DF1}" type="pres">
      <dgm:prSet presAssocID="{76E4FA14-41A5-488D-BD96-B7130ABE0D1A}" presName="Name37" presStyleLbl="parChTrans1D2" presStyleIdx="6" presStyleCnt="7"/>
      <dgm:spPr/>
      <dgm:t>
        <a:bodyPr/>
        <a:lstStyle/>
        <a:p>
          <a:endParaRPr lang="en-US"/>
        </a:p>
      </dgm:t>
    </dgm:pt>
    <dgm:pt modelId="{EB9AE78B-AAB5-4F3C-9B74-D56DB0A46C11}" type="pres">
      <dgm:prSet presAssocID="{2F7350DF-DC57-4D62-B633-E015D1A1F564}" presName="hierRoot2" presStyleCnt="0">
        <dgm:presLayoutVars>
          <dgm:hierBranch val="init"/>
        </dgm:presLayoutVars>
      </dgm:prSet>
      <dgm:spPr/>
      <dgm:t>
        <a:bodyPr/>
        <a:lstStyle/>
        <a:p>
          <a:endParaRPr lang="en-US"/>
        </a:p>
      </dgm:t>
    </dgm:pt>
    <dgm:pt modelId="{FD5F14C3-22D4-4613-BF62-65EAB6575B79}" type="pres">
      <dgm:prSet presAssocID="{2F7350DF-DC57-4D62-B633-E015D1A1F564}" presName="rootComposite" presStyleCnt="0"/>
      <dgm:spPr/>
      <dgm:t>
        <a:bodyPr/>
        <a:lstStyle/>
        <a:p>
          <a:endParaRPr lang="en-US"/>
        </a:p>
      </dgm:t>
    </dgm:pt>
    <dgm:pt modelId="{6C9F3C87-41D7-4493-8680-EA5D184CE9D8}" type="pres">
      <dgm:prSet presAssocID="{2F7350DF-DC57-4D62-B633-E015D1A1F564}" presName="rootText" presStyleLbl="node2" presStyleIdx="6" presStyleCnt="7">
        <dgm:presLayoutVars>
          <dgm:chPref val="3"/>
        </dgm:presLayoutVars>
      </dgm:prSet>
      <dgm:spPr/>
      <dgm:t>
        <a:bodyPr/>
        <a:lstStyle/>
        <a:p>
          <a:endParaRPr lang="en-US"/>
        </a:p>
      </dgm:t>
    </dgm:pt>
    <dgm:pt modelId="{8F2102FB-535F-4342-9E21-9B81A3C323C5}" type="pres">
      <dgm:prSet presAssocID="{2F7350DF-DC57-4D62-B633-E015D1A1F564}" presName="rootConnector" presStyleLbl="node2" presStyleIdx="6" presStyleCnt="7"/>
      <dgm:spPr/>
      <dgm:t>
        <a:bodyPr/>
        <a:lstStyle/>
        <a:p>
          <a:endParaRPr lang="en-US"/>
        </a:p>
      </dgm:t>
    </dgm:pt>
    <dgm:pt modelId="{E78CC7F5-5246-481E-9D21-2F99E9D07536}" type="pres">
      <dgm:prSet presAssocID="{2F7350DF-DC57-4D62-B633-E015D1A1F564}" presName="hierChild4" presStyleCnt="0"/>
      <dgm:spPr/>
      <dgm:t>
        <a:bodyPr/>
        <a:lstStyle/>
        <a:p>
          <a:endParaRPr lang="en-US"/>
        </a:p>
      </dgm:t>
    </dgm:pt>
    <dgm:pt modelId="{B7B2F8D6-6D34-4BFE-BFCE-96EBA0D76412}" type="pres">
      <dgm:prSet presAssocID="{2F7350DF-DC57-4D62-B633-E015D1A1F564}" presName="hierChild5" presStyleCnt="0"/>
      <dgm:spPr/>
      <dgm:t>
        <a:bodyPr/>
        <a:lstStyle/>
        <a:p>
          <a:endParaRPr lang="en-US"/>
        </a:p>
      </dgm:t>
    </dgm:pt>
    <dgm:pt modelId="{48E84F3C-D256-4227-A88D-986DA4823499}" type="pres">
      <dgm:prSet presAssocID="{DCBDE363-E69B-48B5-A3E8-46D406DE2375}" presName="hierChild3" presStyleCnt="0"/>
      <dgm:spPr/>
      <dgm:t>
        <a:bodyPr/>
        <a:lstStyle/>
        <a:p>
          <a:endParaRPr lang="en-US"/>
        </a:p>
      </dgm:t>
    </dgm:pt>
  </dgm:ptLst>
  <dgm:cxnLst>
    <dgm:cxn modelId="{A267DF4B-BCA6-4359-8E90-A45000B8FBCC}" type="presOf" srcId="{3963FA31-2945-484A-896B-C3C5F36E9637}" destId="{642F1896-5280-49C4-891F-A56634160A24}" srcOrd="0" destOrd="0" presId="urn:microsoft.com/office/officeart/2005/8/layout/orgChart1"/>
    <dgm:cxn modelId="{D730FFF8-9279-4C23-B487-6E073DF70BB3}" type="presOf" srcId="{19270234-B6E6-4047-BC74-D84B54C85F5E}" destId="{6A667495-7667-43D1-AA96-97277BF9D681}" srcOrd="1" destOrd="0" presId="urn:microsoft.com/office/officeart/2005/8/layout/orgChart1"/>
    <dgm:cxn modelId="{5CBA2D09-9BEB-4AD0-B273-59A9FC67FF27}" srcId="{DCBDE363-E69B-48B5-A3E8-46D406DE2375}" destId="{C0291677-E020-4B97-98C5-151ABEBA14E0}" srcOrd="5" destOrd="0" parTransId="{C84AE04F-9FFE-45D1-9DCF-985F0AC4F552}" sibTransId="{BCAE807D-812B-4AE0-AC63-22B3AC19EF0A}"/>
    <dgm:cxn modelId="{B068EFD8-F5A8-4064-A472-756B6BDD93A0}" type="presOf" srcId="{1A0EE6ED-8D02-4E45-B9DF-A55D51900676}" destId="{D3CF5B79-1D49-4243-AEFC-06831EB86ECC}" srcOrd="0" destOrd="0" presId="urn:microsoft.com/office/officeart/2005/8/layout/orgChart1"/>
    <dgm:cxn modelId="{36B32371-7B87-44DE-AEFB-E394ADDEACF0}" type="presOf" srcId="{2A406D32-25F5-4917-8B80-B6B2932B0B90}" destId="{142DBDA2-C4EE-4B9D-A653-6D16B7334F92}" srcOrd="0" destOrd="0" presId="urn:microsoft.com/office/officeart/2005/8/layout/orgChart1"/>
    <dgm:cxn modelId="{2721D489-A9A7-443E-B8B1-31BBE7B75308}" type="presOf" srcId="{B2C8809E-8C5F-468E-A5CD-93F8AD95755E}" destId="{27832410-77DC-4DE3-B70B-286B904EB047}" srcOrd="0" destOrd="0" presId="urn:microsoft.com/office/officeart/2005/8/layout/orgChart1"/>
    <dgm:cxn modelId="{5A1CE844-6151-4E43-BD69-0BE29373A1DC}" srcId="{DCBDE363-E69B-48B5-A3E8-46D406DE2375}" destId="{F49E04FE-DF1F-4F42-A11A-7B7A61AC3E26}" srcOrd="3" destOrd="0" parTransId="{B2C8809E-8C5F-468E-A5CD-93F8AD95755E}" sibTransId="{6B705E6C-C37B-4A99-8FFB-7616D8D0E448}"/>
    <dgm:cxn modelId="{2131BCD6-4B02-4B87-99BF-17BBCB27C345}" type="presOf" srcId="{C0291677-E020-4B97-98C5-151ABEBA14E0}" destId="{DB5552E5-E49F-4035-BD4E-4B51B7E4E3E1}" srcOrd="0" destOrd="0" presId="urn:microsoft.com/office/officeart/2005/8/layout/orgChart1"/>
    <dgm:cxn modelId="{6DDBABA1-11EE-4285-9D51-D0C93CE9A5F4}" type="presOf" srcId="{F49E04FE-DF1F-4F42-A11A-7B7A61AC3E26}" destId="{6E60DE13-BF4F-4AF0-AF0D-4908A6072401}" srcOrd="0" destOrd="0" presId="urn:microsoft.com/office/officeart/2005/8/layout/orgChart1"/>
    <dgm:cxn modelId="{36FD8AD6-D1EE-4C41-A8B5-67843DFE4D33}" type="presOf" srcId="{368BE0C7-AE33-4742-AE9C-E8401BC5F8E0}" destId="{2A6F54A9-9562-423C-BB02-814B561A909B}" srcOrd="0" destOrd="0" presId="urn:microsoft.com/office/officeart/2005/8/layout/orgChart1"/>
    <dgm:cxn modelId="{433D2579-5994-4450-899E-5BB0295B35D1}" type="presOf" srcId="{C84AE04F-9FFE-45D1-9DCF-985F0AC4F552}" destId="{9A282D79-FBAD-48DF-9B0C-420550089E87}" srcOrd="0" destOrd="0" presId="urn:microsoft.com/office/officeart/2005/8/layout/orgChart1"/>
    <dgm:cxn modelId="{E9D4A870-0AF1-4158-B042-44B420D2C6D4}" type="presOf" srcId="{FA838FCC-597E-4B8C-A30B-4EAC08BF77CE}" destId="{77E948A1-3657-4A3D-B8DE-1C232CE7B0F4}" srcOrd="0" destOrd="0" presId="urn:microsoft.com/office/officeart/2005/8/layout/orgChart1"/>
    <dgm:cxn modelId="{FF1A5845-0668-4503-8CDA-1A9766D03B65}" type="presOf" srcId="{2F7350DF-DC57-4D62-B633-E015D1A1F564}" destId="{8F2102FB-535F-4342-9E21-9B81A3C323C5}" srcOrd="1" destOrd="0" presId="urn:microsoft.com/office/officeart/2005/8/layout/orgChart1"/>
    <dgm:cxn modelId="{0A2BF8DF-FDEC-4512-88B9-6EFB8FC4482B}" srcId="{2A406D32-25F5-4917-8B80-B6B2932B0B90}" destId="{CB2D5A3D-C35B-4DE1-9B99-C20E5EB94C72}" srcOrd="0" destOrd="0" parTransId="{F47D8E52-1E32-4A18-85F2-C704CFC561A1}" sibTransId="{E029A625-D84C-439E-8367-51D1ADD01D9C}"/>
    <dgm:cxn modelId="{DC59A58C-3EC6-44D4-81CE-358E5B45E3BD}" srcId="{DCBDE363-E69B-48B5-A3E8-46D406DE2375}" destId="{2A406D32-25F5-4917-8B80-B6B2932B0B90}" srcOrd="4" destOrd="0" parTransId="{C4A0B112-D3B1-4DF5-887A-9EA5536741AB}" sibTransId="{54C99C8C-5BDB-4BD8-9C09-6E5A4A49DB3F}"/>
    <dgm:cxn modelId="{B9AA0C0D-320C-468F-903D-25E20DC94C19}" srcId="{2A406D32-25F5-4917-8B80-B6B2932B0B90}" destId="{F65BA6A3-328B-4A95-8F30-D6A081D0A1D2}" srcOrd="1" destOrd="0" parTransId="{FA838FCC-597E-4B8C-A30B-4EAC08BF77CE}" sibTransId="{7DEF0629-F9DB-43F5-8309-68DFE51C3062}"/>
    <dgm:cxn modelId="{9B9BE15A-99C4-4485-9868-62C62C98BFB6}" srcId="{368BE0C7-AE33-4742-AE9C-E8401BC5F8E0}" destId="{6C1D0BB8-C3A1-45CA-B6C2-F2AED6B622A5}" srcOrd="3" destOrd="0" parTransId="{8F38AF8C-15AA-4A61-9C1D-284ED34105EE}" sibTransId="{D378530F-E540-407C-9FEB-577386ECF996}"/>
    <dgm:cxn modelId="{C972570A-12F3-4A5F-AA28-2BB63167AD61}" srcId="{DCBDE363-E69B-48B5-A3E8-46D406DE2375}" destId="{19270234-B6E6-4047-BC74-D84B54C85F5E}" srcOrd="0" destOrd="0" parTransId="{3760661C-076A-4E40-B9BD-0F0AF9B009B9}" sibTransId="{8EB44F2F-31DF-45DB-94D0-D108D4CC2977}"/>
    <dgm:cxn modelId="{6C121CAF-3672-47C3-A9B7-7558171EB03F}" srcId="{368BE0C7-AE33-4742-AE9C-E8401BC5F8E0}" destId="{AA6AD171-7E40-4C83-984D-9566F249EB91}" srcOrd="2" destOrd="0" parTransId="{9168DAA0-3D70-47DF-9E55-6C7780CDCE03}" sibTransId="{8FEB86D4-E9B5-4830-8948-6FF3064FE047}"/>
    <dgm:cxn modelId="{9063C069-A99F-494B-A1DA-5160977CDA1E}" type="presOf" srcId="{DCBDE363-E69B-48B5-A3E8-46D406DE2375}" destId="{3F5799BE-EBDB-4AA8-98CE-FF7858CD56F6}" srcOrd="0" destOrd="0" presId="urn:microsoft.com/office/officeart/2005/8/layout/orgChart1"/>
    <dgm:cxn modelId="{CA98EFBE-F462-4904-8355-7F53D0DA6747}" type="presOf" srcId="{F47D8E52-1E32-4A18-85F2-C704CFC561A1}" destId="{40FEA330-5D19-4FDE-BBBF-0965616D8394}" srcOrd="0" destOrd="0" presId="urn:microsoft.com/office/officeart/2005/8/layout/orgChart1"/>
    <dgm:cxn modelId="{16EFBDC2-6D3F-49EB-874A-949CB5C5A3A1}" type="presOf" srcId="{82242254-FEEC-4E97-8DE9-437FD8ADA563}" destId="{86A973A1-9DA5-4542-BE40-28C5A0498DDA}" srcOrd="0" destOrd="0" presId="urn:microsoft.com/office/officeart/2005/8/layout/orgChart1"/>
    <dgm:cxn modelId="{E49AD6C1-C791-40BE-9EC7-BC55002C7592}" type="presOf" srcId="{3760661C-076A-4E40-B9BD-0F0AF9B009B9}" destId="{E256CE2C-51A8-4F18-B9C6-22227AA3DA46}" srcOrd="0" destOrd="0" presId="urn:microsoft.com/office/officeart/2005/8/layout/orgChart1"/>
    <dgm:cxn modelId="{2B6E0D99-625B-4544-870B-0F917C048CAB}" srcId="{4A739D3E-205F-448F-BF47-C9945864190C}" destId="{DCBDE363-E69B-48B5-A3E8-46D406DE2375}" srcOrd="0" destOrd="0" parTransId="{6B7DCBB3-F510-46E1-9BCF-C2C07B9777CC}" sibTransId="{22500122-6673-45FC-AE04-C939B9F9CD87}"/>
    <dgm:cxn modelId="{1F2DC83C-BD42-4155-8D8F-E64CDCC68EDF}" type="presOf" srcId="{F98C56DA-E3B7-476F-84F7-F298FDDB0778}" destId="{FF1E85EF-712E-41BD-B971-99EA2145EB9E}" srcOrd="0" destOrd="0" presId="urn:microsoft.com/office/officeart/2005/8/layout/orgChart1"/>
    <dgm:cxn modelId="{C937E454-9FEB-4D1E-976A-CE1600445ECC}" srcId="{368BE0C7-AE33-4742-AE9C-E8401BC5F8E0}" destId="{20A7C305-E71C-468E-BF6B-BA39F9E37A69}" srcOrd="1" destOrd="0" parTransId="{F98C56DA-E3B7-476F-84F7-F298FDDB0778}" sibTransId="{1F650E6F-6EE3-4EC8-A3E9-96676F319AD9}"/>
    <dgm:cxn modelId="{FEF62321-5560-4FF2-A207-6DF5D53A2D2A}" type="presOf" srcId="{20A7C305-E71C-468E-BF6B-BA39F9E37A69}" destId="{E2770C92-0614-419B-84B7-D9C4B05EBD2A}" srcOrd="0" destOrd="0" presId="urn:microsoft.com/office/officeart/2005/8/layout/orgChart1"/>
    <dgm:cxn modelId="{BC54F6F8-C0C1-46DD-A248-C14910FA04AE}" type="presOf" srcId="{76E4FA14-41A5-488D-BD96-B7130ABE0D1A}" destId="{A86D9788-F9AC-46F2-BFAE-7C5B696A3DF1}" srcOrd="0" destOrd="0" presId="urn:microsoft.com/office/officeart/2005/8/layout/orgChart1"/>
    <dgm:cxn modelId="{A9376198-CD1C-4ADE-8B7A-FE6DA71BBC15}" srcId="{368BE0C7-AE33-4742-AE9C-E8401BC5F8E0}" destId="{82242254-FEEC-4E97-8DE9-437FD8ADA563}" srcOrd="0" destOrd="0" parTransId="{1A0EE6ED-8D02-4E45-B9DF-A55D51900676}" sibTransId="{97145499-DA75-4CC7-9EE0-F217616B97A5}"/>
    <dgm:cxn modelId="{7EF45B24-B4C0-4863-BD4E-7F6454DB2DBA}" type="presOf" srcId="{4A739D3E-205F-448F-BF47-C9945864190C}" destId="{8CFB491B-B5C3-4C15-9D6A-F706FA2946DE}" srcOrd="0" destOrd="0" presId="urn:microsoft.com/office/officeart/2005/8/layout/orgChart1"/>
    <dgm:cxn modelId="{24D0E1D3-BB07-44D8-857D-58C954D7B19F}" type="presOf" srcId="{C4A0B112-D3B1-4DF5-887A-9EA5536741AB}" destId="{0690B133-F6CA-4396-BB5D-55FED4EEB946}" srcOrd="0" destOrd="0" presId="urn:microsoft.com/office/officeart/2005/8/layout/orgChart1"/>
    <dgm:cxn modelId="{F0B54BC9-A0C7-4681-B029-1A1CDB330A1D}" type="presOf" srcId="{CB2D5A3D-C35B-4DE1-9B99-C20E5EB94C72}" destId="{67C0E25B-EB02-4BAA-B4D5-E3B1C169D9BA}" srcOrd="1" destOrd="0" presId="urn:microsoft.com/office/officeart/2005/8/layout/orgChart1"/>
    <dgm:cxn modelId="{6CA69FBE-32B1-4FBA-AA9C-B33C32F37D4A}" type="presOf" srcId="{C0291677-E020-4B97-98C5-151ABEBA14E0}" destId="{84C63C21-7001-444F-ADBB-A0F8C7BFD656}" srcOrd="1" destOrd="0" presId="urn:microsoft.com/office/officeart/2005/8/layout/orgChart1"/>
    <dgm:cxn modelId="{F2B5519F-2168-4AFD-A52E-B683B210321B}" type="presOf" srcId="{19270234-B6E6-4047-BC74-D84B54C85F5E}" destId="{3B3633B1-8EAC-4F17-B480-239742B52B7F}" srcOrd="0" destOrd="0" presId="urn:microsoft.com/office/officeart/2005/8/layout/orgChart1"/>
    <dgm:cxn modelId="{193F29D9-373E-40EE-9F0D-425D4AD6862D}" type="presOf" srcId="{6C1D0BB8-C3A1-45CA-B6C2-F2AED6B622A5}" destId="{9BC0D099-3913-48D1-8368-0FBDA1A9E116}" srcOrd="0" destOrd="0" presId="urn:microsoft.com/office/officeart/2005/8/layout/orgChart1"/>
    <dgm:cxn modelId="{7DB0854E-04D0-496A-B5A8-EA86B2C7639D}" type="presOf" srcId="{AD8A280C-3BBE-42EB-9222-8299286BE98D}" destId="{97C0C9C2-EBA0-420B-A9CB-E2C12442B702}" srcOrd="0" destOrd="0" presId="urn:microsoft.com/office/officeart/2005/8/layout/orgChart1"/>
    <dgm:cxn modelId="{530CE720-5029-41DC-B584-83622C077F63}" srcId="{DCBDE363-E69B-48B5-A3E8-46D406DE2375}" destId="{AD8A280C-3BBE-42EB-9222-8299286BE98D}" srcOrd="2" destOrd="0" parTransId="{3963FA31-2945-484A-896B-C3C5F36E9637}" sibTransId="{06334B95-4A0E-496F-A359-6C76286E8524}"/>
    <dgm:cxn modelId="{9DBEB5E5-674A-4139-9C5F-B8113A082A71}" type="presOf" srcId="{CB2D5A3D-C35B-4DE1-9B99-C20E5EB94C72}" destId="{C10A44D6-F30F-470A-ABA9-9F47F1CCC553}" srcOrd="0" destOrd="0" presId="urn:microsoft.com/office/officeart/2005/8/layout/orgChart1"/>
    <dgm:cxn modelId="{98F9A18D-2DAE-4533-BCEA-1E9114DEDD6B}" type="presOf" srcId="{368BE0C7-AE33-4742-AE9C-E8401BC5F8E0}" destId="{D321D6F2-D9CD-4EB4-80FD-9F7F08B23BB7}" srcOrd="1" destOrd="0" presId="urn:microsoft.com/office/officeart/2005/8/layout/orgChart1"/>
    <dgm:cxn modelId="{F71E09FA-BC48-44E4-93D0-72FD275A8D65}" type="presOf" srcId="{AA6AD171-7E40-4C83-984D-9566F249EB91}" destId="{84FCB3D3-FCF4-446D-BBBF-5FFFB5DB8BA1}" srcOrd="0" destOrd="0" presId="urn:microsoft.com/office/officeart/2005/8/layout/orgChart1"/>
    <dgm:cxn modelId="{F3B14350-56D8-463D-8F19-CBB32010C20A}" type="presOf" srcId="{20A7C305-E71C-468E-BF6B-BA39F9E37A69}" destId="{70DDA132-0C66-4F74-ADC1-F2F2FAFB2E77}" srcOrd="1" destOrd="0" presId="urn:microsoft.com/office/officeart/2005/8/layout/orgChart1"/>
    <dgm:cxn modelId="{C616A750-9032-4BDC-8717-07DCC76C9272}" type="presOf" srcId="{2A406D32-25F5-4917-8B80-B6B2932B0B90}" destId="{1770A9BA-6B42-4012-9EE8-3619089DF67A}" srcOrd="1" destOrd="0" presId="urn:microsoft.com/office/officeart/2005/8/layout/orgChart1"/>
    <dgm:cxn modelId="{4AFD570A-FB46-4374-AF51-79BC2A65E6FA}" type="presOf" srcId="{82242254-FEEC-4E97-8DE9-437FD8ADA563}" destId="{1439E197-FF1E-4B7F-8E46-5E1E763D9725}" srcOrd="1" destOrd="0" presId="urn:microsoft.com/office/officeart/2005/8/layout/orgChart1"/>
    <dgm:cxn modelId="{B5E9A168-8646-4304-934C-DE33184DD164}" type="presOf" srcId="{AA6AD171-7E40-4C83-984D-9566F249EB91}" destId="{A766ED68-54ED-45FF-A64E-DC8C4643DFC2}" srcOrd="1" destOrd="0" presId="urn:microsoft.com/office/officeart/2005/8/layout/orgChart1"/>
    <dgm:cxn modelId="{818EE75F-72DF-4DB3-AE3B-1BDE8F203252}" type="presOf" srcId="{34E5AA4A-B084-4AA7-85C4-272CF79ACF90}" destId="{819EE0CD-874E-4E9D-AF23-C38195ECF5FB}" srcOrd="0" destOrd="0" presId="urn:microsoft.com/office/officeart/2005/8/layout/orgChart1"/>
    <dgm:cxn modelId="{D574C9E8-0246-4665-A26F-C30EA2F4AF10}" type="presOf" srcId="{8F38AF8C-15AA-4A61-9C1D-284ED34105EE}" destId="{A5AEB538-BE68-4335-BF04-1093816CAA37}" srcOrd="0" destOrd="0" presId="urn:microsoft.com/office/officeart/2005/8/layout/orgChart1"/>
    <dgm:cxn modelId="{E523F911-834E-4A36-945C-912F61A65FE7}" type="presOf" srcId="{DCBDE363-E69B-48B5-A3E8-46D406DE2375}" destId="{34C4CA72-9A83-4FB8-84E3-75BDE8B744DB}" srcOrd="1" destOrd="0" presId="urn:microsoft.com/office/officeart/2005/8/layout/orgChart1"/>
    <dgm:cxn modelId="{38D287A2-6F0A-447F-9845-4281BB1E3BB8}" type="presOf" srcId="{F65BA6A3-328B-4A95-8F30-D6A081D0A1D2}" destId="{EFAB0FC8-401C-4273-8022-5E7947E24934}" srcOrd="0" destOrd="0" presId="urn:microsoft.com/office/officeart/2005/8/layout/orgChart1"/>
    <dgm:cxn modelId="{12206CB5-BBF9-4177-B74A-8055AE567C5E}" type="presOf" srcId="{9168DAA0-3D70-47DF-9E55-6C7780CDCE03}" destId="{AF9A8D44-82BD-48CA-858C-B102CA6A5F5E}" srcOrd="0" destOrd="0" presId="urn:microsoft.com/office/officeart/2005/8/layout/orgChart1"/>
    <dgm:cxn modelId="{CB8F18E5-EA03-4FDC-B8AE-03F0E716142D}" type="presOf" srcId="{AD8A280C-3BBE-42EB-9222-8299286BE98D}" destId="{EF3A2B9C-09C0-4745-8F86-50F10275C7C8}" srcOrd="1" destOrd="0" presId="urn:microsoft.com/office/officeart/2005/8/layout/orgChart1"/>
    <dgm:cxn modelId="{72981F8D-5041-41C3-B3AF-0663C8E14F93}" srcId="{DCBDE363-E69B-48B5-A3E8-46D406DE2375}" destId="{368BE0C7-AE33-4742-AE9C-E8401BC5F8E0}" srcOrd="1" destOrd="0" parTransId="{34E5AA4A-B084-4AA7-85C4-272CF79ACF90}" sibTransId="{D17DC226-04F1-483A-A738-959D1C030ECF}"/>
    <dgm:cxn modelId="{199D3D53-6AD6-42D2-9C45-DB97784B45FB}" srcId="{DCBDE363-E69B-48B5-A3E8-46D406DE2375}" destId="{2F7350DF-DC57-4D62-B633-E015D1A1F564}" srcOrd="6" destOrd="0" parTransId="{76E4FA14-41A5-488D-BD96-B7130ABE0D1A}" sibTransId="{79F73C63-BD64-439D-BF83-F96E3A1D6C08}"/>
    <dgm:cxn modelId="{C916DFBF-A111-4DAB-B091-1604BE9C5A29}" type="presOf" srcId="{6C1D0BB8-C3A1-45CA-B6C2-F2AED6B622A5}" destId="{73308C98-E567-477E-B7A8-7C2601D4D4E8}" srcOrd="1" destOrd="0" presId="urn:microsoft.com/office/officeart/2005/8/layout/orgChart1"/>
    <dgm:cxn modelId="{FD22198C-0C4E-417A-9277-327F747024E0}" type="presOf" srcId="{F65BA6A3-328B-4A95-8F30-D6A081D0A1D2}" destId="{32A6A362-7166-4EB1-AE01-599E0FA419ED}" srcOrd="1" destOrd="0" presId="urn:microsoft.com/office/officeart/2005/8/layout/orgChart1"/>
    <dgm:cxn modelId="{3638230C-A5C8-44E0-A947-FF7BF69DC31A}" type="presOf" srcId="{2F7350DF-DC57-4D62-B633-E015D1A1F564}" destId="{6C9F3C87-41D7-4493-8680-EA5D184CE9D8}" srcOrd="0" destOrd="0" presId="urn:microsoft.com/office/officeart/2005/8/layout/orgChart1"/>
    <dgm:cxn modelId="{881FC4B7-C576-4213-93E9-F895128F297B}" type="presOf" srcId="{F49E04FE-DF1F-4F42-A11A-7B7A61AC3E26}" destId="{0C5F0EAC-CA96-4F6D-93E2-33AEE96D85B8}" srcOrd="1" destOrd="0" presId="urn:microsoft.com/office/officeart/2005/8/layout/orgChart1"/>
    <dgm:cxn modelId="{B20DE9E0-C6BA-4AC0-B467-3294B975E839}" type="presParOf" srcId="{8CFB491B-B5C3-4C15-9D6A-F706FA2946DE}" destId="{27A13B7F-23C2-4E0D-8B99-725A6D479BBA}" srcOrd="0" destOrd="0" presId="urn:microsoft.com/office/officeart/2005/8/layout/orgChart1"/>
    <dgm:cxn modelId="{A92AC034-6BBB-406B-91FC-DF6A192CE8D6}" type="presParOf" srcId="{27A13B7F-23C2-4E0D-8B99-725A6D479BBA}" destId="{02250B45-D043-437A-8AE8-D99A27BBBC68}" srcOrd="0" destOrd="0" presId="urn:microsoft.com/office/officeart/2005/8/layout/orgChart1"/>
    <dgm:cxn modelId="{3FDF15B0-7DD6-4632-AD2E-7C5F00C4F07B}" type="presParOf" srcId="{02250B45-D043-437A-8AE8-D99A27BBBC68}" destId="{3F5799BE-EBDB-4AA8-98CE-FF7858CD56F6}" srcOrd="0" destOrd="0" presId="urn:microsoft.com/office/officeart/2005/8/layout/orgChart1"/>
    <dgm:cxn modelId="{BC7B888D-3B07-44D8-9618-2116CC819FE8}" type="presParOf" srcId="{02250B45-D043-437A-8AE8-D99A27BBBC68}" destId="{34C4CA72-9A83-4FB8-84E3-75BDE8B744DB}" srcOrd="1" destOrd="0" presId="urn:microsoft.com/office/officeart/2005/8/layout/orgChart1"/>
    <dgm:cxn modelId="{A91859FA-1685-4955-861A-7B10E8717F3D}" type="presParOf" srcId="{27A13B7F-23C2-4E0D-8B99-725A6D479BBA}" destId="{2E60A326-06FB-49C1-A223-8E820A7AF55F}" srcOrd="1" destOrd="0" presId="urn:microsoft.com/office/officeart/2005/8/layout/orgChart1"/>
    <dgm:cxn modelId="{F7C3DF53-D972-4D8D-8026-4BF999F80C4E}" type="presParOf" srcId="{2E60A326-06FB-49C1-A223-8E820A7AF55F}" destId="{E256CE2C-51A8-4F18-B9C6-22227AA3DA46}" srcOrd="0" destOrd="0" presId="urn:microsoft.com/office/officeart/2005/8/layout/orgChart1"/>
    <dgm:cxn modelId="{7E662C82-A3AA-4846-99F0-2A3109013B93}" type="presParOf" srcId="{2E60A326-06FB-49C1-A223-8E820A7AF55F}" destId="{34403A8F-9B6B-4F92-BE1F-3336E60CAC73}" srcOrd="1" destOrd="0" presId="urn:microsoft.com/office/officeart/2005/8/layout/orgChart1"/>
    <dgm:cxn modelId="{52A4DDF3-E7C8-4CA3-8140-134CCCD22702}" type="presParOf" srcId="{34403A8F-9B6B-4F92-BE1F-3336E60CAC73}" destId="{9E00AB2E-6E73-4A68-B89D-9FF826812E45}" srcOrd="0" destOrd="0" presId="urn:microsoft.com/office/officeart/2005/8/layout/orgChart1"/>
    <dgm:cxn modelId="{00022417-784A-45F6-B384-EE64C3E54C13}" type="presParOf" srcId="{9E00AB2E-6E73-4A68-B89D-9FF826812E45}" destId="{3B3633B1-8EAC-4F17-B480-239742B52B7F}" srcOrd="0" destOrd="0" presId="urn:microsoft.com/office/officeart/2005/8/layout/orgChart1"/>
    <dgm:cxn modelId="{037BA84F-A33A-4DAE-AE63-15872A52A4B3}" type="presParOf" srcId="{9E00AB2E-6E73-4A68-B89D-9FF826812E45}" destId="{6A667495-7667-43D1-AA96-97277BF9D681}" srcOrd="1" destOrd="0" presId="urn:microsoft.com/office/officeart/2005/8/layout/orgChart1"/>
    <dgm:cxn modelId="{8BA36D20-28CD-436B-8A0F-FF122AE3B5E2}" type="presParOf" srcId="{34403A8F-9B6B-4F92-BE1F-3336E60CAC73}" destId="{43ECA544-90A5-465C-83A7-96C6CDB5A051}" srcOrd="1" destOrd="0" presId="urn:microsoft.com/office/officeart/2005/8/layout/orgChart1"/>
    <dgm:cxn modelId="{9544DC83-E4D4-4BE2-8190-B4A513A08C11}" type="presParOf" srcId="{34403A8F-9B6B-4F92-BE1F-3336E60CAC73}" destId="{B2C6D9FE-AEDA-4570-A40C-FE904D652008}" srcOrd="2" destOrd="0" presId="urn:microsoft.com/office/officeart/2005/8/layout/orgChart1"/>
    <dgm:cxn modelId="{215BBB26-08F1-46D1-82D5-62F0CABB20C5}" type="presParOf" srcId="{2E60A326-06FB-49C1-A223-8E820A7AF55F}" destId="{819EE0CD-874E-4E9D-AF23-C38195ECF5FB}" srcOrd="2" destOrd="0" presId="urn:microsoft.com/office/officeart/2005/8/layout/orgChart1"/>
    <dgm:cxn modelId="{74C6B03C-6800-4D0A-B614-86ADB4056490}" type="presParOf" srcId="{2E60A326-06FB-49C1-A223-8E820A7AF55F}" destId="{53D440C5-4008-4511-92E5-3DB91D5F7D7B}" srcOrd="3" destOrd="0" presId="urn:microsoft.com/office/officeart/2005/8/layout/orgChart1"/>
    <dgm:cxn modelId="{16ABF9E4-E217-4724-B7FE-E68926ECC101}" type="presParOf" srcId="{53D440C5-4008-4511-92E5-3DB91D5F7D7B}" destId="{73660577-587C-4160-82CD-A6300342203A}" srcOrd="0" destOrd="0" presId="urn:microsoft.com/office/officeart/2005/8/layout/orgChart1"/>
    <dgm:cxn modelId="{2E4A2FDC-F798-4EBD-87AC-E6855E0C0DA2}" type="presParOf" srcId="{73660577-587C-4160-82CD-A6300342203A}" destId="{2A6F54A9-9562-423C-BB02-814B561A909B}" srcOrd="0" destOrd="0" presId="urn:microsoft.com/office/officeart/2005/8/layout/orgChart1"/>
    <dgm:cxn modelId="{37F346B6-B126-4553-B047-9EB1C6C0666F}" type="presParOf" srcId="{73660577-587C-4160-82CD-A6300342203A}" destId="{D321D6F2-D9CD-4EB4-80FD-9F7F08B23BB7}" srcOrd="1" destOrd="0" presId="urn:microsoft.com/office/officeart/2005/8/layout/orgChart1"/>
    <dgm:cxn modelId="{AF20E6C8-8F1C-4168-8210-3FE465418946}" type="presParOf" srcId="{53D440C5-4008-4511-92E5-3DB91D5F7D7B}" destId="{7A7AEED4-580D-42B0-9848-3F29547F8511}" srcOrd="1" destOrd="0" presId="urn:microsoft.com/office/officeart/2005/8/layout/orgChart1"/>
    <dgm:cxn modelId="{E2746745-444D-43F5-A093-3D688E7590E6}" type="presParOf" srcId="{7A7AEED4-580D-42B0-9848-3F29547F8511}" destId="{D3CF5B79-1D49-4243-AEFC-06831EB86ECC}" srcOrd="0" destOrd="0" presId="urn:microsoft.com/office/officeart/2005/8/layout/orgChart1"/>
    <dgm:cxn modelId="{CCEF6784-38A5-4CFA-921A-AAD915B797D6}" type="presParOf" srcId="{7A7AEED4-580D-42B0-9848-3F29547F8511}" destId="{5232F078-12B3-4496-83BC-BCF78D8DEE1B}" srcOrd="1" destOrd="0" presId="urn:microsoft.com/office/officeart/2005/8/layout/orgChart1"/>
    <dgm:cxn modelId="{E9B622B8-A29E-4324-BE37-EC1A6A7B8306}" type="presParOf" srcId="{5232F078-12B3-4496-83BC-BCF78D8DEE1B}" destId="{291D744A-7E8C-41CE-87AB-950A2D14EF75}" srcOrd="0" destOrd="0" presId="urn:microsoft.com/office/officeart/2005/8/layout/orgChart1"/>
    <dgm:cxn modelId="{0A70CC36-3804-4690-82CA-7A1924DC0151}" type="presParOf" srcId="{291D744A-7E8C-41CE-87AB-950A2D14EF75}" destId="{86A973A1-9DA5-4542-BE40-28C5A0498DDA}" srcOrd="0" destOrd="0" presId="urn:microsoft.com/office/officeart/2005/8/layout/orgChart1"/>
    <dgm:cxn modelId="{B9501F5E-3B21-4F7D-B1FB-752FCFB33388}" type="presParOf" srcId="{291D744A-7E8C-41CE-87AB-950A2D14EF75}" destId="{1439E197-FF1E-4B7F-8E46-5E1E763D9725}" srcOrd="1" destOrd="0" presId="urn:microsoft.com/office/officeart/2005/8/layout/orgChart1"/>
    <dgm:cxn modelId="{F20239FE-2530-498C-8F5C-B4DDFE155D59}" type="presParOf" srcId="{5232F078-12B3-4496-83BC-BCF78D8DEE1B}" destId="{E524D439-EB95-40CB-86C8-16FE6F78B07B}" srcOrd="1" destOrd="0" presId="urn:microsoft.com/office/officeart/2005/8/layout/orgChart1"/>
    <dgm:cxn modelId="{689C6EB7-0E30-4CD1-9334-FDCCA0E9442D}" type="presParOf" srcId="{5232F078-12B3-4496-83BC-BCF78D8DEE1B}" destId="{C16FE4EA-C13D-4C8D-9471-68B4FCE17B96}" srcOrd="2" destOrd="0" presId="urn:microsoft.com/office/officeart/2005/8/layout/orgChart1"/>
    <dgm:cxn modelId="{F606091F-4841-4645-8849-AE1AB6AB7426}" type="presParOf" srcId="{7A7AEED4-580D-42B0-9848-3F29547F8511}" destId="{FF1E85EF-712E-41BD-B971-99EA2145EB9E}" srcOrd="2" destOrd="0" presId="urn:microsoft.com/office/officeart/2005/8/layout/orgChart1"/>
    <dgm:cxn modelId="{32EF5DCC-C261-45F0-BB4F-EC6B3F66824B}" type="presParOf" srcId="{7A7AEED4-580D-42B0-9848-3F29547F8511}" destId="{65D1D795-2F14-4852-921F-22F615DF3490}" srcOrd="3" destOrd="0" presId="urn:microsoft.com/office/officeart/2005/8/layout/orgChart1"/>
    <dgm:cxn modelId="{35C85A56-38C9-45B7-828F-B4D8E549E91F}" type="presParOf" srcId="{65D1D795-2F14-4852-921F-22F615DF3490}" destId="{42AA512A-1AE2-4896-9625-D9F9E2FCB216}" srcOrd="0" destOrd="0" presId="urn:microsoft.com/office/officeart/2005/8/layout/orgChart1"/>
    <dgm:cxn modelId="{2ED22BFD-F8F5-4304-B161-B939118FDBAC}" type="presParOf" srcId="{42AA512A-1AE2-4896-9625-D9F9E2FCB216}" destId="{E2770C92-0614-419B-84B7-D9C4B05EBD2A}" srcOrd="0" destOrd="0" presId="urn:microsoft.com/office/officeart/2005/8/layout/orgChart1"/>
    <dgm:cxn modelId="{E6B99296-36A8-4AF9-89A1-BB1CC821EF37}" type="presParOf" srcId="{42AA512A-1AE2-4896-9625-D9F9E2FCB216}" destId="{70DDA132-0C66-4F74-ADC1-F2F2FAFB2E77}" srcOrd="1" destOrd="0" presId="urn:microsoft.com/office/officeart/2005/8/layout/orgChart1"/>
    <dgm:cxn modelId="{6BA3BA51-6EE0-46E7-8557-3E90A813C04C}" type="presParOf" srcId="{65D1D795-2F14-4852-921F-22F615DF3490}" destId="{5013579F-D67B-4EBB-86E2-FBC20330D0AB}" srcOrd="1" destOrd="0" presId="urn:microsoft.com/office/officeart/2005/8/layout/orgChart1"/>
    <dgm:cxn modelId="{47293C75-9F54-4379-B629-AC4F9B83BA3A}" type="presParOf" srcId="{65D1D795-2F14-4852-921F-22F615DF3490}" destId="{59C5E60F-3CF7-4FB9-9796-2A1F3FD2889B}" srcOrd="2" destOrd="0" presId="urn:microsoft.com/office/officeart/2005/8/layout/orgChart1"/>
    <dgm:cxn modelId="{2E526392-B23E-4975-A553-6853DFF8927E}" type="presParOf" srcId="{7A7AEED4-580D-42B0-9848-3F29547F8511}" destId="{AF9A8D44-82BD-48CA-858C-B102CA6A5F5E}" srcOrd="4" destOrd="0" presId="urn:microsoft.com/office/officeart/2005/8/layout/orgChart1"/>
    <dgm:cxn modelId="{1565F2C9-6F14-47FE-9CA3-4D411DC253C6}" type="presParOf" srcId="{7A7AEED4-580D-42B0-9848-3F29547F8511}" destId="{2D0F7CB8-A92D-46AF-88B0-B10AFB817039}" srcOrd="5" destOrd="0" presId="urn:microsoft.com/office/officeart/2005/8/layout/orgChart1"/>
    <dgm:cxn modelId="{41F5B82E-36DE-4D3B-BF94-36992FF42775}" type="presParOf" srcId="{2D0F7CB8-A92D-46AF-88B0-B10AFB817039}" destId="{16022EC2-1A72-41F1-9716-7B287EAA160E}" srcOrd="0" destOrd="0" presId="urn:microsoft.com/office/officeart/2005/8/layout/orgChart1"/>
    <dgm:cxn modelId="{4B8C796D-90AF-4CB2-B64F-90C8056E7377}" type="presParOf" srcId="{16022EC2-1A72-41F1-9716-7B287EAA160E}" destId="{84FCB3D3-FCF4-446D-BBBF-5FFFB5DB8BA1}" srcOrd="0" destOrd="0" presId="urn:microsoft.com/office/officeart/2005/8/layout/orgChart1"/>
    <dgm:cxn modelId="{D33C63D9-D193-487B-95FD-3412A8F8DF68}" type="presParOf" srcId="{16022EC2-1A72-41F1-9716-7B287EAA160E}" destId="{A766ED68-54ED-45FF-A64E-DC8C4643DFC2}" srcOrd="1" destOrd="0" presId="urn:microsoft.com/office/officeart/2005/8/layout/orgChart1"/>
    <dgm:cxn modelId="{548EA83A-6C48-4320-8F4D-63E865AACEB2}" type="presParOf" srcId="{2D0F7CB8-A92D-46AF-88B0-B10AFB817039}" destId="{7E9BE5F3-A4AC-4492-8664-CAA4D3D40D06}" srcOrd="1" destOrd="0" presId="urn:microsoft.com/office/officeart/2005/8/layout/orgChart1"/>
    <dgm:cxn modelId="{5C5AD4A0-2E39-472E-A897-47C05ADDFB29}" type="presParOf" srcId="{2D0F7CB8-A92D-46AF-88B0-B10AFB817039}" destId="{927AC065-62C3-4059-A198-E0391E3F03CD}" srcOrd="2" destOrd="0" presId="urn:microsoft.com/office/officeart/2005/8/layout/orgChart1"/>
    <dgm:cxn modelId="{7CB7A6B6-CAF4-4F37-8E9D-F08CD47A4253}" type="presParOf" srcId="{7A7AEED4-580D-42B0-9848-3F29547F8511}" destId="{A5AEB538-BE68-4335-BF04-1093816CAA37}" srcOrd="6" destOrd="0" presId="urn:microsoft.com/office/officeart/2005/8/layout/orgChart1"/>
    <dgm:cxn modelId="{D599CCE9-0051-452E-84D6-EFE9721C1F49}" type="presParOf" srcId="{7A7AEED4-580D-42B0-9848-3F29547F8511}" destId="{994806FF-E00E-468C-9E0A-BF8B49D465C3}" srcOrd="7" destOrd="0" presId="urn:microsoft.com/office/officeart/2005/8/layout/orgChart1"/>
    <dgm:cxn modelId="{47795098-B3FB-457E-AA39-60C980ACC8EB}" type="presParOf" srcId="{994806FF-E00E-468C-9E0A-BF8B49D465C3}" destId="{67E34CD5-42C2-4632-A4F8-2959C758354F}" srcOrd="0" destOrd="0" presId="urn:microsoft.com/office/officeart/2005/8/layout/orgChart1"/>
    <dgm:cxn modelId="{D0110FF6-CF63-4ABF-905D-C67880BE9478}" type="presParOf" srcId="{67E34CD5-42C2-4632-A4F8-2959C758354F}" destId="{9BC0D099-3913-48D1-8368-0FBDA1A9E116}" srcOrd="0" destOrd="0" presId="urn:microsoft.com/office/officeart/2005/8/layout/orgChart1"/>
    <dgm:cxn modelId="{03F5A4B5-391C-4429-8CE6-F2E8A0DE1859}" type="presParOf" srcId="{67E34CD5-42C2-4632-A4F8-2959C758354F}" destId="{73308C98-E567-477E-B7A8-7C2601D4D4E8}" srcOrd="1" destOrd="0" presId="urn:microsoft.com/office/officeart/2005/8/layout/orgChart1"/>
    <dgm:cxn modelId="{07F7E289-A14B-4989-9B66-18D04EAAE536}" type="presParOf" srcId="{994806FF-E00E-468C-9E0A-BF8B49D465C3}" destId="{0A6589D1-E39C-470B-9D4B-66EC9F2329E8}" srcOrd="1" destOrd="0" presId="urn:microsoft.com/office/officeart/2005/8/layout/orgChart1"/>
    <dgm:cxn modelId="{F509B9CB-DA12-4863-977D-FED480FCADCF}" type="presParOf" srcId="{994806FF-E00E-468C-9E0A-BF8B49D465C3}" destId="{D00EBBC2-371A-4E7A-95CD-0AD7D4C883F3}" srcOrd="2" destOrd="0" presId="urn:microsoft.com/office/officeart/2005/8/layout/orgChart1"/>
    <dgm:cxn modelId="{CEE9D859-1B1B-4722-BF11-F790B5F2DB4C}" type="presParOf" srcId="{53D440C5-4008-4511-92E5-3DB91D5F7D7B}" destId="{0CCC183B-8216-4C03-84B6-BFEFE1FEA34E}" srcOrd="2" destOrd="0" presId="urn:microsoft.com/office/officeart/2005/8/layout/orgChart1"/>
    <dgm:cxn modelId="{1BED13AA-6BA8-412C-A634-22D01535CC19}" type="presParOf" srcId="{2E60A326-06FB-49C1-A223-8E820A7AF55F}" destId="{642F1896-5280-49C4-891F-A56634160A24}" srcOrd="4" destOrd="0" presId="urn:microsoft.com/office/officeart/2005/8/layout/orgChart1"/>
    <dgm:cxn modelId="{0645767E-E382-41E9-9F77-F32C9BF0FC2E}" type="presParOf" srcId="{2E60A326-06FB-49C1-A223-8E820A7AF55F}" destId="{EEEF97A7-D072-4446-AEBD-66DC545C1387}" srcOrd="5" destOrd="0" presId="urn:microsoft.com/office/officeart/2005/8/layout/orgChart1"/>
    <dgm:cxn modelId="{7C7BB0AA-42FC-4B57-B643-E86FFD63D460}" type="presParOf" srcId="{EEEF97A7-D072-4446-AEBD-66DC545C1387}" destId="{A2D138E5-41D4-4328-8A75-3BB2A540ACF6}" srcOrd="0" destOrd="0" presId="urn:microsoft.com/office/officeart/2005/8/layout/orgChart1"/>
    <dgm:cxn modelId="{60094AEE-EB73-4631-8E3A-CF0ECD69FCFC}" type="presParOf" srcId="{A2D138E5-41D4-4328-8A75-3BB2A540ACF6}" destId="{97C0C9C2-EBA0-420B-A9CB-E2C12442B702}" srcOrd="0" destOrd="0" presId="urn:microsoft.com/office/officeart/2005/8/layout/orgChart1"/>
    <dgm:cxn modelId="{B14B9500-D2C4-4993-8558-3D177A06BE0C}" type="presParOf" srcId="{A2D138E5-41D4-4328-8A75-3BB2A540ACF6}" destId="{EF3A2B9C-09C0-4745-8F86-50F10275C7C8}" srcOrd="1" destOrd="0" presId="urn:microsoft.com/office/officeart/2005/8/layout/orgChart1"/>
    <dgm:cxn modelId="{3E7376AA-3FCC-4E11-AE0E-43C47C08D722}" type="presParOf" srcId="{EEEF97A7-D072-4446-AEBD-66DC545C1387}" destId="{4548D5A8-939A-48C5-AEF1-0B05A94CD3C3}" srcOrd="1" destOrd="0" presId="urn:microsoft.com/office/officeart/2005/8/layout/orgChart1"/>
    <dgm:cxn modelId="{1C26C4C8-DD66-4063-AEFC-02A7B84B8C72}" type="presParOf" srcId="{EEEF97A7-D072-4446-AEBD-66DC545C1387}" destId="{448E33DB-23F7-4CA9-A404-66832A06BD12}" srcOrd="2" destOrd="0" presId="urn:microsoft.com/office/officeart/2005/8/layout/orgChart1"/>
    <dgm:cxn modelId="{6463D059-F682-45DD-9432-D3834CFACBBD}" type="presParOf" srcId="{2E60A326-06FB-49C1-A223-8E820A7AF55F}" destId="{27832410-77DC-4DE3-B70B-286B904EB047}" srcOrd="6" destOrd="0" presId="urn:microsoft.com/office/officeart/2005/8/layout/orgChart1"/>
    <dgm:cxn modelId="{8143209C-FC40-4CBA-B558-F5CB1C36AD6B}" type="presParOf" srcId="{2E60A326-06FB-49C1-A223-8E820A7AF55F}" destId="{9F3ABE06-F78C-4462-8382-B425D217E94B}" srcOrd="7" destOrd="0" presId="urn:microsoft.com/office/officeart/2005/8/layout/orgChart1"/>
    <dgm:cxn modelId="{083FF580-B3BF-4EF3-9FC5-5D660B6B38F4}" type="presParOf" srcId="{9F3ABE06-F78C-4462-8382-B425D217E94B}" destId="{6B6E44EC-3129-4D05-AB00-16CE80BA9807}" srcOrd="0" destOrd="0" presId="urn:microsoft.com/office/officeart/2005/8/layout/orgChart1"/>
    <dgm:cxn modelId="{50E6160B-8FFB-42B2-92CB-C92DB8B67619}" type="presParOf" srcId="{6B6E44EC-3129-4D05-AB00-16CE80BA9807}" destId="{6E60DE13-BF4F-4AF0-AF0D-4908A6072401}" srcOrd="0" destOrd="0" presId="urn:microsoft.com/office/officeart/2005/8/layout/orgChart1"/>
    <dgm:cxn modelId="{787047A0-E5B8-4349-B20C-27F422D29688}" type="presParOf" srcId="{6B6E44EC-3129-4D05-AB00-16CE80BA9807}" destId="{0C5F0EAC-CA96-4F6D-93E2-33AEE96D85B8}" srcOrd="1" destOrd="0" presId="urn:microsoft.com/office/officeart/2005/8/layout/orgChart1"/>
    <dgm:cxn modelId="{6234DA99-A1D3-4033-96C1-7F507ACF2DB6}" type="presParOf" srcId="{9F3ABE06-F78C-4462-8382-B425D217E94B}" destId="{79AA63A7-4F81-464B-9CA8-91F1267775AA}" srcOrd="1" destOrd="0" presId="urn:microsoft.com/office/officeart/2005/8/layout/orgChart1"/>
    <dgm:cxn modelId="{89C5CC45-55B3-4A79-8CDF-5D1A4DD20881}" type="presParOf" srcId="{9F3ABE06-F78C-4462-8382-B425D217E94B}" destId="{F1AFF804-0032-4F98-9039-CD4ABBBE14B8}" srcOrd="2" destOrd="0" presId="urn:microsoft.com/office/officeart/2005/8/layout/orgChart1"/>
    <dgm:cxn modelId="{0F5A91A1-FA21-4320-BA2C-F183BEE79FFB}" type="presParOf" srcId="{2E60A326-06FB-49C1-A223-8E820A7AF55F}" destId="{0690B133-F6CA-4396-BB5D-55FED4EEB946}" srcOrd="8" destOrd="0" presId="urn:microsoft.com/office/officeart/2005/8/layout/orgChart1"/>
    <dgm:cxn modelId="{C27E32FE-B487-4BD1-855B-690DEA4BB0B1}" type="presParOf" srcId="{2E60A326-06FB-49C1-A223-8E820A7AF55F}" destId="{A38AD3BE-6DB7-4ABA-9485-5F33EB234821}" srcOrd="9" destOrd="0" presId="urn:microsoft.com/office/officeart/2005/8/layout/orgChart1"/>
    <dgm:cxn modelId="{9E6C00F6-8F95-4A96-9775-2FDD9E4BE1FC}" type="presParOf" srcId="{A38AD3BE-6DB7-4ABA-9485-5F33EB234821}" destId="{B3AEE299-ED80-4D07-ACD3-9FE0C1B210F5}" srcOrd="0" destOrd="0" presId="urn:microsoft.com/office/officeart/2005/8/layout/orgChart1"/>
    <dgm:cxn modelId="{29298A02-2948-4358-9212-4A49016AF390}" type="presParOf" srcId="{B3AEE299-ED80-4D07-ACD3-9FE0C1B210F5}" destId="{142DBDA2-C4EE-4B9D-A653-6D16B7334F92}" srcOrd="0" destOrd="0" presId="urn:microsoft.com/office/officeart/2005/8/layout/orgChart1"/>
    <dgm:cxn modelId="{76988DEC-5BCB-4947-A57E-B65F45BF1464}" type="presParOf" srcId="{B3AEE299-ED80-4D07-ACD3-9FE0C1B210F5}" destId="{1770A9BA-6B42-4012-9EE8-3619089DF67A}" srcOrd="1" destOrd="0" presId="urn:microsoft.com/office/officeart/2005/8/layout/orgChart1"/>
    <dgm:cxn modelId="{71D7AC91-60B8-439C-98E7-45F20653B9B9}" type="presParOf" srcId="{A38AD3BE-6DB7-4ABA-9485-5F33EB234821}" destId="{F5FB4C26-85DE-4776-B833-9C15517F08F7}" srcOrd="1" destOrd="0" presId="urn:microsoft.com/office/officeart/2005/8/layout/orgChart1"/>
    <dgm:cxn modelId="{2CDB8494-98F7-4CB3-A432-AAD04D1A23DD}" type="presParOf" srcId="{F5FB4C26-85DE-4776-B833-9C15517F08F7}" destId="{40FEA330-5D19-4FDE-BBBF-0965616D8394}" srcOrd="0" destOrd="0" presId="urn:microsoft.com/office/officeart/2005/8/layout/orgChart1"/>
    <dgm:cxn modelId="{1E7B1D7E-7184-48D6-9A8F-457A8862FE65}" type="presParOf" srcId="{F5FB4C26-85DE-4776-B833-9C15517F08F7}" destId="{45ACAB97-711F-4EAE-B7BD-BC74DA9F26B6}" srcOrd="1" destOrd="0" presId="urn:microsoft.com/office/officeart/2005/8/layout/orgChart1"/>
    <dgm:cxn modelId="{A2A91693-ED54-44A4-9E88-F3D5FC074A7F}" type="presParOf" srcId="{45ACAB97-711F-4EAE-B7BD-BC74DA9F26B6}" destId="{FB87CBC7-791C-4B5D-812D-C373522CB4A0}" srcOrd="0" destOrd="0" presId="urn:microsoft.com/office/officeart/2005/8/layout/orgChart1"/>
    <dgm:cxn modelId="{25A8AE39-0EC4-492A-91E4-A0D85FCB4D86}" type="presParOf" srcId="{FB87CBC7-791C-4B5D-812D-C373522CB4A0}" destId="{C10A44D6-F30F-470A-ABA9-9F47F1CCC553}" srcOrd="0" destOrd="0" presId="urn:microsoft.com/office/officeart/2005/8/layout/orgChart1"/>
    <dgm:cxn modelId="{3C38DED3-7404-447E-9B7C-71EBDBCC30B6}" type="presParOf" srcId="{FB87CBC7-791C-4B5D-812D-C373522CB4A0}" destId="{67C0E25B-EB02-4BAA-B4D5-E3B1C169D9BA}" srcOrd="1" destOrd="0" presId="urn:microsoft.com/office/officeart/2005/8/layout/orgChart1"/>
    <dgm:cxn modelId="{D01A8444-6505-4506-9FBF-87750C7DFA8F}" type="presParOf" srcId="{45ACAB97-711F-4EAE-B7BD-BC74DA9F26B6}" destId="{0BCE9435-FA20-43CB-B998-A5CE8CD11546}" srcOrd="1" destOrd="0" presId="urn:microsoft.com/office/officeart/2005/8/layout/orgChart1"/>
    <dgm:cxn modelId="{510302CE-B165-4511-8A17-ED5AD016E772}" type="presParOf" srcId="{45ACAB97-711F-4EAE-B7BD-BC74DA9F26B6}" destId="{FF0F80C3-8E69-4544-A8BC-206898139D34}" srcOrd="2" destOrd="0" presId="urn:microsoft.com/office/officeart/2005/8/layout/orgChart1"/>
    <dgm:cxn modelId="{FEDEE984-4489-4FA3-8005-F79DBF58CCCA}" type="presParOf" srcId="{F5FB4C26-85DE-4776-B833-9C15517F08F7}" destId="{77E948A1-3657-4A3D-B8DE-1C232CE7B0F4}" srcOrd="2" destOrd="0" presId="urn:microsoft.com/office/officeart/2005/8/layout/orgChart1"/>
    <dgm:cxn modelId="{48BDEA8C-EE97-498F-ABE9-15087E5370F0}" type="presParOf" srcId="{F5FB4C26-85DE-4776-B833-9C15517F08F7}" destId="{CB731AAF-E871-4817-A3BD-93BBA9DC5585}" srcOrd="3" destOrd="0" presId="urn:microsoft.com/office/officeart/2005/8/layout/orgChart1"/>
    <dgm:cxn modelId="{C0D8335C-46F6-4EC1-9362-9FF29A459360}" type="presParOf" srcId="{CB731AAF-E871-4817-A3BD-93BBA9DC5585}" destId="{1BB6E1B2-B9CF-4ADD-8C6B-C2B5FA8AADB3}" srcOrd="0" destOrd="0" presId="urn:microsoft.com/office/officeart/2005/8/layout/orgChart1"/>
    <dgm:cxn modelId="{AE04DF02-7F93-4B81-9C2F-9825B5858E5A}" type="presParOf" srcId="{1BB6E1B2-B9CF-4ADD-8C6B-C2B5FA8AADB3}" destId="{EFAB0FC8-401C-4273-8022-5E7947E24934}" srcOrd="0" destOrd="0" presId="urn:microsoft.com/office/officeart/2005/8/layout/orgChart1"/>
    <dgm:cxn modelId="{4661D0BA-0111-47AC-BC08-B6BA6A87454B}" type="presParOf" srcId="{1BB6E1B2-B9CF-4ADD-8C6B-C2B5FA8AADB3}" destId="{32A6A362-7166-4EB1-AE01-599E0FA419ED}" srcOrd="1" destOrd="0" presId="urn:microsoft.com/office/officeart/2005/8/layout/orgChart1"/>
    <dgm:cxn modelId="{4DCE778B-876C-4225-8562-D1325190C1DC}" type="presParOf" srcId="{CB731AAF-E871-4817-A3BD-93BBA9DC5585}" destId="{A3313AA8-DCEE-4ADD-ADBA-DA3053445AEE}" srcOrd="1" destOrd="0" presId="urn:microsoft.com/office/officeart/2005/8/layout/orgChart1"/>
    <dgm:cxn modelId="{66E50738-10EC-4276-9148-8726B33C9CA5}" type="presParOf" srcId="{CB731AAF-E871-4817-A3BD-93BBA9DC5585}" destId="{C203A7BA-9683-4A96-AD29-883B76EF295E}" srcOrd="2" destOrd="0" presId="urn:microsoft.com/office/officeart/2005/8/layout/orgChart1"/>
    <dgm:cxn modelId="{DA2E8007-5956-4FF4-8553-660212ABEA85}" type="presParOf" srcId="{A38AD3BE-6DB7-4ABA-9485-5F33EB234821}" destId="{CA855FC9-0996-44C5-A221-00D59FAB682F}" srcOrd="2" destOrd="0" presId="urn:microsoft.com/office/officeart/2005/8/layout/orgChart1"/>
    <dgm:cxn modelId="{0EC37A10-3150-4D6B-B90F-C079C88607E9}" type="presParOf" srcId="{2E60A326-06FB-49C1-A223-8E820A7AF55F}" destId="{9A282D79-FBAD-48DF-9B0C-420550089E87}" srcOrd="10" destOrd="0" presId="urn:microsoft.com/office/officeart/2005/8/layout/orgChart1"/>
    <dgm:cxn modelId="{DB618098-88DD-4214-BE9D-EA3C3E865B46}" type="presParOf" srcId="{2E60A326-06FB-49C1-A223-8E820A7AF55F}" destId="{8189040B-2B6B-4A3C-89C2-3D3E7C0A90B6}" srcOrd="11" destOrd="0" presId="urn:microsoft.com/office/officeart/2005/8/layout/orgChart1"/>
    <dgm:cxn modelId="{B658559D-7734-4F25-9775-E9279E6A9FA6}" type="presParOf" srcId="{8189040B-2B6B-4A3C-89C2-3D3E7C0A90B6}" destId="{D79395CA-77FE-4927-8792-DEA0AB6E786B}" srcOrd="0" destOrd="0" presId="urn:microsoft.com/office/officeart/2005/8/layout/orgChart1"/>
    <dgm:cxn modelId="{3E42E7D2-23C3-497D-B4D1-A16F4DD669C6}" type="presParOf" srcId="{D79395CA-77FE-4927-8792-DEA0AB6E786B}" destId="{DB5552E5-E49F-4035-BD4E-4B51B7E4E3E1}" srcOrd="0" destOrd="0" presId="urn:microsoft.com/office/officeart/2005/8/layout/orgChart1"/>
    <dgm:cxn modelId="{42677CC8-DB76-4DD8-90D0-3D4F70A7777C}" type="presParOf" srcId="{D79395CA-77FE-4927-8792-DEA0AB6E786B}" destId="{84C63C21-7001-444F-ADBB-A0F8C7BFD656}" srcOrd="1" destOrd="0" presId="urn:microsoft.com/office/officeart/2005/8/layout/orgChart1"/>
    <dgm:cxn modelId="{E6F5FD5C-AE75-4346-98E4-5645F34E5DD3}" type="presParOf" srcId="{8189040B-2B6B-4A3C-89C2-3D3E7C0A90B6}" destId="{E279FEAF-D310-4581-9023-F65895082D33}" srcOrd="1" destOrd="0" presId="urn:microsoft.com/office/officeart/2005/8/layout/orgChart1"/>
    <dgm:cxn modelId="{5814F0CD-B45F-41B9-9272-6A22430575ED}" type="presParOf" srcId="{8189040B-2B6B-4A3C-89C2-3D3E7C0A90B6}" destId="{65BBBD23-2064-4514-A101-C610C5E96CBB}" srcOrd="2" destOrd="0" presId="urn:microsoft.com/office/officeart/2005/8/layout/orgChart1"/>
    <dgm:cxn modelId="{94CA1DAB-09EC-4C99-8A32-E26DEF98A87A}" type="presParOf" srcId="{2E60A326-06FB-49C1-A223-8E820A7AF55F}" destId="{A86D9788-F9AC-46F2-BFAE-7C5B696A3DF1}" srcOrd="12" destOrd="0" presId="urn:microsoft.com/office/officeart/2005/8/layout/orgChart1"/>
    <dgm:cxn modelId="{D7136F4F-735B-4B05-B20D-FD57357481C8}" type="presParOf" srcId="{2E60A326-06FB-49C1-A223-8E820A7AF55F}" destId="{EB9AE78B-AAB5-4F3C-9B74-D56DB0A46C11}" srcOrd="13" destOrd="0" presId="urn:microsoft.com/office/officeart/2005/8/layout/orgChart1"/>
    <dgm:cxn modelId="{CEC1CFB0-B038-438F-807D-8117B4F28526}" type="presParOf" srcId="{EB9AE78B-AAB5-4F3C-9B74-D56DB0A46C11}" destId="{FD5F14C3-22D4-4613-BF62-65EAB6575B79}" srcOrd="0" destOrd="0" presId="urn:microsoft.com/office/officeart/2005/8/layout/orgChart1"/>
    <dgm:cxn modelId="{F7483D62-0A05-4D6D-B2E4-09D9EBE3DB54}" type="presParOf" srcId="{FD5F14C3-22D4-4613-BF62-65EAB6575B79}" destId="{6C9F3C87-41D7-4493-8680-EA5D184CE9D8}" srcOrd="0" destOrd="0" presId="urn:microsoft.com/office/officeart/2005/8/layout/orgChart1"/>
    <dgm:cxn modelId="{53768E5D-8133-4D82-94B6-13927F9D3098}" type="presParOf" srcId="{FD5F14C3-22D4-4613-BF62-65EAB6575B79}" destId="{8F2102FB-535F-4342-9E21-9B81A3C323C5}" srcOrd="1" destOrd="0" presId="urn:microsoft.com/office/officeart/2005/8/layout/orgChart1"/>
    <dgm:cxn modelId="{1EA3D7A6-FECA-4115-962F-85879520999E}" type="presParOf" srcId="{EB9AE78B-AAB5-4F3C-9B74-D56DB0A46C11}" destId="{E78CC7F5-5246-481E-9D21-2F99E9D07536}" srcOrd="1" destOrd="0" presId="urn:microsoft.com/office/officeart/2005/8/layout/orgChart1"/>
    <dgm:cxn modelId="{09D6FDD9-BCD7-4510-85EE-D61CB9051F7A}" type="presParOf" srcId="{EB9AE78B-AAB5-4F3C-9B74-D56DB0A46C11}" destId="{B7B2F8D6-6D34-4BFE-BFCE-96EBA0D76412}" srcOrd="2" destOrd="0" presId="urn:microsoft.com/office/officeart/2005/8/layout/orgChart1"/>
    <dgm:cxn modelId="{C5DD61C6-DC3F-4F9E-9EC1-E127F24BEBC9}" type="presParOf" srcId="{27A13B7F-23C2-4E0D-8B99-725A6D479BBA}" destId="{48E84F3C-D256-4227-A88D-986DA4823499}"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6D9788-F9AC-46F2-BFAE-7C5B696A3DF1}">
      <dsp:nvSpPr>
        <dsp:cNvPr id="0" name=""/>
        <dsp:cNvSpPr/>
      </dsp:nvSpPr>
      <dsp:spPr>
        <a:xfrm>
          <a:off x="3418114" y="1230261"/>
          <a:ext cx="3002731" cy="173711"/>
        </a:xfrm>
        <a:custGeom>
          <a:avLst/>
          <a:gdLst/>
          <a:ahLst/>
          <a:cxnLst/>
          <a:rect l="0" t="0" r="0" b="0"/>
          <a:pathLst>
            <a:path>
              <a:moveTo>
                <a:pt x="0" y="0"/>
              </a:moveTo>
              <a:lnTo>
                <a:pt x="0" y="113998"/>
              </a:lnTo>
              <a:lnTo>
                <a:pt x="3941084" y="113998"/>
              </a:lnTo>
              <a:lnTo>
                <a:pt x="3941084"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9A282D79-FBAD-48DF-9B0C-420550089E87}">
      <dsp:nvSpPr>
        <dsp:cNvPr id="0" name=""/>
        <dsp:cNvSpPr/>
      </dsp:nvSpPr>
      <dsp:spPr>
        <a:xfrm>
          <a:off x="3418114" y="1230261"/>
          <a:ext cx="2001820" cy="173711"/>
        </a:xfrm>
        <a:custGeom>
          <a:avLst/>
          <a:gdLst/>
          <a:ahLst/>
          <a:cxnLst/>
          <a:rect l="0" t="0" r="0" b="0"/>
          <a:pathLst>
            <a:path>
              <a:moveTo>
                <a:pt x="0" y="0"/>
              </a:moveTo>
              <a:lnTo>
                <a:pt x="0" y="113998"/>
              </a:lnTo>
              <a:lnTo>
                <a:pt x="2627389" y="113998"/>
              </a:lnTo>
              <a:lnTo>
                <a:pt x="2627389"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7E948A1-3657-4A3D-B8DE-1C232CE7B0F4}">
      <dsp:nvSpPr>
        <dsp:cNvPr id="0" name=""/>
        <dsp:cNvSpPr/>
      </dsp:nvSpPr>
      <dsp:spPr>
        <a:xfrm>
          <a:off x="4088145" y="1817573"/>
          <a:ext cx="150202" cy="1229080"/>
        </a:xfrm>
        <a:custGeom>
          <a:avLst/>
          <a:gdLst/>
          <a:ahLst/>
          <a:cxnLst/>
          <a:rect l="0" t="0" r="0" b="0"/>
          <a:pathLst>
            <a:path>
              <a:moveTo>
                <a:pt x="0" y="0"/>
              </a:moveTo>
              <a:lnTo>
                <a:pt x="0" y="1270266"/>
              </a:lnTo>
              <a:lnTo>
                <a:pt x="162854" y="1270266"/>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0FEA330-5D19-4FDE-BBBF-0965616D8394}">
      <dsp:nvSpPr>
        <dsp:cNvPr id="0" name=""/>
        <dsp:cNvSpPr/>
      </dsp:nvSpPr>
      <dsp:spPr>
        <a:xfrm>
          <a:off x="4088145" y="1817573"/>
          <a:ext cx="124079" cy="380511"/>
        </a:xfrm>
        <a:custGeom>
          <a:avLst/>
          <a:gdLst/>
          <a:ahLst/>
          <a:cxnLst/>
          <a:rect l="0" t="0" r="0" b="0"/>
          <a:pathLst>
            <a:path>
              <a:moveTo>
                <a:pt x="0" y="0"/>
              </a:moveTo>
              <a:lnTo>
                <a:pt x="0" y="499421"/>
              </a:lnTo>
              <a:lnTo>
                <a:pt x="162854" y="499421"/>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0690B133-F6CA-4396-BB5D-55FED4EEB946}">
      <dsp:nvSpPr>
        <dsp:cNvPr id="0" name=""/>
        <dsp:cNvSpPr/>
      </dsp:nvSpPr>
      <dsp:spPr>
        <a:xfrm>
          <a:off x="3418114" y="1230261"/>
          <a:ext cx="1000910" cy="173711"/>
        </a:xfrm>
        <a:custGeom>
          <a:avLst/>
          <a:gdLst/>
          <a:ahLst/>
          <a:cxnLst/>
          <a:rect l="0" t="0" r="0" b="0"/>
          <a:pathLst>
            <a:path>
              <a:moveTo>
                <a:pt x="0" y="0"/>
              </a:moveTo>
              <a:lnTo>
                <a:pt x="0" y="113998"/>
              </a:lnTo>
              <a:lnTo>
                <a:pt x="1313694" y="113998"/>
              </a:lnTo>
              <a:lnTo>
                <a:pt x="1313694"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7832410-77DC-4DE3-B70B-286B904EB047}">
      <dsp:nvSpPr>
        <dsp:cNvPr id="0" name=""/>
        <dsp:cNvSpPr/>
      </dsp:nvSpPr>
      <dsp:spPr>
        <a:xfrm>
          <a:off x="3372394" y="1230261"/>
          <a:ext cx="91440" cy="173711"/>
        </a:xfrm>
        <a:custGeom>
          <a:avLst/>
          <a:gdLst/>
          <a:ahLst/>
          <a:cxnLst/>
          <a:rect l="0" t="0" r="0" b="0"/>
          <a:pathLst>
            <a:path>
              <a:moveTo>
                <a:pt x="45720" y="0"/>
              </a:moveTo>
              <a:lnTo>
                <a:pt x="45720"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642F1896-5280-49C4-891F-A56634160A24}">
      <dsp:nvSpPr>
        <dsp:cNvPr id="0" name=""/>
        <dsp:cNvSpPr/>
      </dsp:nvSpPr>
      <dsp:spPr>
        <a:xfrm>
          <a:off x="2417204" y="1230261"/>
          <a:ext cx="1000910" cy="173711"/>
        </a:xfrm>
        <a:custGeom>
          <a:avLst/>
          <a:gdLst/>
          <a:ahLst/>
          <a:cxnLst/>
          <a:rect l="0" t="0" r="0" b="0"/>
          <a:pathLst>
            <a:path>
              <a:moveTo>
                <a:pt x="1313694" y="0"/>
              </a:moveTo>
              <a:lnTo>
                <a:pt x="1313694"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A5AEB538-BE68-4335-BF04-1093816CAA37}">
      <dsp:nvSpPr>
        <dsp:cNvPr id="0" name=""/>
        <dsp:cNvSpPr/>
      </dsp:nvSpPr>
      <dsp:spPr>
        <a:xfrm>
          <a:off x="1085414" y="1817573"/>
          <a:ext cx="106659" cy="2795588"/>
        </a:xfrm>
        <a:custGeom>
          <a:avLst/>
          <a:gdLst/>
          <a:ahLst/>
          <a:cxnLst/>
          <a:rect l="0" t="0" r="0" b="0"/>
          <a:pathLst>
            <a:path>
              <a:moveTo>
                <a:pt x="0" y="0"/>
              </a:moveTo>
              <a:lnTo>
                <a:pt x="0" y="2811958"/>
              </a:lnTo>
              <a:lnTo>
                <a:pt x="162854" y="2811958"/>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AF9A8D44-82BD-48CA-858C-B102CA6A5F5E}">
      <dsp:nvSpPr>
        <dsp:cNvPr id="0" name=""/>
        <dsp:cNvSpPr/>
      </dsp:nvSpPr>
      <dsp:spPr>
        <a:xfrm>
          <a:off x="1085414" y="1817573"/>
          <a:ext cx="106659" cy="1929602"/>
        </a:xfrm>
        <a:custGeom>
          <a:avLst/>
          <a:gdLst/>
          <a:ahLst/>
          <a:cxnLst/>
          <a:rect l="0" t="0" r="0" b="0"/>
          <a:pathLst>
            <a:path>
              <a:moveTo>
                <a:pt x="0" y="0"/>
              </a:moveTo>
              <a:lnTo>
                <a:pt x="0" y="2041112"/>
              </a:lnTo>
              <a:lnTo>
                <a:pt x="162854" y="2041112"/>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FF1E85EF-712E-41BD-B971-99EA2145EB9E}">
      <dsp:nvSpPr>
        <dsp:cNvPr id="0" name=""/>
        <dsp:cNvSpPr/>
      </dsp:nvSpPr>
      <dsp:spPr>
        <a:xfrm>
          <a:off x="1085414" y="1817573"/>
          <a:ext cx="124079" cy="1211664"/>
        </a:xfrm>
        <a:custGeom>
          <a:avLst/>
          <a:gdLst/>
          <a:ahLst/>
          <a:cxnLst/>
          <a:rect l="0" t="0" r="0" b="0"/>
          <a:pathLst>
            <a:path>
              <a:moveTo>
                <a:pt x="0" y="0"/>
              </a:moveTo>
              <a:lnTo>
                <a:pt x="0" y="1270266"/>
              </a:lnTo>
              <a:lnTo>
                <a:pt x="162854" y="1270266"/>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D3CF5B79-1D49-4243-AEFC-06831EB86ECC}">
      <dsp:nvSpPr>
        <dsp:cNvPr id="0" name=""/>
        <dsp:cNvSpPr/>
      </dsp:nvSpPr>
      <dsp:spPr>
        <a:xfrm>
          <a:off x="1085414" y="1817573"/>
          <a:ext cx="131259" cy="380511"/>
        </a:xfrm>
        <a:custGeom>
          <a:avLst/>
          <a:gdLst/>
          <a:ahLst/>
          <a:cxnLst/>
          <a:rect l="0" t="0" r="0" b="0"/>
          <a:pathLst>
            <a:path>
              <a:moveTo>
                <a:pt x="0" y="0"/>
              </a:moveTo>
              <a:lnTo>
                <a:pt x="0" y="499421"/>
              </a:lnTo>
              <a:lnTo>
                <a:pt x="172278" y="499421"/>
              </a:lnTo>
            </a:path>
          </a:pathLst>
        </a:custGeom>
        <a:noFill/>
        <a:ln w="12700" cap="flat" cmpd="sng" algn="ctr">
          <a:solidFill>
            <a:srgbClr val="5B9BD5">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819EE0CD-874E-4E9D-AF23-C38195ECF5FB}">
      <dsp:nvSpPr>
        <dsp:cNvPr id="0" name=""/>
        <dsp:cNvSpPr/>
      </dsp:nvSpPr>
      <dsp:spPr>
        <a:xfrm>
          <a:off x="1416293" y="1230261"/>
          <a:ext cx="2001820" cy="173711"/>
        </a:xfrm>
        <a:custGeom>
          <a:avLst/>
          <a:gdLst/>
          <a:ahLst/>
          <a:cxnLst/>
          <a:rect l="0" t="0" r="0" b="0"/>
          <a:pathLst>
            <a:path>
              <a:moveTo>
                <a:pt x="2627389" y="0"/>
              </a:moveTo>
              <a:lnTo>
                <a:pt x="2627389"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256CE2C-51A8-4F18-B9C6-22227AA3DA46}">
      <dsp:nvSpPr>
        <dsp:cNvPr id="0" name=""/>
        <dsp:cNvSpPr/>
      </dsp:nvSpPr>
      <dsp:spPr>
        <a:xfrm>
          <a:off x="415383" y="1230261"/>
          <a:ext cx="3002731" cy="173711"/>
        </a:xfrm>
        <a:custGeom>
          <a:avLst/>
          <a:gdLst/>
          <a:ahLst/>
          <a:cxnLst/>
          <a:rect l="0" t="0" r="0" b="0"/>
          <a:pathLst>
            <a:path>
              <a:moveTo>
                <a:pt x="3941084" y="0"/>
              </a:moveTo>
              <a:lnTo>
                <a:pt x="3941084" y="113998"/>
              </a:lnTo>
              <a:lnTo>
                <a:pt x="0" y="113998"/>
              </a:lnTo>
              <a:lnTo>
                <a:pt x="0" y="227996"/>
              </a:lnTo>
            </a:path>
          </a:pathLst>
        </a:custGeom>
        <a:noFill/>
        <a:ln w="12700" cap="flat" cmpd="sng" algn="ctr">
          <a:solidFill>
            <a:srgbClr val="70AD47">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F5799BE-EBDB-4AA8-98CE-FF7858CD56F6}">
      <dsp:nvSpPr>
        <dsp:cNvPr id="0" name=""/>
        <dsp:cNvSpPr/>
      </dsp:nvSpPr>
      <dsp:spPr>
        <a:xfrm>
          <a:off x="3004515" y="816662"/>
          <a:ext cx="827198" cy="413599"/>
        </a:xfrm>
        <a:prstGeom prst="rect">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Executive Director</a:t>
          </a:r>
        </a:p>
      </dsp:txBody>
      <dsp:txXfrm>
        <a:off x="3004515" y="816662"/>
        <a:ext cx="827198" cy="413599"/>
      </dsp:txXfrm>
    </dsp:sp>
    <dsp:sp modelId="{3B3633B1-8EAC-4F17-B480-239742B52B7F}">
      <dsp:nvSpPr>
        <dsp:cNvPr id="0" name=""/>
        <dsp:cNvSpPr/>
      </dsp:nvSpPr>
      <dsp:spPr>
        <a:xfrm>
          <a:off x="1783"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Zain Farooqui</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General Counsel</a:t>
          </a:r>
        </a:p>
      </dsp:txBody>
      <dsp:txXfrm>
        <a:off x="1783" y="1403973"/>
        <a:ext cx="827198" cy="413599"/>
      </dsp:txXfrm>
    </dsp:sp>
    <dsp:sp modelId="{2A6F54A9-9562-423C-BB02-814B561A909B}">
      <dsp:nvSpPr>
        <dsp:cNvPr id="0" name=""/>
        <dsp:cNvSpPr/>
      </dsp:nvSpPr>
      <dsp:spPr>
        <a:xfrm>
          <a:off x="1002694"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Jonathon Buxton</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Director of Administration</a:t>
          </a:r>
        </a:p>
      </dsp:txBody>
      <dsp:txXfrm>
        <a:off x="1002694" y="1403973"/>
        <a:ext cx="827198" cy="413599"/>
      </dsp:txXfrm>
    </dsp:sp>
    <dsp:sp modelId="{86A973A1-9DA5-4542-BE40-28C5A0498DDA}">
      <dsp:nvSpPr>
        <dsp:cNvPr id="0" name=""/>
        <dsp:cNvSpPr/>
      </dsp:nvSpPr>
      <dsp:spPr>
        <a:xfrm>
          <a:off x="1216673" y="1991284"/>
          <a:ext cx="827198" cy="41359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DAS Admin Svs Dir</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Ann Poston</a:t>
          </a:r>
        </a:p>
      </dsp:txBody>
      <dsp:txXfrm>
        <a:off x="1216673" y="1991284"/>
        <a:ext cx="827198" cy="413599"/>
      </dsp:txXfrm>
    </dsp:sp>
    <dsp:sp modelId="{E2770C92-0614-419B-84B7-D9C4B05EBD2A}">
      <dsp:nvSpPr>
        <dsp:cNvPr id="0" name=""/>
        <dsp:cNvSpPr/>
      </dsp:nvSpPr>
      <dsp:spPr>
        <a:xfrm>
          <a:off x="1209493" y="2822437"/>
          <a:ext cx="827198" cy="41359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Property &amp; Facilities Director</a:t>
          </a:r>
        </a:p>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Hammad Sleiman</a:t>
          </a:r>
        </a:p>
      </dsp:txBody>
      <dsp:txXfrm>
        <a:off x="1209493" y="2822437"/>
        <a:ext cx="827198" cy="413599"/>
      </dsp:txXfrm>
    </dsp:sp>
    <dsp:sp modelId="{84FCB3D3-FCF4-446D-BBBF-5FFFB5DB8BA1}">
      <dsp:nvSpPr>
        <dsp:cNvPr id="0" name=""/>
        <dsp:cNvSpPr/>
      </dsp:nvSpPr>
      <dsp:spPr>
        <a:xfrm>
          <a:off x="1192073" y="3540375"/>
          <a:ext cx="827198" cy="413599"/>
        </a:xfrm>
        <a:prstGeom prst="rect">
          <a:avLst/>
        </a:prstGeom>
        <a:solidFill>
          <a:srgbClr val="FF00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Dir Fiscal &amp; Budget Operations</a:t>
          </a:r>
        </a:p>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Mamta Patel</a:t>
          </a:r>
        </a:p>
      </dsp:txBody>
      <dsp:txXfrm>
        <a:off x="1192073" y="3540375"/>
        <a:ext cx="827198" cy="413599"/>
      </dsp:txXfrm>
    </dsp:sp>
    <dsp:sp modelId="{9BC0D099-3913-48D1-8368-0FBDA1A9E116}">
      <dsp:nvSpPr>
        <dsp:cNvPr id="0" name=""/>
        <dsp:cNvSpPr/>
      </dsp:nvSpPr>
      <dsp:spPr>
        <a:xfrm>
          <a:off x="1192073" y="4406361"/>
          <a:ext cx="827198" cy="41359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IT Director</a:t>
          </a:r>
        </a:p>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Travis Trimble</a:t>
          </a:r>
        </a:p>
      </dsp:txBody>
      <dsp:txXfrm>
        <a:off x="1192073" y="4406361"/>
        <a:ext cx="827198" cy="413599"/>
      </dsp:txXfrm>
    </dsp:sp>
    <dsp:sp modelId="{97C0C9C2-EBA0-420B-A9CB-E2C12442B702}">
      <dsp:nvSpPr>
        <dsp:cNvPr id="0" name=""/>
        <dsp:cNvSpPr/>
      </dsp:nvSpPr>
      <dsp:spPr>
        <a:xfrm>
          <a:off x="2003604"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Human Resources</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Jennifer Statham</a:t>
          </a:r>
        </a:p>
      </dsp:txBody>
      <dsp:txXfrm>
        <a:off x="2003604" y="1403973"/>
        <a:ext cx="827198" cy="413599"/>
      </dsp:txXfrm>
    </dsp:sp>
    <dsp:sp modelId="{6E60DE13-BF4F-4AF0-AF0D-4908A6072401}">
      <dsp:nvSpPr>
        <dsp:cNvPr id="0" name=""/>
        <dsp:cNvSpPr/>
      </dsp:nvSpPr>
      <dsp:spPr>
        <a:xfrm>
          <a:off x="3004515"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External Affairs</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Robin Folsom</a:t>
          </a:r>
        </a:p>
      </dsp:txBody>
      <dsp:txXfrm>
        <a:off x="3004515" y="1403973"/>
        <a:ext cx="827198" cy="413599"/>
      </dsp:txXfrm>
    </dsp:sp>
    <dsp:sp modelId="{142DBDA2-C4EE-4B9D-A653-6D16B7334F92}">
      <dsp:nvSpPr>
        <dsp:cNvPr id="0" name=""/>
        <dsp:cNvSpPr/>
      </dsp:nvSpPr>
      <dsp:spPr>
        <a:xfrm>
          <a:off x="4005425"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VR Director</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Christine Flemming </a:t>
          </a:r>
        </a:p>
      </dsp:txBody>
      <dsp:txXfrm>
        <a:off x="4005425" y="1403973"/>
        <a:ext cx="827198" cy="413599"/>
      </dsp:txXfrm>
    </dsp:sp>
    <dsp:sp modelId="{C10A44D6-F30F-470A-ABA9-9F47F1CCC553}">
      <dsp:nvSpPr>
        <dsp:cNvPr id="0" name=""/>
        <dsp:cNvSpPr/>
      </dsp:nvSpPr>
      <dsp:spPr>
        <a:xfrm>
          <a:off x="4212225" y="1991284"/>
          <a:ext cx="827198" cy="41359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Lee Bryan</a:t>
          </a:r>
        </a:p>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RWS/CS</a:t>
          </a:r>
        </a:p>
      </dsp:txBody>
      <dsp:txXfrm>
        <a:off x="4212225" y="1991284"/>
        <a:ext cx="827198" cy="413599"/>
      </dsp:txXfrm>
    </dsp:sp>
    <dsp:sp modelId="{EFAB0FC8-401C-4273-8022-5E7947E24934}">
      <dsp:nvSpPr>
        <dsp:cNvPr id="0" name=""/>
        <dsp:cNvSpPr/>
      </dsp:nvSpPr>
      <dsp:spPr>
        <a:xfrm>
          <a:off x="4238348" y="2839854"/>
          <a:ext cx="827198" cy="413599"/>
        </a:xfrm>
        <a:prstGeom prst="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BEP</a:t>
          </a:r>
        </a:p>
        <a:p>
          <a:pPr lvl="0" algn="ctr" defTabSz="355600">
            <a:lnSpc>
              <a:spcPct val="90000"/>
            </a:lnSpc>
            <a:spcBef>
              <a:spcPct val="0"/>
            </a:spcBef>
            <a:spcAft>
              <a:spcPct val="35000"/>
            </a:spcAft>
          </a:pPr>
          <a:r>
            <a:rPr lang="en-US" sz="800" kern="1200" dirty="0">
              <a:solidFill>
                <a:sysClr val="window" lastClr="FFFFFF"/>
              </a:solidFill>
              <a:latin typeface="Calibri" panose="020F0502020204030204"/>
              <a:ea typeface="+mn-ea"/>
              <a:cs typeface="+mn-cs"/>
            </a:rPr>
            <a:t>Teresa Eggleston</a:t>
          </a:r>
        </a:p>
      </dsp:txBody>
      <dsp:txXfrm>
        <a:off x="4238348" y="2839854"/>
        <a:ext cx="827198" cy="413599"/>
      </dsp:txXfrm>
    </dsp:sp>
    <dsp:sp modelId="{DB5552E5-E49F-4035-BD4E-4B51B7E4E3E1}">
      <dsp:nvSpPr>
        <dsp:cNvPr id="0" name=""/>
        <dsp:cNvSpPr/>
      </dsp:nvSpPr>
      <dsp:spPr>
        <a:xfrm>
          <a:off x="5006336"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GIB</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Mike Jackson</a:t>
          </a:r>
        </a:p>
      </dsp:txBody>
      <dsp:txXfrm>
        <a:off x="5006336" y="1403973"/>
        <a:ext cx="827198" cy="413599"/>
      </dsp:txXfrm>
    </dsp:sp>
    <dsp:sp modelId="{6C9F3C87-41D7-4493-8680-EA5D184CE9D8}">
      <dsp:nvSpPr>
        <dsp:cNvPr id="0" name=""/>
        <dsp:cNvSpPr/>
      </dsp:nvSpPr>
      <dsp:spPr>
        <a:xfrm>
          <a:off x="6007246" y="1403973"/>
          <a:ext cx="827198" cy="413599"/>
        </a:xfrm>
        <a:prstGeom prst="rect">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DAS</a:t>
          </a:r>
        </a:p>
        <a:p>
          <a:pPr lvl="0" algn="ctr" defTabSz="355600">
            <a:lnSpc>
              <a:spcPct val="90000"/>
            </a:lnSpc>
            <a:spcBef>
              <a:spcPct val="0"/>
            </a:spcBef>
            <a:spcAft>
              <a:spcPct val="35000"/>
            </a:spcAft>
          </a:pPr>
          <a:r>
            <a:rPr lang="en-US" sz="800" kern="1200">
              <a:solidFill>
                <a:sysClr val="window" lastClr="FFFFFF"/>
              </a:solidFill>
              <a:latin typeface="Calibri" panose="020F0502020204030204"/>
              <a:ea typeface="+mn-ea"/>
              <a:cs typeface="+mn-cs"/>
            </a:rPr>
            <a:t>Rita McWhorter </a:t>
          </a:r>
        </a:p>
      </dsp:txBody>
      <dsp:txXfrm>
        <a:off x="6007246" y="1403973"/>
        <a:ext cx="827198" cy="41359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BD036BDE-3419-430C-9C71-79BE0621221A}" type="datetimeFigureOut">
              <a:rPr lang="en-US" smtClean="0"/>
              <a:t>5/12/2021</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49AB2C64-2B83-4771-97B0-ED5E345EF99F}" type="slidenum">
              <a:rPr lang="en-US" smtClean="0"/>
              <a:t>‹#›</a:t>
            </a:fld>
            <a:endParaRPr lang="en-US"/>
          </a:p>
        </p:txBody>
      </p:sp>
    </p:spTree>
    <p:extLst>
      <p:ext uri="{BB962C8B-B14F-4D97-AF65-F5344CB8AC3E}">
        <p14:creationId xmlns:p14="http://schemas.microsoft.com/office/powerpoint/2010/main" val="526142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8818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$1.31B authorized by 2021 HB 81</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2578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119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1233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547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2564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US" dirty="0"/>
              <a:t>VR Reorganization</a:t>
            </a:r>
          </a:p>
          <a:p>
            <a:pPr marL="685800" lvl="1" indent="-228600">
              <a:buFont typeface="+mj-lt"/>
              <a:buAutoNum type="arabicPeriod"/>
            </a:pPr>
            <a:r>
              <a:rPr lang="en-US" dirty="0"/>
              <a:t>Agency staff working to implement a reorganization of the VR program to focus on client services, adherence to federal monitoring, and staff training/development and culture. </a:t>
            </a:r>
          </a:p>
          <a:p>
            <a:pPr marL="685800" lvl="1" indent="-228600">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43000" lvl="2" indent="-228600">
              <a:buFont typeface="+mj-lt"/>
              <a:buAutoNum type="arabicPeriod"/>
            </a:pPr>
            <a:r>
              <a:rPr lang="en-US" dirty="0"/>
              <a:t>Staff is currently completing steps in the second and third phases</a:t>
            </a:r>
          </a:p>
          <a:p>
            <a:pPr marL="1143000" lvl="2" indent="-228600">
              <a:buFont typeface="+mj-lt"/>
              <a:buAutoNum type="arabicPeriod"/>
            </a:pPr>
            <a:r>
              <a:rPr lang="en-US" dirty="0"/>
              <a:t>Budget team has developed projections for budget based on indicated staffing needs and usual expenses.</a:t>
            </a:r>
          </a:p>
          <a:p>
            <a:pPr marL="685800" lvl="1" indent="-228600">
              <a:buFont typeface="+mj-lt"/>
              <a:buAutoNum type="arabicPeriod"/>
            </a:pPr>
            <a:r>
              <a:rPr lang="en-US" dirty="0"/>
              <a:t>VR reorganization focuses on building training for VR staff and planning out staff development.</a:t>
            </a:r>
          </a:p>
          <a:p>
            <a:pPr marL="685800" lvl="1" indent="-228600">
              <a:buFont typeface="+mj-lt"/>
              <a:buAutoNum type="arabicPeriod"/>
            </a:pPr>
            <a:r>
              <a:rPr lang="en-US" dirty="0"/>
              <a:t>VR reorganization includes establishing standard operating procedures on various VR client services related tasks.</a:t>
            </a:r>
          </a:p>
          <a:p>
            <a:pPr marL="228600" lvl="0" indent="-228600">
              <a:buFont typeface="+mj-lt"/>
              <a:buAutoNum type="arabicPeriod"/>
            </a:pPr>
            <a:r>
              <a:rPr lang="en-US" dirty="0"/>
              <a:t>Aware realignment</a:t>
            </a:r>
          </a:p>
          <a:p>
            <a:pPr marL="685800" lvl="1" indent="-228600">
              <a:buFont typeface="+mj-lt"/>
              <a:buAutoNum type="arabicPeriod"/>
            </a:pPr>
            <a:r>
              <a:rPr lang="en-US" dirty="0"/>
              <a:t>Agency must reconfigure functions of AWARE to suit the new VR organizational structure. </a:t>
            </a:r>
          </a:p>
          <a:p>
            <a:pPr marL="685800" lvl="1" indent="-228600">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28600" lvl="0" indent="-228600">
              <a:buFont typeface="+mj-lt"/>
              <a:buAutoNum type="arabicPeriod"/>
            </a:pPr>
            <a:r>
              <a:rPr lang="en-US" dirty="0"/>
              <a:t>Web-based VR application</a:t>
            </a:r>
          </a:p>
          <a:p>
            <a:pPr marL="685800" lvl="1" indent="-228600">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685800" lvl="1" indent="-228600">
              <a:buFont typeface="+mj-lt"/>
              <a:buAutoNum type="arabicPeriod"/>
            </a:pPr>
            <a:r>
              <a:rPr lang="en-US" dirty="0"/>
              <a:t>Paper based process requires the client to fill out application and transfer this information to VR in person or through email – not conducive in COVID-19 environment.</a:t>
            </a:r>
          </a:p>
          <a:p>
            <a:pPr marL="685800" lvl="1" indent="-228600">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685800" lvl="1" indent="-228600">
              <a:buFont typeface="+mj-lt"/>
              <a:buAutoNum type="arabicPeriod"/>
            </a:pPr>
            <a:r>
              <a:rPr lang="en-US" dirty="0"/>
              <a:t>Improved client services</a:t>
            </a:r>
          </a:p>
          <a:p>
            <a:pPr marL="228600" lvl="0" indent="-228600">
              <a:buFont typeface="+mj-lt"/>
              <a:buAutoNum type="arabicPeriod"/>
            </a:pPr>
            <a:r>
              <a:rPr lang="en-US" dirty="0"/>
              <a:t>IPSE</a:t>
            </a:r>
          </a:p>
          <a:p>
            <a:pPr marL="228600" lvl="0" indent="-228600">
              <a:buFont typeface="+mj-lt"/>
              <a:buAutoNum type="arabicPeriod"/>
            </a:pPr>
            <a:r>
              <a:rPr lang="en-US" dirty="0"/>
              <a:t>Priority Categories</a:t>
            </a:r>
          </a:p>
          <a:p>
            <a:pPr marL="685800" lvl="1" indent="-228600">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28600" lvl="0" indent="-228600">
              <a:buFont typeface="+mj-lt"/>
              <a:buAutoNum type="arabicPeriod"/>
            </a:pPr>
            <a:r>
              <a:rPr lang="en-US" dirty="0"/>
              <a:t>Roosevelt</a:t>
            </a:r>
            <a:r>
              <a:rPr lang="en-US" baseline="0" dirty="0"/>
              <a:t> Warm Springs</a:t>
            </a:r>
          </a:p>
          <a:p>
            <a:pPr marL="685800" lvl="1" indent="-228600">
              <a:buFont typeface="+mj-lt"/>
              <a:buAutoNum type="arabicPeriod"/>
            </a:pPr>
            <a:r>
              <a:rPr lang="en-US" baseline="0" dirty="0"/>
              <a:t>Campus Re-opening:</a:t>
            </a:r>
          </a:p>
          <a:p>
            <a:pPr marL="1143000" lvl="2" indent="-228600">
              <a:buFont typeface="+mj-lt"/>
              <a:buAutoNum type="arabicPeriod"/>
            </a:pPr>
            <a:r>
              <a:rPr lang="en-US" baseline="0" dirty="0"/>
              <a:t>November 4</a:t>
            </a:r>
            <a:r>
              <a:rPr lang="en-US" baseline="30000" dirty="0"/>
              <a:t>th</a:t>
            </a:r>
            <a:r>
              <a:rPr lang="en-US" baseline="0" dirty="0"/>
              <a:t> 2020</a:t>
            </a:r>
          </a:p>
          <a:p>
            <a:pPr marL="1143000" lvl="2" indent="-228600">
              <a:buFont typeface="+mj-lt"/>
              <a:buAutoNum type="arabicPeriod"/>
            </a:pPr>
            <a:r>
              <a:rPr lang="en-US" baseline="0" dirty="0"/>
              <a:t>13 students welcomed back to in-person learning on campus.</a:t>
            </a:r>
          </a:p>
          <a:p>
            <a:pPr marL="685800" lvl="1" indent="-228600">
              <a:buFont typeface="+mj-lt"/>
              <a:buAutoNum type="arabicPeriod"/>
            </a:pPr>
            <a:r>
              <a:rPr lang="en-US" baseline="0" dirty="0"/>
              <a:t>Georgia Hall Portico</a:t>
            </a:r>
          </a:p>
          <a:p>
            <a:pPr marL="1143000" lvl="2" indent="-228600">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43000" lvl="2" indent="-228600">
              <a:buFont typeface="+mj-lt"/>
              <a:buAutoNum type="arabicPeriod"/>
            </a:pPr>
            <a:r>
              <a:rPr lang="en-US" baseline="0" dirty="0"/>
              <a:t>No firm cost estimate at this time. </a:t>
            </a:r>
          </a:p>
          <a:p>
            <a:pPr marL="685800" lvl="1" indent="-228600">
              <a:buFont typeface="+mj-lt"/>
              <a:buAutoNum type="arabicPeriod"/>
            </a:pPr>
            <a:r>
              <a:rPr lang="en-US" baseline="0" dirty="0"/>
              <a:t>HVAC system</a:t>
            </a:r>
            <a:endParaRPr lang="en-US" dirty="0"/>
          </a:p>
          <a:p>
            <a:pPr marL="228600" lvl="0" indent="-228600">
              <a:buFont typeface="+mj-lt"/>
              <a:buAutoNum type="arabicPeriod"/>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06716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1450" indent="-171450">
              <a:buFont typeface="Arial" panose="020B0604020202020204" pitchFamily="34" charset="0"/>
              <a:buChar char="•"/>
            </a:pPr>
            <a:endParaRPr lang="en-US" sz="1800" dirty="0" smtClean="0">
              <a:solidFill>
                <a:schemeClr val="tx2"/>
              </a:solidFill>
            </a:endParaRPr>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p:cNvSpPr/>
          <p:nvPr/>
        </p:nvSpPr>
        <p:spPr>
          <a:xfrm>
            <a:off x="1414462" y="4994567"/>
            <a:ext cx="4606775" cy="646331"/>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8499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0134" y="4400550"/>
            <a:ext cx="6299200" cy="4455583"/>
          </a:xfrm>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1027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1800" dirty="0">
              <a:solidFill>
                <a:schemeClr val="tx2"/>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1720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32807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61726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28718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425952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114999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477560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208574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5/12/2021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601371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41639912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5/12/2021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630267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66227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4838586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8482686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770994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42347790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3241487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743022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7992985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6601641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5755456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1236446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300355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9936857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5848235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38576316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4587783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5/12/2021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40354791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r>
              <a:rPr lang="en-US" dirty="0"/>
              <a:t>5/12/2021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746213952"/>
      </p:ext>
    </p:extLst>
  </p:cSld>
  <p:clrMapOvr>
    <a:masterClrMapping/>
  </p:clrMapOvr>
  <p:transition spd="slow">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r>
              <a:rPr lang="en-US" dirty="0"/>
              <a:t>5/12/2021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242517576"/>
      </p:ext>
    </p:extLst>
  </p:cSld>
  <p:clrMapOvr>
    <a:masterClrMapping/>
  </p:clrMapOvr>
  <p:transition spd="slow">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t>5/12/2021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374847919"/>
      </p:ext>
    </p:extLst>
  </p:cSld>
  <p:clrMapOvr>
    <a:masterClrMapping/>
  </p:clrMapOvr>
  <p:transition spd="slow">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a:defRPr/>
            </a:lvl1pPr>
          </a:lstStyle>
          <a:p>
            <a:r>
              <a:rPr lang="en-US" dirty="0"/>
              <a:t>5/12/2021</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025816538"/>
      </p:ext>
    </p:extLst>
  </p:cSld>
  <p:clrMapOvr>
    <a:masterClrMapping/>
  </p:clrMapOvr>
  <p:transition spd="slow">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lvl1pPr>
          </a:lstStyle>
          <a:p>
            <a:r>
              <a:rPr lang="en-US" dirty="0"/>
              <a:t>5/12/2021</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4065392325"/>
      </p:ext>
    </p:extLst>
  </p:cSld>
  <p:clrMapOvr>
    <a:masterClrMapping/>
  </p:clrMapOvr>
  <p:transition spd="slow">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vl1pPr>
          </a:lstStyle>
          <a:p>
            <a:r>
              <a:rPr lang="en-US" dirty="0"/>
              <a:t>5/12/2021</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249711203"/>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722637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dirty="0"/>
              <a:t>5/12/2021</a:t>
            </a:r>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819360751"/>
      </p:ext>
    </p:extLst>
  </p:cSld>
  <p:clrMapOvr>
    <a:masterClrMapping/>
  </p:clrMapOvr>
  <p:transition spd="slow">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t>5/12/2021</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009333199"/>
      </p:ext>
    </p:extLst>
  </p:cSld>
  <p:clrMapOvr>
    <a:masterClrMapping/>
  </p:clrMapOvr>
  <p:transition spd="slow">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r>
              <a:rPr lang="en-US" dirty="0"/>
              <a:t>5/12/2021</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310258184"/>
      </p:ext>
    </p:extLst>
  </p:cSld>
  <p:clrMapOvr>
    <a:masterClrMapping/>
  </p:clrMapOvr>
  <p:transition spd="slow">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r>
              <a:rPr lang="en-US" dirty="0"/>
              <a:t>5/12/2021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228365935"/>
      </p:ext>
    </p:extLst>
  </p:cSld>
  <p:clrMapOvr>
    <a:masterClrMapping/>
  </p:clrMapOvr>
  <p:transition spd="slow">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r>
              <a:rPr lang="en-US" dirty="0"/>
              <a:t>5/12/2021</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605539365"/>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5/12/2021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817151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37993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5/12/2021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822259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68453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767368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8BFDF6-A3A2-4D57-88EE-9C3E1B2C4E33}" type="datetimeFigureOut">
              <a:rPr lang="en-US" smtClean="0"/>
              <a:t>5/12/2021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74BE43-9AAD-40E5-B13E-C9A46A52A912}" type="slidenum">
              <a:rPr lang="en-US" smtClean="0"/>
              <a:t>‹#›</a:t>
            </a:fld>
            <a:endParaRPr lang="en-US"/>
          </a:p>
        </p:txBody>
      </p:sp>
    </p:spTree>
    <p:extLst>
      <p:ext uri="{BB962C8B-B14F-4D97-AF65-F5344CB8AC3E}">
        <p14:creationId xmlns:p14="http://schemas.microsoft.com/office/powerpoint/2010/main" val="157417363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48BFDF6-A3A2-4D57-88EE-9C3E1B2C4E33}" type="datetimeFigureOut">
              <a:rPr lang="en-US" smtClean="0"/>
              <a:t>5/12/2021</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BE43-9AAD-40E5-B13E-C9A46A52A912}" type="slidenum">
              <a:rPr lang="en-US" smtClean="0"/>
              <a:t>‹#›</a:t>
            </a:fld>
            <a:endParaRPr lang="en-US"/>
          </a:p>
        </p:txBody>
      </p:sp>
    </p:spTree>
    <p:extLst>
      <p:ext uri="{BB962C8B-B14F-4D97-AF65-F5344CB8AC3E}">
        <p14:creationId xmlns:p14="http://schemas.microsoft.com/office/powerpoint/2010/main" val="414513243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48BFDF6-A3A2-4D57-88EE-9C3E1B2C4E33}" type="datetimeFigureOut">
              <a:rPr lang="en-US" smtClean="0"/>
              <a:t>5/12/2021</a:t>
            </a:fld>
            <a:endParaRPr lang="en-US" dirty="0"/>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BE43-9AAD-40E5-B13E-C9A46A52A912}" type="slidenum">
              <a:rPr lang="en-US" smtClean="0"/>
              <a:t>‹#›</a:t>
            </a:fld>
            <a:endParaRPr lang="en-US" dirty="0"/>
          </a:p>
        </p:txBody>
      </p:sp>
    </p:spTree>
    <p:extLst>
      <p:ext uri="{BB962C8B-B14F-4D97-AF65-F5344CB8AC3E}">
        <p14:creationId xmlns:p14="http://schemas.microsoft.com/office/powerpoint/2010/main" val="149137875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t>5/12/2021</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74BE43-9AAD-40E5-B13E-C9A46A52A912}" type="slidenum">
              <a:rPr lang="en-US" smtClean="0"/>
              <a:t>‹#›</a:t>
            </a:fld>
            <a:endParaRPr lang="en-US"/>
          </a:p>
        </p:txBody>
      </p:sp>
    </p:spTree>
    <p:extLst>
      <p:ext uri="{BB962C8B-B14F-4D97-AF65-F5344CB8AC3E}">
        <p14:creationId xmlns:p14="http://schemas.microsoft.com/office/powerpoint/2010/main" val="74473193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slow">
    <p:wipe dir="r"/>
  </p:transition>
  <p:hf sldNum="0"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Robin.Folsom@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hyperlink" Target="mailto:Lee.Bryan@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mailto:Christine.fleming@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hyperlink" Target="mailto:paul.bryant@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3" Type="http://schemas.openxmlformats.org/officeDocument/2006/relationships/hyperlink" Target="mailto:chris.wells@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mailto:kate.brady@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mailto:SSimmons@silcga.org"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silcga.org/" TargetMode="External"/><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hyperlink" Target="https://docs.google.com/forms/d/e/1FAIpQLSe5MFZ5_Yn31jIn0819zfrwrqTmOvQ-UlwSwFmXoSTjq_SVRA/viewform"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mailto:tom.wilson@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Ahnieyah.porter@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2729" y="382448"/>
            <a:ext cx="882127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Georgia Vocational Rehabilitation Services (GVRS) Board Meeting</a:t>
            </a:r>
          </a:p>
        </p:txBody>
      </p:sp>
      <p:sp>
        <p:nvSpPr>
          <p:cNvPr id="3" name="TextBox 2"/>
          <p:cNvSpPr txBox="1"/>
          <p:nvPr/>
        </p:nvSpPr>
        <p:spPr>
          <a:xfrm>
            <a:off x="322729" y="1329036"/>
            <a:ext cx="658034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Wednesday, May 12</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a:t>
            </a:r>
            <a:r>
              <a:rPr kumimoji="0" lang="en-US" sz="2000" b="0" i="1" u="none" strike="noStrike" kern="1200" cap="none" spc="0" normalizeH="0" noProof="0" dirty="0" smtClean="0">
                <a:ln>
                  <a:noFill/>
                </a:ln>
                <a:solidFill>
                  <a:prstClr val="black"/>
                </a:solidFill>
                <a:effectLst/>
                <a:uLnTx/>
                <a:uFillTx/>
                <a:latin typeface="Calibri" panose="020F0502020204030204"/>
                <a:ea typeface="+mn-ea"/>
                <a:cs typeface="+mn-cs"/>
              </a:rPr>
              <a:t> 2021</a:t>
            </a:r>
            <a:endParaRPr kumimoji="0" lang="en-US" sz="20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07737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1946275" y="1859340"/>
            <a:ext cx="6897688" cy="4789110"/>
          </a:xfrm>
        </p:spPr>
        <p:txBody>
          <a:bodyPr>
            <a:normAutofit/>
          </a:bodyPr>
          <a:lstStyle/>
          <a:p>
            <a:r>
              <a:rPr lang="en-US" sz="3600" dirty="0"/>
              <a:t>	</a:t>
            </a:r>
          </a:p>
        </p:txBody>
      </p:sp>
      <p:sp>
        <p:nvSpPr>
          <p:cNvPr id="5" name="Title 1"/>
          <p:cNvSpPr txBox="1">
            <a:spLocks/>
          </p:cNvSpPr>
          <p:nvPr/>
        </p:nvSpPr>
        <p:spPr>
          <a:xfrm>
            <a:off x="1810696" y="261968"/>
            <a:ext cx="7033267" cy="9029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t>	</a:t>
            </a:r>
            <a:endParaRPr lang="en-US" sz="3600" dirty="0"/>
          </a:p>
        </p:txBody>
      </p:sp>
      <p:sp>
        <p:nvSpPr>
          <p:cNvPr id="3" name="Rectangle 2"/>
          <p:cNvSpPr/>
          <p:nvPr/>
        </p:nvSpPr>
        <p:spPr>
          <a:xfrm>
            <a:off x="1810696" y="1330386"/>
            <a:ext cx="6902295" cy="4555093"/>
          </a:xfrm>
          <a:prstGeom prst="rect">
            <a:avLst/>
          </a:prstGeom>
        </p:spPr>
        <p:txBody>
          <a:bodyPr wrap="square">
            <a:spAutoFit/>
          </a:bodyPr>
          <a:lstStyle/>
          <a:p>
            <a:pPr marL="285750" indent="-285750">
              <a:buFont typeface="Arial" panose="020B0604020202020204" pitchFamily="34" charset="0"/>
              <a:buChar char="•"/>
            </a:pPr>
            <a:r>
              <a:rPr lang="en-US" sz="2800" dirty="0" smtClean="0"/>
              <a:t>Purpose</a:t>
            </a:r>
          </a:p>
          <a:p>
            <a:pPr marL="285750" indent="-285750">
              <a:buFont typeface="Arial" panose="020B0604020202020204" pitchFamily="34" charset="0"/>
              <a:buChar char="•"/>
            </a:pPr>
            <a:r>
              <a:rPr lang="en-US" sz="2800" dirty="0" smtClean="0"/>
              <a:t>Format</a:t>
            </a:r>
          </a:p>
          <a:p>
            <a:pPr marL="285750" indent="-285750">
              <a:buFont typeface="Arial" panose="020B0604020202020204" pitchFamily="34" charset="0"/>
              <a:buChar char="•"/>
            </a:pPr>
            <a:r>
              <a:rPr lang="en-US" sz="2800" dirty="0" smtClean="0"/>
              <a:t>Speakers</a:t>
            </a:r>
          </a:p>
          <a:p>
            <a:pPr marL="285750" indent="-285750">
              <a:buFont typeface="Arial" panose="020B0604020202020204" pitchFamily="34" charset="0"/>
              <a:buChar char="•"/>
            </a:pPr>
            <a:r>
              <a:rPr lang="en-US" sz="2800" dirty="0" smtClean="0"/>
              <a:t>Topics</a:t>
            </a:r>
          </a:p>
          <a:p>
            <a:pPr marL="742950" lvl="1" indent="-285750">
              <a:buFont typeface="Arial" panose="020B0604020202020204" pitchFamily="34" charset="0"/>
              <a:buChar char="•"/>
            </a:pPr>
            <a:r>
              <a:rPr lang="en-US" sz="2000" dirty="0" smtClean="0"/>
              <a:t>Sensory </a:t>
            </a:r>
            <a:r>
              <a:rPr lang="en-US" sz="2000" dirty="0"/>
              <a:t>Services</a:t>
            </a:r>
          </a:p>
          <a:p>
            <a:pPr marL="742950" lvl="1" indent="-285750">
              <a:buFont typeface="Arial" panose="020B0604020202020204" pitchFamily="34" charset="0"/>
              <a:buChar char="•"/>
            </a:pPr>
            <a:r>
              <a:rPr lang="en-US" sz="2000" dirty="0"/>
              <a:t>VR Services and the Client Experience</a:t>
            </a:r>
          </a:p>
          <a:p>
            <a:pPr marL="742950" lvl="1" indent="-285750">
              <a:buFont typeface="Arial" panose="020B0604020202020204" pitchFamily="34" charset="0"/>
              <a:buChar char="•"/>
            </a:pPr>
            <a:r>
              <a:rPr lang="en-US" sz="2000" dirty="0"/>
              <a:t>Residential Services: An Immersive Training Experience</a:t>
            </a:r>
          </a:p>
          <a:p>
            <a:pPr marL="742950" lvl="1" indent="-285750">
              <a:buFont typeface="Arial" panose="020B0604020202020204" pitchFamily="34" charset="0"/>
              <a:buChar char="•"/>
            </a:pPr>
            <a:r>
              <a:rPr lang="en-US" sz="2000" dirty="0"/>
              <a:t>DAS: The Path to Independence</a:t>
            </a:r>
          </a:p>
          <a:p>
            <a:pPr marL="742950" lvl="1" indent="-285750">
              <a:buFont typeface="Arial" panose="020B0604020202020204" pitchFamily="34" charset="0"/>
              <a:buChar char="•"/>
            </a:pPr>
            <a:r>
              <a:rPr lang="en-US" sz="2000" dirty="0"/>
              <a:t>The Client Experience Forum </a:t>
            </a:r>
          </a:p>
          <a:p>
            <a:pPr marL="742950" lvl="1" indent="-285750">
              <a:buFont typeface="Arial" panose="020B0604020202020204" pitchFamily="34" charset="0"/>
              <a:buChar char="•"/>
            </a:pPr>
            <a:r>
              <a:rPr lang="en-US" sz="2000" dirty="0"/>
              <a:t>Provider Partnerships with GVRA </a:t>
            </a:r>
          </a:p>
          <a:p>
            <a:pPr marL="742950" lvl="1" indent="-285750">
              <a:buFont typeface="Arial" panose="020B0604020202020204" pitchFamily="34" charset="0"/>
              <a:buChar char="•"/>
            </a:pPr>
            <a:r>
              <a:rPr lang="en-US" sz="2000" dirty="0"/>
              <a:t>Community Stakeholders and Relationships Forum </a:t>
            </a:r>
          </a:p>
          <a:p>
            <a:pPr marL="742950" lvl="1" indent="-285750">
              <a:buFont typeface="Arial" panose="020B0604020202020204" pitchFamily="34" charset="0"/>
              <a:buChar char="•"/>
            </a:pPr>
            <a:r>
              <a:rPr lang="en-US" sz="2000" dirty="0"/>
              <a:t>Building Business Relationships Forum</a:t>
            </a:r>
          </a:p>
          <a:p>
            <a:pPr marL="742950" lvl="1" indent="-285750">
              <a:buFont typeface="Arial" panose="020B0604020202020204" pitchFamily="34" charset="0"/>
              <a:buChar char="•"/>
            </a:pPr>
            <a:r>
              <a:rPr lang="en-US" sz="2000" dirty="0"/>
              <a:t>Transitioning Services Forum</a:t>
            </a:r>
          </a:p>
        </p:txBody>
      </p:sp>
      <p:sp>
        <p:nvSpPr>
          <p:cNvPr id="8" name="Title 1"/>
          <p:cNvSpPr txBox="1">
            <a:spLocks/>
          </p:cNvSpPr>
          <p:nvPr/>
        </p:nvSpPr>
        <p:spPr>
          <a:xfrm>
            <a:off x="1810696" y="344699"/>
            <a:ext cx="7033267" cy="9029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t>Stakeholders </a:t>
            </a:r>
            <a:r>
              <a:rPr lang="en-US" sz="3600" b="1" dirty="0" smtClean="0"/>
              <a:t>Summit</a:t>
            </a:r>
            <a:endParaRPr lang="en-US" sz="3600" dirty="0"/>
          </a:p>
        </p:txBody>
      </p:sp>
    </p:spTree>
    <p:extLst>
      <p:ext uri="{BB962C8B-B14F-4D97-AF65-F5344CB8AC3E}">
        <p14:creationId xmlns:p14="http://schemas.microsoft.com/office/powerpoint/2010/main" val="2650777494"/>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29266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rPr>
              <a:t>Legislative Updates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Robin Folsom, Director of External Affairs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Robin.Folsom@gvs.ga.gov</a:t>
            </a: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31184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pPr algn="ctr"/>
            <a:r>
              <a:rPr lang="en-US" sz="3200" b="1" dirty="0">
                <a:solidFill>
                  <a:prstClr val="black"/>
                </a:solidFill>
                <a:latin typeface="Calibri" panose="020F0502020204030204"/>
              </a:rPr>
              <a:t>Passed Legislation</a:t>
            </a:r>
            <a:endParaRPr lang="en-US" sz="3200" b="1" dirty="0"/>
          </a:p>
        </p:txBody>
      </p:sp>
      <p:sp>
        <p:nvSpPr>
          <p:cNvPr id="4" name="Rectangle 3"/>
          <p:cNvSpPr/>
          <p:nvPr/>
        </p:nvSpPr>
        <p:spPr>
          <a:xfrm>
            <a:off x="2078856" y="1524708"/>
            <a:ext cx="6698510" cy="4214487"/>
          </a:xfrm>
          <a:prstGeom prst="rect">
            <a:avLst/>
          </a:prstGeom>
        </p:spPr>
        <p:txBody>
          <a:bodyPr wrap="square">
            <a:spAutoFit/>
          </a:bodyPr>
          <a:lstStyle/>
          <a:p>
            <a:pPr marL="171450" lvl="0" indent="-171450" defTabSz="685800">
              <a:lnSpc>
                <a:spcPct val="90000"/>
              </a:lnSpc>
              <a:buFont typeface="Arial" panose="020B0604020202020204" pitchFamily="34" charset="0"/>
              <a:buChar cha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HB 128: Health; prohibit providers from discriminating against potential organ transplant recipients due solely to the physical or mental disability of the potential recipient</a:t>
            </a:r>
          </a:p>
          <a:p>
            <a:pPr marL="628650" lvl="1" indent="-285750" defTabSz="685800">
              <a:lnSpc>
                <a:spcPct val="90000"/>
              </a:lnSpc>
              <a:spcBef>
                <a:spcPts val="375"/>
              </a:spcBef>
              <a:buFont typeface="Courier New" panose="02070309020205020404" pitchFamily="49" charset="0"/>
              <a:buChar char="o"/>
            </a:pP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 Rick Williams (145</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Mack Jackson (128</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Danny Mathis (144</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Lauren McDonald (26</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Alan Powell (32</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nd</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Philip Singleton (71</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st</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a:t>
            </a:r>
          </a:p>
          <a:p>
            <a:pPr marL="628650" lvl="1" indent="-285750" defTabSz="685800">
              <a:lnSpc>
                <a:spcPct val="90000"/>
              </a:lnSpc>
              <a:spcBef>
                <a:spcPts val="375"/>
              </a:spcBef>
              <a:buFont typeface="Courier New" panose="02070309020205020404" pitchFamily="49" charset="0"/>
              <a:buChar char="o"/>
            </a:pP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Status: House sent to Governor after Senate </a:t>
            </a:r>
            <a:r>
              <a:rPr lang="en-US" sz="1600" i="1"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passage</a:t>
            </a:r>
          </a:p>
          <a:p>
            <a:pPr marL="514350" lvl="1" indent="-171450" defTabSz="685800">
              <a:lnSpc>
                <a:spcPct val="90000"/>
              </a:lnSpc>
              <a:spcBef>
                <a:spcPts val="375"/>
              </a:spcBef>
              <a:buFont typeface="Arial" panose="020B0604020202020204" pitchFamily="34" charset="0"/>
              <a:buChar char="•"/>
            </a:pPr>
            <a:endPar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1" defTabSz="685800">
              <a:lnSpc>
                <a:spcPct val="90000"/>
              </a:lnSpc>
              <a:spcBef>
                <a:spcPts val="375"/>
              </a:spcBef>
            </a:pPr>
            <a:endPar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171450" lvl="0" indent="-171450" defTabSz="685800">
              <a:lnSpc>
                <a:spcPct val="90000"/>
              </a:lnSpc>
              <a:spcBef>
                <a:spcPts val="750"/>
              </a:spcBef>
              <a:buFont typeface="Arial" panose="020B0604020202020204" pitchFamily="34" charset="0"/>
              <a:buChar char="•"/>
            </a:pPr>
            <a:r>
              <a:rPr lang="en-US" b="1" dirty="0">
                <a:solidFill>
                  <a:prstClr val="black"/>
                </a:solidFill>
                <a:latin typeface="Calibri" panose="020F0502020204030204" pitchFamily="34" charset="0"/>
                <a:ea typeface="Calibri" panose="020F0502020204030204" pitchFamily="34" charset="0"/>
                <a:cs typeface="Times New Roman" panose="02020603050405020304" pitchFamily="18" charset="0"/>
              </a:rPr>
              <a:t>HB 146: Public officers and employees; pain parental leave for eligible state employees and eligible local board of education employees; provide</a:t>
            </a:r>
          </a:p>
          <a:p>
            <a:pPr marL="628650" lvl="1" indent="-285750" defTabSz="685800">
              <a:lnSpc>
                <a:spcPct val="90000"/>
              </a:lnSpc>
              <a:spcBef>
                <a:spcPts val="375"/>
              </a:spcBef>
              <a:buFont typeface="Courier New" panose="02070309020205020404" pitchFamily="49" charset="0"/>
              <a:buChar char="o"/>
            </a:pP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Sponsors: Houston Gaines (117</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Sharon Cooper (43</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rd</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Jan Jones (47</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Marcus </a:t>
            </a:r>
            <a:r>
              <a:rPr lang="en-US" sz="1600" i="1" dirty="0" err="1">
                <a:solidFill>
                  <a:prstClr val="black"/>
                </a:solidFill>
                <a:latin typeface="Calibri" panose="020F0502020204030204" pitchFamily="34" charset="0"/>
                <a:ea typeface="Calibri" panose="020F0502020204030204" pitchFamily="34" charset="0"/>
                <a:cs typeface="Times New Roman" panose="02020603050405020304" pitchFamily="18" charset="0"/>
              </a:rPr>
              <a:t>Wiedower</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(119</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Bonnie Rich (97</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 Terry England (116</a:t>
            </a:r>
            <a:r>
              <a:rPr lang="en-US" sz="1600" i="1" baseline="30000" dirty="0">
                <a:solidFill>
                  <a:prstClr val="black"/>
                </a:solidFill>
                <a:latin typeface="Calibri" panose="020F0502020204030204" pitchFamily="34" charset="0"/>
                <a:ea typeface="Calibri" panose="020F0502020204030204" pitchFamily="34" charset="0"/>
                <a:cs typeface="Times New Roman" panose="02020603050405020304" pitchFamily="18" charset="0"/>
              </a:rPr>
              <a:t>th</a:t>
            </a: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a:t>
            </a:r>
          </a:p>
          <a:p>
            <a:pPr marL="628650" lvl="1" indent="-285750" defTabSz="685800">
              <a:lnSpc>
                <a:spcPct val="90000"/>
              </a:lnSpc>
              <a:spcBef>
                <a:spcPts val="375"/>
              </a:spcBef>
              <a:buFont typeface="Courier New" panose="02070309020205020404" pitchFamily="49" charset="0"/>
              <a:buChar char="o"/>
            </a:pPr>
            <a:r>
              <a:rPr lang="en-US" sz="1600" i="1" dirty="0">
                <a:solidFill>
                  <a:prstClr val="black"/>
                </a:solidFill>
                <a:latin typeface="Calibri" panose="020F0502020204030204" pitchFamily="34" charset="0"/>
                <a:ea typeface="Calibri" panose="020F0502020204030204" pitchFamily="34" charset="0"/>
                <a:cs typeface="Times New Roman" panose="02020603050405020304" pitchFamily="18" charset="0"/>
              </a:rPr>
              <a:t>Status: House sent to Governor after Senate passage</a:t>
            </a:r>
          </a:p>
        </p:txBody>
      </p:sp>
    </p:spTree>
    <p:extLst>
      <p:ext uri="{BB962C8B-B14F-4D97-AF65-F5344CB8AC3E}">
        <p14:creationId xmlns:p14="http://schemas.microsoft.com/office/powerpoint/2010/main" val="3072550479"/>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33107" y="6166884"/>
            <a:ext cx="2615610" cy="318976"/>
          </a:xfrm>
        </p:spPr>
        <p:txBody>
          <a:bodyPr>
            <a:noAutofit/>
          </a:bodyPr>
          <a:lstStyle/>
          <a:p>
            <a:r>
              <a:rPr lang="en-US" sz="1000" dirty="0" smtClean="0"/>
              <a:t>Description:  Picture image of House Bill 146 slides 9 through 12</a:t>
            </a:r>
            <a:endParaRPr lang="en-US" sz="1000"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7580" y="318978"/>
            <a:ext cx="5972523" cy="5518296"/>
          </a:xfrm>
          <a:prstGeom prst="rect">
            <a:avLst/>
          </a:prstGeom>
        </p:spPr>
      </p:pic>
    </p:spTree>
    <p:extLst>
      <p:ext uri="{BB962C8B-B14F-4D97-AF65-F5344CB8AC3E}">
        <p14:creationId xmlns:p14="http://schemas.microsoft.com/office/powerpoint/2010/main" val="3094243887"/>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5637" y="460753"/>
            <a:ext cx="7028121" cy="5936494"/>
          </a:xfrm>
          <a:prstGeom prst="rect">
            <a:avLst/>
          </a:prstGeom>
        </p:spPr>
      </p:pic>
    </p:spTree>
    <p:extLst>
      <p:ext uri="{BB962C8B-B14F-4D97-AF65-F5344CB8AC3E}">
        <p14:creationId xmlns:p14="http://schemas.microsoft.com/office/powerpoint/2010/main" val="865203979"/>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5636" y="329609"/>
            <a:ext cx="6964327" cy="5968570"/>
          </a:xfrm>
          <a:prstGeom prst="rect">
            <a:avLst/>
          </a:prstGeom>
        </p:spPr>
      </p:pic>
    </p:spTree>
    <p:extLst>
      <p:ext uri="{BB962C8B-B14F-4D97-AF65-F5344CB8AC3E}">
        <p14:creationId xmlns:p14="http://schemas.microsoft.com/office/powerpoint/2010/main" val="2726008947"/>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8647" y="265815"/>
            <a:ext cx="6277400" cy="6169536"/>
          </a:xfrm>
          <a:prstGeom prst="rect">
            <a:avLst/>
          </a:prstGeom>
        </p:spPr>
      </p:pic>
    </p:spTree>
    <p:extLst>
      <p:ext uri="{BB962C8B-B14F-4D97-AF65-F5344CB8AC3E}">
        <p14:creationId xmlns:p14="http://schemas.microsoft.com/office/powerpoint/2010/main" val="1545942576"/>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60043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rPr>
              <a:t>Roosevelt Warm Springs</a:t>
            </a:r>
            <a:r>
              <a:rPr kumimoji="0" lang="en-US" sz="3000" b="1" i="0" u="none" strike="noStrike" kern="1200" cap="none" spc="0" normalizeH="0" noProof="0" dirty="0" smtClean="0">
                <a:ln>
                  <a:noFill/>
                </a:ln>
                <a:solidFill>
                  <a:prstClr val="black"/>
                </a:solidFill>
                <a:effectLst/>
                <a:uLnTx/>
                <a:uFillTx/>
                <a:latin typeface="Calibri" panose="020F0502020204030204"/>
                <a:ea typeface="+mn-ea"/>
                <a:cs typeface="+mn-cs"/>
              </a:rPr>
              <a:t> </a:t>
            </a:r>
            <a:r>
              <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rPr>
              <a:t>Updates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Dr. Lee Brinkley-Bryan, Director of Residential Services</a:t>
            </a:r>
          </a:p>
          <a:p>
            <a:pPr lvl="0" defTabSz="685800">
              <a:defRPr/>
            </a:pPr>
            <a:r>
              <a:rPr lang="en-US" sz="2000" b="1" dirty="0" smtClean="0">
                <a:solidFill>
                  <a:prstClr val="black"/>
                </a:solidFill>
                <a:hlinkClick r:id="rId3"/>
              </a:rPr>
              <a:t>Lee.Bryan@gvs.ga.gov</a:t>
            </a:r>
            <a:endParaRPr lang="en-US" sz="2000" b="1" dirty="0" smtClean="0">
              <a:solidFill>
                <a:prstClr val="black"/>
              </a:solidFill>
            </a:endParaRPr>
          </a:p>
          <a:p>
            <a:pPr lvl="0" defTabSz="685800">
              <a:defRPr/>
            </a:pP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53544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640861"/>
          </a:xfrm>
        </p:spPr>
        <p:txBody>
          <a:bodyPr>
            <a:noAutofit/>
          </a:bodyPr>
          <a:lstStyle/>
          <a:p>
            <a:r>
              <a:rPr lang="en-US" sz="3600" b="1" dirty="0" smtClean="0"/>
              <a:t>Highlights</a:t>
            </a:r>
            <a:endParaRPr lang="en-US" sz="3600" b="1" dirty="0"/>
          </a:p>
        </p:txBody>
      </p:sp>
      <p:sp>
        <p:nvSpPr>
          <p:cNvPr id="2" name="Content Placeholder 1"/>
          <p:cNvSpPr>
            <a:spLocks noGrp="1"/>
          </p:cNvSpPr>
          <p:nvPr>
            <p:ph idx="1"/>
          </p:nvPr>
        </p:nvSpPr>
        <p:spPr>
          <a:xfrm>
            <a:off x="1889760" y="1170633"/>
            <a:ext cx="6705600" cy="5896373"/>
          </a:xfrm>
        </p:spPr>
        <p:txBody>
          <a:bodyPr>
            <a:normAutofit/>
          </a:bodyPr>
          <a:lstStyle/>
          <a:p>
            <a:pPr lvl="0"/>
            <a:r>
              <a:rPr lang="en-US" sz="2400" b="1" dirty="0">
                <a:solidFill>
                  <a:prstClr val="black"/>
                </a:solidFill>
              </a:rPr>
              <a:t>Roosevelt Warm Springs/Cave Springs</a:t>
            </a:r>
          </a:p>
          <a:p>
            <a:pPr lvl="1">
              <a:buFont typeface="Courier New" panose="02070309020205020404" pitchFamily="49" charset="0"/>
              <a:buChar char="o"/>
            </a:pPr>
            <a:r>
              <a:rPr lang="en-US" sz="2000" dirty="0">
                <a:solidFill>
                  <a:prstClr val="black"/>
                </a:solidFill>
              </a:rPr>
              <a:t>RWS Virtual Graduation – June 24, 2021 </a:t>
            </a:r>
          </a:p>
          <a:p>
            <a:pPr lvl="1">
              <a:buFont typeface="Courier New" panose="02070309020205020404" pitchFamily="49" charset="0"/>
              <a:buChar char="o"/>
            </a:pPr>
            <a:r>
              <a:rPr lang="en-US" sz="2000" dirty="0">
                <a:solidFill>
                  <a:prstClr val="black"/>
                </a:solidFill>
              </a:rPr>
              <a:t>Morgan Cottage (1934) – Lost to a fire on April 30</a:t>
            </a:r>
          </a:p>
          <a:p>
            <a:pPr lvl="1">
              <a:buFont typeface="Courier New" panose="02070309020205020404" pitchFamily="49" charset="0"/>
              <a:buChar char="o"/>
            </a:pPr>
            <a:r>
              <a:rPr lang="en-US" sz="2000" dirty="0">
                <a:solidFill>
                  <a:prstClr val="black"/>
                </a:solidFill>
              </a:rPr>
              <a:t>RWS HVAC Mini-Plant Project- Phase 1 – July, 2021 (Bond Project) – Pre-Bid Conference – May 12, 2021</a:t>
            </a:r>
          </a:p>
          <a:p>
            <a:pPr lvl="1"/>
            <a:r>
              <a:rPr lang="en-US" sz="2000" b="1" dirty="0">
                <a:solidFill>
                  <a:prstClr val="black"/>
                </a:solidFill>
              </a:rPr>
              <a:t>RWS Students Served:</a:t>
            </a:r>
          </a:p>
          <a:p>
            <a:pPr lvl="2">
              <a:buFont typeface="Courier New" panose="02070309020205020404" pitchFamily="49" charset="0"/>
              <a:buChar char="o"/>
            </a:pPr>
            <a:r>
              <a:rPr lang="en-US" sz="1600" dirty="0">
                <a:solidFill>
                  <a:prstClr val="black"/>
                </a:solidFill>
              </a:rPr>
              <a:t>Distance Learning:  224</a:t>
            </a:r>
          </a:p>
          <a:p>
            <a:pPr lvl="2">
              <a:buFont typeface="Courier New" panose="02070309020205020404" pitchFamily="49" charset="0"/>
              <a:buChar char="o"/>
            </a:pPr>
            <a:r>
              <a:rPr lang="en-US" sz="1600" dirty="0">
                <a:solidFill>
                  <a:prstClr val="black"/>
                </a:solidFill>
              </a:rPr>
              <a:t>Distance Services:   344</a:t>
            </a:r>
          </a:p>
          <a:p>
            <a:pPr lvl="2">
              <a:buFont typeface="Courier New" panose="02070309020205020404" pitchFamily="49" charset="0"/>
              <a:buChar char="o"/>
            </a:pPr>
            <a:r>
              <a:rPr lang="en-US" sz="1600" dirty="0">
                <a:solidFill>
                  <a:prstClr val="black"/>
                </a:solidFill>
              </a:rPr>
              <a:t>Total Served:  568</a:t>
            </a:r>
          </a:p>
          <a:p>
            <a:pPr lvl="1"/>
            <a:r>
              <a:rPr lang="en-US" sz="2000" b="1" dirty="0">
                <a:solidFill>
                  <a:prstClr val="black"/>
                </a:solidFill>
              </a:rPr>
              <a:t>RWS Return to Campus Phase II -                                     May 17, 2021</a:t>
            </a:r>
          </a:p>
          <a:p>
            <a:pPr lvl="2">
              <a:buFont typeface="Courier New" panose="02070309020205020404" pitchFamily="49" charset="0"/>
              <a:buChar char="o"/>
            </a:pPr>
            <a:r>
              <a:rPr lang="en-US" sz="1600" dirty="0">
                <a:solidFill>
                  <a:prstClr val="black"/>
                </a:solidFill>
              </a:rPr>
              <a:t>20 - 22 Additional Students </a:t>
            </a:r>
            <a:r>
              <a:rPr lang="en-US" sz="1600" b="1" dirty="0">
                <a:solidFill>
                  <a:prstClr val="black"/>
                </a:solidFill>
              </a:rPr>
              <a:t>Will Return to Campus</a:t>
            </a:r>
          </a:p>
          <a:p>
            <a:pPr lvl="1"/>
            <a:r>
              <a:rPr lang="en-US" sz="2000" b="1" dirty="0">
                <a:solidFill>
                  <a:prstClr val="black"/>
                </a:solidFill>
              </a:rPr>
              <a:t>CSC Students Served:</a:t>
            </a:r>
          </a:p>
          <a:p>
            <a:pPr lvl="2">
              <a:buFont typeface="Courier New" panose="02070309020205020404" pitchFamily="49" charset="0"/>
              <a:buChar char="o"/>
            </a:pPr>
            <a:r>
              <a:rPr lang="en-US" sz="1600" dirty="0">
                <a:solidFill>
                  <a:prstClr val="black"/>
                </a:solidFill>
              </a:rPr>
              <a:t>Distance Learning: 19</a:t>
            </a:r>
          </a:p>
          <a:p>
            <a:pPr lvl="2">
              <a:buFont typeface="Courier New" panose="02070309020205020404" pitchFamily="49" charset="0"/>
              <a:buChar char="o"/>
            </a:pPr>
            <a:r>
              <a:rPr lang="en-US" sz="1600" dirty="0">
                <a:solidFill>
                  <a:prstClr val="black"/>
                </a:solidFill>
              </a:rPr>
              <a:t>Distance Services:  21</a:t>
            </a:r>
          </a:p>
          <a:p>
            <a:pPr lvl="2">
              <a:buFont typeface="Courier New" panose="02070309020205020404" pitchFamily="49" charset="0"/>
              <a:buChar char="o"/>
            </a:pPr>
            <a:r>
              <a:rPr lang="en-US" sz="1600" dirty="0">
                <a:solidFill>
                  <a:prstClr val="black"/>
                </a:solidFill>
              </a:rPr>
              <a:t>Total Served:  40</a:t>
            </a:r>
          </a:p>
          <a:p>
            <a:pPr marL="742950" lvl="3" indent="-285750"/>
            <a:r>
              <a:rPr lang="en-US" dirty="0">
                <a:solidFill>
                  <a:prstClr val="black"/>
                </a:solidFill>
              </a:rPr>
              <a:t> </a:t>
            </a:r>
            <a:r>
              <a:rPr lang="en-US" sz="2000" b="1" dirty="0">
                <a:solidFill>
                  <a:prstClr val="black"/>
                </a:solidFill>
              </a:rPr>
              <a:t>CSC Manager – Recruitment Due to Promotion</a:t>
            </a:r>
          </a:p>
          <a:p>
            <a:pPr marL="0" indent="0">
              <a:buNone/>
            </a:pPr>
            <a:endParaRPr lang="en-US" sz="2200" dirty="0" smtClean="0"/>
          </a:p>
          <a:p>
            <a:endParaRPr lang="en-US" sz="2200" dirty="0" smtClean="0"/>
          </a:p>
          <a:p>
            <a:pPr lvl="1"/>
            <a:endParaRPr lang="en-US" sz="2000" dirty="0" smtClean="0"/>
          </a:p>
          <a:p>
            <a:pPr marL="914400" lvl="2" indent="0">
              <a:buNone/>
            </a:pPr>
            <a:endParaRPr lang="en-US" sz="2400" dirty="0" smtClean="0"/>
          </a:p>
          <a:p>
            <a:pPr marL="914400" lvl="2" indent="0">
              <a:buNone/>
            </a:pPr>
            <a:endParaRPr lang="en-US" sz="2400" dirty="0"/>
          </a:p>
          <a:p>
            <a:pPr lvl="2"/>
            <a:endParaRPr lang="en-US" sz="5600" dirty="0"/>
          </a:p>
          <a:p>
            <a:pPr lvl="1"/>
            <a:endParaRPr lang="en-US" sz="56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a:solidFill>
                <a:prstClr val="black"/>
              </a:solidFill>
            </a:endParaRPr>
          </a:p>
          <a:p>
            <a:pPr marL="457200" lvl="1" indent="0">
              <a:buNone/>
            </a:pPr>
            <a:endParaRPr lang="en-US" sz="2000" dirty="0"/>
          </a:p>
          <a:p>
            <a:pPr lvl="1"/>
            <a:endParaRPr lang="en-US" sz="2000" dirty="0"/>
          </a:p>
          <a:p>
            <a:pPr marL="457200" lvl="1" indent="0">
              <a:buNone/>
            </a:pPr>
            <a:endParaRPr lang="en-US" sz="2000" dirty="0"/>
          </a:p>
          <a:p>
            <a:pPr marL="0" indent="0">
              <a:buNone/>
            </a:pPr>
            <a:endParaRPr lang="en-US" sz="2400" dirty="0"/>
          </a:p>
        </p:txBody>
      </p:sp>
    </p:spTree>
    <p:extLst>
      <p:ext uri="{BB962C8B-B14F-4D97-AF65-F5344CB8AC3E}">
        <p14:creationId xmlns:p14="http://schemas.microsoft.com/office/powerpoint/2010/main" val="2238153214"/>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72354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black"/>
                </a:solidFill>
                <a:effectLst/>
                <a:uLnTx/>
                <a:uFillTx/>
                <a:latin typeface="Calibri" panose="020F0502020204030204"/>
                <a:ea typeface="+mn-ea"/>
                <a:cs typeface="+mn-cs"/>
              </a:rPr>
              <a:t>VR Reorganization </a:t>
            </a:r>
            <a:r>
              <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rPr>
              <a:t>Impact and Updates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Dr. Christine Fleming, Director of Vocational Rehabilitation</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christine.fleming@gvs.ga.gov</a:t>
            </a: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4467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757586" y="138011"/>
            <a:ext cx="6997960" cy="787812"/>
          </a:xfrm>
        </p:spPr>
        <p:txBody>
          <a:bodyPr>
            <a:normAutofit/>
          </a:bodyPr>
          <a:lstStyle/>
          <a:p>
            <a:pPr algn="ctr"/>
            <a:r>
              <a:rPr lang="en-US" sz="4000" b="1" dirty="0" smtClean="0">
                <a:cs typeface="Calibri" panose="020F0502020204030204" pitchFamily="34" charset="0"/>
              </a:rPr>
              <a:t>Chairman’s Welcome</a:t>
            </a:r>
            <a:endParaRPr lang="en-US" sz="4000" b="1" dirty="0">
              <a:cs typeface="Calibri" panose="020F0502020204030204" pitchFamily="34" charset="0"/>
            </a:endParaRPr>
          </a:p>
        </p:txBody>
      </p:sp>
      <p:sp>
        <p:nvSpPr>
          <p:cNvPr id="3" name="Content Placeholder 2"/>
          <p:cNvSpPr>
            <a:spLocks noGrp="1"/>
          </p:cNvSpPr>
          <p:nvPr>
            <p:ph sz="half" idx="1"/>
          </p:nvPr>
        </p:nvSpPr>
        <p:spPr>
          <a:xfrm>
            <a:off x="2032980" y="1592029"/>
            <a:ext cx="6447171" cy="4351338"/>
          </a:xfrm>
        </p:spPr>
        <p:txBody>
          <a:bodyPr/>
          <a:lstStyle/>
          <a:p>
            <a:r>
              <a:rPr lang="en-US" dirty="0" smtClean="0"/>
              <a:t>Welcome &amp; Remarks</a:t>
            </a:r>
          </a:p>
          <a:p>
            <a:r>
              <a:rPr lang="en-US" dirty="0" smtClean="0"/>
              <a:t>Roll Call and Agenda</a:t>
            </a:r>
          </a:p>
          <a:p>
            <a:r>
              <a:rPr lang="en-US" dirty="0" smtClean="0"/>
              <a:t>Previous Board Meeting Minutes Approval</a:t>
            </a:r>
          </a:p>
        </p:txBody>
      </p:sp>
    </p:spTree>
    <p:extLst>
      <p:ext uri="{BB962C8B-B14F-4D97-AF65-F5344CB8AC3E}">
        <p14:creationId xmlns:p14="http://schemas.microsoft.com/office/powerpoint/2010/main" val="138897907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7678" y="239843"/>
            <a:ext cx="6317672" cy="719527"/>
          </a:xfrm>
        </p:spPr>
        <p:txBody>
          <a:bodyPr>
            <a:normAutofit/>
          </a:bodyPr>
          <a:lstStyle/>
          <a:p>
            <a:pPr algn="ctr"/>
            <a:r>
              <a:rPr lang="en-US" sz="3600" b="1" dirty="0" smtClean="0">
                <a:latin typeface="+mn-lt"/>
              </a:rPr>
              <a:t>VR Personnel</a:t>
            </a:r>
            <a:endParaRPr lang="en-US" sz="3600" b="1" dirty="0">
              <a:latin typeface="+mn-lt"/>
            </a:endParaRPr>
          </a:p>
        </p:txBody>
      </p:sp>
      <p:sp>
        <p:nvSpPr>
          <p:cNvPr id="4" name="Content Placeholder 3"/>
          <p:cNvSpPr>
            <a:spLocks noGrp="1"/>
          </p:cNvSpPr>
          <p:nvPr>
            <p:ph sz="half" idx="1"/>
          </p:nvPr>
        </p:nvSpPr>
        <p:spPr>
          <a:xfrm>
            <a:off x="1831397" y="1499016"/>
            <a:ext cx="4138181" cy="4122249"/>
          </a:xfrm>
        </p:spPr>
        <p:txBody>
          <a:bodyPr>
            <a:noAutofit/>
          </a:bodyPr>
          <a:lstStyle/>
          <a:p>
            <a:pPr marL="0" indent="0">
              <a:buNone/>
            </a:pPr>
            <a:r>
              <a:rPr lang="en-US" sz="2000" b="1" dirty="0"/>
              <a:t>As of </a:t>
            </a:r>
            <a:r>
              <a:rPr lang="en-US" sz="2000" b="1" dirty="0" smtClean="0"/>
              <a:t>April 2021</a:t>
            </a:r>
            <a:endParaRPr lang="en-US" sz="2000" b="1" dirty="0"/>
          </a:p>
          <a:p>
            <a:r>
              <a:rPr lang="en-US" sz="2000" dirty="0" smtClean="0"/>
              <a:t>128 </a:t>
            </a:r>
            <a:r>
              <a:rPr lang="en-US" sz="2000" dirty="0"/>
              <a:t>counselors </a:t>
            </a:r>
          </a:p>
          <a:p>
            <a:r>
              <a:rPr lang="en-US" sz="2000" dirty="0" smtClean="0"/>
              <a:t>47 </a:t>
            </a:r>
            <a:r>
              <a:rPr lang="en-US" sz="2000" dirty="0"/>
              <a:t>counselor 1 </a:t>
            </a:r>
          </a:p>
          <a:p>
            <a:r>
              <a:rPr lang="en-US" sz="2000" dirty="0"/>
              <a:t>8</a:t>
            </a:r>
            <a:r>
              <a:rPr lang="en-US" sz="2000" dirty="0" smtClean="0"/>
              <a:t>1 </a:t>
            </a:r>
            <a:r>
              <a:rPr lang="en-US" sz="2000" dirty="0"/>
              <a:t>counselor 2</a:t>
            </a:r>
          </a:p>
          <a:p>
            <a:r>
              <a:rPr lang="en-US" sz="2000" dirty="0"/>
              <a:t>39 Pre-Employment Specialists</a:t>
            </a:r>
          </a:p>
          <a:p>
            <a:r>
              <a:rPr lang="en-US" sz="2000" dirty="0" smtClean="0"/>
              <a:t>16 </a:t>
            </a:r>
            <a:r>
              <a:rPr lang="en-US" sz="2000" dirty="0"/>
              <a:t>Employment Specialists</a:t>
            </a:r>
          </a:p>
          <a:p>
            <a:r>
              <a:rPr lang="en-US" sz="2000" dirty="0"/>
              <a:t>91 Assistants</a:t>
            </a:r>
          </a:p>
          <a:p>
            <a:r>
              <a:rPr lang="en-US" sz="2000" dirty="0"/>
              <a:t>23 Assistive Work Technology</a:t>
            </a:r>
          </a:p>
          <a:p>
            <a:r>
              <a:rPr lang="en-US" sz="2000" dirty="0"/>
              <a:t>17 Supervisors</a:t>
            </a:r>
          </a:p>
          <a:p>
            <a:r>
              <a:rPr lang="en-US" sz="2000" dirty="0"/>
              <a:t>7 District Managers</a:t>
            </a:r>
          </a:p>
          <a:p>
            <a:endParaRPr lang="en-US" sz="2000" dirty="0"/>
          </a:p>
          <a:p>
            <a:r>
              <a:rPr lang="en-US" sz="2000" dirty="0" smtClean="0"/>
              <a:t>365 </a:t>
            </a:r>
            <a:r>
              <a:rPr lang="en-US" sz="2000" dirty="0"/>
              <a:t>VR field services staff </a:t>
            </a:r>
            <a:r>
              <a:rPr lang="en-US" sz="2000" dirty="0" smtClean="0"/>
              <a:t>members</a:t>
            </a:r>
            <a:endParaRPr lang="en-US" sz="2000" dirty="0"/>
          </a:p>
        </p:txBody>
      </p:sp>
      <p:sp>
        <p:nvSpPr>
          <p:cNvPr id="5" name="Content Placeholder 4"/>
          <p:cNvSpPr>
            <a:spLocks noGrp="1"/>
          </p:cNvSpPr>
          <p:nvPr>
            <p:ph sz="half" idx="2"/>
          </p:nvPr>
        </p:nvSpPr>
        <p:spPr>
          <a:xfrm>
            <a:off x="6141027" y="1394085"/>
            <a:ext cx="2374323" cy="4095888"/>
          </a:xfrm>
        </p:spPr>
        <p:txBody>
          <a:bodyPr>
            <a:noAutofit/>
          </a:bodyPr>
          <a:lstStyle/>
          <a:p>
            <a:pPr marL="0" indent="0">
              <a:buNone/>
            </a:pPr>
            <a:r>
              <a:rPr lang="en-US" sz="2000" b="1" dirty="0"/>
              <a:t>Recruiting </a:t>
            </a:r>
          </a:p>
          <a:p>
            <a:r>
              <a:rPr lang="en-US" sz="2000" dirty="0"/>
              <a:t>OAT</a:t>
            </a:r>
          </a:p>
          <a:p>
            <a:r>
              <a:rPr lang="en-US" sz="2000" dirty="0"/>
              <a:t>11 Counselor 3</a:t>
            </a:r>
          </a:p>
          <a:p>
            <a:r>
              <a:rPr lang="en-US" sz="2000" dirty="0" smtClean="0"/>
              <a:t>37 </a:t>
            </a:r>
            <a:r>
              <a:rPr lang="en-US" sz="2000" dirty="0"/>
              <a:t>Counselor 2</a:t>
            </a:r>
          </a:p>
          <a:p>
            <a:r>
              <a:rPr lang="en-US" sz="2000" dirty="0"/>
              <a:t>8 Pre-Employment Specialist</a:t>
            </a:r>
          </a:p>
          <a:p>
            <a:r>
              <a:rPr lang="en-US" sz="2000" dirty="0"/>
              <a:t>3</a:t>
            </a:r>
            <a:r>
              <a:rPr lang="en-US" sz="2000" dirty="0" smtClean="0"/>
              <a:t> </a:t>
            </a:r>
            <a:r>
              <a:rPr lang="en-US" sz="2000" dirty="0"/>
              <a:t>Employment Specialists </a:t>
            </a:r>
          </a:p>
          <a:p>
            <a:r>
              <a:rPr lang="en-US" sz="2000" dirty="0"/>
              <a:t>Business Analyst</a:t>
            </a:r>
          </a:p>
          <a:p>
            <a:endParaRPr lang="en-US" sz="2000" dirty="0"/>
          </a:p>
          <a:p>
            <a:pPr marL="0" indent="0">
              <a:buNone/>
            </a:pPr>
            <a:r>
              <a:rPr lang="en-US" sz="2000" b="1" dirty="0"/>
              <a:t>Future Recruiting</a:t>
            </a:r>
          </a:p>
          <a:p>
            <a:r>
              <a:rPr lang="en-US" sz="2000" dirty="0"/>
              <a:t>District Manager, Supervisors, Interpreters, </a:t>
            </a:r>
            <a:r>
              <a:rPr lang="en-US" sz="2000" dirty="0" smtClean="0"/>
              <a:t>Assistants</a:t>
            </a:r>
            <a:endParaRPr lang="en-US" sz="2000" dirty="0"/>
          </a:p>
        </p:txBody>
      </p:sp>
    </p:spTree>
    <p:extLst>
      <p:ext uri="{BB962C8B-B14F-4D97-AF65-F5344CB8AC3E}">
        <p14:creationId xmlns:p14="http://schemas.microsoft.com/office/powerpoint/2010/main" val="35476833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8875" y="179882"/>
            <a:ext cx="5100638" cy="1019331"/>
          </a:xfrm>
        </p:spPr>
        <p:txBody>
          <a:bodyPr>
            <a:normAutofit fontScale="90000"/>
          </a:bodyPr>
          <a:lstStyle/>
          <a:p>
            <a:pPr algn="ctr"/>
            <a:r>
              <a:rPr lang="en-US" sz="3600" b="1" dirty="0" smtClean="0">
                <a:latin typeface="+mn-lt"/>
              </a:rPr>
              <a:t>     Total Individuals Served</a:t>
            </a:r>
            <a:endParaRPr lang="en-US" sz="3600" b="1" dirty="0">
              <a:latin typeface="+mn-lt"/>
            </a:endParaRPr>
          </a:p>
        </p:txBody>
      </p:sp>
      <p:sp>
        <p:nvSpPr>
          <p:cNvPr id="3" name="Content Placeholder 2"/>
          <p:cNvSpPr>
            <a:spLocks noGrp="1"/>
          </p:cNvSpPr>
          <p:nvPr>
            <p:ph idx="1"/>
          </p:nvPr>
        </p:nvSpPr>
        <p:spPr>
          <a:xfrm>
            <a:off x="2428875" y="1663908"/>
            <a:ext cx="5895975" cy="3841542"/>
          </a:xfrm>
        </p:spPr>
        <p:txBody>
          <a:bodyPr>
            <a:noAutofit/>
          </a:bodyPr>
          <a:lstStyle/>
          <a:p>
            <a:pPr marL="0" indent="0">
              <a:spcBef>
                <a:spcPts val="0"/>
              </a:spcBef>
              <a:buNone/>
            </a:pPr>
            <a:r>
              <a:rPr lang="en-US" sz="3200" dirty="0">
                <a:latin typeface="Calibri" panose="020F0502020204030204" pitchFamily="34" charset="0"/>
                <a:ea typeface="Calibri" panose="020F0502020204030204" pitchFamily="34" charset="0"/>
                <a:cs typeface="Times New Roman" panose="02020603050405020304" pitchFamily="18" charset="0"/>
              </a:rPr>
              <a:t>Statewide SFY as of May 4, </a:t>
            </a:r>
            <a:r>
              <a:rPr lang="en-US" sz="3200" dirty="0" smtClean="0">
                <a:latin typeface="Calibri" panose="020F0502020204030204" pitchFamily="34" charset="0"/>
                <a:ea typeface="Calibri" panose="020F0502020204030204" pitchFamily="34" charset="0"/>
                <a:cs typeface="Times New Roman" panose="02020603050405020304" pitchFamily="18" charset="0"/>
              </a:rPr>
              <a:t>2021:</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spcBef>
                <a:spcPts val="0"/>
              </a:spcBef>
              <a:buNone/>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lgn="ctr">
              <a:spcBef>
                <a:spcPts val="0"/>
              </a:spcBef>
              <a:buNone/>
            </a:pPr>
            <a:r>
              <a:rPr lang="en-US" sz="3200" dirty="0">
                <a:latin typeface="Calibri" panose="020F0502020204030204" pitchFamily="34" charset="0"/>
                <a:ea typeface="Calibri" panose="020F0502020204030204" pitchFamily="34" charset="0"/>
                <a:cs typeface="Times New Roman" panose="02020603050405020304" pitchFamily="18" charset="0"/>
              </a:rPr>
              <a:t>MSD = 10,200</a:t>
            </a:r>
          </a:p>
          <a:p>
            <a:pPr marL="0" indent="0" algn="ctr">
              <a:spcBef>
                <a:spcPts val="0"/>
              </a:spcBef>
              <a:buNone/>
            </a:pPr>
            <a:r>
              <a:rPr lang="en-US" sz="3200" dirty="0">
                <a:latin typeface="Calibri" panose="020F0502020204030204" pitchFamily="34" charset="0"/>
                <a:ea typeface="Calibri" panose="020F0502020204030204" pitchFamily="34" charset="0"/>
                <a:cs typeface="Times New Roman" panose="02020603050405020304" pitchFamily="18" charset="0"/>
              </a:rPr>
              <a:t>SD = 7,246</a:t>
            </a:r>
          </a:p>
          <a:p>
            <a:pPr marL="0" indent="0" algn="ctr">
              <a:spcBef>
                <a:spcPts val="0"/>
              </a:spcBef>
              <a:buNone/>
            </a:pPr>
            <a:r>
              <a:rPr lang="en-US" sz="3200" dirty="0">
                <a:latin typeface="Calibri" panose="020F0502020204030204" pitchFamily="34" charset="0"/>
                <a:ea typeface="Calibri" panose="020F0502020204030204" pitchFamily="34" charset="0"/>
                <a:cs typeface="Times New Roman" panose="02020603050405020304" pitchFamily="18" charset="0"/>
              </a:rPr>
              <a:t>D =  658</a:t>
            </a:r>
          </a:p>
          <a:p>
            <a:pPr marL="0" indent="0" algn="ctr">
              <a:spcBef>
                <a:spcPts val="0"/>
              </a:spcBef>
              <a:buNone/>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0" indent="0" algn="ctr">
              <a:spcBef>
                <a:spcPts val="0"/>
              </a:spcBef>
              <a:buNone/>
            </a:pPr>
            <a:r>
              <a:rPr lang="en-US" sz="3200" dirty="0">
                <a:latin typeface="Calibri" panose="020F0502020204030204" pitchFamily="34" charset="0"/>
                <a:ea typeface="Calibri" panose="020F0502020204030204" pitchFamily="34" charset="0"/>
                <a:cs typeface="Times New Roman" panose="02020603050405020304" pitchFamily="18" charset="0"/>
              </a:rPr>
              <a:t>Delayed/Waitlist= 545</a:t>
            </a:r>
          </a:p>
        </p:txBody>
      </p:sp>
    </p:spTree>
    <p:extLst>
      <p:ext uri="{BB962C8B-B14F-4D97-AF65-F5344CB8AC3E}">
        <p14:creationId xmlns:p14="http://schemas.microsoft.com/office/powerpoint/2010/main" val="15763889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7337" y="284813"/>
            <a:ext cx="4997686" cy="794479"/>
          </a:xfrm>
        </p:spPr>
        <p:txBody>
          <a:bodyPr>
            <a:normAutofit/>
          </a:bodyPr>
          <a:lstStyle/>
          <a:p>
            <a:pPr algn="ctr"/>
            <a:r>
              <a:rPr lang="en-US" sz="3600" b="1" dirty="0">
                <a:latin typeface="+mn-lt"/>
              </a:rPr>
              <a:t>VR Participants</a:t>
            </a:r>
          </a:p>
        </p:txBody>
      </p:sp>
      <p:sp>
        <p:nvSpPr>
          <p:cNvPr id="3" name="Content Placeholder 2"/>
          <p:cNvSpPr>
            <a:spLocks noGrp="1"/>
          </p:cNvSpPr>
          <p:nvPr>
            <p:ph idx="1"/>
          </p:nvPr>
        </p:nvSpPr>
        <p:spPr>
          <a:xfrm>
            <a:off x="2008681" y="1274164"/>
            <a:ext cx="6850505" cy="4321341"/>
          </a:xfrm>
        </p:spPr>
        <p:txBody>
          <a:bodyPr>
            <a:noAutofit/>
          </a:bodyPr>
          <a:lstStyle/>
          <a:p>
            <a:pPr marL="0" indent="0" algn="ctr">
              <a:buNone/>
            </a:pPr>
            <a:r>
              <a:rPr lang="en-US" sz="2400" b="1" dirty="0"/>
              <a:t>Statewide SFY year to date (as of May 1, 2021):</a:t>
            </a:r>
          </a:p>
          <a:p>
            <a:pPr algn="ctr"/>
            <a:r>
              <a:rPr lang="en-US" sz="2000" dirty="0"/>
              <a:t>Total Open cases = 21,253</a:t>
            </a:r>
          </a:p>
          <a:p>
            <a:pPr algn="ctr"/>
            <a:r>
              <a:rPr lang="en-US" sz="2000" dirty="0"/>
              <a:t>New Potentially Eligible Students = 2,044</a:t>
            </a:r>
          </a:p>
          <a:p>
            <a:pPr algn="ctr"/>
            <a:r>
              <a:rPr lang="en-US" sz="2000" dirty="0"/>
              <a:t>New Applicants  = 2,421</a:t>
            </a:r>
          </a:p>
          <a:p>
            <a:pPr algn="ctr"/>
            <a:r>
              <a:rPr lang="en-US" sz="2000" dirty="0"/>
              <a:t>IPE Developed  = 1,818</a:t>
            </a:r>
          </a:p>
          <a:p>
            <a:pPr algn="ctr"/>
            <a:r>
              <a:rPr lang="en-US" sz="2000" dirty="0"/>
              <a:t>Receiving Services = 11,283</a:t>
            </a:r>
          </a:p>
          <a:p>
            <a:pPr algn="ctr"/>
            <a:r>
              <a:rPr lang="en-US" sz="2000" dirty="0"/>
              <a:t>MSG rate  = 10%</a:t>
            </a:r>
          </a:p>
          <a:p>
            <a:pPr algn="ctr"/>
            <a:r>
              <a:rPr lang="en-US" sz="2000" dirty="0"/>
              <a:t>Job Ready =  820</a:t>
            </a:r>
          </a:p>
          <a:p>
            <a:pPr algn="ctr"/>
            <a:r>
              <a:rPr lang="en-US" sz="2000" dirty="0"/>
              <a:t>Employed = 845</a:t>
            </a:r>
          </a:p>
          <a:p>
            <a:pPr algn="ctr"/>
            <a:r>
              <a:rPr lang="en-US" sz="2000" dirty="0"/>
              <a:t>Closed Rehab  = 1,027</a:t>
            </a:r>
          </a:p>
          <a:p>
            <a:pPr algn="ctr"/>
            <a:r>
              <a:rPr lang="en-US" sz="2000" dirty="0"/>
              <a:t>Closed other  = 6,321</a:t>
            </a:r>
          </a:p>
        </p:txBody>
      </p:sp>
    </p:spTree>
    <p:extLst>
      <p:ext uri="{BB962C8B-B14F-4D97-AF65-F5344CB8AC3E}">
        <p14:creationId xmlns:p14="http://schemas.microsoft.com/office/powerpoint/2010/main" val="37154670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120" y="179882"/>
            <a:ext cx="6824230" cy="854439"/>
          </a:xfrm>
        </p:spPr>
        <p:txBody>
          <a:bodyPr>
            <a:normAutofit/>
          </a:bodyPr>
          <a:lstStyle/>
          <a:p>
            <a:pPr algn="ctr"/>
            <a:r>
              <a:rPr lang="en-US" sz="3600" b="1" dirty="0" smtClean="0">
                <a:latin typeface="+mn-lt"/>
              </a:rPr>
              <a:t>Transition </a:t>
            </a:r>
            <a:endParaRPr lang="en-US" sz="3600" dirty="0">
              <a:latin typeface="+mn-lt"/>
            </a:endParaRPr>
          </a:p>
        </p:txBody>
      </p:sp>
      <p:sp>
        <p:nvSpPr>
          <p:cNvPr id="3" name="Content Placeholder 2"/>
          <p:cNvSpPr>
            <a:spLocks noGrp="1"/>
          </p:cNvSpPr>
          <p:nvPr>
            <p:ph idx="1"/>
          </p:nvPr>
        </p:nvSpPr>
        <p:spPr>
          <a:xfrm>
            <a:off x="1691120" y="1154244"/>
            <a:ext cx="7452880" cy="4090568"/>
          </a:xfrm>
        </p:spPr>
        <p:txBody>
          <a:bodyPr>
            <a:normAutofit/>
          </a:bodyPr>
          <a:lstStyle/>
          <a:p>
            <a:pPr>
              <a:lnSpc>
                <a:spcPct val="200000"/>
              </a:lnSpc>
              <a:spcBef>
                <a:spcPts val="0"/>
              </a:spcBef>
            </a:pPr>
            <a:r>
              <a:rPr lang="en-US" sz="2700" dirty="0"/>
              <a:t>PreETS Capacity</a:t>
            </a:r>
          </a:p>
          <a:p>
            <a:pPr>
              <a:lnSpc>
                <a:spcPct val="200000"/>
              </a:lnSpc>
              <a:spcBef>
                <a:spcPts val="0"/>
              </a:spcBef>
            </a:pPr>
            <a:r>
              <a:rPr lang="en-US" sz="2700" dirty="0"/>
              <a:t>Virtual Job Shadowing</a:t>
            </a:r>
          </a:p>
          <a:p>
            <a:pPr>
              <a:lnSpc>
                <a:spcPct val="200000"/>
              </a:lnSpc>
              <a:spcBef>
                <a:spcPts val="0"/>
              </a:spcBef>
            </a:pPr>
            <a:r>
              <a:rPr lang="en-US" sz="2700" dirty="0"/>
              <a:t>GROW – Getting Ready for Opportunities in Work</a:t>
            </a:r>
          </a:p>
        </p:txBody>
      </p:sp>
    </p:spTree>
    <p:extLst>
      <p:ext uri="{BB962C8B-B14F-4D97-AF65-F5344CB8AC3E}">
        <p14:creationId xmlns:p14="http://schemas.microsoft.com/office/powerpoint/2010/main" val="2351024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91120" y="314794"/>
            <a:ext cx="6824230" cy="734517"/>
          </a:xfrm>
        </p:spPr>
        <p:txBody>
          <a:bodyPr/>
          <a:lstStyle/>
          <a:p>
            <a:pPr algn="ctr"/>
            <a:r>
              <a:rPr lang="en-US" sz="3600" b="1" dirty="0" smtClean="0">
                <a:latin typeface="+mn-lt"/>
              </a:rPr>
              <a:t>Transition</a:t>
            </a:r>
            <a:r>
              <a:rPr lang="en-US" b="1" dirty="0" smtClean="0"/>
              <a:t> </a:t>
            </a:r>
            <a:endParaRPr lang="en-US" dirty="0"/>
          </a:p>
        </p:txBody>
      </p:sp>
      <p:pic>
        <p:nvPicPr>
          <p:cNvPr id="4" name="Content Placeholder 3"/>
          <p:cNvPicPr>
            <a:picLocks noGrp="1" noChangeAspect="1"/>
          </p:cNvPicPr>
          <p:nvPr>
            <p:ph idx="1"/>
          </p:nvPr>
        </p:nvPicPr>
        <p:blipFill>
          <a:blip r:embed="rId2"/>
          <a:stretch>
            <a:fillRect/>
          </a:stretch>
        </p:blipFill>
        <p:spPr>
          <a:xfrm>
            <a:off x="2047222" y="1184224"/>
            <a:ext cx="6620308" cy="4504802"/>
          </a:xfrm>
          <a:prstGeom prst="rect">
            <a:avLst/>
          </a:prstGeom>
        </p:spPr>
      </p:pic>
      <p:sp>
        <p:nvSpPr>
          <p:cNvPr id="3" name="TextBox 2"/>
          <p:cNvSpPr txBox="1"/>
          <p:nvPr/>
        </p:nvSpPr>
        <p:spPr>
          <a:xfrm>
            <a:off x="2126512" y="6092456"/>
            <a:ext cx="5773479" cy="246221"/>
          </a:xfrm>
          <a:prstGeom prst="rect">
            <a:avLst/>
          </a:prstGeom>
          <a:noFill/>
        </p:spPr>
        <p:txBody>
          <a:bodyPr wrap="square" rtlCol="0">
            <a:spAutoFit/>
          </a:bodyPr>
          <a:lstStyle/>
          <a:p>
            <a:r>
              <a:rPr lang="en-US" sz="1000" dirty="0" smtClean="0"/>
              <a:t>Description: Chart of VR Districts Transition data </a:t>
            </a:r>
            <a:endParaRPr lang="en-US" sz="1000" dirty="0"/>
          </a:p>
        </p:txBody>
      </p:sp>
    </p:spTree>
    <p:extLst>
      <p:ext uri="{BB962C8B-B14F-4D97-AF65-F5344CB8AC3E}">
        <p14:creationId xmlns:p14="http://schemas.microsoft.com/office/powerpoint/2010/main" val="4060322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22730" y="434772"/>
            <a:ext cx="744967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Bond Sales Overview</a:t>
            </a:r>
          </a:p>
        </p:txBody>
      </p:sp>
      <p:sp>
        <p:nvSpPr>
          <p:cNvPr id="5" name="TextBox 4"/>
          <p:cNvSpPr txBox="1"/>
          <p:nvPr/>
        </p:nvSpPr>
        <p:spPr>
          <a:xfrm>
            <a:off x="322729" y="851382"/>
            <a:ext cx="8621245"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Paul Bryant, </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Bond </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Projects </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Manager</a:t>
            </a:r>
          </a:p>
          <a:p>
            <a:pPr lvl="0" defTabSz="914400">
              <a:defRPr/>
            </a:pPr>
            <a:r>
              <a:rPr lang="en-US" sz="2800" dirty="0" smtClean="0">
                <a:solidFill>
                  <a:prstClr val="black"/>
                </a:solidFill>
                <a:hlinkClick r:id="rId3"/>
              </a:rPr>
              <a:t>paul.bryant@gvs.ga.gov</a:t>
            </a:r>
            <a:endParaRPr lang="en-US" sz="2800" dirty="0" smtClean="0">
              <a:solidFill>
                <a:prstClr val="black"/>
              </a:solidFill>
            </a:endParaRPr>
          </a:p>
          <a:p>
            <a:pPr lvl="0" defTabSz="914400">
              <a:defRPr/>
            </a:pP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2184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738" y="575733"/>
            <a:ext cx="7010400" cy="905932"/>
          </a:xfrm>
        </p:spPr>
        <p:txBody>
          <a:bodyPr anchor="t">
            <a:noAutofit/>
          </a:bodyPr>
          <a:lstStyle/>
          <a:p>
            <a:r>
              <a:rPr lang="en-US" sz="4200" b="1" dirty="0"/>
              <a:t>General Obligation Bonds</a:t>
            </a:r>
            <a:endParaRPr lang="en-US" sz="4200" dirty="0"/>
          </a:p>
        </p:txBody>
      </p:sp>
      <p:sp>
        <p:nvSpPr>
          <p:cNvPr id="4" name="Title 1"/>
          <p:cNvSpPr txBox="1">
            <a:spLocks/>
          </p:cNvSpPr>
          <p:nvPr/>
        </p:nvSpPr>
        <p:spPr>
          <a:xfrm>
            <a:off x="1765738" y="1985554"/>
            <a:ext cx="7010400" cy="297591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marR="0" lvl="0" indent="-5715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rPr>
              <a:t>Updates on Existing Bond Projects</a:t>
            </a:r>
          </a:p>
          <a:p>
            <a:pPr marL="571500" marR="0" lvl="0" indent="-5715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endPar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571500" marR="0" lvl="0" indent="-5715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rPr>
              <a:t>SFY 2022 Bond Resolution </a:t>
            </a:r>
            <a:endPar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10" name="Date Placeholder 9"/>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5/12/2021</a:t>
            </a:r>
          </a:p>
        </p:txBody>
      </p:sp>
    </p:spTree>
    <p:extLst>
      <p:ext uri="{BB962C8B-B14F-4D97-AF65-F5344CB8AC3E}">
        <p14:creationId xmlns:p14="http://schemas.microsoft.com/office/powerpoint/2010/main" val="187778785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64" presetClass="path" presetSubtype="0" accel="50000" decel="50000" fill="hold" nodeType="withEffect">
                                  <p:stCondLst>
                                    <p:cond delay="0"/>
                                  </p:stCondLst>
                                  <p:childTnLst>
                                    <p:animMotion origin="layout" path="M -2.77778E-7 -4.81481E-6 L 8.33333E-7 -0.15972 " pathEditMode="relative" rAng="0" ptsTypes="AA">
                                      <p:cBhvr>
                                        <p:cTn id="11" dur="1000" fill="hold"/>
                                        <p:tgtEl>
                                          <p:spTgt spid="4">
                                            <p:txEl>
                                              <p:pRg st="0" end="0"/>
                                            </p:txEl>
                                          </p:spTgt>
                                        </p:tgtEl>
                                        <p:attrNameLst>
                                          <p:attrName>ppt_x</p:attrName>
                                          <p:attrName>ppt_y</p:attrName>
                                        </p:attrNameLst>
                                      </p:cBhvr>
                                      <p:rCtr x="69" y="-8264"/>
                                    </p:animMotion>
                                  </p:childTnLst>
                                </p:cTn>
                              </p:par>
                              <p:par>
                                <p:cTn id="12" presetID="42" presetClass="exit" presetSubtype="0" fill="hold" nodeType="withEffect">
                                  <p:stCondLst>
                                    <p:cond delay="0"/>
                                  </p:stCondLst>
                                  <p:childTnLst>
                                    <p:animEffect transition="out" filter="fade">
                                      <p:cBhvr>
                                        <p:cTn id="13" dur="1000"/>
                                        <p:tgtEl>
                                          <p:spTgt spid="4">
                                            <p:txEl>
                                              <p:pRg st="2" end="2"/>
                                            </p:txEl>
                                          </p:spTgt>
                                        </p:tgtEl>
                                      </p:cBhvr>
                                    </p:animEffect>
                                    <p:anim calcmode="lin" valueType="num">
                                      <p:cBhvr>
                                        <p:cTn id="14" dur="1000"/>
                                        <p:tgtEl>
                                          <p:spTgt spid="4">
                                            <p:txEl>
                                              <p:pRg st="2" end="2"/>
                                            </p:txEl>
                                          </p:spTgt>
                                        </p:tgtEl>
                                        <p:attrNameLst>
                                          <p:attrName>ppt_x</p:attrName>
                                        </p:attrNameLst>
                                      </p:cBhvr>
                                      <p:tavLst>
                                        <p:tav tm="0">
                                          <p:val>
                                            <p:strVal val="ppt_x"/>
                                          </p:val>
                                        </p:tav>
                                        <p:tav tm="100000">
                                          <p:val>
                                            <p:strVal val="ppt_x"/>
                                          </p:val>
                                        </p:tav>
                                      </p:tavLst>
                                    </p:anim>
                                    <p:anim calcmode="lin" valueType="num">
                                      <p:cBhvr>
                                        <p:cTn id="15" dur="1000"/>
                                        <p:tgtEl>
                                          <p:spTgt spid="4">
                                            <p:txEl>
                                              <p:pRg st="2" end="2"/>
                                            </p:txEl>
                                          </p:spTgt>
                                        </p:tgtEl>
                                        <p:attrNameLst>
                                          <p:attrName>ppt_y</p:attrName>
                                        </p:attrNameLst>
                                      </p:cBhvr>
                                      <p:tavLst>
                                        <p:tav tm="0">
                                          <p:val>
                                            <p:strVal val="ppt_y"/>
                                          </p:val>
                                        </p:tav>
                                        <p:tav tm="100000">
                                          <p:val>
                                            <p:strVal val="ppt_y+.1"/>
                                          </p:val>
                                        </p:tav>
                                      </p:tavLst>
                                    </p:anim>
                                    <p:set>
                                      <p:cBhvr>
                                        <p:cTn id="16" dur="1" fill="hold">
                                          <p:stCondLst>
                                            <p:cond delay="999"/>
                                          </p:stCondLst>
                                        </p:cTn>
                                        <p:tgtEl>
                                          <p:spTgt spid="4">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738" y="575733"/>
            <a:ext cx="7010400" cy="905932"/>
          </a:xfrm>
        </p:spPr>
        <p:txBody>
          <a:bodyPr anchor="t">
            <a:noAutofit/>
          </a:bodyPr>
          <a:lstStyle/>
          <a:p>
            <a:r>
              <a:rPr lang="en-US" sz="4200" b="1" dirty="0"/>
              <a:t>General Obligation Bonds</a:t>
            </a:r>
            <a:endParaRPr lang="en-US" sz="4200" dirty="0"/>
          </a:p>
        </p:txBody>
      </p:sp>
      <p:sp>
        <p:nvSpPr>
          <p:cNvPr id="4" name="Title 1"/>
          <p:cNvSpPr txBox="1">
            <a:spLocks/>
          </p:cNvSpPr>
          <p:nvPr/>
        </p:nvSpPr>
        <p:spPr>
          <a:xfrm>
            <a:off x="1765738" y="1380072"/>
            <a:ext cx="7010400" cy="5081687"/>
          </a:xfrm>
          <a:prstGeom prst="rect">
            <a:avLst/>
          </a:prstGeom>
        </p:spPr>
        <p:txBody>
          <a:bodyPr vert="horz" lIns="91440" tIns="45720" rIns="91440" bIns="45720" rtlCol="0" anchor="t">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rPr>
              <a:t>Updates on Existing Bond Projects</a:t>
            </a: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smtClean="0">
              <a:ln>
                <a:noFill/>
              </a:ln>
              <a:solidFill>
                <a:prstClr val="black"/>
              </a:solidFill>
              <a:effectLst/>
              <a:uLnTx/>
              <a:uFillTx/>
              <a:latin typeface="Calibri Light" panose="020F0302020204030204"/>
              <a:ea typeface="+mj-ea"/>
              <a:cs typeface="+mj-cs"/>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smtClean="0">
                <a:ln>
                  <a:noFill/>
                </a:ln>
                <a:solidFill>
                  <a:prstClr val="black"/>
                </a:solidFill>
                <a:effectLst/>
                <a:uLnTx/>
                <a:uFillTx/>
                <a:latin typeface="Calibri Light" panose="020F0302020204030204"/>
                <a:ea typeface="+mj-ea"/>
                <a:cs typeface="+mj-cs"/>
              </a:rPr>
              <a:t>Facility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Assessment Capital </a:t>
            </a:r>
            <a:r>
              <a:rPr kumimoji="0" lang="en-US" sz="3200" b="1" i="0" u="none" strike="noStrike" kern="1200" cap="none" spc="0" normalizeH="0" baseline="0" noProof="0" dirty="0" smtClean="0">
                <a:ln>
                  <a:noFill/>
                </a:ln>
                <a:solidFill>
                  <a:prstClr val="black"/>
                </a:solidFill>
                <a:effectLst/>
                <a:uLnTx/>
                <a:uFillTx/>
                <a:latin typeface="Calibri Light" panose="020F0302020204030204"/>
                <a:ea typeface="+mj-ea"/>
                <a:cs typeface="+mj-cs"/>
              </a:rPr>
              <a:t>Plan</a:t>
            </a:r>
          </a:p>
          <a:p>
            <a:pPr marL="914400" lvl="1" indent="-457200" defTabSz="914400">
              <a:lnSpc>
                <a:spcPct val="90000"/>
              </a:lnSpc>
              <a:spcBef>
                <a:spcPct val="0"/>
              </a:spcBef>
              <a:buFont typeface="Courier New" panose="02070309020205020404" pitchFamily="49" charset="0"/>
              <a:buChar char="o"/>
              <a:defRPr/>
            </a:pPr>
            <a:r>
              <a:rPr lang="en-US" sz="2800" dirty="0">
                <a:solidFill>
                  <a:prstClr val="black"/>
                </a:solidFill>
                <a:latin typeface="Calibri Light" panose="020F0302020204030204"/>
                <a:ea typeface="+mj-ea"/>
                <a:cs typeface="+mj-cs"/>
              </a:rPr>
              <a:t>Performed in 2004 - recommended $37M to repair the observed deficiencies</a:t>
            </a:r>
          </a:p>
          <a:p>
            <a:pPr lvl="0">
              <a:defRPr/>
            </a:pPr>
            <a:endParaRPr lang="en-US" sz="2800" dirty="0">
              <a:solidFill>
                <a:prstClr val="black"/>
              </a:solidFill>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smtClean="0">
                <a:ln>
                  <a:noFill/>
                </a:ln>
                <a:solidFill>
                  <a:prstClr val="black"/>
                </a:solidFill>
                <a:effectLst/>
                <a:uLnTx/>
                <a:uFillTx/>
                <a:latin typeface="Calibri Light" panose="020F0302020204030204"/>
                <a:ea typeface="+mj-ea"/>
                <a:cs typeface="+mj-cs"/>
              </a:rPr>
              <a:t>Recently Completed</a:t>
            </a:r>
          </a:p>
          <a:p>
            <a:pPr marL="914400" lvl="1" indent="-457200">
              <a:buFont typeface="Courier New" panose="02070309020205020404" pitchFamily="49" charset="0"/>
              <a:buChar char="o"/>
              <a:defRPr/>
            </a:pPr>
            <a:r>
              <a:rPr lang="en-US" sz="2800" dirty="0">
                <a:solidFill>
                  <a:prstClr val="black"/>
                </a:solidFill>
                <a:latin typeface="Calibri Light" panose="020F0302020204030204"/>
                <a:ea typeface="+mj-ea"/>
                <a:cs typeface="+mj-cs"/>
              </a:rPr>
              <a:t>GIB Mask Machine, $300k</a:t>
            </a:r>
          </a:p>
          <a:p>
            <a:pPr marL="914400" lvl="1" indent="-457200" defTabSz="914400">
              <a:lnSpc>
                <a:spcPct val="90000"/>
              </a:lnSpc>
              <a:spcBef>
                <a:spcPct val="0"/>
              </a:spcBef>
              <a:buFont typeface="Arial" panose="020B0604020202020204" pitchFamily="34" charset="0"/>
              <a:buChar char="•"/>
              <a:defRPr/>
            </a:pPr>
            <a:endParaRPr kumimoji="0" lang="en-US" sz="280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smtClean="0">
                <a:ln>
                  <a:noFill/>
                </a:ln>
                <a:solidFill>
                  <a:prstClr val="black"/>
                </a:solidFill>
                <a:effectLst/>
                <a:uLnTx/>
                <a:uFillTx/>
                <a:latin typeface="Calibri Light" panose="020F0302020204030204"/>
                <a:ea typeface="+mj-ea"/>
                <a:cs typeface="+mj-cs"/>
              </a:rPr>
              <a:t>Active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Bond Projects ~ $6.9 M</a:t>
            </a:r>
          </a:p>
          <a:p>
            <a:pPr marL="914400" lvl="1" indent="-457200" defTabSz="914400">
              <a:lnSpc>
                <a:spcPct val="90000"/>
              </a:lnSpc>
              <a:spcBef>
                <a:spcPct val="0"/>
              </a:spcBef>
              <a:buFont typeface="Courier New" panose="02070309020205020404" pitchFamily="49" charset="0"/>
              <a:buChar char="o"/>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RWS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HVAC Mini Plants Phase 2</a:t>
            </a:r>
          </a:p>
          <a:p>
            <a:pPr marL="914400" lvl="1" indent="-457200" defTabSz="914400">
              <a:lnSpc>
                <a:spcPct val="90000"/>
              </a:lnSpc>
              <a:spcBef>
                <a:spcPct val="0"/>
              </a:spcBef>
              <a:buFont typeface="Courier New" panose="02070309020205020404" pitchFamily="49" charset="0"/>
              <a:buChar char="o"/>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RWS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Waterproofing Upgrades</a:t>
            </a:r>
          </a:p>
          <a:p>
            <a:pPr marL="914400" lvl="1" indent="-457200" defTabSz="914400">
              <a:lnSpc>
                <a:spcPct val="90000"/>
              </a:lnSpc>
              <a:spcBef>
                <a:spcPct val="0"/>
              </a:spcBef>
              <a:buFont typeface="Courier New" panose="02070309020205020404" pitchFamily="49" charset="0"/>
              <a:buChar char="o"/>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RWS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Portico Replacement (GSFIC MMR)</a:t>
            </a:r>
          </a:p>
          <a:p>
            <a:pPr marL="914400" lvl="1" indent="-457200" defTabSz="914400">
              <a:lnSpc>
                <a:spcPct val="90000"/>
              </a:lnSpc>
              <a:spcBef>
                <a:spcPct val="0"/>
              </a:spcBef>
              <a:buFont typeface="Courier New" panose="02070309020205020404" pitchFamily="49" charset="0"/>
              <a:buChar char="o"/>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CSC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Slope Re-grading (GSFIC MMR)</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5/12/2021</a:t>
            </a:r>
          </a:p>
        </p:txBody>
      </p:sp>
    </p:spTree>
    <p:extLst>
      <p:ext uri="{BB962C8B-B14F-4D97-AF65-F5344CB8AC3E}">
        <p14:creationId xmlns:p14="http://schemas.microsoft.com/office/powerpoint/2010/main" val="7321973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xEl>
                                              <p:pRg st="8" end="8"/>
                                            </p:txEl>
                                          </p:spTgt>
                                        </p:tgtEl>
                                        <p:attrNameLst>
                                          <p:attrName>style.visibility</p:attrName>
                                        </p:attrNameLst>
                                      </p:cBhvr>
                                      <p:to>
                                        <p:strVal val="visible"/>
                                      </p:to>
                                    </p:set>
                                    <p:animEffect transition="in" filter="fade">
                                      <p:cBhvr>
                                        <p:cTn id="7" dur="1000"/>
                                        <p:tgtEl>
                                          <p:spTgt spid="4">
                                            <p:txEl>
                                              <p:pRg st="8" end="8"/>
                                            </p:txEl>
                                          </p:spTgt>
                                        </p:tgtEl>
                                      </p:cBhvr>
                                    </p:animEffect>
                                    <p:anim calcmode="lin" valueType="num">
                                      <p:cBhvr>
                                        <p:cTn id="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8" end="8"/>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9" end="9"/>
                                            </p:txEl>
                                          </p:spTgt>
                                        </p:tgtEl>
                                        <p:attrNameLst>
                                          <p:attrName>style.visibility</p:attrName>
                                        </p:attrNameLst>
                                      </p:cBhvr>
                                      <p:to>
                                        <p:strVal val="visible"/>
                                      </p:to>
                                    </p:set>
                                    <p:animEffect transition="in" filter="fade">
                                      <p:cBhvr>
                                        <p:cTn id="12" dur="1000"/>
                                        <p:tgtEl>
                                          <p:spTgt spid="4">
                                            <p:txEl>
                                              <p:pRg st="9" end="9"/>
                                            </p:txEl>
                                          </p:spTgt>
                                        </p:tgtEl>
                                      </p:cBhvr>
                                    </p:animEffect>
                                    <p:anim calcmode="lin" valueType="num">
                                      <p:cBhvr>
                                        <p:cTn id="13"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9" end="9"/>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xEl>
                                              <p:pRg st="10" end="10"/>
                                            </p:txEl>
                                          </p:spTgt>
                                        </p:tgtEl>
                                        <p:attrNameLst>
                                          <p:attrName>style.visibility</p:attrName>
                                        </p:attrNameLst>
                                      </p:cBhvr>
                                      <p:to>
                                        <p:strVal val="visible"/>
                                      </p:to>
                                    </p:set>
                                    <p:animEffect transition="in" filter="fade">
                                      <p:cBhvr>
                                        <p:cTn id="17" dur="1000"/>
                                        <p:tgtEl>
                                          <p:spTgt spid="4">
                                            <p:txEl>
                                              <p:pRg st="10" end="10"/>
                                            </p:txEl>
                                          </p:spTgt>
                                        </p:tgtEl>
                                      </p:cBhvr>
                                    </p:animEffect>
                                    <p:anim calcmode="lin" valueType="num">
                                      <p:cBhvr>
                                        <p:cTn id="1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19" dur="1000" fill="hold"/>
                                        <p:tgtEl>
                                          <p:spTgt spid="4">
                                            <p:txEl>
                                              <p:pRg st="10" end="10"/>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xEl>
                                              <p:pRg st="11" end="11"/>
                                            </p:txEl>
                                          </p:spTgt>
                                        </p:tgtEl>
                                        <p:attrNameLst>
                                          <p:attrName>style.visibility</p:attrName>
                                        </p:attrNameLst>
                                      </p:cBhvr>
                                      <p:to>
                                        <p:strVal val="visible"/>
                                      </p:to>
                                    </p:set>
                                    <p:animEffect transition="in" filter="fade">
                                      <p:cBhvr>
                                        <p:cTn id="22" dur="1000"/>
                                        <p:tgtEl>
                                          <p:spTgt spid="4">
                                            <p:txEl>
                                              <p:pRg st="11" end="11"/>
                                            </p:txEl>
                                          </p:spTgt>
                                        </p:tgtEl>
                                      </p:cBhvr>
                                    </p:animEffect>
                                    <p:anim calcmode="lin" valueType="num">
                                      <p:cBhvr>
                                        <p:cTn id="23"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11" end="11"/>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12" end="12"/>
                                            </p:txEl>
                                          </p:spTgt>
                                        </p:tgtEl>
                                        <p:attrNameLst>
                                          <p:attrName>style.visibility</p:attrName>
                                        </p:attrNameLst>
                                      </p:cBhvr>
                                      <p:to>
                                        <p:strVal val="visible"/>
                                      </p:to>
                                    </p:set>
                                    <p:animEffect transition="in" filter="fade">
                                      <p:cBhvr>
                                        <p:cTn id="27" dur="1000"/>
                                        <p:tgtEl>
                                          <p:spTgt spid="4">
                                            <p:txEl>
                                              <p:pRg st="12" end="12"/>
                                            </p:txEl>
                                          </p:spTgt>
                                        </p:tgtEl>
                                      </p:cBhvr>
                                    </p:animEffect>
                                    <p:anim calcmode="lin" valueType="num">
                                      <p:cBhvr>
                                        <p:cTn id="28"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4">
                                            <p:txEl>
                                              <p:pRg st="9" end="9"/>
                                            </p:txEl>
                                          </p:spTgt>
                                        </p:tgtEl>
                                      </p:cBhvr>
                                    </p:animEffect>
                                    <p:set>
                                      <p:cBhvr>
                                        <p:cTn id="34" dur="1" fill="hold">
                                          <p:stCondLst>
                                            <p:cond delay="499"/>
                                          </p:stCondLst>
                                        </p:cTn>
                                        <p:tgtEl>
                                          <p:spTgt spid="4">
                                            <p:txEl>
                                              <p:pRg st="9" end="9"/>
                                            </p:txEl>
                                          </p:spTgt>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4">
                                            <p:txEl>
                                              <p:pRg st="10" end="10"/>
                                            </p:txEl>
                                          </p:spTgt>
                                        </p:tgtEl>
                                      </p:cBhvr>
                                    </p:animEffect>
                                    <p:set>
                                      <p:cBhvr>
                                        <p:cTn id="37" dur="1" fill="hold">
                                          <p:stCondLst>
                                            <p:cond delay="499"/>
                                          </p:stCondLst>
                                        </p:cTn>
                                        <p:tgtEl>
                                          <p:spTgt spid="4">
                                            <p:txEl>
                                              <p:pRg st="10" end="1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xEl>
                                              <p:pRg st="11" end="11"/>
                                            </p:txEl>
                                          </p:spTgt>
                                        </p:tgtEl>
                                      </p:cBhvr>
                                    </p:animEffect>
                                    <p:set>
                                      <p:cBhvr>
                                        <p:cTn id="40" dur="1" fill="hold">
                                          <p:stCondLst>
                                            <p:cond delay="499"/>
                                          </p:stCondLst>
                                        </p:cTn>
                                        <p:tgtEl>
                                          <p:spTgt spid="4">
                                            <p:txEl>
                                              <p:pRg st="11" end="1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xEl>
                                              <p:pRg st="12" end="12"/>
                                            </p:txEl>
                                          </p:spTgt>
                                        </p:tgtEl>
                                      </p:cBhvr>
                                    </p:animEffect>
                                    <p:set>
                                      <p:cBhvr>
                                        <p:cTn id="43" dur="1" fill="hold">
                                          <p:stCondLst>
                                            <p:cond delay="499"/>
                                          </p:stCondLst>
                                        </p:cTn>
                                        <p:tgtEl>
                                          <p:spTgt spid="4">
                                            <p:txEl>
                                              <p:pRg st="12" end="1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738" y="575733"/>
            <a:ext cx="7010400" cy="905932"/>
          </a:xfrm>
        </p:spPr>
        <p:txBody>
          <a:bodyPr anchor="t">
            <a:noAutofit/>
          </a:bodyPr>
          <a:lstStyle/>
          <a:p>
            <a:r>
              <a:rPr lang="en-US" sz="4200" b="1"/>
              <a:t>General Obligation Bonds</a:t>
            </a:r>
            <a:endParaRPr lang="en-US" sz="4200" dirty="0"/>
          </a:p>
        </p:txBody>
      </p:sp>
      <p:sp>
        <p:nvSpPr>
          <p:cNvPr id="4" name="Title 1"/>
          <p:cNvSpPr txBox="1">
            <a:spLocks/>
          </p:cNvSpPr>
          <p:nvPr/>
        </p:nvSpPr>
        <p:spPr>
          <a:xfrm>
            <a:off x="1765738" y="1380073"/>
            <a:ext cx="7010400" cy="4698994"/>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0" lvl="0" algn="l" defTabSz="914400" rtl="0" eaLnBrk="1" fontAlgn="auto" latinLnBrk="0" hangingPunct="1">
              <a:lnSpc>
                <a:spcPct val="90000"/>
              </a:lnSpc>
              <a:spcBef>
                <a:spcPct val="0"/>
              </a:spcBef>
              <a:spcAft>
                <a:spcPts val="0"/>
              </a:spcAft>
              <a:buClrTx/>
              <a:buSzTx/>
              <a:tabLst/>
              <a:defRPr/>
            </a:pPr>
            <a:r>
              <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rPr>
              <a:t>SFY 2022 Bond </a:t>
            </a:r>
            <a:r>
              <a:rPr kumimoji="0" lang="en-US" sz="36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Resolution</a:t>
            </a:r>
          </a:p>
          <a:p>
            <a:pPr marR="0" lvl="0" algn="l" defTabSz="914400" rtl="0" eaLnBrk="1" fontAlgn="auto" latinLnBrk="0" hangingPunct="1">
              <a:lnSpc>
                <a:spcPct val="90000"/>
              </a:lnSpc>
              <a:spcBef>
                <a:spcPct val="0"/>
              </a:spcBef>
              <a:spcAft>
                <a:spcPts val="0"/>
              </a:spcAft>
              <a:buClrTx/>
              <a:buSzTx/>
              <a:tabLst/>
              <a:defRPr/>
            </a:pPr>
            <a:endPar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What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are general obligation bonds</a:t>
            </a: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a:t>
            </a: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What’s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the process</a:t>
            </a: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a:t>
            </a:r>
          </a:p>
          <a:p>
            <a:pPr marR="0" lvl="0" algn="l" defTabSz="914400" rtl="0" eaLnBrk="1" fontAlgn="auto" latinLnBrk="0" hangingPunct="1">
              <a:lnSpc>
                <a:spcPct val="90000"/>
              </a:lnSpc>
              <a:spcBef>
                <a:spcPct val="0"/>
              </a:spcBef>
              <a:spcAft>
                <a:spcPts val="0"/>
              </a:spcAft>
              <a:buClrTx/>
              <a:buSzTx/>
              <a:tabLst/>
              <a:defRPr/>
            </a:pPr>
            <a:endPar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457200" marR="0" lvl="0" indent="-457200" algn="l" defTabSz="914400" rtl="0" eaLnBrk="1" fontAlgn="auto" latinLnBrk="0" hangingPunct="1">
              <a:lnSpc>
                <a:spcPct val="90000"/>
              </a:lnSpc>
              <a:spcBef>
                <a:spcPct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Light" panose="020F0302020204030204"/>
                <a:ea typeface="+mj-ea"/>
                <a:cs typeface="+mj-cs"/>
              </a:rPr>
              <a:t>Current </a:t>
            </a:r>
            <a:r>
              <a:rPr kumimoji="0" lang="en-US" sz="2800" b="0" i="0" u="none" strike="noStrike" kern="1200" cap="none" spc="0" normalizeH="0" baseline="0" noProof="0" dirty="0">
                <a:ln>
                  <a:noFill/>
                </a:ln>
                <a:solidFill>
                  <a:prstClr val="black"/>
                </a:solidFill>
                <a:effectLst/>
                <a:uLnTx/>
                <a:uFillTx/>
                <a:latin typeface="Calibri Light" panose="020F0302020204030204"/>
                <a:ea typeface="+mj-ea"/>
                <a:cs typeface="+mj-cs"/>
              </a:rPr>
              <a:t>Resolution for consideration 			</a:t>
            </a:r>
            <a:r>
              <a:rPr kumimoji="0" lang="en-US" sz="2800" b="1" i="0" u="sng" strike="noStrike" kern="1200" cap="none" spc="0" normalizeH="0" baseline="0" noProof="0" dirty="0">
                <a:ln>
                  <a:noFill/>
                </a:ln>
                <a:solidFill>
                  <a:prstClr val="black"/>
                </a:solidFill>
                <a:effectLst/>
                <a:uLnTx/>
                <a:uFillTx/>
                <a:latin typeface="Calibri Light" panose="020F0302020204030204"/>
                <a:ea typeface="+mj-ea"/>
                <a:cs typeface="+mj-cs"/>
              </a:rPr>
              <a:t>$4.305 M</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6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t>5/12/2021</a:t>
            </a:r>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5730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6" end="6"/>
                                            </p:txEl>
                                          </p:spTgt>
                                        </p:tgtEl>
                                        <p:attrNameLst>
                                          <p:attrName>style.visibility</p:attrName>
                                        </p:attrNameLst>
                                      </p:cBhvr>
                                      <p:to>
                                        <p:strVal val="visible"/>
                                      </p:to>
                                    </p:set>
                                    <p:animEffect transition="in" filter="fade">
                                      <p:cBhvr>
                                        <p:cTn id="28" dur="1000"/>
                                        <p:tgtEl>
                                          <p:spTgt spid="4">
                                            <p:txEl>
                                              <p:pRg st="6" end="6"/>
                                            </p:txEl>
                                          </p:spTgt>
                                        </p:tgtEl>
                                      </p:cBhvr>
                                    </p:animEffect>
                                    <p:anim calcmode="lin" valueType="num">
                                      <p:cBhvr>
                                        <p:cTn id="29"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5/12/2021</a:t>
            </a:r>
          </a:p>
        </p:txBody>
      </p:sp>
      <p:pic>
        <p:nvPicPr>
          <p:cNvPr id="3" name="Picture 2" descr="Text&#10;&#10;Description automatically generated with low confidence">
            <a:extLst>
              <a:ext uri="{FF2B5EF4-FFF2-40B4-BE49-F238E27FC236}">
                <a16:creationId xmlns:a16="http://schemas.microsoft.com/office/drawing/2014/main" id="{C9A8A945-0A45-4091-8C11-371F876FB3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2887" y="303262"/>
            <a:ext cx="4804758" cy="621792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51580651"/>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10800000" flipV="1">
            <a:off x="685800" y="492370"/>
            <a:ext cx="8458200" cy="745587"/>
          </a:xfrm>
        </p:spPr>
        <p:txBody>
          <a:bodyPr>
            <a:noAutofit/>
          </a:bodyPr>
          <a:lstStyle/>
          <a:p>
            <a:pPr algn="l"/>
            <a:r>
              <a:rPr lang="en-US" sz="3600" b="1" dirty="0">
                <a:latin typeface="+mn-lt"/>
              </a:rPr>
              <a:t>Executive Report</a:t>
            </a:r>
          </a:p>
        </p:txBody>
      </p:sp>
      <p:sp>
        <p:nvSpPr>
          <p:cNvPr id="3" name="Subtitle 2"/>
          <p:cNvSpPr>
            <a:spLocks noGrp="1"/>
          </p:cNvSpPr>
          <p:nvPr>
            <p:ph type="subTitle" idx="1"/>
          </p:nvPr>
        </p:nvSpPr>
        <p:spPr>
          <a:xfrm>
            <a:off x="748145" y="1139483"/>
            <a:ext cx="7257935" cy="1181686"/>
          </a:xfrm>
        </p:spPr>
        <p:txBody>
          <a:bodyPr>
            <a:noAutofit/>
          </a:bodyPr>
          <a:lstStyle/>
          <a:p>
            <a:pPr algn="l"/>
            <a:r>
              <a:rPr lang="en-US" sz="2800" b="1" dirty="0" smtClean="0"/>
              <a:t>Chris Wells, Executive Director</a:t>
            </a:r>
          </a:p>
          <a:p>
            <a:pPr algn="l"/>
            <a:r>
              <a:rPr lang="en-US" sz="2000" dirty="0" smtClean="0">
                <a:hlinkClick r:id="rId3"/>
              </a:rPr>
              <a:t>chris.wells@gvs.ga.gov</a:t>
            </a:r>
            <a:endParaRPr lang="en-US" sz="2000" dirty="0" smtClean="0"/>
          </a:p>
          <a:p>
            <a:pPr algn="l"/>
            <a:endParaRPr lang="en-US" sz="2000" dirty="0"/>
          </a:p>
          <a:p>
            <a:pPr algn="l"/>
            <a:endParaRPr lang="en-US" sz="2000" dirty="0"/>
          </a:p>
        </p:txBody>
      </p:sp>
    </p:spTree>
    <p:extLst>
      <p:ext uri="{BB962C8B-B14F-4D97-AF65-F5344CB8AC3E}">
        <p14:creationId xmlns:p14="http://schemas.microsoft.com/office/powerpoint/2010/main" val="2768522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10800000" flipV="1">
            <a:off x="685800" y="587828"/>
            <a:ext cx="8458200" cy="809898"/>
          </a:xfrm>
        </p:spPr>
        <p:txBody>
          <a:bodyPr>
            <a:noAutofit/>
          </a:bodyPr>
          <a:lstStyle/>
          <a:p>
            <a:pPr algn="l"/>
            <a:r>
              <a:rPr lang="en-US" sz="3600" b="1" dirty="0" smtClean="0">
                <a:latin typeface="+mn-lt"/>
              </a:rPr>
              <a:t>State Rehabilitation Council </a:t>
            </a:r>
            <a:endParaRPr lang="en-US" sz="3600" b="1" dirty="0">
              <a:latin typeface="+mn-lt"/>
            </a:endParaRPr>
          </a:p>
        </p:txBody>
      </p:sp>
      <p:sp>
        <p:nvSpPr>
          <p:cNvPr id="3" name="Subtitle 2"/>
          <p:cNvSpPr>
            <a:spLocks noGrp="1"/>
          </p:cNvSpPr>
          <p:nvPr>
            <p:ph type="subTitle" idx="1"/>
          </p:nvPr>
        </p:nvSpPr>
        <p:spPr>
          <a:xfrm>
            <a:off x="685801" y="1397726"/>
            <a:ext cx="7320280" cy="939074"/>
          </a:xfrm>
        </p:spPr>
        <p:txBody>
          <a:bodyPr>
            <a:noAutofit/>
          </a:bodyPr>
          <a:lstStyle/>
          <a:p>
            <a:pPr algn="l"/>
            <a:r>
              <a:rPr lang="en-US" sz="2800" b="1" dirty="0" smtClean="0"/>
              <a:t>Kate Brady, Chairperson</a:t>
            </a:r>
            <a:r>
              <a:rPr lang="en-US" sz="2800" b="1" dirty="0"/>
              <a:t/>
            </a:r>
            <a:br>
              <a:rPr lang="en-US" sz="2800" b="1" dirty="0"/>
            </a:br>
            <a:r>
              <a:rPr lang="en-US" sz="2800" dirty="0" smtClean="0">
                <a:hlinkClick r:id="rId3"/>
              </a:rPr>
              <a:t>kate.brady@gvs.ga.gov</a:t>
            </a:r>
            <a:endParaRPr lang="en-US" sz="2800" dirty="0" smtClean="0"/>
          </a:p>
          <a:p>
            <a:pPr algn="l"/>
            <a:endParaRPr lang="en-US" sz="2800" dirty="0" smtClean="0"/>
          </a:p>
          <a:p>
            <a:pPr algn="l"/>
            <a:endParaRPr lang="en-US" sz="2000" dirty="0"/>
          </a:p>
        </p:txBody>
      </p:sp>
    </p:spTree>
    <p:extLst>
      <p:ext uri="{BB962C8B-B14F-4D97-AF65-F5344CB8AC3E}">
        <p14:creationId xmlns:p14="http://schemas.microsoft.com/office/powerpoint/2010/main" val="3691660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10800000" flipV="1">
            <a:off x="685800" y="587828"/>
            <a:ext cx="8458200" cy="809898"/>
          </a:xfrm>
        </p:spPr>
        <p:txBody>
          <a:bodyPr>
            <a:noAutofit/>
          </a:bodyPr>
          <a:lstStyle/>
          <a:p>
            <a:pPr algn="l"/>
            <a:r>
              <a:rPr lang="en-US" sz="3600" b="1" dirty="0" smtClean="0">
                <a:latin typeface="+mn-lt"/>
              </a:rPr>
              <a:t>Statewide Independent Living Council </a:t>
            </a:r>
            <a:endParaRPr lang="en-US" sz="3600" b="1" dirty="0">
              <a:latin typeface="+mn-lt"/>
            </a:endParaRPr>
          </a:p>
        </p:txBody>
      </p:sp>
      <p:sp>
        <p:nvSpPr>
          <p:cNvPr id="3" name="Subtitle 2"/>
          <p:cNvSpPr>
            <a:spLocks noGrp="1"/>
          </p:cNvSpPr>
          <p:nvPr>
            <p:ph type="subTitle" idx="1"/>
          </p:nvPr>
        </p:nvSpPr>
        <p:spPr>
          <a:xfrm>
            <a:off x="685801" y="1397726"/>
            <a:ext cx="7320280" cy="939074"/>
          </a:xfrm>
        </p:spPr>
        <p:txBody>
          <a:bodyPr>
            <a:noAutofit/>
          </a:bodyPr>
          <a:lstStyle/>
          <a:p>
            <a:pPr algn="l"/>
            <a:r>
              <a:rPr lang="en-US" sz="2800" b="1" dirty="0" smtClean="0"/>
              <a:t>Shelly Simmons, Executive Director</a:t>
            </a:r>
          </a:p>
          <a:p>
            <a:pPr algn="l"/>
            <a:r>
              <a:rPr lang="en-US" sz="2800" dirty="0" smtClean="0">
                <a:hlinkClick r:id="rId3"/>
              </a:rPr>
              <a:t>SSimmons@silcga.org</a:t>
            </a:r>
            <a:endParaRPr lang="en-US" sz="2800" dirty="0" smtClean="0"/>
          </a:p>
          <a:p>
            <a:pPr algn="l"/>
            <a:endParaRPr lang="en-US" sz="2800" dirty="0" smtClean="0"/>
          </a:p>
          <a:p>
            <a:pPr algn="l"/>
            <a:endParaRPr lang="en-US" sz="2800" dirty="0" smtClean="0"/>
          </a:p>
          <a:p>
            <a:pPr algn="l"/>
            <a:endParaRPr lang="en-US" sz="2000" dirty="0"/>
          </a:p>
        </p:txBody>
      </p:sp>
    </p:spTree>
    <p:extLst>
      <p:ext uri="{BB962C8B-B14F-4D97-AF65-F5344CB8AC3E}">
        <p14:creationId xmlns:p14="http://schemas.microsoft.com/office/powerpoint/2010/main" val="757983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2241867" y="577593"/>
            <a:ext cx="6359979" cy="4351338"/>
          </a:xfrm>
        </p:spPr>
        <p:txBody>
          <a:bodyPr>
            <a:normAutofit fontScale="92500" lnSpcReduction="10000"/>
          </a:bodyPr>
          <a:lstStyle/>
          <a:p>
            <a:pPr marL="0" indent="0" algn="ctr">
              <a:buNone/>
            </a:pPr>
            <a:r>
              <a:rPr lang="en-US" sz="5400" dirty="0"/>
              <a:t>SILC Storytelling Platform</a:t>
            </a:r>
            <a:endParaRPr lang="en-US" dirty="0" smtClean="0"/>
          </a:p>
          <a:p>
            <a:pPr marL="0" indent="0">
              <a:buNone/>
            </a:pPr>
            <a:endParaRPr lang="en-US" dirty="0"/>
          </a:p>
          <a:p>
            <a:pPr marL="0" indent="0">
              <a:buNone/>
            </a:pPr>
            <a:r>
              <a:rPr lang="en-US" sz="4000" dirty="0"/>
              <a:t>Personal narratives are a powerful tool for creating feelings of empathy, understanding and motivation for action. </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958662431"/>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940011" y="469556"/>
            <a:ext cx="6864178" cy="5968313"/>
          </a:xfrm>
        </p:spPr>
        <p:txBody>
          <a:bodyPr>
            <a:normAutofit/>
          </a:bodyPr>
          <a:lstStyle/>
          <a:p>
            <a:pPr marL="0" indent="0">
              <a:buNone/>
            </a:pPr>
            <a:r>
              <a:rPr lang="en-US" sz="5400" dirty="0"/>
              <a:t>Tell Your Story…</a:t>
            </a:r>
            <a:endParaRPr lang="en-US" sz="5400" dirty="0" smtClean="0"/>
          </a:p>
          <a:p>
            <a:pPr marL="0" indent="0">
              <a:buNone/>
            </a:pPr>
            <a:endParaRPr lang="en-US" sz="4000" dirty="0" smtClean="0"/>
          </a:p>
          <a:p>
            <a:pPr marL="0" indent="0">
              <a:buNone/>
            </a:pPr>
            <a:r>
              <a:rPr lang="en-US" sz="4000" dirty="0" smtClean="0"/>
              <a:t>Through </a:t>
            </a:r>
            <a:r>
              <a:rPr lang="en-US" sz="4000" dirty="0"/>
              <a:t>this platform, SILCGA will be able to make the connection between the storyteller (YOU) and the listener (policy changers). </a:t>
            </a:r>
          </a:p>
        </p:txBody>
      </p:sp>
    </p:spTree>
    <p:extLst>
      <p:ext uri="{BB962C8B-B14F-4D97-AF65-F5344CB8AC3E}">
        <p14:creationId xmlns:p14="http://schemas.microsoft.com/office/powerpoint/2010/main" val="1224522029"/>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2001796" y="673443"/>
            <a:ext cx="6513554" cy="5503520"/>
          </a:xfrm>
        </p:spPr>
        <p:txBody>
          <a:bodyPr>
            <a:normAutofit/>
          </a:bodyPr>
          <a:lstStyle/>
          <a:p>
            <a:pPr marL="0" indent="0">
              <a:buNone/>
            </a:pPr>
            <a:r>
              <a:rPr lang="en-US" sz="4000" dirty="0"/>
              <a:t>Be Creative</a:t>
            </a:r>
            <a:r>
              <a:rPr lang="en-US" sz="4000" dirty="0" smtClean="0"/>
              <a:t>…</a:t>
            </a:r>
          </a:p>
          <a:p>
            <a:pPr marL="0" indent="0">
              <a:buNone/>
            </a:pPr>
            <a:endParaRPr lang="en-US" sz="4000" dirty="0" smtClean="0"/>
          </a:p>
          <a:p>
            <a:r>
              <a:rPr lang="en-US" sz="2600" dirty="0"/>
              <a:t>Share your stories on employment, housing and/or transportation. What challenges and/or successes have you encountered in regards to your independence? </a:t>
            </a:r>
          </a:p>
          <a:p>
            <a:endParaRPr lang="en-US" sz="2600" dirty="0"/>
          </a:p>
          <a:p>
            <a:r>
              <a:rPr lang="en-US" sz="2600" dirty="0"/>
              <a:t>Share your story through whatever creative outlet you prefer. Whether it is an essay, a short video (less than 3 minutes), an audio clip, a painting.</a:t>
            </a:r>
          </a:p>
          <a:p>
            <a:endParaRPr lang="en-US" dirty="0"/>
          </a:p>
        </p:txBody>
      </p:sp>
    </p:spTree>
    <p:extLst>
      <p:ext uri="{BB962C8B-B14F-4D97-AF65-F5344CB8AC3E}">
        <p14:creationId xmlns:p14="http://schemas.microsoft.com/office/powerpoint/2010/main" val="3449209674"/>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2526780" y="837084"/>
            <a:ext cx="5432516" cy="4351338"/>
          </a:xfrm>
        </p:spPr>
        <p:txBody>
          <a:bodyPr/>
          <a:lstStyle/>
          <a:p>
            <a:pPr marL="0" indent="0">
              <a:buNone/>
            </a:pPr>
            <a:r>
              <a:rPr lang="en-US" sz="4400" dirty="0"/>
              <a:t>Visit our website: </a:t>
            </a:r>
            <a:endParaRPr lang="en-US" sz="4400" dirty="0" smtClean="0"/>
          </a:p>
          <a:p>
            <a:endParaRPr lang="en-US" dirty="0"/>
          </a:p>
          <a:p>
            <a:pPr marL="0" indent="0">
              <a:buNone/>
            </a:pPr>
            <a:r>
              <a:rPr lang="en-US" dirty="0" smtClean="0">
                <a:hlinkClick r:id="rId3"/>
              </a:rPr>
              <a:t>www.silcga.org</a:t>
            </a:r>
            <a:r>
              <a:rPr lang="en-US" dirty="0" smtClean="0"/>
              <a:t> </a:t>
            </a:r>
          </a:p>
          <a:p>
            <a:pPr marL="0" indent="0" algn="ctr">
              <a:buNone/>
            </a:pPr>
            <a:r>
              <a:rPr lang="en-US" i="1" dirty="0" smtClean="0"/>
              <a:t>OR</a:t>
            </a:r>
            <a:r>
              <a:rPr lang="en-US" dirty="0" smtClean="0"/>
              <a:t> </a:t>
            </a:r>
          </a:p>
          <a:p>
            <a:pPr marL="0" indent="0">
              <a:buNone/>
            </a:pPr>
            <a:r>
              <a:rPr lang="en-US" dirty="0" smtClean="0"/>
              <a:t>Follow the link(s) to tell your story</a:t>
            </a:r>
            <a:r>
              <a:rPr lang="en-US" dirty="0"/>
              <a:t>: </a:t>
            </a:r>
            <a:endParaRPr lang="en-US" dirty="0" smtClean="0"/>
          </a:p>
          <a:p>
            <a:pPr marL="0" indent="0">
              <a:buNone/>
            </a:pPr>
            <a:endParaRPr lang="en-US" u="sng" dirty="0">
              <a:hlinkClick r:id="rId4"/>
            </a:endParaRPr>
          </a:p>
          <a:p>
            <a:pPr marL="0" indent="0">
              <a:buNone/>
            </a:pPr>
            <a:r>
              <a:rPr lang="en-US" u="sng" dirty="0" smtClean="0">
                <a:hlinkClick r:id="rId4"/>
              </a:rPr>
              <a:t>Story </a:t>
            </a:r>
            <a:r>
              <a:rPr lang="en-US" u="sng" dirty="0">
                <a:hlinkClick r:id="rId4"/>
              </a:rPr>
              <a:t>Submission (</a:t>
            </a:r>
            <a:r>
              <a:rPr lang="en-US" u="sng" dirty="0" smtClean="0">
                <a:hlinkClick r:id="rId4"/>
              </a:rPr>
              <a:t>google.com)</a:t>
            </a:r>
            <a:r>
              <a:rPr lang="en-US" u="sng" dirty="0" smtClean="0"/>
              <a:t> or</a:t>
            </a:r>
          </a:p>
          <a:p>
            <a:pPr marL="0" indent="0">
              <a:buNone/>
            </a:pPr>
            <a:r>
              <a:rPr lang="en-US" dirty="0" smtClean="0">
                <a:hlinkClick r:id="rId4"/>
              </a:rPr>
              <a:t>tinyurl.com/tellmystorywithsilc</a:t>
            </a:r>
            <a:r>
              <a:rPr lang="en-US" dirty="0" smtClean="0"/>
              <a:t> </a:t>
            </a:r>
            <a:endParaRPr lang="en-US" dirty="0"/>
          </a:p>
        </p:txBody>
      </p:sp>
    </p:spTree>
    <p:extLst>
      <p:ext uri="{BB962C8B-B14F-4D97-AF65-F5344CB8AC3E}">
        <p14:creationId xmlns:p14="http://schemas.microsoft.com/office/powerpoint/2010/main" val="250606689"/>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809488" y="132985"/>
            <a:ext cx="6997960" cy="721551"/>
          </a:xfrm>
        </p:spPr>
        <p:txBody>
          <a:bodyPr>
            <a:normAutofit/>
          </a:bodyPr>
          <a:lstStyle/>
          <a:p>
            <a:pPr algn="ctr"/>
            <a:r>
              <a:rPr lang="en-US" sz="3600" b="1" dirty="0" smtClean="0"/>
              <a:t>Board Announcements</a:t>
            </a:r>
            <a:endParaRPr lang="en-US" sz="3600" b="1" dirty="0"/>
          </a:p>
        </p:txBody>
      </p:sp>
      <p:sp>
        <p:nvSpPr>
          <p:cNvPr id="2" name="Content Placeholder 1"/>
          <p:cNvSpPr>
            <a:spLocks noGrp="1"/>
          </p:cNvSpPr>
          <p:nvPr>
            <p:ph sz="half" idx="2"/>
          </p:nvPr>
        </p:nvSpPr>
        <p:spPr>
          <a:xfrm>
            <a:off x="1966922" y="1285610"/>
            <a:ext cx="6840526" cy="5241463"/>
          </a:xfrm>
        </p:spPr>
        <p:txBody>
          <a:bodyPr>
            <a:normAutofit/>
          </a:bodyPr>
          <a:lstStyle/>
          <a:p>
            <a:pPr lvl="0">
              <a:lnSpc>
                <a:spcPct val="100000"/>
              </a:lnSpc>
              <a:spcBef>
                <a:spcPts val="0"/>
              </a:spcBef>
            </a:pPr>
            <a:r>
              <a:rPr lang="en-US" sz="3200" b="1" dirty="0" smtClean="0"/>
              <a:t>Old Business</a:t>
            </a:r>
          </a:p>
          <a:p>
            <a:pPr>
              <a:lnSpc>
                <a:spcPct val="100000"/>
              </a:lnSpc>
              <a:spcBef>
                <a:spcPts val="0"/>
              </a:spcBef>
              <a:buFont typeface="Courier New" panose="02070309020205020404" pitchFamily="49" charset="0"/>
              <a:buChar char="o"/>
            </a:pPr>
            <a:r>
              <a:rPr lang="en-US" sz="3200" dirty="0" smtClean="0"/>
              <a:t>None</a:t>
            </a:r>
          </a:p>
          <a:p>
            <a:pPr marL="0" indent="0">
              <a:lnSpc>
                <a:spcPct val="100000"/>
              </a:lnSpc>
              <a:spcBef>
                <a:spcPts val="0"/>
              </a:spcBef>
              <a:buNone/>
            </a:pPr>
            <a:endParaRPr lang="en-US" sz="3200" dirty="0" smtClean="0"/>
          </a:p>
          <a:p>
            <a:pPr>
              <a:lnSpc>
                <a:spcPct val="100000"/>
              </a:lnSpc>
              <a:spcBef>
                <a:spcPts val="0"/>
              </a:spcBef>
            </a:pPr>
            <a:r>
              <a:rPr lang="en-US" sz="3200" b="1" dirty="0" smtClean="0"/>
              <a:t>New Business</a:t>
            </a:r>
          </a:p>
          <a:p>
            <a:pPr lvl="0">
              <a:lnSpc>
                <a:spcPct val="100000"/>
              </a:lnSpc>
              <a:spcBef>
                <a:spcPts val="0"/>
              </a:spcBef>
              <a:buFont typeface="Courier New" panose="02070309020205020404" pitchFamily="49" charset="0"/>
              <a:buChar char="o"/>
            </a:pPr>
            <a:r>
              <a:rPr lang="en-US" sz="3200" dirty="0" smtClean="0">
                <a:solidFill>
                  <a:prstClr val="black"/>
                </a:solidFill>
              </a:rPr>
              <a:t>Election of new </a:t>
            </a:r>
            <a:r>
              <a:rPr lang="en-US" sz="3200" dirty="0">
                <a:solidFill>
                  <a:prstClr val="black"/>
                </a:solidFill>
              </a:rPr>
              <a:t>officers (Chair, Vice-Chair and Secretary) to serve for a one year term July 1, 2021 – June 30, </a:t>
            </a:r>
            <a:r>
              <a:rPr lang="en-US" sz="3200" dirty="0" smtClean="0">
                <a:solidFill>
                  <a:prstClr val="black"/>
                </a:solidFill>
              </a:rPr>
              <a:t>2022</a:t>
            </a:r>
          </a:p>
          <a:p>
            <a:pPr lvl="0">
              <a:lnSpc>
                <a:spcPct val="100000"/>
              </a:lnSpc>
              <a:spcBef>
                <a:spcPts val="0"/>
              </a:spcBef>
              <a:buFont typeface="Courier New" panose="02070309020205020404" pitchFamily="49" charset="0"/>
              <a:buChar char="o"/>
            </a:pPr>
            <a:r>
              <a:rPr lang="en-US" sz="3200" dirty="0">
                <a:solidFill>
                  <a:prstClr val="black"/>
                </a:solidFill>
              </a:rPr>
              <a:t> Approval of Bond Resolution</a:t>
            </a:r>
          </a:p>
          <a:p>
            <a:pPr lvl="0">
              <a:lnSpc>
                <a:spcPct val="100000"/>
              </a:lnSpc>
              <a:spcBef>
                <a:spcPts val="0"/>
              </a:spcBef>
            </a:pPr>
            <a:endParaRPr lang="en-US" sz="3200" dirty="0">
              <a:solidFill>
                <a:prstClr val="black"/>
              </a:solidFill>
            </a:endParaRPr>
          </a:p>
          <a:p>
            <a:pPr marL="0" lvl="0" indent="0">
              <a:lnSpc>
                <a:spcPct val="100000"/>
              </a:lnSpc>
              <a:spcBef>
                <a:spcPts val="0"/>
              </a:spcBef>
              <a:buNone/>
            </a:pPr>
            <a:endParaRPr lang="en-US" sz="3200" dirty="0">
              <a:solidFill>
                <a:prstClr val="black"/>
              </a:solidFill>
            </a:endParaRPr>
          </a:p>
          <a:p>
            <a:pPr>
              <a:lnSpc>
                <a:spcPct val="100000"/>
              </a:lnSpc>
              <a:spcBef>
                <a:spcPts val="0"/>
              </a:spcBef>
            </a:pPr>
            <a:endParaRPr lang="en-US" sz="3200" dirty="0" smtClean="0"/>
          </a:p>
          <a:p>
            <a:pPr marL="0" indent="0">
              <a:lnSpc>
                <a:spcPct val="100000"/>
              </a:lnSpc>
              <a:spcBef>
                <a:spcPts val="0"/>
              </a:spcBef>
              <a:buNone/>
            </a:pPr>
            <a:endParaRPr lang="en-US" sz="3200" dirty="0" smtClean="0"/>
          </a:p>
          <a:p>
            <a:pPr marL="0" indent="0">
              <a:lnSpc>
                <a:spcPct val="100000"/>
              </a:lnSpc>
              <a:spcBef>
                <a:spcPts val="0"/>
              </a:spcBef>
              <a:buNone/>
            </a:pPr>
            <a:endParaRPr lang="en-US" sz="3200" dirty="0" smtClean="0"/>
          </a:p>
          <a:p>
            <a:pPr marL="0" lvl="0" indent="0">
              <a:lnSpc>
                <a:spcPct val="100000"/>
              </a:lnSpc>
              <a:spcBef>
                <a:spcPts val="0"/>
              </a:spcBef>
              <a:buNone/>
            </a:pPr>
            <a:endParaRPr lang="en-US" sz="3200" dirty="0"/>
          </a:p>
        </p:txBody>
      </p:sp>
    </p:spTree>
    <p:extLst>
      <p:ext uri="{BB962C8B-B14F-4D97-AF65-F5344CB8AC3E}">
        <p14:creationId xmlns:p14="http://schemas.microsoft.com/office/powerpoint/2010/main" val="1011449816"/>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2730" y="410235"/>
            <a:ext cx="882127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Public Comments and Adjournment</a:t>
            </a:r>
          </a:p>
        </p:txBody>
      </p:sp>
      <p:sp>
        <p:nvSpPr>
          <p:cNvPr id="3" name="TextBox 2"/>
          <p:cNvSpPr txBox="1"/>
          <p:nvPr/>
        </p:nvSpPr>
        <p:spPr>
          <a:xfrm>
            <a:off x="322730" y="995010"/>
            <a:ext cx="658034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Tom </a:t>
            </a:r>
            <a:r>
              <a:rPr lang="en-US" sz="3200" b="1" dirty="0" smtClean="0">
                <a:solidFill>
                  <a:prstClr val="black"/>
                </a:solidFill>
                <a:latin typeface="Calibri" panose="020F0502020204030204"/>
              </a:rPr>
              <a:t>Wilson, </a:t>
            </a: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Board Chair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tom.wilson@gvs.ga.gov</a:t>
            </a:r>
            <a:endParaRPr kumimoji="0" lang="en-US" sz="3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8705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1137920"/>
          </a:xfrm>
        </p:spPr>
        <p:txBody>
          <a:bodyPr>
            <a:noAutofit/>
          </a:bodyPr>
          <a:lstStyle/>
          <a:p>
            <a:r>
              <a:rPr lang="en-US" sz="3600" b="1" dirty="0"/>
              <a:t>Table of Contents</a:t>
            </a:r>
          </a:p>
        </p:txBody>
      </p:sp>
      <p:sp>
        <p:nvSpPr>
          <p:cNvPr id="2" name="Content Placeholder 1"/>
          <p:cNvSpPr>
            <a:spLocks noGrp="1"/>
          </p:cNvSpPr>
          <p:nvPr>
            <p:ph idx="1"/>
          </p:nvPr>
        </p:nvSpPr>
        <p:spPr>
          <a:xfrm>
            <a:off x="1889760" y="1587731"/>
            <a:ext cx="6574971" cy="4896195"/>
          </a:xfrm>
        </p:spPr>
        <p:txBody>
          <a:bodyPr>
            <a:normAutofit/>
          </a:bodyPr>
          <a:lstStyle/>
          <a:p>
            <a:r>
              <a:rPr lang="en-US" sz="3200" dirty="0" smtClean="0"/>
              <a:t>Departmental Highlights</a:t>
            </a:r>
          </a:p>
          <a:p>
            <a:r>
              <a:rPr lang="en-US" sz="3200" dirty="0" smtClean="0"/>
              <a:t>Agency Structure</a:t>
            </a:r>
          </a:p>
          <a:p>
            <a:r>
              <a:rPr lang="en-US" sz="3200" dirty="0" smtClean="0"/>
              <a:t>Agency Financials</a:t>
            </a:r>
            <a:endParaRPr lang="en-US" sz="3200" dirty="0"/>
          </a:p>
          <a:p>
            <a:r>
              <a:rPr lang="en-US" sz="2800" dirty="0" smtClean="0"/>
              <a:t>GVRA Expenditure Projections</a:t>
            </a:r>
            <a:endParaRPr lang="en-US" sz="3600" dirty="0"/>
          </a:p>
          <a:p>
            <a:endParaRPr lang="en-US" sz="3600" dirty="0"/>
          </a:p>
          <a:p>
            <a:endParaRPr lang="en-US" sz="3600" dirty="0"/>
          </a:p>
        </p:txBody>
      </p:sp>
    </p:spTree>
    <p:extLst>
      <p:ext uri="{BB962C8B-B14F-4D97-AF65-F5344CB8AC3E}">
        <p14:creationId xmlns:p14="http://schemas.microsoft.com/office/powerpoint/2010/main" val="304480719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640861"/>
          </a:xfrm>
        </p:spPr>
        <p:txBody>
          <a:bodyPr>
            <a:noAutofit/>
          </a:bodyPr>
          <a:lstStyle/>
          <a:p>
            <a:r>
              <a:rPr lang="en-US" sz="3600" b="1" dirty="0" smtClean="0"/>
              <a:t>Highlights</a:t>
            </a:r>
            <a:endParaRPr lang="en-US" sz="3600" b="1" dirty="0"/>
          </a:p>
        </p:txBody>
      </p:sp>
      <p:sp>
        <p:nvSpPr>
          <p:cNvPr id="2" name="Content Placeholder 1"/>
          <p:cNvSpPr>
            <a:spLocks noGrp="1"/>
          </p:cNvSpPr>
          <p:nvPr>
            <p:ph idx="1"/>
          </p:nvPr>
        </p:nvSpPr>
        <p:spPr>
          <a:xfrm>
            <a:off x="1889760" y="844062"/>
            <a:ext cx="6705600" cy="5896373"/>
          </a:xfrm>
        </p:spPr>
        <p:txBody>
          <a:bodyPr>
            <a:normAutofit/>
          </a:bodyPr>
          <a:lstStyle/>
          <a:p>
            <a:r>
              <a:rPr lang="en-US" sz="2400" b="1" dirty="0" smtClean="0"/>
              <a:t>Administration</a:t>
            </a:r>
            <a:endParaRPr lang="en-US" sz="2200" b="1" dirty="0" smtClean="0"/>
          </a:p>
          <a:p>
            <a:pPr lvl="1">
              <a:buFont typeface="Courier New" panose="02070309020205020404" pitchFamily="49" charset="0"/>
              <a:buChar char="o"/>
            </a:pPr>
            <a:r>
              <a:rPr lang="en-US" sz="2200" dirty="0" smtClean="0"/>
              <a:t>Policies </a:t>
            </a:r>
            <a:r>
              <a:rPr lang="en-US" sz="2200" dirty="0"/>
              <a:t>and </a:t>
            </a:r>
            <a:r>
              <a:rPr lang="en-US" sz="2200" dirty="0" smtClean="0"/>
              <a:t>Procedures</a:t>
            </a:r>
          </a:p>
          <a:p>
            <a:pPr lvl="2">
              <a:buFont typeface="Courier New" panose="02070309020205020404" pitchFamily="49" charset="0"/>
              <a:buChar char="o"/>
            </a:pPr>
            <a:r>
              <a:rPr lang="en-US" dirty="0" smtClean="0"/>
              <a:t>COVID </a:t>
            </a:r>
            <a:r>
              <a:rPr lang="en-US" dirty="0"/>
              <a:t>– 19 </a:t>
            </a:r>
            <a:r>
              <a:rPr lang="en-US" dirty="0" smtClean="0"/>
              <a:t>Guidance ( August Return to Work )</a:t>
            </a:r>
          </a:p>
          <a:p>
            <a:pPr lvl="2">
              <a:buFont typeface="Courier New" panose="02070309020205020404" pitchFamily="49" charset="0"/>
              <a:buChar char="o"/>
            </a:pPr>
            <a:r>
              <a:rPr lang="en-US" dirty="0"/>
              <a:t>Administration (Leadership Updates</a:t>
            </a:r>
            <a:r>
              <a:rPr lang="en-US" dirty="0" smtClean="0"/>
              <a:t>)</a:t>
            </a:r>
          </a:p>
          <a:p>
            <a:pPr lvl="2">
              <a:buFont typeface="Courier New" panose="02070309020205020404" pitchFamily="49" charset="0"/>
              <a:buChar char="o"/>
            </a:pPr>
            <a:r>
              <a:rPr lang="en-US" dirty="0" smtClean="0"/>
              <a:t>GVRA Business Unit </a:t>
            </a:r>
          </a:p>
          <a:p>
            <a:pPr lvl="2">
              <a:buFont typeface="Courier New" panose="02070309020205020404" pitchFamily="49" charset="0"/>
              <a:buChar char="o"/>
            </a:pPr>
            <a:r>
              <a:rPr lang="en-US" dirty="0" smtClean="0"/>
              <a:t>Stakeholders Summit </a:t>
            </a:r>
            <a:r>
              <a:rPr lang="en-US" dirty="0"/>
              <a:t>– August 26, 2021</a:t>
            </a:r>
          </a:p>
          <a:p>
            <a:pPr lvl="2">
              <a:buFont typeface="Courier New" panose="02070309020205020404" pitchFamily="49" charset="0"/>
              <a:buChar char="o"/>
            </a:pPr>
            <a:r>
              <a:rPr lang="en-US" dirty="0"/>
              <a:t>RSA Technical Assistance </a:t>
            </a:r>
            <a:r>
              <a:rPr lang="en-US" dirty="0" smtClean="0"/>
              <a:t>Report</a:t>
            </a:r>
          </a:p>
          <a:p>
            <a:pPr lvl="2">
              <a:buFont typeface="Courier New" panose="02070309020205020404" pitchFamily="49" charset="0"/>
              <a:buChar char="o"/>
            </a:pPr>
            <a:r>
              <a:rPr lang="en-US" dirty="0" smtClean="0"/>
              <a:t>Network Infrastructure</a:t>
            </a:r>
          </a:p>
          <a:p>
            <a:pPr marL="176213" lvl="2" indent="-176213">
              <a:tabLst>
                <a:tab pos="288925" algn="l"/>
              </a:tabLst>
            </a:pPr>
            <a:r>
              <a:rPr lang="en-US" sz="2400" b="1" dirty="0" smtClean="0"/>
              <a:t>Business Enterprise Program (BEP)</a:t>
            </a:r>
          </a:p>
          <a:p>
            <a:pPr marL="800100" lvl="3" indent="-342900">
              <a:buFont typeface="Courier New" panose="02070309020205020404" pitchFamily="49" charset="0"/>
              <a:buChar char="o"/>
              <a:tabLst>
                <a:tab pos="288925" algn="l"/>
              </a:tabLst>
            </a:pPr>
            <a:r>
              <a:rPr lang="en-US" sz="2000" dirty="0" smtClean="0"/>
              <a:t>44 Blind Vendors working 13 Blind Vendors not working and approximately </a:t>
            </a:r>
          </a:p>
          <a:p>
            <a:pPr marL="800100" lvl="3" indent="-342900">
              <a:buFont typeface="Courier New" panose="02070309020205020404" pitchFamily="49" charset="0"/>
              <a:buChar char="o"/>
              <a:tabLst>
                <a:tab pos="288925" algn="l"/>
              </a:tabLst>
            </a:pPr>
            <a:r>
              <a:rPr lang="en-US" sz="2000" dirty="0" smtClean="0"/>
              <a:t>1525 vendor employees</a:t>
            </a:r>
          </a:p>
          <a:p>
            <a:pPr marL="800100" lvl="3" indent="-342900">
              <a:buFont typeface="Courier New" panose="02070309020205020404" pitchFamily="49" charset="0"/>
              <a:buChar char="o"/>
              <a:tabLst>
                <a:tab pos="288925" algn="l"/>
              </a:tabLst>
            </a:pPr>
            <a:r>
              <a:rPr lang="en-US" sz="2000" dirty="0" smtClean="0"/>
              <a:t>RSA’s Financial Relief Funds – GA BEP is projected to receive $702K in federal financial relief from RSA; the BEP is finalizing the application for submission to RSA</a:t>
            </a:r>
            <a:endParaRPr lang="en-US" sz="2000" dirty="0"/>
          </a:p>
          <a:p>
            <a:pPr marL="914400" lvl="2" indent="0">
              <a:buNone/>
            </a:pPr>
            <a:endParaRPr lang="en-US" sz="2400" dirty="0" smtClean="0"/>
          </a:p>
          <a:p>
            <a:pPr marL="914400" lvl="2" indent="0">
              <a:buNone/>
            </a:pPr>
            <a:endParaRPr lang="en-US" sz="2400" dirty="0"/>
          </a:p>
          <a:p>
            <a:pPr lvl="2"/>
            <a:endParaRPr lang="en-US" sz="5600" dirty="0"/>
          </a:p>
          <a:p>
            <a:pPr lvl="1"/>
            <a:endParaRPr lang="en-US" sz="56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a:solidFill>
                <a:prstClr val="black"/>
              </a:solidFill>
            </a:endParaRPr>
          </a:p>
          <a:p>
            <a:pPr marL="457200" lvl="1" indent="0">
              <a:buNone/>
            </a:pPr>
            <a:endParaRPr lang="en-US" sz="2000" dirty="0"/>
          </a:p>
          <a:p>
            <a:pPr lvl="1"/>
            <a:endParaRPr lang="en-US" sz="2000" dirty="0"/>
          </a:p>
          <a:p>
            <a:pPr marL="457200" lvl="1" indent="0">
              <a:buNone/>
            </a:pPr>
            <a:endParaRPr lang="en-US" sz="2000" dirty="0"/>
          </a:p>
          <a:p>
            <a:pPr marL="0" indent="0">
              <a:buNone/>
            </a:pPr>
            <a:endParaRPr lang="en-US" sz="2400" dirty="0"/>
          </a:p>
        </p:txBody>
      </p:sp>
    </p:spTree>
    <p:extLst>
      <p:ext uri="{BB962C8B-B14F-4D97-AF65-F5344CB8AC3E}">
        <p14:creationId xmlns:p14="http://schemas.microsoft.com/office/powerpoint/2010/main" val="297524384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640861"/>
          </a:xfrm>
        </p:spPr>
        <p:txBody>
          <a:bodyPr>
            <a:noAutofit/>
          </a:bodyPr>
          <a:lstStyle/>
          <a:p>
            <a:r>
              <a:rPr lang="en-US" sz="3600" b="1" dirty="0" smtClean="0"/>
              <a:t>Highlights</a:t>
            </a:r>
            <a:endParaRPr lang="en-US" sz="3600" b="1" dirty="0"/>
          </a:p>
        </p:txBody>
      </p:sp>
      <p:sp>
        <p:nvSpPr>
          <p:cNvPr id="2" name="Content Placeholder 1"/>
          <p:cNvSpPr>
            <a:spLocks noGrp="1"/>
          </p:cNvSpPr>
          <p:nvPr>
            <p:ph idx="1"/>
          </p:nvPr>
        </p:nvSpPr>
        <p:spPr>
          <a:xfrm>
            <a:off x="1889760" y="844062"/>
            <a:ext cx="6705600" cy="5896373"/>
          </a:xfrm>
        </p:spPr>
        <p:txBody>
          <a:bodyPr>
            <a:normAutofit/>
          </a:bodyPr>
          <a:lstStyle/>
          <a:p>
            <a:pPr marL="0" indent="0"/>
            <a:r>
              <a:rPr lang="en-US" sz="2400" dirty="0" smtClean="0"/>
              <a:t> </a:t>
            </a:r>
            <a:r>
              <a:rPr lang="en-US" sz="2400" b="1" dirty="0" smtClean="0"/>
              <a:t>Disability Adjudication Services (DAS)</a:t>
            </a:r>
          </a:p>
          <a:p>
            <a:pPr lvl="1">
              <a:lnSpc>
                <a:spcPct val="100000"/>
              </a:lnSpc>
              <a:spcBef>
                <a:spcPts val="0"/>
              </a:spcBef>
              <a:buFont typeface="Courier New" panose="02070309020205020404" pitchFamily="49" charset="0"/>
              <a:buChar char="o"/>
            </a:pPr>
            <a:r>
              <a:rPr lang="en-US" sz="2200" dirty="0" smtClean="0">
                <a:ea typeface="PMingLiU"/>
              </a:rPr>
              <a:t>53,591 closed cases.</a:t>
            </a:r>
          </a:p>
          <a:p>
            <a:pPr lvl="1">
              <a:lnSpc>
                <a:spcPct val="100000"/>
              </a:lnSpc>
              <a:spcBef>
                <a:spcPts val="0"/>
              </a:spcBef>
              <a:buFont typeface="Courier New" panose="02070309020205020404" pitchFamily="49" charset="0"/>
              <a:buChar char="o"/>
            </a:pPr>
            <a:r>
              <a:rPr lang="en-US" sz="2200" dirty="0" smtClean="0">
                <a:ea typeface="PMingLiU"/>
              </a:rPr>
              <a:t>40 </a:t>
            </a:r>
            <a:r>
              <a:rPr lang="en-US" sz="2200" dirty="0">
                <a:ea typeface="PMingLiU"/>
              </a:rPr>
              <a:t>new employees (38 Adjudicator Trainees</a:t>
            </a:r>
            <a:r>
              <a:rPr lang="en-US" sz="2200" dirty="0" smtClean="0">
                <a:ea typeface="PMingLiU"/>
              </a:rPr>
              <a:t>).</a:t>
            </a:r>
            <a:endParaRPr lang="en-US" sz="2200" dirty="0">
              <a:ea typeface="PMingLiU"/>
            </a:endParaRPr>
          </a:p>
          <a:p>
            <a:pPr lvl="1">
              <a:lnSpc>
                <a:spcPct val="100000"/>
              </a:lnSpc>
              <a:spcBef>
                <a:spcPts val="0"/>
              </a:spcBef>
              <a:buFont typeface="Courier New" panose="02070309020205020404" pitchFamily="49" charset="0"/>
              <a:buChar char="o"/>
            </a:pPr>
            <a:r>
              <a:rPr lang="en-US" sz="2200" dirty="0" smtClean="0">
                <a:ea typeface="PMingLiU"/>
              </a:rPr>
              <a:t>New </a:t>
            </a:r>
            <a:r>
              <a:rPr lang="en-US" sz="2200" dirty="0">
                <a:ea typeface="PMingLiU"/>
              </a:rPr>
              <a:t>Disability Case Processing System (DCPS) within the next six (6) months</a:t>
            </a:r>
            <a:r>
              <a:rPr lang="en-US" sz="2200" dirty="0" smtClean="0">
                <a:ea typeface="PMingLiU"/>
              </a:rPr>
              <a:t>.</a:t>
            </a:r>
          </a:p>
          <a:p>
            <a:pPr marL="457200" lvl="1" indent="0">
              <a:lnSpc>
                <a:spcPct val="100000"/>
              </a:lnSpc>
              <a:spcBef>
                <a:spcPts val="0"/>
              </a:spcBef>
              <a:buNone/>
            </a:pPr>
            <a:endParaRPr lang="en-US" sz="1900" dirty="0">
              <a:ea typeface="PMingLiU"/>
            </a:endParaRPr>
          </a:p>
          <a:p>
            <a:r>
              <a:rPr lang="en-US" sz="2400" b="1" dirty="0" smtClean="0"/>
              <a:t>Georgia Industries For the Blind (GIB)</a:t>
            </a:r>
          </a:p>
          <a:p>
            <a:pPr marL="671513" lvl="1" indent="-214313" defTabSz="685800">
              <a:defRPr/>
            </a:pPr>
            <a:r>
              <a:rPr lang="en-US" sz="2200" dirty="0" smtClean="0">
                <a:solidFill>
                  <a:prstClr val="black"/>
                </a:solidFill>
              </a:rPr>
              <a:t>New Products</a:t>
            </a:r>
            <a:endParaRPr lang="en-US" sz="2200" dirty="0">
              <a:solidFill>
                <a:prstClr val="black"/>
              </a:solidFill>
            </a:endParaRPr>
          </a:p>
          <a:p>
            <a:pPr lvl="2" indent="-342900" defTabSz="685800">
              <a:buFont typeface="Courier New" panose="02070309020205020404" pitchFamily="49" charset="0"/>
              <a:buChar char="o"/>
              <a:defRPr/>
            </a:pPr>
            <a:r>
              <a:rPr lang="en-US" sz="2200" dirty="0" smtClean="0">
                <a:solidFill>
                  <a:prstClr val="black"/>
                </a:solidFill>
              </a:rPr>
              <a:t>Piston </a:t>
            </a:r>
            <a:r>
              <a:rPr lang="en-US" sz="2200" dirty="0">
                <a:solidFill>
                  <a:prstClr val="black"/>
                </a:solidFill>
              </a:rPr>
              <a:t>Parts Kit (Defense Logistics Agency)</a:t>
            </a:r>
          </a:p>
          <a:p>
            <a:pPr lvl="2" indent="-342900" defTabSz="685800">
              <a:buFont typeface="Courier New" panose="02070309020205020404" pitchFamily="49" charset="0"/>
              <a:buChar char="o"/>
              <a:defRPr/>
            </a:pPr>
            <a:r>
              <a:rPr lang="en-US" sz="2200" dirty="0" smtClean="0">
                <a:solidFill>
                  <a:prstClr val="black"/>
                </a:solidFill>
              </a:rPr>
              <a:t>Parachute </a:t>
            </a:r>
            <a:r>
              <a:rPr lang="en-US" sz="2200" dirty="0">
                <a:solidFill>
                  <a:prstClr val="black"/>
                </a:solidFill>
              </a:rPr>
              <a:t>Deployment Bags (DLA)</a:t>
            </a:r>
          </a:p>
          <a:p>
            <a:pPr lvl="2" indent="-342900" defTabSz="685800">
              <a:buFont typeface="Courier New" panose="02070309020205020404" pitchFamily="49" charset="0"/>
              <a:buChar char="o"/>
              <a:defRPr/>
            </a:pPr>
            <a:r>
              <a:rPr lang="en-US" sz="2200" dirty="0" smtClean="0">
                <a:solidFill>
                  <a:prstClr val="black"/>
                </a:solidFill>
              </a:rPr>
              <a:t>Windshield </a:t>
            </a:r>
            <a:r>
              <a:rPr lang="en-US" sz="2200" dirty="0">
                <a:solidFill>
                  <a:prstClr val="black"/>
                </a:solidFill>
              </a:rPr>
              <a:t>Wiper Kits </a:t>
            </a:r>
            <a:endParaRPr lang="en-US" sz="2200" dirty="0" smtClean="0">
              <a:solidFill>
                <a:prstClr val="black"/>
              </a:solidFill>
            </a:endParaRPr>
          </a:p>
          <a:p>
            <a:pPr lvl="2" indent="-342900" defTabSz="685800">
              <a:buFont typeface="Courier New" panose="02070309020205020404" pitchFamily="49" charset="0"/>
              <a:buChar char="o"/>
              <a:defRPr/>
            </a:pPr>
            <a:r>
              <a:rPr lang="en-US" sz="2200" dirty="0" smtClean="0">
                <a:solidFill>
                  <a:prstClr val="black"/>
                </a:solidFill>
              </a:rPr>
              <a:t>Pleated </a:t>
            </a:r>
            <a:r>
              <a:rPr lang="en-US" sz="2200" dirty="0">
                <a:solidFill>
                  <a:prstClr val="black"/>
                </a:solidFill>
              </a:rPr>
              <a:t>Disposable Mask Machine (DLA</a:t>
            </a:r>
            <a:r>
              <a:rPr lang="en-US" sz="2200" dirty="0" smtClean="0">
                <a:solidFill>
                  <a:prstClr val="black"/>
                </a:solidFill>
              </a:rPr>
              <a:t>)</a:t>
            </a:r>
          </a:p>
          <a:p>
            <a:pPr lvl="1" indent="-342900" defTabSz="685800">
              <a:defRPr/>
            </a:pPr>
            <a:r>
              <a:rPr lang="en-US" sz="2200" dirty="0">
                <a:solidFill>
                  <a:prstClr val="black"/>
                </a:solidFill>
              </a:rPr>
              <a:t>Opportunities</a:t>
            </a:r>
          </a:p>
          <a:p>
            <a:pPr lvl="2" indent="-342900" defTabSz="685800">
              <a:buFont typeface="Courier New" panose="02070309020205020404" pitchFamily="49" charset="0"/>
              <a:buChar char="o"/>
              <a:defRPr/>
            </a:pPr>
            <a:r>
              <a:rPr lang="en-US" sz="2200" dirty="0" smtClean="0">
                <a:solidFill>
                  <a:prstClr val="black"/>
                </a:solidFill>
              </a:rPr>
              <a:t>Storage Facility in Griffin</a:t>
            </a:r>
            <a:endParaRPr lang="en-US" sz="2200" dirty="0">
              <a:solidFill>
                <a:prstClr val="black"/>
              </a:solidFill>
            </a:endParaRPr>
          </a:p>
          <a:p>
            <a:pPr marL="1014413" lvl="2" indent="-214313" defTabSz="685800">
              <a:defRPr/>
            </a:pPr>
            <a:endParaRPr lang="en-US" sz="1900" dirty="0">
              <a:solidFill>
                <a:prstClr val="black"/>
              </a:solidFill>
            </a:endParaRPr>
          </a:p>
          <a:p>
            <a:pPr marL="214313" indent="-214313" defTabSz="685800">
              <a:defRPr/>
            </a:pPr>
            <a:endParaRPr lang="en-US" dirty="0">
              <a:solidFill>
                <a:prstClr val="black"/>
              </a:solidFill>
            </a:endParaRPr>
          </a:p>
          <a:p>
            <a:pPr lvl="1"/>
            <a:endParaRPr lang="en-US" sz="2000" dirty="0" smtClean="0"/>
          </a:p>
          <a:p>
            <a:pPr marL="914400" lvl="2" indent="0">
              <a:buNone/>
            </a:pPr>
            <a:endParaRPr lang="en-US" sz="2400" dirty="0" smtClean="0"/>
          </a:p>
          <a:p>
            <a:pPr marL="914400" lvl="2" indent="0">
              <a:buNone/>
            </a:pPr>
            <a:endParaRPr lang="en-US" sz="2400" dirty="0"/>
          </a:p>
          <a:p>
            <a:pPr lvl="2"/>
            <a:endParaRPr lang="en-US" sz="5600" dirty="0"/>
          </a:p>
          <a:p>
            <a:pPr lvl="1"/>
            <a:endParaRPr lang="en-US" sz="56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a:solidFill>
                <a:prstClr val="black"/>
              </a:solidFill>
            </a:endParaRPr>
          </a:p>
          <a:p>
            <a:pPr marL="457200" lvl="1" indent="0">
              <a:buNone/>
            </a:pPr>
            <a:endParaRPr lang="en-US" sz="2000" dirty="0"/>
          </a:p>
          <a:p>
            <a:pPr lvl="1"/>
            <a:endParaRPr lang="en-US" sz="2000" dirty="0"/>
          </a:p>
          <a:p>
            <a:pPr marL="457200" lvl="1" indent="0">
              <a:buNone/>
            </a:pPr>
            <a:endParaRPr lang="en-US" sz="2000" dirty="0"/>
          </a:p>
          <a:p>
            <a:pPr marL="0" indent="0">
              <a:buNone/>
            </a:pPr>
            <a:endParaRPr lang="en-US" sz="2400" dirty="0"/>
          </a:p>
        </p:txBody>
      </p:sp>
    </p:spTree>
    <p:extLst>
      <p:ext uri="{BB962C8B-B14F-4D97-AF65-F5344CB8AC3E}">
        <p14:creationId xmlns:p14="http://schemas.microsoft.com/office/powerpoint/2010/main" val="3361105691"/>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2802419278"/>
              </p:ext>
            </p:extLst>
          </p:nvPr>
        </p:nvGraphicFramePr>
        <p:xfrm>
          <a:off x="1802673" y="1015637"/>
          <a:ext cx="6836229" cy="4983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50238356"/>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49819" y="479682"/>
            <a:ext cx="7033267" cy="902956"/>
          </a:xfrm>
        </p:spPr>
        <p:txBody>
          <a:bodyPr>
            <a:normAutofit/>
          </a:bodyPr>
          <a:lstStyle/>
          <a:p>
            <a:r>
              <a:rPr lang="en-US" sz="3600" b="1" dirty="0"/>
              <a:t>Agency Expenditures</a:t>
            </a:r>
            <a:r>
              <a:rPr lang="en-US" sz="3600" dirty="0"/>
              <a:t>	</a:t>
            </a:r>
          </a:p>
        </p:txBody>
      </p:sp>
      <p:graphicFrame>
        <p:nvGraphicFramePr>
          <p:cNvPr id="3" name="Table 2"/>
          <p:cNvGraphicFramePr>
            <a:graphicFrameLocks noGrp="1"/>
          </p:cNvGraphicFramePr>
          <p:nvPr>
            <p:extLst/>
          </p:nvPr>
        </p:nvGraphicFramePr>
        <p:xfrm>
          <a:off x="1849819" y="2142558"/>
          <a:ext cx="6941485" cy="3200400"/>
        </p:xfrm>
        <a:graphic>
          <a:graphicData uri="http://schemas.openxmlformats.org/drawingml/2006/table">
            <a:tbl>
              <a:tblPr/>
              <a:tblGrid>
                <a:gridCol w="3251227">
                  <a:extLst>
                    <a:ext uri="{9D8B030D-6E8A-4147-A177-3AD203B41FA5}">
                      <a16:colId xmlns:a16="http://schemas.microsoft.com/office/drawing/2014/main" val="3069636301"/>
                    </a:ext>
                  </a:extLst>
                </a:gridCol>
                <a:gridCol w="1415458">
                  <a:extLst>
                    <a:ext uri="{9D8B030D-6E8A-4147-A177-3AD203B41FA5}">
                      <a16:colId xmlns:a16="http://schemas.microsoft.com/office/drawing/2014/main" val="1983688381"/>
                    </a:ext>
                  </a:extLst>
                </a:gridCol>
                <a:gridCol w="1242833">
                  <a:extLst>
                    <a:ext uri="{9D8B030D-6E8A-4147-A177-3AD203B41FA5}">
                      <a16:colId xmlns:a16="http://schemas.microsoft.com/office/drawing/2014/main" val="3058777196"/>
                    </a:ext>
                  </a:extLst>
                </a:gridCol>
                <a:gridCol w="1031967">
                  <a:extLst>
                    <a:ext uri="{9D8B030D-6E8A-4147-A177-3AD203B41FA5}">
                      <a16:colId xmlns:a16="http://schemas.microsoft.com/office/drawing/2014/main" val="1521242268"/>
                    </a:ext>
                  </a:extLst>
                </a:gridCol>
              </a:tblGrid>
              <a:tr h="365760">
                <a:tc>
                  <a:txBody>
                    <a:bodyPr/>
                    <a:lstStyle/>
                    <a:p>
                      <a:pPr algn="ctr" fontAlgn="b"/>
                      <a:r>
                        <a:rPr lang="en-US" sz="1400" b="1" i="0" u="none" strike="noStrike">
                          <a:solidFill>
                            <a:srgbClr val="FFFFFF"/>
                          </a:solidFill>
                          <a:effectLst/>
                          <a:latin typeface="Calibri" panose="020F0502020204030204" pitchFamily="34" charset="0"/>
                        </a:rPr>
                        <a:t>GVRA</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400" b="1" i="0" u="none" strike="noStrike">
                          <a:solidFill>
                            <a:srgbClr val="FFFFFF"/>
                          </a:solidFill>
                          <a:effectLst/>
                          <a:latin typeface="Calibri" panose="020F0502020204030204" pitchFamily="34" charset="0"/>
                        </a:rPr>
                        <a:t>Total Expenditures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400" b="1" i="0" u="none" strike="noStrike">
                          <a:solidFill>
                            <a:srgbClr val="FFFFFF"/>
                          </a:solidFill>
                          <a:effectLst/>
                          <a:latin typeface="Calibri" panose="020F0502020204030204" pitchFamily="34" charset="0"/>
                        </a:rPr>
                        <a:t>Current Budget</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400" b="1" i="0" u="none" strike="noStrike">
                          <a:solidFill>
                            <a:srgbClr val="FFFFFF"/>
                          </a:solidFill>
                          <a:effectLst/>
                          <a:latin typeface="Calibri" panose="020F0502020204030204" pitchFamily="34" charset="0"/>
                        </a:rPr>
                        <a:t>Percent of Budget</a:t>
                      </a: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2885090641"/>
                  </a:ext>
                </a:extLst>
              </a:tr>
              <a:tr h="182880">
                <a:tc>
                  <a:txBody>
                    <a:bodyPr/>
                    <a:lstStyle/>
                    <a:p>
                      <a:pPr algn="l" fontAlgn="b"/>
                      <a:r>
                        <a:rPr lang="en-US" sz="1400" b="0" i="0" u="none" strike="noStrike">
                          <a:solidFill>
                            <a:srgbClr val="000000"/>
                          </a:solidFill>
                          <a:effectLst/>
                          <a:latin typeface="Calibri" panose="020F0502020204030204" pitchFamily="34" charset="0"/>
                        </a:rPr>
                        <a:t>300-Personal Services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$64,467,544</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400" b="0" i="0" u="none" strike="noStrike" dirty="0">
                          <a:solidFill>
                            <a:srgbClr val="000000"/>
                          </a:solidFill>
                          <a:effectLst/>
                          <a:latin typeface="Calibri" panose="020F0502020204030204" pitchFamily="34" charset="0"/>
                        </a:rPr>
                        <a:t>$85,668,117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75%</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87546688"/>
                  </a:ext>
                </a:extLst>
              </a:tr>
              <a:tr h="182880">
                <a:tc>
                  <a:txBody>
                    <a:bodyPr/>
                    <a:lstStyle/>
                    <a:p>
                      <a:pPr algn="l" fontAlgn="b"/>
                      <a:r>
                        <a:rPr lang="en-US" sz="1400" b="0" i="0" u="none" strike="noStrike">
                          <a:solidFill>
                            <a:srgbClr val="000000"/>
                          </a:solidFill>
                          <a:effectLst/>
                          <a:latin typeface="Calibri" panose="020F0502020204030204" pitchFamily="34" charset="0"/>
                        </a:rPr>
                        <a:t>301-Regular Operating Expenses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$5,309,596 </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$8,005,438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66%</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353846904"/>
                  </a:ext>
                </a:extLst>
              </a:tr>
              <a:tr h="182880">
                <a:tc>
                  <a:txBody>
                    <a:bodyPr/>
                    <a:lstStyle/>
                    <a:p>
                      <a:pPr algn="l" fontAlgn="b"/>
                      <a:r>
                        <a:rPr lang="en-US" sz="1400" b="0" i="0" u="none" strike="noStrike">
                          <a:solidFill>
                            <a:srgbClr val="000000"/>
                          </a:solidFill>
                          <a:effectLst/>
                          <a:latin typeface="Calibri" panose="020F0502020204030204" pitchFamily="34" charset="0"/>
                        </a:rPr>
                        <a:t>303-Motor Vehicle Purchases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$0 </a:t>
                      </a: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$0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l" fontAlgn="b"/>
                      <a:endParaRPr lang="en-US" sz="1400" b="0" i="0" u="none" strike="noStrike">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851884941"/>
                  </a:ext>
                </a:extLst>
              </a:tr>
              <a:tr h="182880">
                <a:tc>
                  <a:txBody>
                    <a:bodyPr/>
                    <a:lstStyle/>
                    <a:p>
                      <a:pPr algn="l" fontAlgn="b"/>
                      <a:r>
                        <a:rPr lang="en-US" sz="1400" b="0" i="0" u="none" strike="noStrike">
                          <a:solidFill>
                            <a:srgbClr val="000000"/>
                          </a:solidFill>
                          <a:effectLst/>
                          <a:latin typeface="Calibri" panose="020F0502020204030204" pitchFamily="34" charset="0"/>
                        </a:rPr>
                        <a:t>304-Equipment</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$1,528,954 </a:t>
                      </a: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$176,754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865%</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78141236"/>
                  </a:ext>
                </a:extLst>
              </a:tr>
              <a:tr h="182880">
                <a:tc>
                  <a:txBody>
                    <a:bodyPr/>
                    <a:lstStyle/>
                    <a:p>
                      <a:pPr algn="l" fontAlgn="b"/>
                      <a:r>
                        <a:rPr lang="en-US" sz="1400" b="0" i="0" u="none" strike="noStrike">
                          <a:solidFill>
                            <a:srgbClr val="000000"/>
                          </a:solidFill>
                          <a:effectLst/>
                          <a:latin typeface="Calibri" panose="020F0502020204030204" pitchFamily="34" charset="0"/>
                        </a:rPr>
                        <a:t>305-Computer Charges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$4,019,510 </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$6,939,854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58%</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609689310"/>
                  </a:ext>
                </a:extLst>
              </a:tr>
              <a:tr h="182880">
                <a:tc>
                  <a:txBody>
                    <a:bodyPr/>
                    <a:lstStyle/>
                    <a:p>
                      <a:pPr algn="l" fontAlgn="b"/>
                      <a:r>
                        <a:rPr lang="en-US" sz="1400" b="0" i="0" u="none" strike="noStrike" dirty="0">
                          <a:solidFill>
                            <a:srgbClr val="000000"/>
                          </a:solidFill>
                          <a:effectLst/>
                          <a:latin typeface="Calibri" panose="020F0502020204030204" pitchFamily="34" charset="0"/>
                        </a:rPr>
                        <a:t>306-Real Estate Rentals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$7,294,657 </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$10,148,556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72%</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796244360"/>
                  </a:ext>
                </a:extLst>
              </a:tr>
              <a:tr h="182880">
                <a:tc>
                  <a:txBody>
                    <a:bodyPr/>
                    <a:lstStyle/>
                    <a:p>
                      <a:pPr algn="l" fontAlgn="b"/>
                      <a:r>
                        <a:rPr lang="en-US" sz="1400" b="0" i="0" u="none" strike="noStrike" dirty="0">
                          <a:solidFill>
                            <a:srgbClr val="000000"/>
                          </a:solidFill>
                          <a:effectLst/>
                          <a:latin typeface="Calibri" panose="020F0502020204030204" pitchFamily="34" charset="0"/>
                        </a:rPr>
                        <a:t>307-Telecommunications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$2,011,578</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$2,283,756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88%</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167094295"/>
                  </a:ext>
                </a:extLst>
              </a:tr>
              <a:tr h="182880">
                <a:tc>
                  <a:txBody>
                    <a:bodyPr/>
                    <a:lstStyle/>
                    <a:p>
                      <a:pPr algn="l" fontAlgn="b"/>
                      <a:r>
                        <a:rPr lang="en-US" sz="1400" b="0" i="0" u="none" strike="noStrike">
                          <a:solidFill>
                            <a:srgbClr val="000000"/>
                          </a:solidFill>
                          <a:effectLst/>
                          <a:latin typeface="Calibri" panose="020F0502020204030204" pitchFamily="34" charset="0"/>
                        </a:rPr>
                        <a:t>309-Capital Outlay</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$388,851 </a:t>
                      </a: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$0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l" fontAlgn="b"/>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011610351"/>
                  </a:ext>
                </a:extLst>
              </a:tr>
              <a:tr h="182880">
                <a:tc>
                  <a:txBody>
                    <a:bodyPr/>
                    <a:lstStyle/>
                    <a:p>
                      <a:pPr algn="l" fontAlgn="b"/>
                      <a:r>
                        <a:rPr lang="en-US" sz="1400" b="0" i="0" u="none" strike="noStrike">
                          <a:solidFill>
                            <a:srgbClr val="000000"/>
                          </a:solidFill>
                          <a:effectLst/>
                          <a:latin typeface="Calibri" panose="020F0502020204030204" pitchFamily="34" charset="0"/>
                        </a:rPr>
                        <a:t>312-Contractual Services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a:t>
                      </a:r>
                      <a:r>
                        <a:rPr lang="en-US" sz="1400" b="0" i="0" u="none" strike="noStrike" dirty="0" smtClean="0">
                          <a:solidFill>
                            <a:srgbClr val="000000"/>
                          </a:solidFill>
                          <a:effectLst/>
                          <a:latin typeface="Calibri" panose="020F0502020204030204" pitchFamily="34" charset="0"/>
                        </a:rPr>
                        <a:t>15,277,639 </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$15,751,818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97%</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989417010"/>
                  </a:ext>
                </a:extLst>
              </a:tr>
              <a:tr h="182880">
                <a:tc>
                  <a:txBody>
                    <a:bodyPr/>
                    <a:lstStyle/>
                    <a:p>
                      <a:pPr algn="l" fontAlgn="b"/>
                      <a:r>
                        <a:rPr lang="en-US" sz="1400" b="0" i="0" u="none" strike="noStrike">
                          <a:solidFill>
                            <a:srgbClr val="000000"/>
                          </a:solidFill>
                          <a:effectLst/>
                          <a:latin typeface="Calibri" panose="020F0502020204030204" pitchFamily="34" charset="0"/>
                        </a:rPr>
                        <a:t>314-Transfers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$0 </a:t>
                      </a: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$40,916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0%</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50007234"/>
                  </a:ext>
                </a:extLst>
              </a:tr>
              <a:tr h="182880">
                <a:tc>
                  <a:txBody>
                    <a:bodyPr/>
                    <a:lstStyle/>
                    <a:p>
                      <a:pPr algn="l" fontAlgn="b"/>
                      <a:r>
                        <a:rPr lang="en-US" sz="1400" b="0" i="0" u="none" strike="noStrike">
                          <a:solidFill>
                            <a:srgbClr val="000000"/>
                          </a:solidFill>
                          <a:effectLst/>
                          <a:latin typeface="Calibri" panose="020F0502020204030204" pitchFamily="34" charset="0"/>
                        </a:rPr>
                        <a:t>315-Grants and Benefits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$27,273,313</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a:solidFill>
                            <a:srgbClr val="000000"/>
                          </a:solidFill>
                          <a:effectLst/>
                          <a:latin typeface="Calibri" panose="020F0502020204030204" pitchFamily="34" charset="0"/>
                        </a:rPr>
                        <a:t>$46,849,802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r" fontAlgn="b"/>
                      <a:r>
                        <a:rPr lang="en-US" sz="1400" b="0" i="0" u="none" strike="noStrike" dirty="0" smtClean="0">
                          <a:solidFill>
                            <a:srgbClr val="000000"/>
                          </a:solidFill>
                          <a:effectLst/>
                          <a:latin typeface="Calibri" panose="020F0502020204030204" pitchFamily="34" charset="0"/>
                        </a:rPr>
                        <a:t>58%</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182782633"/>
                  </a:ext>
                </a:extLst>
              </a:tr>
              <a:tr h="182880">
                <a:tc>
                  <a:txBody>
                    <a:bodyPr/>
                    <a:lstStyle/>
                    <a:p>
                      <a:pPr algn="l" fontAlgn="b"/>
                      <a:r>
                        <a:rPr lang="en-US" sz="1400" b="0" i="0" u="none" strike="noStrike">
                          <a:solidFill>
                            <a:srgbClr val="000000"/>
                          </a:solidFill>
                          <a:effectLst/>
                          <a:latin typeface="Calibri" panose="020F0502020204030204" pitchFamily="34" charset="0"/>
                        </a:rPr>
                        <a:t>319-Other</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panose="020F0502020204030204" pitchFamily="34" charset="0"/>
                        </a:rPr>
                        <a:t>$975,745</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panose="020F0502020204030204" pitchFamily="34" charset="0"/>
                        </a:rPr>
                        <a:t>$1,470,843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panose="020F0502020204030204" pitchFamily="34" charset="0"/>
                        </a:rPr>
                        <a:t>66%</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651825"/>
                  </a:ext>
                </a:extLst>
              </a:tr>
              <a:tr h="190500">
                <a:tc>
                  <a:txBody>
                    <a:bodyPr/>
                    <a:lstStyle/>
                    <a:p>
                      <a:pPr algn="l" fontAlgn="b"/>
                      <a:r>
                        <a:rPr lang="en-US" sz="1400" b="0" i="0" u="none" strike="noStrike">
                          <a:solidFill>
                            <a:srgbClr val="000000"/>
                          </a:solidFill>
                          <a:effectLst/>
                          <a:latin typeface="Calibri" panose="020F0502020204030204" pitchFamily="34" charset="0"/>
                        </a:rPr>
                        <a:t>Total Expenditures</a:t>
                      </a:r>
                    </a:p>
                  </a:txBody>
                  <a:tcPr marT="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panose="020F0502020204030204" pitchFamily="34" charset="0"/>
                        </a:rPr>
                        <a:t>$</a:t>
                      </a:r>
                      <a:r>
                        <a:rPr lang="en-US" sz="1400" b="0" i="0" u="none" strike="noStrike" dirty="0" smtClean="0">
                          <a:solidFill>
                            <a:srgbClr val="000000"/>
                          </a:solidFill>
                          <a:effectLst/>
                          <a:latin typeface="Calibri" panose="020F0502020204030204" pitchFamily="34" charset="0"/>
                        </a:rPr>
                        <a:t>128,547,385 </a:t>
                      </a:r>
                      <a:endParaRPr lang="en-US" sz="1400" b="0" i="0" u="none" strike="noStrike" dirty="0">
                        <a:solidFill>
                          <a:srgbClr val="000000"/>
                        </a:solidFill>
                        <a:effectLst/>
                        <a:latin typeface="Calibri" panose="020F0502020204030204" pitchFamily="34" charset="0"/>
                      </a:endParaRPr>
                    </a:p>
                  </a:txBody>
                  <a:tcPr marT="0" marB="0"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400" b="0" i="0" u="none" strike="noStrike" dirty="0">
                          <a:solidFill>
                            <a:srgbClr val="000000"/>
                          </a:solidFill>
                          <a:effectLst/>
                          <a:latin typeface="Calibri" panose="020F0502020204030204" pitchFamily="34" charset="0"/>
                        </a:rPr>
                        <a:t>$177,335,854 </a:t>
                      </a: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1400" b="0" i="0" u="none" strike="noStrike" dirty="0" smtClean="0">
                          <a:solidFill>
                            <a:srgbClr val="000000"/>
                          </a:solidFill>
                          <a:effectLst/>
                          <a:latin typeface="Calibri" panose="020F0502020204030204" pitchFamily="34" charset="0"/>
                        </a:rPr>
                        <a:t>72%</a:t>
                      </a:r>
                      <a:endParaRPr lang="en-US" sz="1400" b="0" i="0" u="none" strike="noStrike" dirty="0">
                        <a:solidFill>
                          <a:srgbClr val="000000"/>
                        </a:solidFill>
                        <a:effectLst/>
                        <a:latin typeface="Calibri" panose="020F0502020204030204" pitchFamily="34" charset="0"/>
                      </a:endParaRPr>
                    </a:p>
                  </a:txBody>
                  <a:tcPr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1422479"/>
                  </a:ext>
                </a:extLst>
              </a:tr>
            </a:tbl>
          </a:graphicData>
        </a:graphic>
      </p:graphicFrame>
      <p:sp>
        <p:nvSpPr>
          <p:cNvPr id="4" name="TextBox 3"/>
          <p:cNvSpPr txBox="1"/>
          <p:nvPr/>
        </p:nvSpPr>
        <p:spPr>
          <a:xfrm>
            <a:off x="1988288" y="5986130"/>
            <a:ext cx="2762295" cy="246221"/>
          </a:xfrm>
          <a:prstGeom prst="rect">
            <a:avLst/>
          </a:prstGeom>
          <a:noFill/>
        </p:spPr>
        <p:txBody>
          <a:bodyPr wrap="none" rtlCol="0">
            <a:spAutoFit/>
          </a:bodyPr>
          <a:lstStyle/>
          <a:p>
            <a:r>
              <a:rPr lang="en-US" sz="1000" dirty="0" smtClean="0"/>
              <a:t>Description:  Chart of GVRA Agency Expenditures </a:t>
            </a:r>
            <a:endParaRPr lang="en-US" sz="1000" dirty="0"/>
          </a:p>
        </p:txBody>
      </p:sp>
    </p:spTree>
    <p:extLst>
      <p:ext uri="{BB962C8B-B14F-4D97-AF65-F5344CB8AC3E}">
        <p14:creationId xmlns:p14="http://schemas.microsoft.com/office/powerpoint/2010/main" val="2360920430"/>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60043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3000" b="1" dirty="0" smtClean="0">
                <a:solidFill>
                  <a:prstClr val="black"/>
                </a:solidFill>
                <a:latin typeface="Calibri" panose="020F0502020204030204"/>
              </a:rPr>
              <a:t>Stakeholders Summit</a:t>
            </a:r>
            <a:endPar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Ahnieyah Porter, Executive</a:t>
            </a:r>
            <a:r>
              <a:rPr kumimoji="0" lang="en-US" sz="2800" b="1" i="0" u="none" strike="noStrike" kern="1200" cap="none" spc="0" normalizeH="0" noProof="0" dirty="0" smtClean="0">
                <a:ln>
                  <a:noFill/>
                </a:ln>
                <a:solidFill>
                  <a:prstClr val="black"/>
                </a:solidFill>
                <a:effectLst/>
                <a:uLnTx/>
                <a:uFillTx/>
                <a:latin typeface="Calibri" panose="020F0502020204030204"/>
                <a:ea typeface="+mn-ea"/>
                <a:cs typeface="+mn-cs"/>
              </a:rPr>
              <a:t> Assistant</a:t>
            </a:r>
            <a:endPar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Ahnieyah.porter@gvs.ga.gov</a:t>
            </a:r>
            <a:endPar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1849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782DAE840AD1A4D8A178C2D23BED7FC" ma:contentTypeVersion="15" ma:contentTypeDescription="Create a new document." ma:contentTypeScope="" ma:versionID="88f4685601d1d5748bd5f7d17fb705c5">
  <xsd:schema xmlns:xsd="http://www.w3.org/2001/XMLSchema" xmlns:xs="http://www.w3.org/2001/XMLSchema" xmlns:p="http://schemas.microsoft.com/office/2006/metadata/properties" xmlns:ns1="http://schemas.microsoft.com/sharepoint/v3" xmlns:ns3="cdb91656-e20e-4978-b933-f4a0e60fbfcd" xmlns:ns4="d35cbbad-c6b5-458d-93d0-262db3a3ac1a" targetNamespace="http://schemas.microsoft.com/office/2006/metadata/properties" ma:root="true" ma:fieldsID="6482ead724d35cb53357298ab225b694" ns1:_="" ns3:_="" ns4:_="">
    <xsd:import namespace="http://schemas.microsoft.com/sharepoint/v3"/>
    <xsd:import namespace="cdb91656-e20e-4978-b933-f4a0e60fbfcd"/>
    <xsd:import namespace="d35cbbad-c6b5-458d-93d0-262db3a3ac1a"/>
    <xsd:element name="properties">
      <xsd:complexType>
        <xsd:sequence>
          <xsd:element name="documentManagement">
            <xsd:complexType>
              <xsd:all>
                <xsd:element ref="ns3:SharedWithUsers" minOccurs="0"/>
                <xsd:element ref="ns3:SharedWithDetails" minOccurs="0"/>
                <xsd:element ref="ns3:SharingHintHash" minOccurs="0"/>
                <xsd:element ref="ns1:_ip_UnifiedCompliancePolicyProperties" minOccurs="0"/>
                <xsd:element ref="ns1:_ip_UnifiedCompliancePolicyUIAction"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EventHashCode" minOccurs="0"/>
                <xsd:element ref="ns4:MediaServiceGenerationTime" minOccurs="0"/>
                <xsd:element ref="ns4:MediaServiceAutoKeyPoints" minOccurs="0"/>
                <xsd:element ref="ns4:MediaServiceKeyPoint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description="" ma:hidden="true" ma:internalName="_ip_UnifiedCompliancePolicyProperties">
      <xsd:simpleType>
        <xsd:restriction base="dms:Note"/>
      </xsd:simpleType>
    </xsd:element>
    <xsd:element name="_ip_UnifiedCompliancePolicyUIAction" ma:index="12"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db91656-e20e-4978-b933-f4a0e60fbfc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cbbad-c6b5-458d-93d0-262db3a3ac1a"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MediaServiceAutoTags"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439201-8D71-43F6-A5C8-E36E17BD41DA}">
  <ds:schemaRefs>
    <ds:schemaRef ds:uri="http://purl.org/dc/terms/"/>
    <ds:schemaRef ds:uri="cdb91656-e20e-4978-b933-f4a0e60fbfcd"/>
    <ds:schemaRef ds:uri="http://schemas.microsoft.com/sharepoint/v3"/>
    <ds:schemaRef ds:uri="http://purl.org/dc/dcmitype/"/>
    <ds:schemaRef ds:uri="http://schemas.microsoft.com/office/2006/documentManagement/types"/>
    <ds:schemaRef ds:uri="d35cbbad-c6b5-458d-93d0-262db3a3ac1a"/>
    <ds:schemaRef ds:uri="http://www.w3.org/XML/1998/namespace"/>
    <ds:schemaRef ds:uri="http://purl.org/dc/elements/1.1/"/>
    <ds:schemaRef ds:uri="http://schemas.microsoft.com/office/infopath/2007/PartnerControls"/>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E27B1EFF-1AF5-4449-AB33-55BD73B624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db91656-e20e-4978-b933-f4a0e60fbfcd"/>
    <ds:schemaRef ds:uri="d35cbbad-c6b5-458d-93d0-262db3a3ac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3010051-AC63-4EF4-ADD4-E4758DA508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1839</TotalTime>
  <Words>3570</Words>
  <Application>Microsoft Office PowerPoint</Application>
  <PresentationFormat>On-screen Show (4:3)</PresentationFormat>
  <Paragraphs>515</Paragraphs>
  <Slides>37</Slides>
  <Notes>10</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37</vt:i4>
      </vt:variant>
    </vt:vector>
  </HeadingPairs>
  <TitlesOfParts>
    <vt:vector size="47" baseType="lpstr">
      <vt:lpstr>Arial</vt:lpstr>
      <vt:lpstr>Calibri</vt:lpstr>
      <vt:lpstr>Calibri Light</vt:lpstr>
      <vt:lpstr>Courier New</vt:lpstr>
      <vt:lpstr>PMingLiU</vt:lpstr>
      <vt:lpstr>Times New Roman</vt:lpstr>
      <vt:lpstr>1_Office Theme</vt:lpstr>
      <vt:lpstr>3_Office Theme</vt:lpstr>
      <vt:lpstr>2_Office Theme</vt:lpstr>
      <vt:lpstr>Office Theme</vt:lpstr>
      <vt:lpstr>PowerPoint Presentation</vt:lpstr>
      <vt:lpstr>Chairman’s Welcome</vt:lpstr>
      <vt:lpstr>Executive Report</vt:lpstr>
      <vt:lpstr>Table of Contents</vt:lpstr>
      <vt:lpstr>Highlights</vt:lpstr>
      <vt:lpstr>Highlights</vt:lpstr>
      <vt:lpstr>PowerPoint Presentation</vt:lpstr>
      <vt:lpstr>Agency Expenditures </vt:lpstr>
      <vt:lpstr>PowerPoint Presentation</vt:lpstr>
      <vt:lpstr> </vt:lpstr>
      <vt:lpstr>PowerPoint Presentation</vt:lpstr>
      <vt:lpstr>Passed Legislation</vt:lpstr>
      <vt:lpstr>Description:  Picture image of House Bill 146 slides 9 through 12</vt:lpstr>
      <vt:lpstr>PowerPoint Presentation</vt:lpstr>
      <vt:lpstr>PowerPoint Presentation</vt:lpstr>
      <vt:lpstr>PowerPoint Presentation</vt:lpstr>
      <vt:lpstr>PowerPoint Presentation</vt:lpstr>
      <vt:lpstr>Highlights</vt:lpstr>
      <vt:lpstr>PowerPoint Presentation</vt:lpstr>
      <vt:lpstr>VR Personnel</vt:lpstr>
      <vt:lpstr>     Total Individuals Served</vt:lpstr>
      <vt:lpstr>VR Participants</vt:lpstr>
      <vt:lpstr>Transition </vt:lpstr>
      <vt:lpstr>Transition </vt:lpstr>
      <vt:lpstr>PowerPoint Presentation</vt:lpstr>
      <vt:lpstr>General Obligation Bonds</vt:lpstr>
      <vt:lpstr>General Obligation Bonds</vt:lpstr>
      <vt:lpstr>General Obligation Bonds</vt:lpstr>
      <vt:lpstr>PowerPoint Presentation</vt:lpstr>
      <vt:lpstr>State Rehabilitation Council </vt:lpstr>
      <vt:lpstr>Statewide Independent Living Council </vt:lpstr>
      <vt:lpstr>PowerPoint Presentation</vt:lpstr>
      <vt:lpstr>PowerPoint Presentation</vt:lpstr>
      <vt:lpstr>PowerPoint Presentation</vt:lpstr>
      <vt:lpstr>PowerPoint Presentation</vt:lpstr>
      <vt:lpstr>Board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Wells, Chris</dc:creator>
  <cp:lastModifiedBy>Young, Harriett</cp:lastModifiedBy>
  <cp:revision>149</cp:revision>
  <cp:lastPrinted>2021-05-05T14:52:07Z</cp:lastPrinted>
  <dcterms:created xsi:type="dcterms:W3CDTF">2021-01-05T14:41:40Z</dcterms:created>
  <dcterms:modified xsi:type="dcterms:W3CDTF">2021-05-12T13:22:00Z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0x010100B782DAE840AD1A4D8A178C2D23BED7FC</vt:lpwstr>
  </property>
</Properties>
</file>