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96" r:id="rId5"/>
    <p:sldMasterId id="2147483708" r:id="rId6"/>
    <p:sldMasterId id="2147483720" r:id="rId7"/>
  </p:sldMasterIdLst>
  <p:notesMasterIdLst>
    <p:notesMasterId r:id="rId45"/>
  </p:notesMasterIdLst>
  <p:sldIdLst>
    <p:sldId id="305" r:id="rId8"/>
    <p:sldId id="306" r:id="rId9"/>
    <p:sldId id="266" r:id="rId10"/>
    <p:sldId id="269" r:id="rId11"/>
    <p:sldId id="270" r:id="rId12"/>
    <p:sldId id="329" r:id="rId13"/>
    <p:sldId id="323" r:id="rId14"/>
    <p:sldId id="296" r:id="rId15"/>
    <p:sldId id="299" r:id="rId16"/>
    <p:sldId id="272" r:id="rId17"/>
    <p:sldId id="307" r:id="rId18"/>
    <p:sldId id="308" r:id="rId19"/>
    <p:sldId id="309" r:id="rId20"/>
    <p:sldId id="310" r:id="rId21"/>
    <p:sldId id="311" r:id="rId22"/>
    <p:sldId id="312" r:id="rId23"/>
    <p:sldId id="313" r:id="rId24"/>
    <p:sldId id="315" r:id="rId25"/>
    <p:sldId id="316" r:id="rId26"/>
    <p:sldId id="317" r:id="rId27"/>
    <p:sldId id="318" r:id="rId28"/>
    <p:sldId id="319" r:id="rId29"/>
    <p:sldId id="320" r:id="rId30"/>
    <p:sldId id="321" r:id="rId31"/>
    <p:sldId id="324" r:id="rId32"/>
    <p:sldId id="325" r:id="rId33"/>
    <p:sldId id="326" r:id="rId34"/>
    <p:sldId id="327" r:id="rId35"/>
    <p:sldId id="328" r:id="rId36"/>
    <p:sldId id="290" r:id="rId37"/>
    <p:sldId id="293" r:id="rId38"/>
    <p:sldId id="294" r:id="rId39"/>
    <p:sldId id="295" r:id="rId40"/>
    <p:sldId id="288" r:id="rId41"/>
    <p:sldId id="292" r:id="rId42"/>
    <p:sldId id="322" r:id="rId43"/>
    <p:sldId id="291" r:id="rId44"/>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88" autoAdjust="0"/>
    <p:restoredTop sz="94660"/>
  </p:normalViewPr>
  <p:slideViewPr>
    <p:cSldViewPr snapToGrid="0">
      <p:cViewPr varScale="1">
        <p:scale>
          <a:sx n="64" d="100"/>
          <a:sy n="64" d="100"/>
        </p:scale>
        <p:origin x="168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D7D36D-48EA-44F4-AE1E-850F766D7083}" type="doc">
      <dgm:prSet loTypeId="urn:microsoft.com/office/officeart/2005/8/layout/rings+Icon" loCatId="relationship" qsTypeId="urn:microsoft.com/office/officeart/2005/8/quickstyle/simple1" qsCatId="simple" csTypeId="urn:microsoft.com/office/officeart/2005/8/colors/colorful4" csCatId="colorful" phldr="1"/>
      <dgm:spPr/>
      <dgm:t>
        <a:bodyPr/>
        <a:lstStyle/>
        <a:p>
          <a:endParaRPr lang="en-US"/>
        </a:p>
      </dgm:t>
    </dgm:pt>
    <dgm:pt modelId="{0BB49E9B-7C94-4BFF-9647-5BC180B533B2}">
      <dgm:prSet phldrT="[Text]"/>
      <dgm:spPr/>
      <dgm:t>
        <a:bodyPr/>
        <a:lstStyle/>
        <a:p>
          <a:pPr algn="ctr"/>
          <a:r>
            <a:rPr lang="en-US" dirty="0" smtClean="0"/>
            <a:t>Performance</a:t>
          </a:r>
          <a:endParaRPr lang="en-US" dirty="0"/>
        </a:p>
      </dgm:t>
    </dgm:pt>
    <dgm:pt modelId="{142464E9-6245-40DC-BED5-093FECDA26F2}" type="parTrans" cxnId="{0D1DCA78-0490-4A2C-9C33-F230577F38AD}">
      <dgm:prSet/>
      <dgm:spPr/>
      <dgm:t>
        <a:bodyPr/>
        <a:lstStyle/>
        <a:p>
          <a:pPr algn="ctr"/>
          <a:endParaRPr lang="en-US"/>
        </a:p>
      </dgm:t>
    </dgm:pt>
    <dgm:pt modelId="{17AB3F5E-AA46-4117-8F6B-0FD8F994A3B9}" type="sibTrans" cxnId="{0D1DCA78-0490-4A2C-9C33-F230577F38AD}">
      <dgm:prSet/>
      <dgm:spPr/>
      <dgm:t>
        <a:bodyPr/>
        <a:lstStyle/>
        <a:p>
          <a:pPr algn="ctr"/>
          <a:endParaRPr lang="en-US"/>
        </a:p>
      </dgm:t>
    </dgm:pt>
    <dgm:pt modelId="{2E6F6F32-17D5-409A-BC77-D21486C4A949}">
      <dgm:prSet phldrT="[Text]"/>
      <dgm:spPr/>
      <dgm:t>
        <a:bodyPr/>
        <a:lstStyle/>
        <a:p>
          <a:pPr algn="ctr"/>
          <a:r>
            <a:rPr lang="en-US" dirty="0" smtClean="0"/>
            <a:t>Service Delivery</a:t>
          </a:r>
          <a:endParaRPr lang="en-US" dirty="0"/>
        </a:p>
      </dgm:t>
    </dgm:pt>
    <dgm:pt modelId="{90CA055B-7104-48CC-8A51-BC450A702588}" type="parTrans" cxnId="{81C3314C-7254-49AA-B28C-A63FE12B70FD}">
      <dgm:prSet/>
      <dgm:spPr/>
      <dgm:t>
        <a:bodyPr/>
        <a:lstStyle/>
        <a:p>
          <a:pPr algn="ctr"/>
          <a:endParaRPr lang="en-US"/>
        </a:p>
      </dgm:t>
    </dgm:pt>
    <dgm:pt modelId="{FF06A17A-4FDD-4F99-BF5E-935FF6CE5B6B}" type="sibTrans" cxnId="{81C3314C-7254-49AA-B28C-A63FE12B70FD}">
      <dgm:prSet/>
      <dgm:spPr/>
      <dgm:t>
        <a:bodyPr/>
        <a:lstStyle/>
        <a:p>
          <a:pPr algn="ctr"/>
          <a:endParaRPr lang="en-US"/>
        </a:p>
      </dgm:t>
    </dgm:pt>
    <dgm:pt modelId="{DB26BAC4-D2E2-4BD4-99A7-68D898956962}">
      <dgm:prSet phldrT="[Text]"/>
      <dgm:spPr/>
      <dgm:t>
        <a:bodyPr/>
        <a:lstStyle/>
        <a:p>
          <a:pPr algn="ctr"/>
          <a:r>
            <a:rPr lang="en-US" dirty="0" smtClean="0"/>
            <a:t>Structure</a:t>
          </a:r>
          <a:endParaRPr lang="en-US" dirty="0"/>
        </a:p>
      </dgm:t>
    </dgm:pt>
    <dgm:pt modelId="{30B6CC56-ABF2-4611-950A-0A505D05DADC}" type="parTrans" cxnId="{D92E0BF4-5B91-44BE-BACF-A985F993AF78}">
      <dgm:prSet/>
      <dgm:spPr/>
      <dgm:t>
        <a:bodyPr/>
        <a:lstStyle/>
        <a:p>
          <a:pPr algn="ctr"/>
          <a:endParaRPr lang="en-US"/>
        </a:p>
      </dgm:t>
    </dgm:pt>
    <dgm:pt modelId="{9C457DD9-B475-4F2D-B887-5D46FCDB08AA}" type="sibTrans" cxnId="{D92E0BF4-5B91-44BE-BACF-A985F993AF78}">
      <dgm:prSet/>
      <dgm:spPr/>
      <dgm:t>
        <a:bodyPr/>
        <a:lstStyle/>
        <a:p>
          <a:pPr algn="ctr"/>
          <a:endParaRPr lang="en-US"/>
        </a:p>
      </dgm:t>
    </dgm:pt>
    <dgm:pt modelId="{53DBEEC8-FEDA-41F8-B71C-E7EDBF672A0C}">
      <dgm:prSet phldrT="[Text]"/>
      <dgm:spPr/>
      <dgm:t>
        <a:bodyPr/>
        <a:lstStyle/>
        <a:p>
          <a:pPr algn="ctr"/>
          <a:r>
            <a:rPr lang="en-US" dirty="0" smtClean="0"/>
            <a:t>Processes</a:t>
          </a:r>
          <a:endParaRPr lang="en-US" dirty="0"/>
        </a:p>
      </dgm:t>
    </dgm:pt>
    <dgm:pt modelId="{4C08E385-5887-4584-9573-E83F27A0B814}" type="parTrans" cxnId="{E6C9638E-30F2-4E32-8E83-8211FB9994B3}">
      <dgm:prSet/>
      <dgm:spPr/>
      <dgm:t>
        <a:bodyPr/>
        <a:lstStyle/>
        <a:p>
          <a:pPr algn="ctr"/>
          <a:endParaRPr lang="en-US"/>
        </a:p>
      </dgm:t>
    </dgm:pt>
    <dgm:pt modelId="{EBEF8F29-0332-4E9E-A0E1-DFCFB967F755}" type="sibTrans" cxnId="{E6C9638E-30F2-4E32-8E83-8211FB9994B3}">
      <dgm:prSet/>
      <dgm:spPr/>
      <dgm:t>
        <a:bodyPr/>
        <a:lstStyle/>
        <a:p>
          <a:pPr algn="ctr"/>
          <a:endParaRPr lang="en-US"/>
        </a:p>
      </dgm:t>
    </dgm:pt>
    <dgm:pt modelId="{A19CCC48-ACB6-4B56-B9B0-FCEEE59C2967}">
      <dgm:prSet phldrT="[Text]"/>
      <dgm:spPr/>
      <dgm:t>
        <a:bodyPr/>
        <a:lstStyle/>
        <a:p>
          <a:pPr algn="ctr"/>
          <a:r>
            <a:rPr lang="en-US" dirty="0" smtClean="0"/>
            <a:t>Culture</a:t>
          </a:r>
          <a:endParaRPr lang="en-US" dirty="0"/>
        </a:p>
      </dgm:t>
    </dgm:pt>
    <dgm:pt modelId="{731C8E2D-F4C7-4513-98EE-6C6897554BED}" type="parTrans" cxnId="{115E74FB-197B-4C6D-8065-501675625F5A}">
      <dgm:prSet/>
      <dgm:spPr/>
      <dgm:t>
        <a:bodyPr/>
        <a:lstStyle/>
        <a:p>
          <a:pPr algn="ctr"/>
          <a:endParaRPr lang="en-US"/>
        </a:p>
      </dgm:t>
    </dgm:pt>
    <dgm:pt modelId="{6D3F37E1-8109-4285-BEEA-F60666291E69}" type="sibTrans" cxnId="{115E74FB-197B-4C6D-8065-501675625F5A}">
      <dgm:prSet/>
      <dgm:spPr/>
      <dgm:t>
        <a:bodyPr/>
        <a:lstStyle/>
        <a:p>
          <a:pPr algn="ctr"/>
          <a:endParaRPr lang="en-US"/>
        </a:p>
      </dgm:t>
    </dgm:pt>
    <dgm:pt modelId="{0D3F3833-67EF-4B3C-947B-1D63B25D70A1}" type="pres">
      <dgm:prSet presAssocID="{61D7D36D-48EA-44F4-AE1E-850F766D7083}" presName="Name0" presStyleCnt="0">
        <dgm:presLayoutVars>
          <dgm:chMax val="7"/>
          <dgm:dir/>
          <dgm:resizeHandles val="exact"/>
        </dgm:presLayoutVars>
      </dgm:prSet>
      <dgm:spPr/>
      <dgm:t>
        <a:bodyPr/>
        <a:lstStyle/>
        <a:p>
          <a:endParaRPr lang="en-US"/>
        </a:p>
      </dgm:t>
    </dgm:pt>
    <dgm:pt modelId="{0E9D2DBB-C12F-4C55-9B68-CAFD0AD3678D}" type="pres">
      <dgm:prSet presAssocID="{61D7D36D-48EA-44F4-AE1E-850F766D7083}" presName="ellipse1" presStyleLbl="vennNode1" presStyleIdx="0" presStyleCnt="5" custLinFactNeighborX="21678" custLinFactNeighborY="834">
        <dgm:presLayoutVars>
          <dgm:bulletEnabled val="1"/>
        </dgm:presLayoutVars>
      </dgm:prSet>
      <dgm:spPr/>
      <dgm:t>
        <a:bodyPr/>
        <a:lstStyle/>
        <a:p>
          <a:endParaRPr lang="en-US"/>
        </a:p>
      </dgm:t>
    </dgm:pt>
    <dgm:pt modelId="{7D9EA433-5EA5-495C-BA80-1A09B0E8D7FA}" type="pres">
      <dgm:prSet presAssocID="{61D7D36D-48EA-44F4-AE1E-850F766D7083}" presName="ellipse2" presStyleLbl="vennNode1" presStyleIdx="1" presStyleCnt="5">
        <dgm:presLayoutVars>
          <dgm:bulletEnabled val="1"/>
        </dgm:presLayoutVars>
      </dgm:prSet>
      <dgm:spPr/>
      <dgm:t>
        <a:bodyPr/>
        <a:lstStyle/>
        <a:p>
          <a:endParaRPr lang="en-US"/>
        </a:p>
      </dgm:t>
    </dgm:pt>
    <dgm:pt modelId="{F6051832-2CB8-41C8-B252-ED04145CA7C8}" type="pres">
      <dgm:prSet presAssocID="{61D7D36D-48EA-44F4-AE1E-850F766D7083}" presName="ellipse3" presStyleLbl="vennNode1" presStyleIdx="2" presStyleCnt="5">
        <dgm:presLayoutVars>
          <dgm:bulletEnabled val="1"/>
        </dgm:presLayoutVars>
      </dgm:prSet>
      <dgm:spPr/>
      <dgm:t>
        <a:bodyPr/>
        <a:lstStyle/>
        <a:p>
          <a:endParaRPr lang="en-US"/>
        </a:p>
      </dgm:t>
    </dgm:pt>
    <dgm:pt modelId="{5F51EA1A-822D-4E79-A542-D0973BCC7969}" type="pres">
      <dgm:prSet presAssocID="{61D7D36D-48EA-44F4-AE1E-850F766D7083}" presName="ellipse4" presStyleLbl="vennNode1" presStyleIdx="3" presStyleCnt="5" custLinFactNeighborX="-12786" custLinFactNeighborY="2084">
        <dgm:presLayoutVars>
          <dgm:bulletEnabled val="1"/>
        </dgm:presLayoutVars>
      </dgm:prSet>
      <dgm:spPr/>
      <dgm:t>
        <a:bodyPr/>
        <a:lstStyle/>
        <a:p>
          <a:endParaRPr lang="en-US"/>
        </a:p>
      </dgm:t>
    </dgm:pt>
    <dgm:pt modelId="{A7F3618C-2B20-4CF0-9CF4-2B7D749A7D13}" type="pres">
      <dgm:prSet presAssocID="{61D7D36D-48EA-44F4-AE1E-850F766D7083}" presName="ellipse5" presStyleLbl="vennNode1" presStyleIdx="4" presStyleCnt="5" custLinFactNeighborX="-14207" custLinFactNeighborY="-417">
        <dgm:presLayoutVars>
          <dgm:bulletEnabled val="1"/>
        </dgm:presLayoutVars>
      </dgm:prSet>
      <dgm:spPr/>
      <dgm:t>
        <a:bodyPr/>
        <a:lstStyle/>
        <a:p>
          <a:endParaRPr lang="en-US"/>
        </a:p>
      </dgm:t>
    </dgm:pt>
  </dgm:ptLst>
  <dgm:cxnLst>
    <dgm:cxn modelId="{81C3314C-7254-49AA-B28C-A63FE12B70FD}" srcId="{61D7D36D-48EA-44F4-AE1E-850F766D7083}" destId="{2E6F6F32-17D5-409A-BC77-D21486C4A949}" srcOrd="1" destOrd="0" parTransId="{90CA055B-7104-48CC-8A51-BC450A702588}" sibTransId="{FF06A17A-4FDD-4F99-BF5E-935FF6CE5B6B}"/>
    <dgm:cxn modelId="{0D1DCA78-0490-4A2C-9C33-F230577F38AD}" srcId="{61D7D36D-48EA-44F4-AE1E-850F766D7083}" destId="{0BB49E9B-7C94-4BFF-9647-5BC180B533B2}" srcOrd="0" destOrd="0" parTransId="{142464E9-6245-40DC-BED5-093FECDA26F2}" sibTransId="{17AB3F5E-AA46-4117-8F6B-0FD8F994A3B9}"/>
    <dgm:cxn modelId="{181699B3-B0CB-4AB7-8643-57ED45819BDD}" type="presOf" srcId="{53DBEEC8-FEDA-41F8-B71C-E7EDBF672A0C}" destId="{5F51EA1A-822D-4E79-A542-D0973BCC7969}" srcOrd="0" destOrd="0" presId="urn:microsoft.com/office/officeart/2005/8/layout/rings+Icon"/>
    <dgm:cxn modelId="{115E74FB-197B-4C6D-8065-501675625F5A}" srcId="{61D7D36D-48EA-44F4-AE1E-850F766D7083}" destId="{A19CCC48-ACB6-4B56-B9B0-FCEEE59C2967}" srcOrd="4" destOrd="0" parTransId="{731C8E2D-F4C7-4513-98EE-6C6897554BED}" sibTransId="{6D3F37E1-8109-4285-BEEA-F60666291E69}"/>
    <dgm:cxn modelId="{95FB8E8A-B6D8-4D47-A3BB-0F0EC0DB1544}" type="presOf" srcId="{DB26BAC4-D2E2-4BD4-99A7-68D898956962}" destId="{F6051832-2CB8-41C8-B252-ED04145CA7C8}" srcOrd="0" destOrd="0" presId="urn:microsoft.com/office/officeart/2005/8/layout/rings+Icon"/>
    <dgm:cxn modelId="{EE66E82C-BE15-45A7-8BE4-769D4082C650}" type="presOf" srcId="{2E6F6F32-17D5-409A-BC77-D21486C4A949}" destId="{7D9EA433-5EA5-495C-BA80-1A09B0E8D7FA}" srcOrd="0" destOrd="0" presId="urn:microsoft.com/office/officeart/2005/8/layout/rings+Icon"/>
    <dgm:cxn modelId="{2F0A7A4C-86CA-4992-A4A7-33963773C948}" type="presOf" srcId="{61D7D36D-48EA-44F4-AE1E-850F766D7083}" destId="{0D3F3833-67EF-4B3C-947B-1D63B25D70A1}" srcOrd="0" destOrd="0" presId="urn:microsoft.com/office/officeart/2005/8/layout/rings+Icon"/>
    <dgm:cxn modelId="{3A188CEA-A3F4-46BF-8AFD-D15061ADA5F8}" type="presOf" srcId="{A19CCC48-ACB6-4B56-B9B0-FCEEE59C2967}" destId="{A7F3618C-2B20-4CF0-9CF4-2B7D749A7D13}" srcOrd="0" destOrd="0" presId="urn:microsoft.com/office/officeart/2005/8/layout/rings+Icon"/>
    <dgm:cxn modelId="{E6C9638E-30F2-4E32-8E83-8211FB9994B3}" srcId="{61D7D36D-48EA-44F4-AE1E-850F766D7083}" destId="{53DBEEC8-FEDA-41F8-B71C-E7EDBF672A0C}" srcOrd="3" destOrd="0" parTransId="{4C08E385-5887-4584-9573-E83F27A0B814}" sibTransId="{EBEF8F29-0332-4E9E-A0E1-DFCFB967F755}"/>
    <dgm:cxn modelId="{D92E0BF4-5B91-44BE-BACF-A985F993AF78}" srcId="{61D7D36D-48EA-44F4-AE1E-850F766D7083}" destId="{DB26BAC4-D2E2-4BD4-99A7-68D898956962}" srcOrd="2" destOrd="0" parTransId="{30B6CC56-ABF2-4611-950A-0A505D05DADC}" sibTransId="{9C457DD9-B475-4F2D-B887-5D46FCDB08AA}"/>
    <dgm:cxn modelId="{74C30774-1EC0-465E-9C6E-22113C1359B8}" type="presOf" srcId="{0BB49E9B-7C94-4BFF-9647-5BC180B533B2}" destId="{0E9D2DBB-C12F-4C55-9B68-CAFD0AD3678D}" srcOrd="0" destOrd="0" presId="urn:microsoft.com/office/officeart/2005/8/layout/rings+Icon"/>
    <dgm:cxn modelId="{92699C56-EF60-4EE8-AE2B-35B503D8E026}" type="presParOf" srcId="{0D3F3833-67EF-4B3C-947B-1D63B25D70A1}" destId="{0E9D2DBB-C12F-4C55-9B68-CAFD0AD3678D}" srcOrd="0" destOrd="0" presId="urn:microsoft.com/office/officeart/2005/8/layout/rings+Icon"/>
    <dgm:cxn modelId="{806CC10F-D53D-4A36-A58E-62D42A6DC9E5}" type="presParOf" srcId="{0D3F3833-67EF-4B3C-947B-1D63B25D70A1}" destId="{7D9EA433-5EA5-495C-BA80-1A09B0E8D7FA}" srcOrd="1" destOrd="0" presId="urn:microsoft.com/office/officeart/2005/8/layout/rings+Icon"/>
    <dgm:cxn modelId="{C480DEE1-64C4-44D4-8A71-80041475BCB7}" type="presParOf" srcId="{0D3F3833-67EF-4B3C-947B-1D63B25D70A1}" destId="{F6051832-2CB8-41C8-B252-ED04145CA7C8}" srcOrd="2" destOrd="0" presId="urn:microsoft.com/office/officeart/2005/8/layout/rings+Icon"/>
    <dgm:cxn modelId="{680899EB-4C1D-4AA6-B433-644A0C30B5F9}" type="presParOf" srcId="{0D3F3833-67EF-4B3C-947B-1D63B25D70A1}" destId="{5F51EA1A-822D-4E79-A542-D0973BCC7969}" srcOrd="3" destOrd="0" presId="urn:microsoft.com/office/officeart/2005/8/layout/rings+Icon"/>
    <dgm:cxn modelId="{75E0D470-0880-49DD-9D1A-095CE3C7C91F}" type="presParOf" srcId="{0D3F3833-67EF-4B3C-947B-1D63B25D70A1}" destId="{A7F3618C-2B20-4CF0-9CF4-2B7D749A7D13}" srcOrd="4" destOrd="0" presId="urn:microsoft.com/office/officeart/2005/8/layout/rings+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9D2DBB-C12F-4C55-9B68-CAFD0AD3678D}">
      <dsp:nvSpPr>
        <dsp:cNvPr id="0" name=""/>
        <dsp:cNvSpPr/>
      </dsp:nvSpPr>
      <dsp:spPr>
        <a:xfrm>
          <a:off x="410979" y="63571"/>
          <a:ext cx="1895835" cy="1895830"/>
        </a:xfrm>
        <a:prstGeom prst="ellipse">
          <a:avLst/>
        </a:prstGeom>
        <a:solidFill>
          <a:schemeClr val="accent4">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Performance</a:t>
          </a:r>
          <a:endParaRPr lang="en-US" sz="1800" kern="1200" dirty="0"/>
        </a:p>
      </dsp:txBody>
      <dsp:txXfrm>
        <a:off x="688618" y="341209"/>
        <a:ext cx="1340557" cy="1340554"/>
      </dsp:txXfrm>
    </dsp:sp>
    <dsp:sp modelId="{7D9EA433-5EA5-495C-BA80-1A09B0E8D7FA}">
      <dsp:nvSpPr>
        <dsp:cNvPr id="0" name=""/>
        <dsp:cNvSpPr/>
      </dsp:nvSpPr>
      <dsp:spPr>
        <a:xfrm>
          <a:off x="974868" y="1312174"/>
          <a:ext cx="1895835" cy="1895830"/>
        </a:xfrm>
        <a:prstGeom prst="ellipse">
          <a:avLst/>
        </a:prstGeom>
        <a:solidFill>
          <a:schemeClr val="accent4">
            <a:alpha val="50000"/>
            <a:hueOff val="2598923"/>
            <a:satOff val="-11992"/>
            <a:lumOff val="4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Service Delivery</a:t>
          </a:r>
          <a:endParaRPr lang="en-US" sz="1800" kern="1200" dirty="0"/>
        </a:p>
      </dsp:txBody>
      <dsp:txXfrm>
        <a:off x="1252507" y="1589812"/>
        <a:ext cx="1340557" cy="1340554"/>
      </dsp:txXfrm>
    </dsp:sp>
    <dsp:sp modelId="{F6051832-2CB8-41C8-B252-ED04145CA7C8}">
      <dsp:nvSpPr>
        <dsp:cNvPr id="0" name=""/>
        <dsp:cNvSpPr/>
      </dsp:nvSpPr>
      <dsp:spPr>
        <a:xfrm>
          <a:off x="1950316" y="47760"/>
          <a:ext cx="1895835" cy="1895830"/>
        </a:xfrm>
        <a:prstGeom prst="ellipse">
          <a:avLst/>
        </a:prstGeom>
        <a:solidFill>
          <a:schemeClr val="accent4">
            <a:alpha val="50000"/>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Structure</a:t>
          </a:r>
          <a:endParaRPr lang="en-US" sz="1800" kern="1200" dirty="0"/>
        </a:p>
      </dsp:txBody>
      <dsp:txXfrm>
        <a:off x="2227955" y="325398"/>
        <a:ext cx="1340557" cy="1340554"/>
      </dsp:txXfrm>
    </dsp:sp>
    <dsp:sp modelId="{5F51EA1A-822D-4E79-A542-D0973BCC7969}">
      <dsp:nvSpPr>
        <dsp:cNvPr id="0" name=""/>
        <dsp:cNvSpPr/>
      </dsp:nvSpPr>
      <dsp:spPr>
        <a:xfrm>
          <a:off x="2682783" y="1351683"/>
          <a:ext cx="1895835" cy="1895830"/>
        </a:xfrm>
        <a:prstGeom prst="ellipse">
          <a:avLst/>
        </a:prstGeom>
        <a:solidFill>
          <a:schemeClr val="accent4">
            <a:alpha val="50000"/>
            <a:hueOff val="7796769"/>
            <a:satOff val="-35976"/>
            <a:lumOff val="13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Processes</a:t>
          </a:r>
          <a:endParaRPr lang="en-US" sz="1800" kern="1200" dirty="0"/>
        </a:p>
      </dsp:txBody>
      <dsp:txXfrm>
        <a:off x="2960422" y="1629321"/>
        <a:ext cx="1340557" cy="1340554"/>
      </dsp:txXfrm>
    </dsp:sp>
    <dsp:sp modelId="{A7F3618C-2B20-4CF0-9CF4-2B7D749A7D13}">
      <dsp:nvSpPr>
        <dsp:cNvPr id="0" name=""/>
        <dsp:cNvSpPr/>
      </dsp:nvSpPr>
      <dsp:spPr>
        <a:xfrm>
          <a:off x="3630712" y="39854"/>
          <a:ext cx="1895835" cy="1895830"/>
        </a:xfrm>
        <a:prstGeom prst="ellipse">
          <a:avLst/>
        </a:prstGeom>
        <a:solidFill>
          <a:schemeClr val="accent4">
            <a:alpha val="50000"/>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Culture</a:t>
          </a:r>
          <a:endParaRPr lang="en-US" sz="1800" kern="1200" dirty="0"/>
        </a:p>
      </dsp:txBody>
      <dsp:txXfrm>
        <a:off x="3908351" y="317492"/>
        <a:ext cx="1340557" cy="1340554"/>
      </dsp:txXfrm>
    </dsp:sp>
  </dsp:spTree>
</dsp:drawing>
</file>

<file path=ppt/diagrams/layout1.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BD036BDE-3419-430C-9C71-79BE0621221A}" type="datetimeFigureOut">
              <a:rPr lang="en-US" smtClean="0"/>
              <a:t>3/10/2021</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4229" tIns="47114" rIns="94229" bIns="47114" rtlCol="0" anchor="ctr"/>
          <a:lstStyle/>
          <a:p>
            <a:endParaRPr lang="en-US"/>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49AB2C64-2B83-4771-97B0-ED5E345EF99F}" type="slidenum">
              <a:rPr lang="en-US" smtClean="0"/>
              <a:t>‹#›</a:t>
            </a:fld>
            <a:endParaRPr lang="en-US"/>
          </a:p>
        </p:txBody>
      </p:sp>
    </p:spTree>
    <p:extLst>
      <p:ext uri="{BB962C8B-B14F-4D97-AF65-F5344CB8AC3E}">
        <p14:creationId xmlns:p14="http://schemas.microsoft.com/office/powerpoint/2010/main" val="526142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9162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6679" indent="-176679">
              <a:buFont typeface="Arial" panose="020B0604020202020204" pitchFamily="34" charset="0"/>
              <a:buChar char="•"/>
            </a:pPr>
            <a:endParaRPr lang="en-US" sz="1900" dirty="0">
              <a:solidFill>
                <a:schemeClr val="tx2"/>
              </a:solidFill>
            </a:endParaRPr>
          </a:p>
          <a:p>
            <a:pPr marL="176679" indent="-176679">
              <a:buFont typeface="Arial" panose="020B0604020202020204" pitchFamily="34" charset="0"/>
              <a:buChar char="•"/>
            </a:pPr>
            <a:endParaRPr lang="en-US" dirty="0" smtClean="0"/>
          </a:p>
          <a:p>
            <a:pPr marL="176679" indent="-176679">
              <a:buFont typeface="Arial" panose="020B0604020202020204" pitchFamily="34" charset="0"/>
              <a:buChar char="•"/>
            </a:pPr>
            <a:endParaRPr lang="en-US" dirty="0"/>
          </a:p>
          <a:p>
            <a:pPr marL="176679" indent="-176679">
              <a:buFont typeface="Arial" panose="020B0604020202020204" pitchFamily="34" charset="0"/>
              <a:buChar char="•"/>
            </a:pPr>
            <a:endParaRPr lang="en-US" dirty="0" smtClean="0"/>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p:cNvSpPr/>
          <p:nvPr/>
        </p:nvSpPr>
        <p:spPr>
          <a:xfrm>
            <a:off x="1464885" y="5128103"/>
            <a:ext cx="4770998" cy="679924"/>
          </a:xfrm>
          <a:prstGeom prst="rect">
            <a:avLst/>
          </a:prstGeom>
        </p:spPr>
        <p:txBody>
          <a:bodyPr wrap="square" lIns="94229" tIns="47114" rIns="94229" bIns="47114">
            <a:spAutoFit/>
          </a:bodyPr>
          <a:lstStyle/>
          <a:p>
            <a:pPr marL="294465" marR="0" lvl="0" indent="-294465"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94465" marR="0" lvl="0" indent="-294465"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7746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679" indent="-176679">
              <a:buFont typeface="Arial" panose="020B0604020202020204" pitchFamily="34" charset="0"/>
              <a:buChar char="•"/>
            </a:pPr>
            <a:endParaRPr lang="en-US" sz="1900" dirty="0">
              <a:solidFill>
                <a:schemeClr val="tx2"/>
              </a:solidFill>
            </a:endParaRPr>
          </a:p>
        </p:txBody>
      </p:sp>
      <p:sp>
        <p:nvSpPr>
          <p:cNvPr id="4" name="Slide Number Placeholder 3"/>
          <p:cNvSpPr>
            <a:spLocks noGrp="1"/>
          </p:cNvSpPr>
          <p:nvPr>
            <p:ph type="sldNum" sz="quarter" idx="10"/>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2010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6679" indent="-176679">
              <a:buFont typeface="Arial" panose="020B0604020202020204" pitchFamily="34" charset="0"/>
              <a:buChar char="•"/>
            </a:pPr>
            <a:endParaRPr lang="en-US" sz="1900" dirty="0">
              <a:solidFill>
                <a:schemeClr val="tx2"/>
              </a:solidFill>
            </a:endParaRPr>
          </a:p>
          <a:p>
            <a:pPr marL="176679" indent="-176679">
              <a:buFont typeface="Arial" panose="020B0604020202020204" pitchFamily="34" charset="0"/>
              <a:buChar char="•"/>
            </a:pPr>
            <a:endParaRPr lang="en-US" dirty="0" smtClean="0"/>
          </a:p>
          <a:p>
            <a:pPr marL="176679" indent="-176679">
              <a:buFont typeface="Arial" panose="020B0604020202020204" pitchFamily="34" charset="0"/>
              <a:buChar char="•"/>
            </a:pPr>
            <a:endParaRPr lang="en-US" dirty="0"/>
          </a:p>
          <a:p>
            <a:pPr marL="176679" indent="-176679">
              <a:buFont typeface="Arial" panose="020B0604020202020204" pitchFamily="34" charset="0"/>
              <a:buChar char="•"/>
            </a:pPr>
            <a:endParaRPr lang="en-US" dirty="0" smtClean="0"/>
          </a:p>
          <a:p>
            <a:pPr marL="176679" indent="-176679">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E910ED02-0474-439D-8027-AD92875CF70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ectangle 4"/>
          <p:cNvSpPr/>
          <p:nvPr/>
        </p:nvSpPr>
        <p:spPr>
          <a:xfrm>
            <a:off x="1464885" y="5128103"/>
            <a:ext cx="4770998" cy="679924"/>
          </a:xfrm>
          <a:prstGeom prst="rect">
            <a:avLst/>
          </a:prstGeom>
        </p:spPr>
        <p:txBody>
          <a:bodyPr wrap="square" lIns="94229" tIns="47114" rIns="94229" bIns="47114">
            <a:spAutoFit/>
          </a:bodyPr>
          <a:lstStyle/>
          <a:p>
            <a:pPr marL="294465" marR="0" lvl="0" indent="-294465"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94465" marR="0" lvl="0" indent="-294465" algn="l" defTabSz="942289"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9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p:cNvSpPr/>
          <p:nvPr/>
        </p:nvSpPr>
        <p:spPr>
          <a:xfrm>
            <a:off x="551238" y="4952718"/>
            <a:ext cx="5840990" cy="3855265"/>
          </a:xfrm>
          <a:prstGeom prst="rect">
            <a:avLst/>
          </a:prstGeom>
        </p:spPr>
        <p:txBody>
          <a:bodyPr wrap="square" lIns="94229" tIns="47114" rIns="94229" bIns="47114">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Client Services</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Realigned district level positions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District Managers meet weekly to establish consistent practices to improve customer service, timeliness, quality of services, accountability and performance.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Plans to recruit additional staff across the state.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Transition Services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so far 150 connections.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Transition Talks 274 participants.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Launch of VJS - finalizing all of the gateways for schools interested.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Provider Management</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Virtual until resume actual site visits</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Forum:  Intro new District  Managers - exchanged information</a:t>
            </a:r>
          </a:p>
          <a:p>
            <a:pPr marL="765610" marR="0" lvl="1"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Intro new Training Coordinator – training priorities for VR </a:t>
            </a:r>
          </a:p>
          <a:p>
            <a:pPr marL="765610" marR="0" lvl="1"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Updates on VR administration and operations </a:t>
            </a:r>
          </a:p>
          <a:p>
            <a:pPr marL="294465" marR="0" lvl="0" indent="-29446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Provider Management Task Force  - created 7 subgroups: mix of staff and providers</a:t>
            </a:r>
          </a:p>
        </p:txBody>
      </p:sp>
    </p:spTree>
    <p:extLst>
      <p:ext uri="{BB962C8B-B14F-4D97-AF65-F5344CB8AC3E}">
        <p14:creationId xmlns:p14="http://schemas.microsoft.com/office/powerpoint/2010/main" val="4263866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35572" indent="-235572">
              <a:buFont typeface="+mj-lt"/>
              <a:buAutoNum type="arabicPeriod"/>
            </a:pPr>
            <a:r>
              <a:rPr lang="en-US" dirty="0"/>
              <a:t>VR Reorganization</a:t>
            </a:r>
          </a:p>
          <a:p>
            <a:pPr marL="706717" lvl="1" indent="-235572">
              <a:buFont typeface="+mj-lt"/>
              <a:buAutoNum type="arabicPeriod"/>
            </a:pPr>
            <a:r>
              <a:rPr lang="en-US" dirty="0"/>
              <a:t>Agency staff working to implement a reorganization of the VR program to focus on client services, adherence to federal monitoring, and staff training/development and culture. </a:t>
            </a:r>
          </a:p>
          <a:p>
            <a:pPr marL="706717" lvl="1" indent="-235572">
              <a:buFont typeface="+mj-lt"/>
              <a:buAutoNum type="arabicPeriod"/>
            </a:pPr>
            <a:r>
              <a:rPr lang="en-US" dirty="0"/>
              <a:t>Program leadership developed a phased approach to implementing appropriate structure for positions (reducing bloated managerial levels) which spans approximately 4 phases and an additional pre and post phase.</a:t>
            </a:r>
          </a:p>
          <a:p>
            <a:pPr marL="1177862" lvl="2" indent="-235572">
              <a:buFont typeface="+mj-lt"/>
              <a:buAutoNum type="arabicPeriod"/>
            </a:pPr>
            <a:r>
              <a:rPr lang="en-US" dirty="0"/>
              <a:t>Staff is currently completing steps in the second and third phases</a:t>
            </a:r>
          </a:p>
          <a:p>
            <a:pPr marL="1177862" lvl="2" indent="-235572">
              <a:buFont typeface="+mj-lt"/>
              <a:buAutoNum type="arabicPeriod"/>
            </a:pPr>
            <a:r>
              <a:rPr lang="en-US" dirty="0"/>
              <a:t>Budget team has developed projections for budget based on indicated staffing needs and usual expenses.</a:t>
            </a:r>
          </a:p>
          <a:p>
            <a:pPr marL="706717" lvl="1" indent="-235572">
              <a:buFont typeface="+mj-lt"/>
              <a:buAutoNum type="arabicPeriod"/>
            </a:pPr>
            <a:r>
              <a:rPr lang="en-US" dirty="0"/>
              <a:t>VR reorganization focuses on building training for VR staff and planning out staff development.</a:t>
            </a:r>
          </a:p>
          <a:p>
            <a:pPr marL="706717" lvl="1" indent="-235572">
              <a:buFont typeface="+mj-lt"/>
              <a:buAutoNum type="arabicPeriod"/>
            </a:pPr>
            <a:r>
              <a:rPr lang="en-US" dirty="0"/>
              <a:t>VR reorganization includes establishing standard operating procedures on various VR client services related tasks.</a:t>
            </a:r>
          </a:p>
          <a:p>
            <a:pPr marL="235572" indent="-235572">
              <a:buFont typeface="+mj-lt"/>
              <a:buAutoNum type="arabicPeriod"/>
            </a:pPr>
            <a:r>
              <a:rPr lang="en-US" dirty="0"/>
              <a:t>Aware realignment</a:t>
            </a:r>
          </a:p>
          <a:p>
            <a:pPr marL="706717" lvl="1" indent="-235572">
              <a:buFont typeface="+mj-lt"/>
              <a:buAutoNum type="arabicPeriod"/>
            </a:pPr>
            <a:r>
              <a:rPr lang="en-US" dirty="0"/>
              <a:t>Agency must reconfigure functions of AWARE to suit the new VR organizational structure. </a:t>
            </a:r>
          </a:p>
          <a:p>
            <a:pPr marL="706717" lvl="1" indent="-235572">
              <a:buFont typeface="+mj-lt"/>
              <a:buAutoNum type="arabicPeriod"/>
            </a:pPr>
            <a:r>
              <a:rPr lang="en-US" dirty="0"/>
              <a:t>Agency has determined this is a chance to reconfigure AWARE to optimize functions previously not utilized or turned off including communication with statewide accounting system, client ratings, counselor ratings, medical record transmission, client VR service applications, etc. </a:t>
            </a:r>
          </a:p>
          <a:p>
            <a:pPr marL="235572" indent="-235572">
              <a:buFont typeface="+mj-lt"/>
              <a:buAutoNum type="arabicPeriod"/>
            </a:pPr>
            <a:r>
              <a:rPr lang="en-US" dirty="0"/>
              <a:t>Web-based VR application</a:t>
            </a:r>
          </a:p>
          <a:p>
            <a:pPr marL="706717" lvl="1" indent="-235572">
              <a:buFont typeface="+mj-lt"/>
              <a:buAutoNum type="arabicPeriod"/>
            </a:pPr>
            <a:r>
              <a:rPr lang="en-US" dirty="0"/>
              <a:t>The current VR structure requires that clients fill out a paper based application for services (referral, intake, and actual application) which is then manually entered into the system and transferred between appropriate VR staff during service process.</a:t>
            </a:r>
          </a:p>
          <a:p>
            <a:pPr marL="706717" lvl="1" indent="-235572">
              <a:buFont typeface="+mj-lt"/>
              <a:buAutoNum type="arabicPeriod"/>
            </a:pPr>
            <a:r>
              <a:rPr lang="en-US" dirty="0"/>
              <a:t>Paper based process requires the client to fill out application and transfer this information to VR in person or through email – not conducive in COVID-19 environment.</a:t>
            </a:r>
          </a:p>
          <a:p>
            <a:pPr marL="706717" lvl="1" indent="-235572">
              <a:buFont typeface="+mj-lt"/>
              <a:buAutoNum type="arabicPeriod"/>
            </a:pPr>
            <a:r>
              <a:rPr lang="en-US" dirty="0"/>
              <a:t>Agency would like to transition to a web-based application for VR services which clients can easily access and complete on agency website – Information entered would then be transmitted into system directly and routed to appropriate field office and VR staff for evaluation. </a:t>
            </a:r>
          </a:p>
          <a:p>
            <a:pPr marL="706717" lvl="1" indent="-235572">
              <a:buFont typeface="+mj-lt"/>
              <a:buAutoNum type="arabicPeriod"/>
            </a:pPr>
            <a:r>
              <a:rPr lang="en-US" dirty="0"/>
              <a:t>Improved client services</a:t>
            </a:r>
          </a:p>
          <a:p>
            <a:pPr marL="235572" indent="-235572">
              <a:buFont typeface="+mj-lt"/>
              <a:buAutoNum type="arabicPeriod"/>
            </a:pPr>
            <a:r>
              <a:rPr lang="en-US" dirty="0"/>
              <a:t>IPSE</a:t>
            </a:r>
          </a:p>
          <a:p>
            <a:pPr marL="235572" indent="-235572">
              <a:buFont typeface="+mj-lt"/>
              <a:buAutoNum type="arabicPeriod"/>
            </a:pPr>
            <a:r>
              <a:rPr lang="en-US" dirty="0"/>
              <a:t>Priority Categories</a:t>
            </a:r>
          </a:p>
          <a:p>
            <a:pPr marL="706717" lvl="1" indent="-235572">
              <a:buFont typeface="+mj-lt"/>
              <a:buAutoNum type="arabicPeriod"/>
            </a:pPr>
            <a:r>
              <a:rPr lang="en-US" dirty="0"/>
              <a:t>Closure of priority</a:t>
            </a:r>
            <a:r>
              <a:rPr lang="en-US" baseline="0" dirty="0"/>
              <a:t> categories 2 and 3 effective November 1, 2020 to maximize the provision of vocational rehabilitation services with limited funding and personnel. </a:t>
            </a:r>
            <a:endParaRPr lang="en-US" dirty="0"/>
          </a:p>
          <a:p>
            <a:pPr marL="235572" indent="-235572">
              <a:buFont typeface="+mj-lt"/>
              <a:buAutoNum type="arabicPeriod"/>
            </a:pPr>
            <a:r>
              <a:rPr lang="en-US" dirty="0"/>
              <a:t>Roosevelt</a:t>
            </a:r>
            <a:r>
              <a:rPr lang="en-US" baseline="0" dirty="0"/>
              <a:t> Warm Springs</a:t>
            </a:r>
          </a:p>
          <a:p>
            <a:pPr marL="706717" lvl="1" indent="-235572">
              <a:buFont typeface="+mj-lt"/>
              <a:buAutoNum type="arabicPeriod"/>
            </a:pPr>
            <a:r>
              <a:rPr lang="en-US" baseline="0" dirty="0"/>
              <a:t>Campus Re-opening:</a:t>
            </a:r>
          </a:p>
          <a:p>
            <a:pPr marL="1177862" lvl="2" indent="-235572">
              <a:buFont typeface="+mj-lt"/>
              <a:buAutoNum type="arabicPeriod"/>
            </a:pPr>
            <a:r>
              <a:rPr lang="en-US" baseline="0" dirty="0"/>
              <a:t>November 4</a:t>
            </a:r>
            <a:r>
              <a:rPr lang="en-US" baseline="30000" dirty="0"/>
              <a:t>th</a:t>
            </a:r>
            <a:r>
              <a:rPr lang="en-US" baseline="0" dirty="0"/>
              <a:t> 2020</a:t>
            </a:r>
          </a:p>
          <a:p>
            <a:pPr marL="1177862" lvl="2" indent="-235572">
              <a:buFont typeface="+mj-lt"/>
              <a:buAutoNum type="arabicPeriod"/>
            </a:pPr>
            <a:r>
              <a:rPr lang="en-US" baseline="0" dirty="0"/>
              <a:t>13 students welcomed back to in-person learning on campus.</a:t>
            </a:r>
          </a:p>
          <a:p>
            <a:pPr marL="706717" lvl="1" indent="-235572">
              <a:buFont typeface="+mj-lt"/>
              <a:buAutoNum type="arabicPeriod"/>
            </a:pPr>
            <a:r>
              <a:rPr lang="en-US" baseline="0" dirty="0"/>
              <a:t>Georgia Hall Portico</a:t>
            </a:r>
          </a:p>
          <a:p>
            <a:pPr marL="1177862" lvl="2" indent="-235572">
              <a:buFont typeface="+mj-lt"/>
              <a:buAutoNum type="arabicPeriod"/>
            </a:pPr>
            <a:r>
              <a:rPr lang="en-US" baseline="0" dirty="0"/>
              <a:t>Entrance to historic Georgia Hall in jeopardy of collapse due to unstable portico structure. Working to utilize existing bonds to complete structural repairs and backfill bonds for existing projects. </a:t>
            </a:r>
          </a:p>
          <a:p>
            <a:pPr marL="1177862" lvl="2" indent="-235572">
              <a:buFont typeface="+mj-lt"/>
              <a:buAutoNum type="arabicPeriod"/>
            </a:pPr>
            <a:r>
              <a:rPr lang="en-US" baseline="0" dirty="0"/>
              <a:t>No firm cost estimate at this time. </a:t>
            </a:r>
          </a:p>
          <a:p>
            <a:pPr marL="706717" lvl="1" indent="-235572">
              <a:buFont typeface="+mj-lt"/>
              <a:buAutoNum type="arabicPeriod"/>
            </a:pPr>
            <a:r>
              <a:rPr lang="en-US" baseline="0" dirty="0"/>
              <a:t>HVAC system</a:t>
            </a:r>
            <a:endParaRPr lang="en-US" dirty="0"/>
          </a:p>
          <a:p>
            <a:pPr marL="235572" indent="-235572">
              <a:buFont typeface="+mj-lt"/>
              <a:buAutoNum type="arabicPeriod"/>
            </a:pPr>
            <a:endParaRPr lang="en-US" dirty="0"/>
          </a:p>
        </p:txBody>
      </p:sp>
      <p:sp>
        <p:nvSpPr>
          <p:cNvPr id="4" name="Slide Number Placeholder 3"/>
          <p:cNvSpPr>
            <a:spLocks noGrp="1"/>
          </p:cNvSpPr>
          <p:nvPr>
            <p:ph type="sldNum" sz="quarter" idx="5"/>
          </p:nvPr>
        </p:nvSpPr>
        <p:spPr/>
        <p:txBody>
          <a:bodyPr/>
          <a:lstStyle/>
          <a:p>
            <a:pPr defTabSz="942289">
              <a:defRPr/>
            </a:pPr>
            <a:fld id="{F2720908-C9AD-4181-AE4D-8BF59410B736}" type="slidenum">
              <a:rPr lang="en-US">
                <a:solidFill>
                  <a:prstClr val="black"/>
                </a:solidFill>
                <a:latin typeface="Calibri" panose="020F0502020204030204"/>
              </a:rPr>
              <a:pPr defTabSz="942289">
                <a:defRPr/>
              </a:pPr>
              <a:t>10</a:t>
            </a:fld>
            <a:endParaRPr lang="en-US">
              <a:solidFill>
                <a:prstClr val="black"/>
              </a:solidFill>
              <a:latin typeface="Calibri" panose="020F0502020204030204"/>
            </a:endParaRPr>
          </a:p>
        </p:txBody>
      </p:sp>
    </p:spTree>
    <p:extLst>
      <p:ext uri="{BB962C8B-B14F-4D97-AF65-F5344CB8AC3E}">
        <p14:creationId xmlns:p14="http://schemas.microsoft.com/office/powerpoint/2010/main" val="3319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F2720908-C9AD-4181-AE4D-8BF59410B736}"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5015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2135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53590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74495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229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8240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3C8AD01C-A97A-448A-AF01-597C52E38A5B}"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2289"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8086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328075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617266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28718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425952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114999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6"/>
            <a:ext cx="7886700" cy="150018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4775607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208574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8"/>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3/10/2021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6013710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3/10/2021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41639912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3/10/2021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630267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8"/>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662275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4838586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8"/>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8482686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7709942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42347790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3375"/>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9377696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42154681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3375"/>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1350">
                <a:solidFill>
                  <a:schemeClr val="tx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3003004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9032165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51615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949239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99363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9936857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en-US" smtClean="0"/>
              <a:t>Click to edit Master title style</a:t>
            </a:r>
            <a:endParaRPr lang="en-US" dirty="0"/>
          </a:p>
        </p:txBody>
      </p:sp>
      <p:sp>
        <p:nvSpPr>
          <p:cNvPr id="3" name="Content Placeholder 2"/>
          <p:cNvSpPr>
            <a:spLocks noGrp="1"/>
          </p:cNvSpPr>
          <p:nvPr>
            <p:ph idx="1"/>
          </p:nvPr>
        </p:nvSpPr>
        <p:spPr>
          <a:xfrm>
            <a:off x="3887391" y="987430"/>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9415568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41836989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5525600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3388648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3375"/>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7702527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351184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3375"/>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1350">
                <a:solidFill>
                  <a:schemeClr val="tx1"/>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9551922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3149218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4040785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3817588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722637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6811470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en-US" smtClean="0"/>
              <a:t>Click to edit Master title style</a:t>
            </a:r>
            <a:endParaRPr lang="en-US" dirty="0"/>
          </a:p>
        </p:txBody>
      </p:sp>
      <p:sp>
        <p:nvSpPr>
          <p:cNvPr id="3" name="Content Placeholder 2"/>
          <p:cNvSpPr>
            <a:spLocks noGrp="1"/>
          </p:cNvSpPr>
          <p:nvPr>
            <p:ph idx="1"/>
          </p:nvPr>
        </p:nvSpPr>
        <p:spPr>
          <a:xfrm>
            <a:off x="3887391" y="987430"/>
            <a:ext cx="462915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7124616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1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95910471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20079611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48BFDF6-A3A2-4D57-88EE-9C3E1B2C4E33}" type="datetimeFigureOut">
              <a:rPr lang="en-US" smtClean="0"/>
              <a:t>3/10/2021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674BE43-9AAD-40E5-B13E-C9A46A52A912}" type="slidenum">
              <a:rPr lang="en-US" smtClean="0"/>
              <a:t>‹#›</a:t>
            </a:fld>
            <a:endParaRPr lang="en-US" dirty="0"/>
          </a:p>
        </p:txBody>
      </p:sp>
    </p:spTree>
    <p:extLst>
      <p:ext uri="{BB962C8B-B14F-4D97-AF65-F5344CB8AC3E}">
        <p14:creationId xmlns:p14="http://schemas.microsoft.com/office/powerpoint/2010/main" val="1227898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8BFDF6-A3A2-4D57-88EE-9C3E1B2C4E33}" type="datetimeFigureOut">
              <a:rPr lang="en-US" smtClean="0"/>
              <a:t>3/10/2021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817151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8BFDF6-A3A2-4D57-88EE-9C3E1B2C4E33}" type="datetimeFigureOut">
              <a:rPr lang="en-US" smtClean="0"/>
              <a:t>3/10/2021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337993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8BFDF6-A3A2-4D57-88EE-9C3E1B2C4E33}" type="datetimeFigureOut">
              <a:rPr lang="en-US" smtClean="0"/>
              <a:t>3/10/2021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822259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2368453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8BFDF6-A3A2-4D57-88EE-9C3E1B2C4E33}" type="datetimeFigureOut">
              <a:rPr lang="en-US" smtClean="0"/>
              <a:t>3/10/2021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74BE43-9AAD-40E5-B13E-C9A46A52A912}" type="slidenum">
              <a:rPr lang="en-US" smtClean="0"/>
              <a:t>‹#›</a:t>
            </a:fld>
            <a:endParaRPr lang="en-US"/>
          </a:p>
        </p:txBody>
      </p:sp>
    </p:spTree>
    <p:extLst>
      <p:ext uri="{BB962C8B-B14F-4D97-AF65-F5344CB8AC3E}">
        <p14:creationId xmlns:p14="http://schemas.microsoft.com/office/powerpoint/2010/main" val="1767368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8BFDF6-A3A2-4D57-88EE-9C3E1B2C4E33}" type="datetimeFigureOut">
              <a:rPr lang="en-US" smtClean="0"/>
              <a:t>3/10/2021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74BE43-9AAD-40E5-B13E-C9A46A52A912}" type="slidenum">
              <a:rPr lang="en-US" smtClean="0"/>
              <a:t>‹#›</a:t>
            </a:fld>
            <a:endParaRPr lang="en-US"/>
          </a:p>
        </p:txBody>
      </p:sp>
    </p:spTree>
    <p:extLst>
      <p:ext uri="{BB962C8B-B14F-4D97-AF65-F5344CB8AC3E}">
        <p14:creationId xmlns:p14="http://schemas.microsoft.com/office/powerpoint/2010/main" val="157417363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748BFDF6-A3A2-4D57-88EE-9C3E1B2C4E33}" type="datetimeFigureOut">
              <a:rPr lang="en-US" smtClean="0"/>
              <a:t>3/10/2021</a:t>
            </a:fld>
            <a:endParaRPr lang="en-US"/>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674BE43-9AAD-40E5-B13E-C9A46A52A912}" type="slidenum">
              <a:rPr lang="en-US" smtClean="0"/>
              <a:t>‹#›</a:t>
            </a:fld>
            <a:endParaRPr lang="en-US"/>
          </a:p>
        </p:txBody>
      </p:sp>
    </p:spTree>
    <p:extLst>
      <p:ext uri="{BB962C8B-B14F-4D97-AF65-F5344CB8AC3E}">
        <p14:creationId xmlns:p14="http://schemas.microsoft.com/office/powerpoint/2010/main" val="414513243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748BFDF6-A3A2-4D57-88EE-9C3E1B2C4E33}" type="datetimeFigureOut">
              <a:rPr lang="en-US" smtClean="0"/>
              <a:t>3/10/2021</a:t>
            </a:fld>
            <a:endParaRPr lang="en-US" dirty="0"/>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9674BE43-9AAD-40E5-B13E-C9A46A52A912}" type="slidenum">
              <a:rPr lang="en-US" smtClean="0"/>
              <a:t>‹#›</a:t>
            </a:fld>
            <a:endParaRPr lang="en-US" dirty="0"/>
          </a:p>
        </p:txBody>
      </p:sp>
    </p:spTree>
    <p:extLst>
      <p:ext uri="{BB962C8B-B14F-4D97-AF65-F5344CB8AC3E}">
        <p14:creationId xmlns:p14="http://schemas.microsoft.com/office/powerpoint/2010/main" val="28323405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748BFDF6-A3A2-4D57-88EE-9C3E1B2C4E33}" type="datetimeFigureOut">
              <a:rPr lang="en-US" smtClean="0"/>
              <a:t>3/10/2021</a:t>
            </a:fld>
            <a:endParaRPr lang="en-US" dirty="0"/>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9674BE43-9AAD-40E5-B13E-C9A46A52A912}" type="slidenum">
              <a:rPr lang="en-US" smtClean="0"/>
              <a:t>‹#›</a:t>
            </a:fld>
            <a:endParaRPr lang="en-US" dirty="0"/>
          </a:p>
        </p:txBody>
      </p:sp>
    </p:spTree>
    <p:extLst>
      <p:ext uri="{BB962C8B-B14F-4D97-AF65-F5344CB8AC3E}">
        <p14:creationId xmlns:p14="http://schemas.microsoft.com/office/powerpoint/2010/main" val="126286845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Christine.fleming@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hyperlink" Target="mailto:Robin.folsom@gvs.ga.gov" TargetMode="External"/><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jonathon.buxton@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hyperlink" Target="mailto:SSimmons@silcga.org"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silcga.org/" TargetMode="Externa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silcga.org/" TargetMode="Externa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mailto:tom.wilson@gvs.ga.gov"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2729" y="382448"/>
            <a:ext cx="882127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Georgia Vocational Rehabilitation Services (GVRS) Board Meeting</a:t>
            </a:r>
          </a:p>
        </p:txBody>
      </p:sp>
      <p:sp>
        <p:nvSpPr>
          <p:cNvPr id="3" name="TextBox 2"/>
          <p:cNvSpPr txBox="1"/>
          <p:nvPr/>
        </p:nvSpPr>
        <p:spPr>
          <a:xfrm>
            <a:off x="322729" y="1329036"/>
            <a:ext cx="658034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Wednesday, March</a:t>
            </a:r>
            <a:r>
              <a:rPr kumimoji="0" lang="en-US" sz="2000" b="0" i="1" u="none" strike="noStrike" kern="1200" cap="none" spc="0" normalizeH="0" noProof="0" dirty="0" smtClean="0">
                <a:ln>
                  <a:noFill/>
                </a:ln>
                <a:solidFill>
                  <a:prstClr val="black"/>
                </a:solidFill>
                <a:effectLst/>
                <a:uLnTx/>
                <a:uFillTx/>
                <a:latin typeface="Calibri" panose="020F0502020204030204"/>
                <a:ea typeface="+mn-ea"/>
                <a:cs typeface="+mn-cs"/>
              </a:rPr>
              <a:t> 10</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noProof="0" dirty="0" smtClean="0">
                <a:ln>
                  <a:noFill/>
                </a:ln>
                <a:solidFill>
                  <a:prstClr val="black"/>
                </a:solidFill>
                <a:effectLst/>
                <a:uLnTx/>
                <a:uFillTx/>
                <a:latin typeface="Calibri" panose="020F0502020204030204"/>
                <a:ea typeface="+mn-ea"/>
                <a:cs typeface="+mn-cs"/>
              </a:rPr>
              <a:t>, 2021</a:t>
            </a:r>
            <a:endParaRPr kumimoji="0" lang="en-US" sz="20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07737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49819" y="479682"/>
            <a:ext cx="7033267" cy="902956"/>
          </a:xfrm>
        </p:spPr>
        <p:txBody>
          <a:bodyPr>
            <a:normAutofit/>
          </a:bodyPr>
          <a:lstStyle/>
          <a:p>
            <a:r>
              <a:rPr lang="en-US" sz="3600" b="1" dirty="0"/>
              <a:t>Agency Expenditures	</a:t>
            </a:r>
          </a:p>
        </p:txBody>
      </p:sp>
      <p:graphicFrame>
        <p:nvGraphicFramePr>
          <p:cNvPr id="5" name="Table 4" descr="Chart that list the agency's total expenditures, current budget and percent of budget" title="Agency Expenditures"/>
          <p:cNvGraphicFramePr>
            <a:graphicFrameLocks noGrp="1"/>
          </p:cNvGraphicFramePr>
          <p:nvPr>
            <p:extLst>
              <p:ext uri="{D42A27DB-BD31-4B8C-83A1-F6EECF244321}">
                <p14:modId xmlns:p14="http://schemas.microsoft.com/office/powerpoint/2010/main" val="1246131912"/>
              </p:ext>
            </p:extLst>
          </p:nvPr>
        </p:nvGraphicFramePr>
        <p:xfrm>
          <a:off x="1917518" y="1870742"/>
          <a:ext cx="6747852" cy="3657600"/>
        </p:xfrm>
        <a:graphic>
          <a:graphicData uri="http://schemas.openxmlformats.org/drawingml/2006/table">
            <a:tbl>
              <a:tblPr/>
              <a:tblGrid>
                <a:gridCol w="2558688">
                  <a:extLst>
                    <a:ext uri="{9D8B030D-6E8A-4147-A177-3AD203B41FA5}">
                      <a16:colId xmlns:a16="http://schemas.microsoft.com/office/drawing/2014/main" val="192034959"/>
                    </a:ext>
                  </a:extLst>
                </a:gridCol>
                <a:gridCol w="1506583">
                  <a:extLst>
                    <a:ext uri="{9D8B030D-6E8A-4147-A177-3AD203B41FA5}">
                      <a16:colId xmlns:a16="http://schemas.microsoft.com/office/drawing/2014/main" val="1884754855"/>
                    </a:ext>
                  </a:extLst>
                </a:gridCol>
                <a:gridCol w="1375954">
                  <a:extLst>
                    <a:ext uri="{9D8B030D-6E8A-4147-A177-3AD203B41FA5}">
                      <a16:colId xmlns:a16="http://schemas.microsoft.com/office/drawing/2014/main" val="3850041200"/>
                    </a:ext>
                  </a:extLst>
                </a:gridCol>
                <a:gridCol w="1306627">
                  <a:extLst>
                    <a:ext uri="{9D8B030D-6E8A-4147-A177-3AD203B41FA5}">
                      <a16:colId xmlns:a16="http://schemas.microsoft.com/office/drawing/2014/main" val="3648781724"/>
                    </a:ext>
                  </a:extLst>
                </a:gridCol>
              </a:tblGrid>
              <a:tr h="304882">
                <a:tc>
                  <a:txBody>
                    <a:bodyPr/>
                    <a:lstStyle/>
                    <a:p>
                      <a:pPr algn="ctr" fontAlgn="b"/>
                      <a:r>
                        <a:rPr lang="en-US" sz="1600" b="1" i="0" u="none" strike="noStrike" dirty="0">
                          <a:solidFill>
                            <a:srgbClr val="FFFFFF"/>
                          </a:solidFill>
                          <a:effectLst/>
                          <a:latin typeface="Calibri" panose="020F0502020204030204" pitchFamily="34" charset="0"/>
                        </a:rPr>
                        <a:t>GVRA</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600" b="1" i="0" u="none" strike="noStrike" dirty="0">
                          <a:solidFill>
                            <a:srgbClr val="FFFFFF"/>
                          </a:solidFill>
                          <a:effectLst/>
                          <a:latin typeface="Calibri" panose="020F0502020204030204" pitchFamily="34" charset="0"/>
                        </a:rPr>
                        <a:t>Total Expenditures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600" b="1" i="0" u="none" strike="noStrike">
                          <a:solidFill>
                            <a:srgbClr val="FFFFFF"/>
                          </a:solidFill>
                          <a:effectLst/>
                          <a:latin typeface="Calibri" panose="020F0502020204030204" pitchFamily="34" charset="0"/>
                        </a:rPr>
                        <a:t>Current Budget</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algn="ctr" fontAlgn="b"/>
                      <a:r>
                        <a:rPr lang="en-US" sz="1600" b="1" i="0" u="none" strike="noStrike" dirty="0">
                          <a:solidFill>
                            <a:srgbClr val="FFFFFF"/>
                          </a:solidFill>
                          <a:effectLst/>
                          <a:latin typeface="Calibri" panose="020F0502020204030204" pitchFamily="34" charset="0"/>
                        </a:rPr>
                        <a:t>Percent of Budget</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4149314699"/>
                  </a:ext>
                </a:extLst>
              </a:tr>
              <a:tr h="152441">
                <a:tc>
                  <a:txBody>
                    <a:bodyPr/>
                    <a:lstStyle/>
                    <a:p>
                      <a:pPr algn="l" fontAlgn="b"/>
                      <a:r>
                        <a:rPr lang="en-US" sz="1600" b="0" i="0" u="none" strike="noStrike" dirty="0">
                          <a:solidFill>
                            <a:srgbClr val="000000"/>
                          </a:solidFill>
                          <a:effectLst/>
                          <a:latin typeface="Calibri" panose="020F0502020204030204" pitchFamily="34" charset="0"/>
                        </a:rPr>
                        <a:t>300-Personal Services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n-US" sz="1600" b="0" i="0" u="none" strike="noStrike" dirty="0">
                          <a:solidFill>
                            <a:srgbClr val="000000"/>
                          </a:solidFill>
                          <a:effectLst/>
                          <a:latin typeface="Calibri" panose="020F0502020204030204" pitchFamily="34" charset="0"/>
                        </a:rPr>
                        <a:t>$51,369,832 </a:t>
                      </a:r>
                    </a:p>
                  </a:txBody>
                  <a:tcPr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n-US" sz="1600" b="0" i="0" u="none" strike="noStrike">
                          <a:solidFill>
                            <a:srgbClr val="000000"/>
                          </a:solidFill>
                          <a:effectLst/>
                          <a:latin typeface="Calibri" panose="020F0502020204030204" pitchFamily="34" charset="0"/>
                        </a:rPr>
                        <a:t>$85,114,601 </a:t>
                      </a:r>
                    </a:p>
                  </a:txBody>
                  <a:tcPr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60%</a:t>
                      </a:r>
                    </a:p>
                  </a:txBody>
                  <a:tcPr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379271918"/>
                  </a:ext>
                </a:extLst>
              </a:tr>
              <a:tr h="152441">
                <a:tc>
                  <a:txBody>
                    <a:bodyPr/>
                    <a:lstStyle/>
                    <a:p>
                      <a:pPr algn="l" fontAlgn="b"/>
                      <a:r>
                        <a:rPr lang="en-US" sz="1600" b="0" i="0" u="none" strike="noStrike" dirty="0">
                          <a:solidFill>
                            <a:srgbClr val="000000"/>
                          </a:solidFill>
                          <a:effectLst/>
                          <a:latin typeface="Calibri" panose="020F0502020204030204" pitchFamily="34" charset="0"/>
                        </a:rPr>
                        <a:t>301-Operating Expenses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4,484,155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8,005,438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56%</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11646538"/>
                  </a:ext>
                </a:extLst>
              </a:tr>
              <a:tr h="152441">
                <a:tc>
                  <a:txBody>
                    <a:bodyPr/>
                    <a:lstStyle/>
                    <a:p>
                      <a:pPr algn="l" fontAlgn="b"/>
                      <a:r>
                        <a:rPr lang="en-US" sz="1600" b="0" i="0" u="none" strike="noStrike">
                          <a:solidFill>
                            <a:srgbClr val="000000"/>
                          </a:solidFill>
                          <a:effectLst/>
                          <a:latin typeface="Calibri" panose="020F0502020204030204" pitchFamily="34" charset="0"/>
                        </a:rPr>
                        <a:t>303-Vehicle Purchases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0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0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63597475"/>
                  </a:ext>
                </a:extLst>
              </a:tr>
              <a:tr h="152441">
                <a:tc>
                  <a:txBody>
                    <a:bodyPr/>
                    <a:lstStyle/>
                    <a:p>
                      <a:pPr algn="l" fontAlgn="b"/>
                      <a:r>
                        <a:rPr lang="en-US" sz="1600" b="0" i="0" u="none" strike="noStrike">
                          <a:solidFill>
                            <a:srgbClr val="000000"/>
                          </a:solidFill>
                          <a:effectLst/>
                          <a:latin typeface="Calibri" panose="020F0502020204030204" pitchFamily="34" charset="0"/>
                        </a:rPr>
                        <a:t>304-Equipment</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1,528,954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176,754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865%</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37364984"/>
                  </a:ext>
                </a:extLst>
              </a:tr>
              <a:tr h="152441">
                <a:tc>
                  <a:txBody>
                    <a:bodyPr/>
                    <a:lstStyle/>
                    <a:p>
                      <a:pPr algn="l" fontAlgn="b"/>
                      <a:r>
                        <a:rPr lang="en-US" sz="1600" b="0" i="0" u="none" strike="noStrike">
                          <a:solidFill>
                            <a:srgbClr val="000000"/>
                          </a:solidFill>
                          <a:effectLst/>
                          <a:latin typeface="Calibri" panose="020F0502020204030204" pitchFamily="34" charset="0"/>
                        </a:rPr>
                        <a:t>305-Computer Charges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3,308,648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6,235,629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53%</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52070188"/>
                  </a:ext>
                </a:extLst>
              </a:tr>
              <a:tr h="152441">
                <a:tc>
                  <a:txBody>
                    <a:bodyPr/>
                    <a:lstStyle/>
                    <a:p>
                      <a:pPr algn="l" fontAlgn="b"/>
                      <a:r>
                        <a:rPr lang="en-US" sz="1600" b="0" i="0" u="none" strike="noStrike">
                          <a:solidFill>
                            <a:srgbClr val="000000"/>
                          </a:solidFill>
                          <a:effectLst/>
                          <a:latin typeface="Calibri" panose="020F0502020204030204" pitchFamily="34" charset="0"/>
                        </a:rPr>
                        <a:t>306-Real Estate Rentals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6,060,136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10,148,556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60%</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10459010"/>
                  </a:ext>
                </a:extLst>
              </a:tr>
              <a:tr h="152441">
                <a:tc>
                  <a:txBody>
                    <a:bodyPr/>
                    <a:lstStyle/>
                    <a:p>
                      <a:pPr algn="l" fontAlgn="b"/>
                      <a:r>
                        <a:rPr lang="en-US" sz="1600" b="0" i="0" u="none" strike="noStrike">
                          <a:solidFill>
                            <a:srgbClr val="000000"/>
                          </a:solidFill>
                          <a:effectLst/>
                          <a:latin typeface="Calibri" panose="020F0502020204030204" pitchFamily="34" charset="0"/>
                        </a:rPr>
                        <a:t>307-Telecommunications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1,546,232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2,229,910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69%</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70074792"/>
                  </a:ext>
                </a:extLst>
              </a:tr>
              <a:tr h="152441">
                <a:tc>
                  <a:txBody>
                    <a:bodyPr/>
                    <a:lstStyle/>
                    <a:p>
                      <a:pPr algn="l" fontAlgn="b"/>
                      <a:r>
                        <a:rPr lang="en-US" sz="1600" b="0" i="0" u="none" strike="noStrike">
                          <a:solidFill>
                            <a:srgbClr val="000000"/>
                          </a:solidFill>
                          <a:effectLst/>
                          <a:latin typeface="Calibri" panose="020F0502020204030204" pitchFamily="34" charset="0"/>
                        </a:rPr>
                        <a:t>309-Capital Outlay</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388,851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53,846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722%</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14326533"/>
                  </a:ext>
                </a:extLst>
              </a:tr>
              <a:tr h="152441">
                <a:tc>
                  <a:txBody>
                    <a:bodyPr/>
                    <a:lstStyle/>
                    <a:p>
                      <a:pPr algn="l" fontAlgn="b"/>
                      <a:r>
                        <a:rPr lang="en-US" sz="1600" b="0" i="0" u="none" strike="noStrike">
                          <a:solidFill>
                            <a:srgbClr val="000000"/>
                          </a:solidFill>
                          <a:effectLst/>
                          <a:latin typeface="Calibri" panose="020F0502020204030204" pitchFamily="34" charset="0"/>
                        </a:rPr>
                        <a:t>312-Contractual Services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15,049,268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15,751,818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96%</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9263504"/>
                  </a:ext>
                </a:extLst>
              </a:tr>
              <a:tr h="152441">
                <a:tc>
                  <a:txBody>
                    <a:bodyPr/>
                    <a:lstStyle/>
                    <a:p>
                      <a:pPr algn="l" fontAlgn="b"/>
                      <a:r>
                        <a:rPr lang="en-US" sz="1600" b="0" i="0" u="none" strike="noStrike">
                          <a:solidFill>
                            <a:srgbClr val="000000"/>
                          </a:solidFill>
                          <a:effectLst/>
                          <a:latin typeface="Calibri" panose="020F0502020204030204" pitchFamily="34" charset="0"/>
                        </a:rPr>
                        <a:t>314-Transfers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0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40,916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0%</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44378699"/>
                  </a:ext>
                </a:extLst>
              </a:tr>
              <a:tr h="152441">
                <a:tc>
                  <a:txBody>
                    <a:bodyPr/>
                    <a:lstStyle/>
                    <a:p>
                      <a:pPr algn="l" fontAlgn="b"/>
                      <a:r>
                        <a:rPr lang="en-US" sz="1600" b="0" i="0" u="none" strike="noStrike">
                          <a:solidFill>
                            <a:srgbClr val="000000"/>
                          </a:solidFill>
                          <a:effectLst/>
                          <a:latin typeface="Calibri" panose="020F0502020204030204" pitchFamily="34" charset="0"/>
                        </a:rPr>
                        <a:t>315-Grants and Benefits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21,403,004 </a:t>
                      </a:r>
                    </a:p>
                  </a:txBody>
                  <a:tcPr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r" fontAlgn="b"/>
                      <a:r>
                        <a:rPr lang="en-US" sz="1600" b="0" i="0" u="none" strike="noStrike" dirty="0">
                          <a:solidFill>
                            <a:srgbClr val="000000"/>
                          </a:solidFill>
                          <a:effectLst/>
                          <a:latin typeface="Calibri" panose="020F0502020204030204" pitchFamily="34" charset="0"/>
                        </a:rPr>
                        <a:t>46,849,802 </a:t>
                      </a:r>
                    </a:p>
                  </a:txBody>
                  <a:tcPr marT="0" marB="0" anchor="b">
                    <a:lnL>
                      <a:noFill/>
                    </a:lnL>
                    <a:lnR>
                      <a:noFill/>
                    </a:lnR>
                    <a:lnT>
                      <a:noFill/>
                    </a:lnT>
                    <a:lnB>
                      <a:noFill/>
                    </a:lnB>
                  </a:tcPr>
                </a:tc>
                <a:tc>
                  <a:txBody>
                    <a:bodyPr/>
                    <a:lstStyle/>
                    <a:p>
                      <a:pPr algn="ctr" fontAlgn="b"/>
                      <a:r>
                        <a:rPr lang="en-US" sz="1600" b="0" i="0" u="none" strike="noStrike" dirty="0">
                          <a:solidFill>
                            <a:srgbClr val="000000"/>
                          </a:solidFill>
                          <a:effectLst/>
                          <a:latin typeface="Calibri" panose="020F0502020204030204" pitchFamily="34" charset="0"/>
                        </a:rPr>
                        <a:t>46%</a:t>
                      </a:r>
                    </a:p>
                  </a:txBody>
                  <a:tcPr marT="0" marB="0" anchor="b">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93053445"/>
                  </a:ext>
                </a:extLst>
              </a:tr>
              <a:tr h="152441">
                <a:tc>
                  <a:txBody>
                    <a:bodyPr/>
                    <a:lstStyle/>
                    <a:p>
                      <a:pPr algn="l" fontAlgn="b"/>
                      <a:r>
                        <a:rPr lang="en-US" sz="1600" b="0" i="0" u="none" strike="noStrike">
                          <a:solidFill>
                            <a:srgbClr val="000000"/>
                          </a:solidFill>
                          <a:effectLst/>
                          <a:latin typeface="Calibri" panose="020F0502020204030204" pitchFamily="34" charset="0"/>
                        </a:rPr>
                        <a:t>319-Other</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b"/>
                      <a:r>
                        <a:rPr lang="en-US" sz="1600" b="0" i="0" u="none" strike="noStrike" dirty="0">
                          <a:solidFill>
                            <a:srgbClr val="000000"/>
                          </a:solidFill>
                          <a:effectLst/>
                          <a:latin typeface="Calibri" panose="020F0502020204030204" pitchFamily="34" charset="0"/>
                        </a:rPr>
                        <a:t>513,608 </a:t>
                      </a:r>
                    </a:p>
                  </a:txBody>
                  <a:tcPr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r" fontAlgn="b"/>
                      <a:r>
                        <a:rPr lang="en-US" sz="1600" b="0" i="0" u="none" strike="noStrike" dirty="0">
                          <a:solidFill>
                            <a:srgbClr val="000000"/>
                          </a:solidFill>
                          <a:effectLst/>
                          <a:latin typeface="Calibri" panose="020F0502020204030204" pitchFamily="34" charset="0"/>
                        </a:rPr>
                        <a:t>1,470,843 </a:t>
                      </a:r>
                    </a:p>
                  </a:txBody>
                  <a:tcPr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35%</a:t>
                      </a:r>
                    </a:p>
                  </a:txBody>
                  <a:tcPr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7743503"/>
                  </a:ext>
                </a:extLst>
              </a:tr>
              <a:tr h="158793">
                <a:tc>
                  <a:txBody>
                    <a:bodyPr/>
                    <a:lstStyle/>
                    <a:p>
                      <a:pPr algn="l" fontAlgn="b"/>
                      <a:r>
                        <a:rPr lang="en-US" sz="1600" b="0" i="0" u="none" strike="noStrike">
                          <a:solidFill>
                            <a:srgbClr val="000000"/>
                          </a:solidFill>
                          <a:effectLst/>
                          <a:latin typeface="Calibri" panose="020F0502020204030204" pitchFamily="34" charset="0"/>
                        </a:rPr>
                        <a:t>Total Expenditures</a:t>
                      </a:r>
                    </a:p>
                  </a:txBody>
                  <a:tcPr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600" b="0" i="0" u="none" strike="noStrike" dirty="0">
                          <a:solidFill>
                            <a:srgbClr val="000000"/>
                          </a:solidFill>
                          <a:effectLst/>
                          <a:latin typeface="Calibri" panose="020F0502020204030204" pitchFamily="34" charset="0"/>
                        </a:rPr>
                        <a:t>$105,652,687 </a:t>
                      </a:r>
                    </a:p>
                  </a:txBody>
                  <a:tcPr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1600" b="0" i="0" u="none" strike="noStrike">
                          <a:solidFill>
                            <a:srgbClr val="000000"/>
                          </a:solidFill>
                          <a:effectLst/>
                          <a:latin typeface="Calibri" panose="020F0502020204030204" pitchFamily="34" charset="0"/>
                        </a:rPr>
                        <a:t>$176,078,113 </a:t>
                      </a:r>
                    </a:p>
                  </a:txBody>
                  <a:tcPr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60%</a:t>
                      </a:r>
                    </a:p>
                  </a:txBody>
                  <a:tcPr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extLst>
                  <a:ext uri="{0D108BD9-81ED-4DB2-BD59-A6C34878D82A}">
                    <a16:rowId xmlns:a16="http://schemas.microsoft.com/office/drawing/2014/main" val="2294545669"/>
                  </a:ext>
                </a:extLst>
              </a:tr>
            </a:tbl>
          </a:graphicData>
        </a:graphic>
      </p:graphicFrame>
    </p:spTree>
    <p:extLst>
      <p:ext uri="{BB962C8B-B14F-4D97-AF65-F5344CB8AC3E}">
        <p14:creationId xmlns:p14="http://schemas.microsoft.com/office/powerpoint/2010/main" val="1646000727"/>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292662"/>
          </a:xfrm>
          <a:prstGeom prst="rect">
            <a:avLst/>
          </a:prstGeom>
          <a:noFill/>
        </p:spPr>
        <p:txBody>
          <a:bodyPr wrap="square" rtlCol="0">
            <a:spAutoFit/>
          </a:bodyPr>
          <a:lstStyle/>
          <a:p>
            <a:pPr defTabSz="685800">
              <a:defRPr/>
            </a:pPr>
            <a:r>
              <a:rPr lang="en-US" sz="3000" b="1" dirty="0">
                <a:solidFill>
                  <a:prstClr val="black"/>
                </a:solidFill>
                <a:latin typeface="Calibri" panose="020F0502020204030204"/>
              </a:rPr>
              <a:t>VR Reorganization </a:t>
            </a:r>
            <a:r>
              <a:rPr lang="en-US" sz="3000" b="1" dirty="0" smtClean="0">
                <a:solidFill>
                  <a:prstClr val="black"/>
                </a:solidFill>
                <a:latin typeface="Calibri" panose="020F0502020204030204"/>
              </a:rPr>
              <a:t>Impact and Updates</a:t>
            </a:r>
          </a:p>
          <a:p>
            <a:pPr defTabSz="685800">
              <a:defRPr/>
            </a:pPr>
            <a:r>
              <a:rPr lang="en-US" sz="2800" b="1" dirty="0" smtClean="0">
                <a:solidFill>
                  <a:prstClr val="black"/>
                </a:solidFill>
                <a:latin typeface="Calibri" panose="020F0502020204030204"/>
              </a:rPr>
              <a:t>Christine Fleming, Director of Vocational Rehabilitation</a:t>
            </a:r>
          </a:p>
          <a:p>
            <a:pPr defTabSz="685800">
              <a:defRPr/>
            </a:pPr>
            <a:r>
              <a:rPr lang="en-US" sz="2000" b="1" dirty="0" smtClean="0">
                <a:solidFill>
                  <a:prstClr val="black"/>
                </a:solidFill>
                <a:latin typeface="Calibri" panose="020F0502020204030204"/>
                <a:hlinkClick r:id="rId3"/>
              </a:rPr>
              <a:t>christine.fleming@gvs.ga.gov</a:t>
            </a:r>
            <a:r>
              <a:rPr lang="en-US" sz="2000" b="1" dirty="0" smtClean="0">
                <a:solidFill>
                  <a:prstClr val="black"/>
                </a:solidFill>
                <a:latin typeface="Calibri" panose="020F0502020204030204"/>
              </a:rPr>
              <a:t>  </a:t>
            </a:r>
            <a:endParaRPr lang="en-US" sz="2000" b="1" dirty="0">
              <a:solidFill>
                <a:prstClr val="black"/>
              </a:solidFill>
              <a:latin typeface="Calibri" panose="020F0502020204030204"/>
            </a:endParaRPr>
          </a:p>
        </p:txBody>
      </p:sp>
    </p:spTree>
    <p:extLst>
      <p:ext uri="{BB962C8B-B14F-4D97-AF65-F5344CB8AC3E}">
        <p14:creationId xmlns:p14="http://schemas.microsoft.com/office/powerpoint/2010/main" val="33087328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58462" y="351693"/>
            <a:ext cx="6046854" cy="998806"/>
          </a:xfrm>
        </p:spPr>
        <p:txBody>
          <a:bodyPr>
            <a:noAutofit/>
          </a:bodyPr>
          <a:lstStyle/>
          <a:p>
            <a:r>
              <a:rPr lang="en-US" sz="3200" b="1" dirty="0"/>
              <a:t>VR Reorganization Updates</a:t>
            </a:r>
            <a:br>
              <a:rPr lang="en-US" sz="3200" b="1" dirty="0"/>
            </a:br>
            <a:endParaRPr lang="en-US" sz="3200" b="1" dirty="0"/>
          </a:p>
        </p:txBody>
      </p:sp>
      <p:sp>
        <p:nvSpPr>
          <p:cNvPr id="3" name="Rectangle 2"/>
          <p:cNvSpPr/>
          <p:nvPr/>
        </p:nvSpPr>
        <p:spPr>
          <a:xfrm>
            <a:off x="1893743" y="1894229"/>
            <a:ext cx="6959312" cy="2954655"/>
          </a:xfrm>
          <a:prstGeom prst="rect">
            <a:avLst/>
          </a:prstGeom>
        </p:spPr>
        <p:txBody>
          <a:bodyPr wrap="square">
            <a:spAutoFit/>
          </a:bodyPr>
          <a:lstStyle/>
          <a:p>
            <a:pPr marL="214313" indent="-214313" defTabSz="685800">
              <a:buFont typeface="Arial" panose="020B0604020202020204" pitchFamily="34" charset="0"/>
              <a:buChar char="•"/>
              <a:defRPr/>
            </a:pPr>
            <a:r>
              <a:rPr lang="en-US" sz="2400" dirty="0">
                <a:solidFill>
                  <a:prstClr val="black"/>
                </a:solidFill>
                <a:latin typeface="Calibri" panose="020F0502020204030204"/>
              </a:rPr>
              <a:t>VR Reorganization </a:t>
            </a:r>
          </a:p>
          <a:p>
            <a:pPr marL="557213" lvl="1" indent="-214313" defTabSz="685800">
              <a:lnSpc>
                <a:spcPct val="200000"/>
              </a:lnSpc>
              <a:buFont typeface="Arial" panose="020B0604020202020204" pitchFamily="34" charset="0"/>
              <a:buChar char="•"/>
              <a:defRPr/>
            </a:pPr>
            <a:r>
              <a:rPr lang="en-US" dirty="0">
                <a:solidFill>
                  <a:prstClr val="black"/>
                </a:solidFill>
                <a:latin typeface="Calibri" panose="020F0502020204030204"/>
              </a:rPr>
              <a:t>Phase </a:t>
            </a:r>
            <a:r>
              <a:rPr lang="en-US" dirty="0" smtClean="0">
                <a:solidFill>
                  <a:prstClr val="black"/>
                </a:solidFill>
                <a:latin typeface="Calibri" panose="020F0502020204030204"/>
              </a:rPr>
              <a:t>1 – complete</a:t>
            </a:r>
          </a:p>
          <a:p>
            <a:pPr marL="557213" lvl="1" indent="-214313" defTabSz="685800">
              <a:lnSpc>
                <a:spcPct val="200000"/>
              </a:lnSpc>
              <a:buFont typeface="Arial" panose="020B0604020202020204" pitchFamily="34" charset="0"/>
              <a:buChar char="•"/>
              <a:defRPr/>
            </a:pPr>
            <a:r>
              <a:rPr lang="en-US" dirty="0" smtClean="0">
                <a:solidFill>
                  <a:prstClr val="black"/>
                </a:solidFill>
                <a:latin typeface="Calibri" panose="020F0502020204030204"/>
              </a:rPr>
              <a:t>Phase 2 – complete, accept </a:t>
            </a:r>
            <a:r>
              <a:rPr lang="en-US" dirty="0">
                <a:solidFill>
                  <a:prstClr val="black"/>
                </a:solidFill>
                <a:latin typeface="Calibri" panose="020F0502020204030204"/>
              </a:rPr>
              <a:t>budget and AWARE, restructure July 1</a:t>
            </a:r>
            <a:r>
              <a:rPr lang="en-US" baseline="30000" dirty="0">
                <a:solidFill>
                  <a:prstClr val="black"/>
                </a:solidFill>
                <a:latin typeface="Calibri" panose="020F0502020204030204"/>
              </a:rPr>
              <a:t>st</a:t>
            </a:r>
            <a:endParaRPr lang="en-US" dirty="0">
              <a:solidFill>
                <a:prstClr val="black"/>
              </a:solidFill>
              <a:latin typeface="Calibri" panose="020F0502020204030204"/>
            </a:endParaRPr>
          </a:p>
          <a:p>
            <a:pPr marL="557213" lvl="1" indent="-214313" defTabSz="685800">
              <a:lnSpc>
                <a:spcPct val="200000"/>
              </a:lnSpc>
              <a:buFont typeface="Arial" panose="020B0604020202020204" pitchFamily="34" charset="0"/>
              <a:buChar char="•"/>
              <a:defRPr/>
            </a:pPr>
            <a:r>
              <a:rPr lang="en-US" dirty="0">
                <a:solidFill>
                  <a:prstClr val="black"/>
                </a:solidFill>
                <a:latin typeface="Calibri" panose="020F0502020204030204"/>
              </a:rPr>
              <a:t>Phase 3 – training, position counts, office locations – analysis</a:t>
            </a:r>
          </a:p>
          <a:p>
            <a:pPr marL="557213" lvl="1" indent="-214313" defTabSz="685800">
              <a:lnSpc>
                <a:spcPct val="200000"/>
              </a:lnSpc>
              <a:buFont typeface="Arial" panose="020B0604020202020204" pitchFamily="34" charset="0"/>
              <a:buChar char="•"/>
              <a:defRPr/>
            </a:pPr>
            <a:r>
              <a:rPr lang="en-US" dirty="0">
                <a:solidFill>
                  <a:prstClr val="black"/>
                </a:solidFill>
                <a:latin typeface="Calibri" panose="020F0502020204030204"/>
              </a:rPr>
              <a:t>Phase 4 – culture, training, data driven - examination </a:t>
            </a:r>
          </a:p>
          <a:p>
            <a:pPr marL="342900" lvl="1" defTabSz="685800">
              <a:defRPr/>
            </a:pPr>
            <a:endParaRPr lang="en-US" dirty="0">
              <a:solidFill>
                <a:prstClr val="black"/>
              </a:solidFill>
              <a:latin typeface="Calibri" panose="020F0502020204030204"/>
            </a:endParaRPr>
          </a:p>
        </p:txBody>
      </p:sp>
    </p:spTree>
    <p:extLst>
      <p:ext uri="{BB962C8B-B14F-4D97-AF65-F5344CB8AC3E}">
        <p14:creationId xmlns:p14="http://schemas.microsoft.com/office/powerpoint/2010/main" val="1764733253"/>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93035" y="239151"/>
            <a:ext cx="5795888" cy="553998"/>
          </a:xfrm>
          <a:prstGeom prst="rect">
            <a:avLst/>
          </a:prstGeom>
        </p:spPr>
        <p:txBody>
          <a:bodyPr wrap="square">
            <a:spAutoFit/>
          </a:bodyPr>
          <a:lstStyle/>
          <a:p>
            <a:pPr algn="ctr" defTabSz="685800">
              <a:defRPr/>
            </a:pPr>
            <a:r>
              <a:rPr lang="en-US" sz="3000" b="1" dirty="0" smtClean="0">
                <a:solidFill>
                  <a:prstClr val="black"/>
                </a:solidFill>
                <a:latin typeface="+mj-lt"/>
              </a:rPr>
              <a:t> VR </a:t>
            </a:r>
            <a:r>
              <a:rPr lang="en-US" sz="3000" b="1" dirty="0">
                <a:solidFill>
                  <a:prstClr val="black"/>
                </a:solidFill>
                <a:latin typeface="+mj-lt"/>
              </a:rPr>
              <a:t>Program Re-Organization</a:t>
            </a:r>
            <a:endParaRPr lang="en-US" sz="1350" b="1" dirty="0">
              <a:solidFill>
                <a:prstClr val="black"/>
              </a:solidFill>
              <a:latin typeface="+mj-lt"/>
            </a:endParaRPr>
          </a:p>
        </p:txBody>
      </p:sp>
      <p:sp>
        <p:nvSpPr>
          <p:cNvPr id="3" name="Rectangle 2"/>
          <p:cNvSpPr/>
          <p:nvPr/>
        </p:nvSpPr>
        <p:spPr>
          <a:xfrm>
            <a:off x="2475412" y="2405200"/>
            <a:ext cx="5349239" cy="738664"/>
          </a:xfrm>
          <a:prstGeom prst="rect">
            <a:avLst/>
          </a:prstGeom>
        </p:spPr>
        <p:txBody>
          <a:bodyPr wrap="square">
            <a:spAutoFit/>
          </a:bodyPr>
          <a:lstStyle/>
          <a:p>
            <a:pPr defTabSz="685800">
              <a:defRPr/>
            </a:pPr>
            <a:endParaRPr lang="en-US" sz="15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685800">
              <a:defRPr/>
            </a:pPr>
            <a:endParaRPr lang="en-US" sz="13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defTabSz="685800">
              <a:defRPr/>
            </a:pPr>
            <a:endParaRPr lang="en-US" sz="135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Diagram 6"/>
          <p:cNvGraphicFramePr/>
          <p:nvPr>
            <p:extLst>
              <p:ext uri="{D42A27DB-BD31-4B8C-83A1-F6EECF244321}">
                <p14:modId xmlns:p14="http://schemas.microsoft.com/office/powerpoint/2010/main" val="535761763"/>
              </p:ext>
            </p:extLst>
          </p:nvPr>
        </p:nvGraphicFramePr>
        <p:xfrm>
          <a:off x="2293034" y="1603717"/>
          <a:ext cx="5795889" cy="32557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3108662" y="5199300"/>
            <a:ext cx="4715989" cy="1077218"/>
          </a:xfrm>
          <a:prstGeom prst="rect">
            <a:avLst/>
          </a:prstGeom>
          <a:noFill/>
        </p:spPr>
        <p:txBody>
          <a:bodyPr wrap="square" rtlCol="0">
            <a:spAutoFit/>
          </a:bodyPr>
          <a:lstStyle/>
          <a:p>
            <a:pPr defTabSz="685800"/>
            <a:r>
              <a:rPr lang="en-US" sz="1600" dirty="0">
                <a:solidFill>
                  <a:prstClr val="black"/>
                </a:solidFill>
                <a:latin typeface="Calibri" panose="020F0502020204030204"/>
              </a:rPr>
              <a:t>KPI’s, RSA Reporting, Internal Controls, Work Flow, Policy &amp; Procedure, Re-alignment of Positions, New Positions, Customer Focus, Quality Services, Outcomes, Accountability, etc. </a:t>
            </a:r>
          </a:p>
        </p:txBody>
      </p:sp>
    </p:spTree>
    <p:extLst>
      <p:ext uri="{BB962C8B-B14F-4D97-AF65-F5344CB8AC3E}">
        <p14:creationId xmlns:p14="http://schemas.microsoft.com/office/powerpoint/2010/main" val="251462335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495007" y="1072787"/>
            <a:ext cx="5133703" cy="300082"/>
          </a:xfrm>
          <a:prstGeom prst="rect">
            <a:avLst/>
          </a:prstGeom>
        </p:spPr>
        <p:txBody>
          <a:bodyPr wrap="square">
            <a:spAutoFit/>
          </a:bodyPr>
          <a:lstStyle/>
          <a:p>
            <a:pPr algn="ctr" defTabSz="685800">
              <a:defRPr/>
            </a:pPr>
            <a:r>
              <a:rPr lang="en-US" sz="1350" b="1" dirty="0">
                <a:solidFill>
                  <a:prstClr val="black"/>
                </a:solidFill>
                <a:latin typeface="Calibri" panose="020F0502020204030204"/>
              </a:rPr>
              <a:t>Reporting Structure Re-Alignment</a:t>
            </a:r>
          </a:p>
        </p:txBody>
      </p:sp>
      <p:pic>
        <p:nvPicPr>
          <p:cNvPr id="2" name="Picture 1"/>
          <p:cNvPicPr>
            <a:picLocks noChangeAspect="1"/>
          </p:cNvPicPr>
          <p:nvPr/>
        </p:nvPicPr>
        <p:blipFill>
          <a:blip r:embed="rId3"/>
          <a:stretch>
            <a:fillRect/>
          </a:stretch>
        </p:blipFill>
        <p:spPr>
          <a:xfrm>
            <a:off x="2363372" y="152198"/>
            <a:ext cx="6063175" cy="6361144"/>
          </a:xfrm>
          <a:prstGeom prst="rect">
            <a:avLst/>
          </a:prstGeom>
        </p:spPr>
      </p:pic>
    </p:spTree>
    <p:extLst>
      <p:ext uri="{BB962C8B-B14F-4D97-AF65-F5344CB8AC3E}">
        <p14:creationId xmlns:p14="http://schemas.microsoft.com/office/powerpoint/2010/main" val="718713446"/>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106590" y="2104268"/>
            <a:ext cx="1876682" cy="880310"/>
            <a:chOff x="7644714" y="1138372"/>
            <a:chExt cx="3336324" cy="1564994"/>
          </a:xfrm>
          <a:solidFill>
            <a:srgbClr val="D8D9DA"/>
          </a:solidFill>
        </p:grpSpPr>
        <p:sp>
          <p:nvSpPr>
            <p:cNvPr id="6" name="Rectangle 5"/>
            <p:cNvSpPr/>
            <p:nvPr/>
          </p:nvSpPr>
          <p:spPr>
            <a:xfrm>
              <a:off x="7644714" y="1138372"/>
              <a:ext cx="3336324" cy="156499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 name="TextBox 6"/>
            <p:cNvSpPr txBox="1"/>
            <p:nvPr/>
          </p:nvSpPr>
          <p:spPr>
            <a:xfrm>
              <a:off x="7778385" y="1228372"/>
              <a:ext cx="3068984" cy="1457264"/>
            </a:xfrm>
            <a:prstGeom prst="rect">
              <a:avLst/>
            </a:prstGeom>
            <a:noFill/>
          </p:spPr>
          <p:txBody>
            <a:bodyPr wrap="square" rtlCol="0">
              <a:spAutoFit/>
            </a:bodyPr>
            <a:lstStyle/>
            <a:p>
              <a:pPr algn="ctr" defTabSz="514350"/>
              <a:r>
                <a:rPr lang="en-US" sz="1013" dirty="0">
                  <a:solidFill>
                    <a:prstClr val="black"/>
                  </a:solidFill>
                  <a:latin typeface="Calibri" panose="020F0502020204030204"/>
                </a:rPr>
                <a:t>Director </a:t>
              </a:r>
            </a:p>
            <a:p>
              <a:pPr algn="ctr" defTabSz="514350"/>
              <a:r>
                <a:rPr lang="en-US" sz="1013" dirty="0">
                  <a:solidFill>
                    <a:prstClr val="black"/>
                  </a:solidFill>
                  <a:latin typeface="Calibri" panose="020F0502020204030204"/>
                </a:rPr>
                <a:t>of </a:t>
              </a:r>
            </a:p>
            <a:p>
              <a:pPr algn="ctr" defTabSz="514350"/>
              <a:r>
                <a:rPr lang="en-US" sz="1013" dirty="0">
                  <a:solidFill>
                    <a:prstClr val="black"/>
                  </a:solidFill>
                  <a:latin typeface="Calibri" panose="020F0502020204030204"/>
                </a:rPr>
                <a:t>Vocational Rehabilitation</a:t>
              </a:r>
            </a:p>
            <a:p>
              <a:pPr algn="ctr" defTabSz="514350"/>
              <a:endParaRPr lang="en-US" sz="675" dirty="0">
                <a:solidFill>
                  <a:prstClr val="black"/>
                </a:solidFill>
                <a:latin typeface="Calibri" panose="020F0502020204030204"/>
              </a:endParaRPr>
            </a:p>
            <a:p>
              <a:pPr algn="ctr" defTabSz="514350"/>
              <a:r>
                <a:rPr lang="en-US" sz="1013" b="1" dirty="0">
                  <a:solidFill>
                    <a:prstClr val="black"/>
                  </a:solidFill>
                  <a:latin typeface="Calibri" panose="020F0502020204030204"/>
                </a:rPr>
                <a:t>Dr. Christine Fleming</a:t>
              </a:r>
            </a:p>
          </p:txBody>
        </p:sp>
      </p:grpSp>
      <p:grpSp>
        <p:nvGrpSpPr>
          <p:cNvPr id="10" name="Group 9"/>
          <p:cNvGrpSpPr/>
          <p:nvPr/>
        </p:nvGrpSpPr>
        <p:grpSpPr>
          <a:xfrm>
            <a:off x="5316441" y="2123922"/>
            <a:ext cx="1074046" cy="858314"/>
            <a:chOff x="7644715" y="807310"/>
            <a:chExt cx="1909414" cy="1525892"/>
          </a:xfrm>
          <a:solidFill>
            <a:srgbClr val="D8D9DA"/>
          </a:solidFill>
        </p:grpSpPr>
        <p:sp>
          <p:nvSpPr>
            <p:cNvPr id="11" name="Rectangle 10"/>
            <p:cNvSpPr>
              <a:spLocks/>
            </p:cNvSpPr>
            <p:nvPr/>
          </p:nvSpPr>
          <p:spPr>
            <a:xfrm>
              <a:off x="7644715" y="807310"/>
              <a:ext cx="1909414" cy="1525892"/>
            </a:xfrm>
            <a:prstGeom prst="rect">
              <a:avLst/>
            </a:prstGeom>
            <a:solidFill>
              <a:srgbClr val="F4760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 name="TextBox 11"/>
            <p:cNvSpPr txBox="1"/>
            <p:nvPr/>
          </p:nvSpPr>
          <p:spPr>
            <a:xfrm>
              <a:off x="7800475" y="1226011"/>
              <a:ext cx="1671782" cy="1026379"/>
            </a:xfrm>
            <a:prstGeom prst="rect">
              <a:avLst/>
            </a:prstGeom>
            <a:noFill/>
          </p:spPr>
          <p:txBody>
            <a:bodyPr wrap="square" rtlCol="0">
              <a:spAutoFit/>
            </a:bodyPr>
            <a:lstStyle/>
            <a:p>
              <a:pPr algn="ctr" defTabSz="514350"/>
              <a:r>
                <a:rPr lang="en-US" sz="788" dirty="0">
                  <a:solidFill>
                    <a:prstClr val="black"/>
                  </a:solidFill>
                  <a:latin typeface="Calibri" panose="020F0502020204030204"/>
                </a:rPr>
                <a:t>VR Business Analyst</a:t>
              </a:r>
            </a:p>
            <a:p>
              <a:pPr algn="ctr" defTabSz="514350"/>
              <a:endParaRPr lang="en-US" sz="788" dirty="0">
                <a:solidFill>
                  <a:prstClr val="black"/>
                </a:solidFill>
                <a:latin typeface="Calibri" panose="020F0502020204030204"/>
              </a:endParaRPr>
            </a:p>
            <a:p>
              <a:pPr algn="ctr" defTabSz="514350"/>
              <a:r>
                <a:rPr lang="en-US" sz="788" b="1" dirty="0">
                  <a:solidFill>
                    <a:prstClr val="black"/>
                  </a:solidFill>
                  <a:latin typeface="Calibri" panose="020F0502020204030204"/>
                </a:rPr>
                <a:t>Deidre Jackson</a:t>
              </a:r>
            </a:p>
          </p:txBody>
        </p:sp>
      </p:grpSp>
      <p:grpSp>
        <p:nvGrpSpPr>
          <p:cNvPr id="13" name="Group 12"/>
          <p:cNvGrpSpPr/>
          <p:nvPr/>
        </p:nvGrpSpPr>
        <p:grpSpPr>
          <a:xfrm>
            <a:off x="6723658" y="2111708"/>
            <a:ext cx="1074046" cy="860234"/>
            <a:chOff x="7644715" y="517222"/>
            <a:chExt cx="1909414" cy="1529304"/>
          </a:xfrm>
          <a:solidFill>
            <a:srgbClr val="D8D9DA"/>
          </a:solidFill>
        </p:grpSpPr>
        <p:sp>
          <p:nvSpPr>
            <p:cNvPr id="14" name="Rectangle 13"/>
            <p:cNvSpPr>
              <a:spLocks/>
            </p:cNvSpPr>
            <p:nvPr/>
          </p:nvSpPr>
          <p:spPr>
            <a:xfrm>
              <a:off x="7644715" y="517222"/>
              <a:ext cx="1909414" cy="1529304"/>
            </a:xfrm>
            <a:prstGeom prst="rect">
              <a:avLst/>
            </a:prstGeom>
            <a:solidFill>
              <a:srgbClr val="F4760A"/>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 name="TextBox 14"/>
            <p:cNvSpPr txBox="1"/>
            <p:nvPr/>
          </p:nvSpPr>
          <p:spPr>
            <a:xfrm>
              <a:off x="7800475" y="935920"/>
              <a:ext cx="167178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VR Business Analyst</a:t>
              </a:r>
            </a:p>
            <a:p>
              <a:pPr algn="ctr" defTabSz="514350"/>
              <a:endParaRPr lang="en-US" sz="788" dirty="0">
                <a:solidFill>
                  <a:prstClr val="black"/>
                </a:solidFill>
                <a:latin typeface="Calibri" panose="020F0502020204030204"/>
              </a:endParaRPr>
            </a:p>
            <a:p>
              <a:pPr algn="ctr" defTabSz="514350"/>
              <a:r>
                <a:rPr lang="en-US" sz="788" b="1" dirty="0">
                  <a:solidFill>
                    <a:prstClr val="black"/>
                  </a:solidFill>
                  <a:latin typeface="Calibri" panose="020F0502020204030204"/>
                </a:rPr>
                <a:t>VACANT</a:t>
              </a:r>
            </a:p>
          </p:txBody>
        </p:sp>
      </p:grpSp>
      <p:grpSp>
        <p:nvGrpSpPr>
          <p:cNvPr id="29" name="Group 28"/>
          <p:cNvGrpSpPr/>
          <p:nvPr/>
        </p:nvGrpSpPr>
        <p:grpSpPr>
          <a:xfrm>
            <a:off x="1421252" y="3771329"/>
            <a:ext cx="5226575" cy="870951"/>
            <a:chOff x="2148479" y="4797958"/>
            <a:chExt cx="9291689" cy="1548357"/>
          </a:xfrm>
        </p:grpSpPr>
        <p:grpSp>
          <p:nvGrpSpPr>
            <p:cNvPr id="17" name="Group 16"/>
            <p:cNvGrpSpPr/>
            <p:nvPr/>
          </p:nvGrpSpPr>
          <p:grpSpPr>
            <a:xfrm>
              <a:off x="2148479" y="4797958"/>
              <a:ext cx="1909414" cy="1548357"/>
              <a:chOff x="7644715" y="807309"/>
              <a:chExt cx="1909414" cy="1548357"/>
            </a:xfrm>
            <a:solidFill>
              <a:srgbClr val="D8D9DA"/>
            </a:solidFill>
          </p:grpSpPr>
          <p:sp>
            <p:nvSpPr>
              <p:cNvPr id="18" name="Rectangle 17"/>
              <p:cNvSpPr>
                <a:spLocks/>
              </p:cNvSpPr>
              <p:nvPr/>
            </p:nvSpPr>
            <p:spPr>
              <a:xfrm>
                <a:off x="7644715" y="807309"/>
                <a:ext cx="1909414" cy="1548357"/>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9" name="TextBox 18"/>
              <p:cNvSpPr txBox="1"/>
              <p:nvPr/>
            </p:nvSpPr>
            <p:spPr>
              <a:xfrm>
                <a:off x="7763529" y="1104432"/>
                <a:ext cx="1671784"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Assistant Director</a:t>
                </a:r>
              </a:p>
              <a:p>
                <a:pPr algn="ctr" defTabSz="514350"/>
                <a:r>
                  <a:rPr lang="en-US" sz="788" dirty="0">
                    <a:solidFill>
                      <a:prstClr val="black"/>
                    </a:solidFill>
                    <a:latin typeface="Calibri" panose="020F0502020204030204"/>
                  </a:rPr>
                  <a:t>Transition Services</a:t>
                </a:r>
              </a:p>
              <a:p>
                <a:pPr algn="ctr" defTabSz="514350"/>
                <a:r>
                  <a:rPr lang="en-US" sz="788" b="1" dirty="0">
                    <a:solidFill>
                      <a:prstClr val="black"/>
                    </a:solidFill>
                    <a:latin typeface="Calibri" panose="020F0502020204030204"/>
                  </a:rPr>
                  <a:t/>
                </a:r>
                <a:br>
                  <a:rPr lang="en-US" sz="788" b="1" dirty="0">
                    <a:solidFill>
                      <a:prstClr val="black"/>
                    </a:solidFill>
                    <a:latin typeface="Calibri" panose="020F0502020204030204"/>
                  </a:rPr>
                </a:br>
                <a:r>
                  <a:rPr lang="en-US" sz="788" b="1" dirty="0">
                    <a:solidFill>
                      <a:prstClr val="black"/>
                    </a:solidFill>
                    <a:latin typeface="Calibri" panose="020F0502020204030204"/>
                  </a:rPr>
                  <a:t>Jeffery Allen</a:t>
                </a:r>
              </a:p>
            </p:txBody>
          </p:sp>
        </p:grpSp>
        <p:grpSp>
          <p:nvGrpSpPr>
            <p:cNvPr id="20" name="Group 19"/>
            <p:cNvGrpSpPr/>
            <p:nvPr/>
          </p:nvGrpSpPr>
          <p:grpSpPr>
            <a:xfrm>
              <a:off x="4609237" y="4797958"/>
              <a:ext cx="1909414" cy="1548357"/>
              <a:chOff x="7644715" y="807309"/>
              <a:chExt cx="1909414" cy="1548357"/>
            </a:xfrm>
            <a:solidFill>
              <a:srgbClr val="D8D9DA"/>
            </a:solidFill>
          </p:grpSpPr>
          <p:sp>
            <p:nvSpPr>
              <p:cNvPr id="21" name="Rectangle 20"/>
              <p:cNvSpPr>
                <a:spLocks/>
              </p:cNvSpPr>
              <p:nvPr/>
            </p:nvSpPr>
            <p:spPr>
              <a:xfrm>
                <a:off x="7644715" y="807309"/>
                <a:ext cx="1909414" cy="1548357"/>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22" name="TextBox 21"/>
              <p:cNvSpPr txBox="1"/>
              <p:nvPr/>
            </p:nvSpPr>
            <p:spPr>
              <a:xfrm>
                <a:off x="7763529" y="1104432"/>
                <a:ext cx="1671784"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Assistant Director</a:t>
                </a:r>
              </a:p>
              <a:p>
                <a:pPr algn="ctr" defTabSz="514350"/>
                <a:r>
                  <a:rPr lang="en-US" sz="788" dirty="0">
                    <a:solidFill>
                      <a:prstClr val="black"/>
                    </a:solidFill>
                    <a:latin typeface="Calibri" panose="020F0502020204030204"/>
                  </a:rPr>
                  <a:t>Provider Management</a:t>
                </a:r>
              </a:p>
              <a:p>
                <a:pPr algn="ctr" defTabSz="514350"/>
                <a:r>
                  <a:rPr lang="en-US" sz="788" b="1" dirty="0">
                    <a:solidFill>
                      <a:prstClr val="black"/>
                    </a:solidFill>
                    <a:latin typeface="Calibri" panose="020F0502020204030204"/>
                  </a:rPr>
                  <a:t/>
                </a:r>
                <a:br>
                  <a:rPr lang="en-US" sz="788" b="1" dirty="0">
                    <a:solidFill>
                      <a:prstClr val="black"/>
                    </a:solidFill>
                    <a:latin typeface="Calibri" panose="020F0502020204030204"/>
                  </a:rPr>
                </a:br>
                <a:r>
                  <a:rPr lang="en-US" sz="788" b="1" dirty="0">
                    <a:solidFill>
                      <a:prstClr val="black"/>
                    </a:solidFill>
                    <a:latin typeface="Calibri" panose="020F0502020204030204"/>
                  </a:rPr>
                  <a:t>Sheila Pierce</a:t>
                </a:r>
              </a:p>
            </p:txBody>
          </p:sp>
        </p:grpSp>
        <p:grpSp>
          <p:nvGrpSpPr>
            <p:cNvPr id="23" name="Group 22"/>
            <p:cNvGrpSpPr/>
            <p:nvPr/>
          </p:nvGrpSpPr>
          <p:grpSpPr>
            <a:xfrm>
              <a:off x="7069995" y="4797958"/>
              <a:ext cx="1909414" cy="1548357"/>
              <a:chOff x="7644715" y="807309"/>
              <a:chExt cx="1909414" cy="1548357"/>
            </a:xfrm>
            <a:solidFill>
              <a:srgbClr val="D8D9DA"/>
            </a:solidFill>
          </p:grpSpPr>
          <p:sp>
            <p:nvSpPr>
              <p:cNvPr id="24" name="Rectangle 23"/>
              <p:cNvSpPr>
                <a:spLocks/>
              </p:cNvSpPr>
              <p:nvPr/>
            </p:nvSpPr>
            <p:spPr>
              <a:xfrm>
                <a:off x="7644715" y="807309"/>
                <a:ext cx="1909414" cy="1548357"/>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25" name="TextBox 24"/>
              <p:cNvSpPr txBox="1"/>
              <p:nvPr/>
            </p:nvSpPr>
            <p:spPr>
              <a:xfrm>
                <a:off x="7763529" y="1104432"/>
                <a:ext cx="1671784"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Assistant Director</a:t>
                </a:r>
              </a:p>
              <a:p>
                <a:pPr algn="ctr" defTabSz="514350"/>
                <a:r>
                  <a:rPr lang="en-US" sz="788" dirty="0">
                    <a:solidFill>
                      <a:prstClr val="black"/>
                    </a:solidFill>
                    <a:latin typeface="Calibri" panose="020F0502020204030204"/>
                  </a:rPr>
                  <a:t>Program Support</a:t>
                </a:r>
              </a:p>
              <a:p>
                <a:pPr algn="ctr" defTabSz="514350"/>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Julie O’Connor</a:t>
                </a:r>
              </a:p>
            </p:txBody>
          </p:sp>
        </p:grpSp>
        <p:grpSp>
          <p:nvGrpSpPr>
            <p:cNvPr id="26" name="Group 25"/>
            <p:cNvGrpSpPr/>
            <p:nvPr/>
          </p:nvGrpSpPr>
          <p:grpSpPr>
            <a:xfrm>
              <a:off x="9530754" y="4797958"/>
              <a:ext cx="1909414" cy="1548357"/>
              <a:chOff x="7644715" y="807309"/>
              <a:chExt cx="1909414" cy="1548357"/>
            </a:xfrm>
            <a:solidFill>
              <a:srgbClr val="D8D9DA"/>
            </a:solidFill>
          </p:grpSpPr>
          <p:sp>
            <p:nvSpPr>
              <p:cNvPr id="27" name="Rectangle 26"/>
              <p:cNvSpPr>
                <a:spLocks/>
              </p:cNvSpPr>
              <p:nvPr/>
            </p:nvSpPr>
            <p:spPr>
              <a:xfrm>
                <a:off x="7644715" y="807309"/>
                <a:ext cx="1909414" cy="1548357"/>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28" name="TextBox 27"/>
              <p:cNvSpPr txBox="1"/>
              <p:nvPr/>
            </p:nvSpPr>
            <p:spPr>
              <a:xfrm>
                <a:off x="7763529" y="1104432"/>
                <a:ext cx="1671784"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Assistant Director</a:t>
                </a:r>
              </a:p>
              <a:p>
                <a:pPr algn="ctr" defTabSz="514350"/>
                <a:r>
                  <a:rPr lang="en-US" sz="788" dirty="0">
                    <a:solidFill>
                      <a:prstClr val="black"/>
                    </a:solidFill>
                    <a:latin typeface="Calibri" panose="020F0502020204030204"/>
                  </a:rPr>
                  <a:t>Client Services</a:t>
                </a:r>
              </a:p>
              <a:p>
                <a:pPr algn="ctr" defTabSz="514350"/>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Paige Tidwell-Cason</a:t>
                </a:r>
              </a:p>
            </p:txBody>
          </p:sp>
        </p:grpSp>
      </p:grpSp>
      <p:cxnSp>
        <p:nvCxnSpPr>
          <p:cNvPr id="30" name="Elbow Connector 29"/>
          <p:cNvCxnSpPr>
            <a:stCxn id="18" idx="0"/>
            <a:endCxn id="6" idx="2"/>
          </p:cNvCxnSpPr>
          <p:nvPr/>
        </p:nvCxnSpPr>
        <p:spPr>
          <a:xfrm rot="5400000" flipH="1" flipV="1">
            <a:off x="2608227" y="2334626"/>
            <a:ext cx="786751" cy="208665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7" idx="0"/>
            <a:endCxn id="6" idx="2"/>
          </p:cNvCxnSpPr>
          <p:nvPr/>
        </p:nvCxnSpPr>
        <p:spPr>
          <a:xfrm rot="16200000" flipV="1">
            <a:off x="4684492" y="2345018"/>
            <a:ext cx="786751" cy="206587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21" idx="0"/>
            <a:endCxn id="6" idx="2"/>
          </p:cNvCxnSpPr>
          <p:nvPr/>
        </p:nvCxnSpPr>
        <p:spPr>
          <a:xfrm rot="5400000" flipH="1" flipV="1">
            <a:off x="3300315" y="3026714"/>
            <a:ext cx="786751" cy="70248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24" idx="0"/>
            <a:endCxn id="6" idx="2"/>
          </p:cNvCxnSpPr>
          <p:nvPr/>
        </p:nvCxnSpPr>
        <p:spPr>
          <a:xfrm rot="16200000" flipV="1">
            <a:off x="3992403" y="3037106"/>
            <a:ext cx="786751" cy="68169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a:stCxn id="14" idx="1"/>
            <a:endCxn id="11" idx="3"/>
          </p:cNvCxnSpPr>
          <p:nvPr/>
        </p:nvCxnSpPr>
        <p:spPr>
          <a:xfrm rot="10800000" flipV="1">
            <a:off x="6390489" y="2541825"/>
            <a:ext cx="333170" cy="960"/>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Elbow Connector 52"/>
          <p:cNvCxnSpPr>
            <a:stCxn id="11" idx="1"/>
            <a:endCxn id="6" idx="3"/>
          </p:cNvCxnSpPr>
          <p:nvPr/>
        </p:nvCxnSpPr>
        <p:spPr>
          <a:xfrm rot="10800000" flipV="1">
            <a:off x="4983273" y="2542785"/>
            <a:ext cx="333170" cy="1639"/>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1784867" y="2094692"/>
            <a:ext cx="1074046" cy="881478"/>
            <a:chOff x="7644715" y="807310"/>
            <a:chExt cx="1909414" cy="1525892"/>
          </a:xfrm>
          <a:solidFill>
            <a:srgbClr val="D8D9DA"/>
          </a:solidFill>
        </p:grpSpPr>
        <p:sp>
          <p:nvSpPr>
            <p:cNvPr id="32" name="Rectangle 31"/>
            <p:cNvSpPr>
              <a:spLocks/>
            </p:cNvSpPr>
            <p:nvPr/>
          </p:nvSpPr>
          <p:spPr>
            <a:xfrm>
              <a:off x="7644715" y="807310"/>
              <a:ext cx="1909414" cy="1525892"/>
            </a:xfrm>
            <a:prstGeom prst="rect">
              <a:avLst/>
            </a:prstGeom>
            <a:solidFill>
              <a:srgbClr val="00B0F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33" name="TextBox 32"/>
            <p:cNvSpPr txBox="1"/>
            <p:nvPr/>
          </p:nvSpPr>
          <p:spPr>
            <a:xfrm>
              <a:off x="7780758" y="1077813"/>
              <a:ext cx="1671782" cy="1061201"/>
            </a:xfrm>
            <a:prstGeom prst="rect">
              <a:avLst/>
            </a:prstGeom>
            <a:noFill/>
          </p:spPr>
          <p:txBody>
            <a:bodyPr wrap="square" rtlCol="0">
              <a:spAutoFit/>
            </a:bodyPr>
            <a:lstStyle/>
            <a:p>
              <a:pPr algn="ctr" defTabSz="514350"/>
              <a:r>
                <a:rPr lang="en-US" sz="788" dirty="0">
                  <a:solidFill>
                    <a:prstClr val="black"/>
                  </a:solidFill>
                  <a:latin typeface="Calibri" panose="020F0502020204030204"/>
                </a:rPr>
                <a:t>RWS/CSC</a:t>
              </a:r>
            </a:p>
            <a:p>
              <a:pPr algn="ctr" defTabSz="514350"/>
              <a:r>
                <a:rPr lang="en-US" sz="788" dirty="0">
                  <a:solidFill>
                    <a:prstClr val="black"/>
                  </a:solidFill>
                  <a:latin typeface="Calibri" panose="020F0502020204030204"/>
                </a:rPr>
                <a:t>Director of Residential Services </a:t>
              </a:r>
            </a:p>
            <a:p>
              <a:pPr algn="ctr" defTabSz="514350"/>
              <a:r>
                <a:rPr lang="en-US" sz="788" b="1" dirty="0" smtClean="0">
                  <a:solidFill>
                    <a:prstClr val="black"/>
                  </a:solidFill>
                  <a:latin typeface="Calibri" panose="020F0502020204030204"/>
                </a:rPr>
                <a:t>Lee </a:t>
              </a:r>
              <a:r>
                <a:rPr lang="en-US" sz="788" b="1" dirty="0">
                  <a:solidFill>
                    <a:prstClr val="black"/>
                  </a:solidFill>
                  <a:latin typeface="Calibri" panose="020F0502020204030204"/>
                </a:rPr>
                <a:t>Bryan</a:t>
              </a:r>
            </a:p>
          </p:txBody>
        </p:sp>
      </p:grpSp>
      <p:grpSp>
        <p:nvGrpSpPr>
          <p:cNvPr id="34" name="Group 33"/>
          <p:cNvGrpSpPr/>
          <p:nvPr/>
        </p:nvGrpSpPr>
        <p:grpSpPr>
          <a:xfrm>
            <a:off x="400691" y="2154894"/>
            <a:ext cx="1074046" cy="858314"/>
            <a:chOff x="7644715" y="807310"/>
            <a:chExt cx="1909414" cy="1525892"/>
          </a:xfrm>
          <a:solidFill>
            <a:srgbClr val="00B0F0"/>
          </a:solidFill>
        </p:grpSpPr>
        <p:sp>
          <p:nvSpPr>
            <p:cNvPr id="36" name="Rectangle 35"/>
            <p:cNvSpPr>
              <a:spLocks/>
            </p:cNvSpPr>
            <p:nvPr/>
          </p:nvSpPr>
          <p:spPr>
            <a:xfrm>
              <a:off x="7644715" y="807310"/>
              <a:ext cx="1909414" cy="1525892"/>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37" name="TextBox 36"/>
            <p:cNvSpPr txBox="1"/>
            <p:nvPr/>
          </p:nvSpPr>
          <p:spPr>
            <a:xfrm>
              <a:off x="7800475" y="1226011"/>
              <a:ext cx="1671782" cy="1026379"/>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BEP</a:t>
              </a:r>
            </a:p>
            <a:p>
              <a:pPr algn="ctr" defTabSz="514350"/>
              <a:r>
                <a:rPr lang="en-US" sz="788" dirty="0">
                  <a:solidFill>
                    <a:prstClr val="black"/>
                  </a:solidFill>
                  <a:latin typeface="Calibri" panose="020F0502020204030204"/>
                </a:rPr>
                <a:t>Director</a:t>
              </a:r>
            </a:p>
            <a:p>
              <a:pPr algn="ctr" defTabSz="514350"/>
              <a:endParaRPr lang="en-US" sz="788" dirty="0">
                <a:solidFill>
                  <a:prstClr val="black"/>
                </a:solidFill>
                <a:latin typeface="Calibri" panose="020F0502020204030204"/>
              </a:endParaRPr>
            </a:p>
            <a:p>
              <a:pPr algn="ctr" defTabSz="514350"/>
              <a:r>
                <a:rPr lang="en-US" sz="788" b="1" dirty="0">
                  <a:solidFill>
                    <a:prstClr val="black"/>
                  </a:solidFill>
                  <a:latin typeface="Calibri" panose="020F0502020204030204"/>
                </a:rPr>
                <a:t>Teresa Eggleston</a:t>
              </a:r>
            </a:p>
          </p:txBody>
        </p:sp>
      </p:grpSp>
      <p:cxnSp>
        <p:nvCxnSpPr>
          <p:cNvPr id="59" name="Elbow Connector 58"/>
          <p:cNvCxnSpPr/>
          <p:nvPr/>
        </p:nvCxnSpPr>
        <p:spPr>
          <a:xfrm rot="5400000" flipH="1" flipV="1">
            <a:off x="2608227" y="2334625"/>
            <a:ext cx="786751" cy="208665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Elbow Connector 59"/>
          <p:cNvCxnSpPr/>
          <p:nvPr/>
        </p:nvCxnSpPr>
        <p:spPr>
          <a:xfrm rot="5400000" flipH="1" flipV="1">
            <a:off x="2159802" y="1082136"/>
            <a:ext cx="222233" cy="2247347"/>
          </a:xfrm>
          <a:prstGeom prst="bentConnector3">
            <a:avLst>
              <a:gd name="adj1" fmla="val 22884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flipV="1">
            <a:off x="2848608" y="2390413"/>
            <a:ext cx="257980" cy="8823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1545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146509" y="1829871"/>
            <a:ext cx="855922" cy="870951"/>
            <a:chOff x="7660517" y="797370"/>
            <a:chExt cx="1521638" cy="1548357"/>
          </a:xfrm>
          <a:solidFill>
            <a:srgbClr val="D8D9DA"/>
          </a:solidFill>
        </p:grpSpPr>
        <p:sp>
          <p:nvSpPr>
            <p:cNvPr id="8" name="Rectangle 7"/>
            <p:cNvSpPr>
              <a:spLocks/>
            </p:cNvSpPr>
            <p:nvPr/>
          </p:nvSpPr>
          <p:spPr>
            <a:xfrm>
              <a:off x="7660517" y="797370"/>
              <a:ext cx="1521638" cy="1548357"/>
            </a:xfrm>
            <a:prstGeom prst="rect">
              <a:avLst/>
            </a:prstGeom>
            <a:solidFill>
              <a:srgbClr val="F9C4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 name="TextBox 8"/>
            <p:cNvSpPr txBox="1"/>
            <p:nvPr/>
          </p:nvSpPr>
          <p:spPr>
            <a:xfrm>
              <a:off x="7825489" y="1128129"/>
              <a:ext cx="125908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Admin Assistant II</a:t>
              </a:r>
            </a:p>
            <a:p>
              <a:pPr algn="ctr" defTabSz="514350"/>
              <a:r>
                <a:rPr lang="en-US" sz="788" b="1" dirty="0">
                  <a:solidFill>
                    <a:prstClr val="black"/>
                  </a:solidFill>
                  <a:latin typeface="Calibri" panose="020F0502020204030204"/>
                </a:rPr>
                <a:t>Erica </a:t>
              </a:r>
            </a:p>
            <a:p>
              <a:pPr algn="ctr" defTabSz="514350"/>
              <a:r>
                <a:rPr lang="en-US" sz="788" b="1" dirty="0">
                  <a:solidFill>
                    <a:prstClr val="black"/>
                  </a:solidFill>
                  <a:latin typeface="Calibri" panose="020F0502020204030204"/>
                </a:rPr>
                <a:t>Shedd</a:t>
              </a:r>
            </a:p>
          </p:txBody>
        </p:sp>
      </p:grpSp>
      <p:cxnSp>
        <p:nvCxnSpPr>
          <p:cNvPr id="31" name="Elbow Connector 30"/>
          <p:cNvCxnSpPr>
            <a:stCxn id="8" idx="2"/>
            <a:endCxn id="68" idx="0"/>
          </p:cNvCxnSpPr>
          <p:nvPr/>
        </p:nvCxnSpPr>
        <p:spPr>
          <a:xfrm rot="5400000">
            <a:off x="4362258" y="2912418"/>
            <a:ext cx="423806" cy="61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3635513" y="3124627"/>
            <a:ext cx="1876682" cy="880310"/>
            <a:chOff x="7644714" y="1138372"/>
            <a:chExt cx="3336324" cy="1564994"/>
          </a:xfrm>
          <a:solidFill>
            <a:srgbClr val="D8D9DA"/>
          </a:solidFill>
        </p:grpSpPr>
        <p:sp>
          <p:nvSpPr>
            <p:cNvPr id="68" name="Rectangle 67"/>
            <p:cNvSpPr/>
            <p:nvPr/>
          </p:nvSpPr>
          <p:spPr>
            <a:xfrm>
              <a:off x="7644714" y="1138372"/>
              <a:ext cx="3336324" cy="1564994"/>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69" name="TextBox 68"/>
            <p:cNvSpPr txBox="1"/>
            <p:nvPr/>
          </p:nvSpPr>
          <p:spPr>
            <a:xfrm>
              <a:off x="7778385" y="1366871"/>
              <a:ext cx="3068984" cy="1180152"/>
            </a:xfrm>
            <a:prstGeom prst="rect">
              <a:avLst/>
            </a:prstGeom>
            <a:noFill/>
          </p:spPr>
          <p:txBody>
            <a:bodyPr wrap="square" rtlCol="0">
              <a:spAutoFit/>
            </a:bodyPr>
            <a:lstStyle/>
            <a:p>
              <a:pPr algn="ctr" defTabSz="514350"/>
              <a:r>
                <a:rPr lang="en-US" sz="1013" dirty="0">
                  <a:solidFill>
                    <a:prstClr val="black"/>
                  </a:solidFill>
                  <a:latin typeface="Calibri" panose="020F0502020204030204"/>
                </a:rPr>
                <a:t>Assistant Director</a:t>
              </a:r>
            </a:p>
            <a:p>
              <a:pPr algn="ctr" defTabSz="514350"/>
              <a:r>
                <a:rPr lang="en-US" sz="1013" dirty="0">
                  <a:solidFill>
                    <a:prstClr val="black"/>
                  </a:solidFill>
                  <a:latin typeface="Calibri" panose="020F0502020204030204"/>
                </a:rPr>
                <a:t>Program Support</a:t>
              </a:r>
            </a:p>
            <a:p>
              <a:pPr algn="ctr" defTabSz="514350"/>
              <a:endParaRPr lang="en-US" sz="675" dirty="0">
                <a:solidFill>
                  <a:prstClr val="black"/>
                </a:solidFill>
                <a:latin typeface="Calibri" panose="020F0502020204030204"/>
              </a:endParaRPr>
            </a:p>
            <a:p>
              <a:pPr algn="ctr" defTabSz="514350"/>
              <a:r>
                <a:rPr lang="en-US" sz="1013" b="1" dirty="0">
                  <a:solidFill>
                    <a:prstClr val="black"/>
                  </a:solidFill>
                  <a:latin typeface="Calibri" panose="020F0502020204030204"/>
                </a:rPr>
                <a:t>Julie O’Connor</a:t>
              </a:r>
            </a:p>
          </p:txBody>
        </p:sp>
      </p:grpSp>
      <p:grpSp>
        <p:nvGrpSpPr>
          <p:cNvPr id="77" name="Group 76"/>
          <p:cNvGrpSpPr/>
          <p:nvPr/>
        </p:nvGrpSpPr>
        <p:grpSpPr>
          <a:xfrm>
            <a:off x="2371736" y="2011205"/>
            <a:ext cx="864908" cy="870951"/>
            <a:chOff x="7644715" y="807309"/>
            <a:chExt cx="1909414" cy="1548357"/>
          </a:xfrm>
          <a:solidFill>
            <a:srgbClr val="557FB6"/>
          </a:solidFill>
        </p:grpSpPr>
        <p:sp>
          <p:nvSpPr>
            <p:cNvPr id="87" name="Rectangle 86"/>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8" name="TextBox 87"/>
            <p:cNvSpPr txBox="1"/>
            <p:nvPr/>
          </p:nvSpPr>
          <p:spPr>
            <a:xfrm>
              <a:off x="7763529" y="908059"/>
              <a:ext cx="1671785" cy="1241936"/>
            </a:xfrm>
            <a:prstGeom prst="rect">
              <a:avLst/>
            </a:prstGeom>
            <a:solidFill>
              <a:srgbClr val="D9958F"/>
            </a:solidFill>
          </p:spPr>
          <p:txBody>
            <a:bodyPr wrap="square" rtlCol="0">
              <a:spAutoFit/>
            </a:bodyPr>
            <a:lstStyle/>
            <a:p>
              <a:pPr algn="ctr" defTabSz="514350"/>
              <a:r>
                <a:rPr lang="en-US" sz="788" dirty="0">
                  <a:solidFill>
                    <a:prstClr val="black"/>
                  </a:solidFill>
                  <a:latin typeface="Calibri" panose="020F0502020204030204"/>
                </a:rPr>
                <a:t>Strategic Initiatives Coordinator</a:t>
              </a:r>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Sharon </a:t>
              </a:r>
            </a:p>
            <a:p>
              <a:pPr algn="ctr" defTabSz="514350"/>
              <a:r>
                <a:rPr lang="en-US" sz="788" b="1" dirty="0">
                  <a:solidFill>
                    <a:prstClr val="black"/>
                  </a:solidFill>
                  <a:latin typeface="Calibri" panose="020F0502020204030204"/>
                </a:rPr>
                <a:t>DeMille</a:t>
              </a:r>
            </a:p>
          </p:txBody>
        </p:sp>
      </p:grpSp>
      <p:grpSp>
        <p:nvGrpSpPr>
          <p:cNvPr id="104" name="Group 103"/>
          <p:cNvGrpSpPr/>
          <p:nvPr/>
        </p:nvGrpSpPr>
        <p:grpSpPr>
          <a:xfrm>
            <a:off x="2371736" y="3118611"/>
            <a:ext cx="864908" cy="880276"/>
            <a:chOff x="7644715" y="807309"/>
            <a:chExt cx="1909414" cy="1564935"/>
          </a:xfrm>
          <a:solidFill>
            <a:srgbClr val="557FB6"/>
          </a:solidFill>
        </p:grpSpPr>
        <p:sp>
          <p:nvSpPr>
            <p:cNvPr id="105" name="Rectangle 104"/>
            <p:cNvSpPr>
              <a:spLocks/>
            </p:cNvSpPr>
            <p:nvPr/>
          </p:nvSpPr>
          <p:spPr>
            <a:xfrm>
              <a:off x="7644715" y="807309"/>
              <a:ext cx="1909414" cy="1564935"/>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6" name="TextBox 105"/>
            <p:cNvSpPr txBox="1"/>
            <p:nvPr/>
          </p:nvSpPr>
          <p:spPr>
            <a:xfrm>
              <a:off x="7763529" y="908057"/>
              <a:ext cx="1671785"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Employment Relations Coordinator</a:t>
              </a:r>
            </a:p>
            <a:p>
              <a:pPr algn="ctr" defTabSz="514350"/>
              <a:r>
                <a:rPr lang="en-US" sz="788" b="1" dirty="0">
                  <a:solidFill>
                    <a:prstClr val="black"/>
                  </a:solidFill>
                  <a:latin typeface="Calibri" panose="020F0502020204030204"/>
                </a:rPr>
                <a:t>Paul </a:t>
              </a:r>
            </a:p>
            <a:p>
              <a:pPr algn="ctr" defTabSz="514350"/>
              <a:r>
                <a:rPr lang="en-US" sz="788" b="1" dirty="0">
                  <a:solidFill>
                    <a:prstClr val="black"/>
                  </a:solidFill>
                  <a:latin typeface="Calibri" panose="020F0502020204030204"/>
                </a:rPr>
                <a:t>Workman</a:t>
              </a:r>
            </a:p>
          </p:txBody>
        </p:sp>
      </p:grpSp>
      <p:grpSp>
        <p:nvGrpSpPr>
          <p:cNvPr id="110" name="Group 109"/>
          <p:cNvGrpSpPr/>
          <p:nvPr/>
        </p:nvGrpSpPr>
        <p:grpSpPr>
          <a:xfrm>
            <a:off x="5794472" y="2021852"/>
            <a:ext cx="864908" cy="870951"/>
            <a:chOff x="7644715" y="807309"/>
            <a:chExt cx="1909414" cy="1548357"/>
          </a:xfrm>
          <a:solidFill>
            <a:srgbClr val="557FB6"/>
          </a:solidFill>
        </p:grpSpPr>
        <p:sp>
          <p:nvSpPr>
            <p:cNvPr id="111" name="Rectangle 110"/>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2" name="TextBox 111"/>
            <p:cNvSpPr txBox="1"/>
            <p:nvPr/>
          </p:nvSpPr>
          <p:spPr>
            <a:xfrm>
              <a:off x="7763529" y="893787"/>
              <a:ext cx="1671785"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and Development Coordinator</a:t>
              </a:r>
            </a:p>
            <a:p>
              <a:pPr algn="ctr" defTabSz="514350"/>
              <a:r>
                <a:rPr lang="en-US" sz="788" b="1" dirty="0">
                  <a:solidFill>
                    <a:prstClr val="black"/>
                  </a:solidFill>
                  <a:latin typeface="Calibri" panose="020F0502020204030204"/>
                </a:rPr>
                <a:t>Leah </a:t>
              </a:r>
            </a:p>
            <a:p>
              <a:pPr algn="ctr" defTabSz="514350"/>
              <a:r>
                <a:rPr lang="en-US" sz="788" b="1" dirty="0">
                  <a:solidFill>
                    <a:prstClr val="black"/>
                  </a:solidFill>
                  <a:latin typeface="Calibri" panose="020F0502020204030204"/>
                </a:rPr>
                <a:t>Kartovicky</a:t>
              </a:r>
            </a:p>
          </p:txBody>
        </p:sp>
      </p:grpSp>
      <p:grpSp>
        <p:nvGrpSpPr>
          <p:cNvPr id="116" name="Group 115"/>
          <p:cNvGrpSpPr/>
          <p:nvPr/>
        </p:nvGrpSpPr>
        <p:grpSpPr>
          <a:xfrm>
            <a:off x="2371735" y="4203106"/>
            <a:ext cx="864911" cy="876512"/>
            <a:chOff x="7660051" y="807309"/>
            <a:chExt cx="1909415" cy="1558243"/>
          </a:xfrm>
          <a:solidFill>
            <a:srgbClr val="557FB6"/>
          </a:solidFill>
        </p:grpSpPr>
        <p:sp>
          <p:nvSpPr>
            <p:cNvPr id="117" name="Rectangle 116"/>
            <p:cNvSpPr>
              <a:spLocks/>
            </p:cNvSpPr>
            <p:nvPr/>
          </p:nvSpPr>
          <p:spPr>
            <a:xfrm>
              <a:off x="7660051" y="807309"/>
              <a:ext cx="1909415"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8" name="TextBox 117"/>
            <p:cNvSpPr txBox="1"/>
            <p:nvPr/>
          </p:nvSpPr>
          <p:spPr>
            <a:xfrm>
              <a:off x="7763530" y="908059"/>
              <a:ext cx="1671784" cy="1457493"/>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Assistive Technology Services Coordinator</a:t>
              </a:r>
            </a:p>
            <a:p>
              <a:pPr algn="ctr" defTabSz="514350"/>
              <a:r>
                <a:rPr lang="en-US" sz="788" b="1" dirty="0">
                  <a:solidFill>
                    <a:prstClr val="black"/>
                  </a:solidFill>
                  <a:latin typeface="Calibri" panose="020F0502020204030204"/>
                </a:rPr>
                <a:t>Raj </a:t>
              </a:r>
            </a:p>
            <a:p>
              <a:pPr algn="ctr" defTabSz="514350"/>
              <a:r>
                <a:rPr lang="en-US" sz="788" b="1" dirty="0">
                  <a:solidFill>
                    <a:prstClr val="black"/>
                  </a:solidFill>
                  <a:latin typeface="Calibri" panose="020F0502020204030204"/>
                </a:rPr>
                <a:t>Pagadala</a:t>
              </a:r>
            </a:p>
          </p:txBody>
        </p:sp>
      </p:grpSp>
      <p:grpSp>
        <p:nvGrpSpPr>
          <p:cNvPr id="128" name="Group 127"/>
          <p:cNvGrpSpPr/>
          <p:nvPr/>
        </p:nvGrpSpPr>
        <p:grpSpPr>
          <a:xfrm>
            <a:off x="1272482" y="2111664"/>
            <a:ext cx="864909" cy="664636"/>
            <a:chOff x="8016514" y="714466"/>
            <a:chExt cx="1537616" cy="1181574"/>
          </a:xfrm>
          <a:solidFill>
            <a:srgbClr val="D8D9DA"/>
          </a:solidFill>
        </p:grpSpPr>
        <p:sp>
          <p:nvSpPr>
            <p:cNvPr id="129" name="Rectangle 128"/>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30" name="TextBox 129"/>
            <p:cNvSpPr txBox="1"/>
            <p:nvPr/>
          </p:nvSpPr>
          <p:spPr>
            <a:xfrm>
              <a:off x="8088907" y="828199"/>
              <a:ext cx="1344652" cy="810821"/>
            </a:xfrm>
            <a:prstGeom prst="rect">
              <a:avLst/>
            </a:prstGeom>
            <a:noFill/>
          </p:spPr>
          <p:txBody>
            <a:bodyPr wrap="square" rtlCol="0">
              <a:spAutoFit/>
            </a:bodyPr>
            <a:lstStyle/>
            <a:p>
              <a:pPr algn="ctr" defTabSz="514350"/>
              <a:r>
                <a:rPr lang="en-US" sz="788" dirty="0">
                  <a:solidFill>
                    <a:prstClr val="black"/>
                  </a:solidFill>
                  <a:latin typeface="Calibri" panose="020F0502020204030204"/>
                </a:rPr>
                <a:t>Specialty </a:t>
              </a:r>
            </a:p>
            <a:p>
              <a:pPr algn="ctr" defTabSz="514350"/>
              <a:r>
                <a:rPr lang="en-US" sz="788" dirty="0">
                  <a:solidFill>
                    <a:prstClr val="black"/>
                  </a:solidFill>
                  <a:latin typeface="Calibri" panose="020F0502020204030204"/>
                </a:rPr>
                <a:t>Counselors</a:t>
              </a:r>
            </a:p>
            <a:p>
              <a:pPr algn="ctr" defTabSz="514350"/>
              <a:r>
                <a:rPr lang="en-US" sz="788" b="1" dirty="0">
                  <a:solidFill>
                    <a:prstClr val="black"/>
                  </a:solidFill>
                  <a:latin typeface="Calibri" panose="020F0502020204030204"/>
                </a:rPr>
                <a:t>BH &amp; DD</a:t>
              </a:r>
            </a:p>
          </p:txBody>
        </p:sp>
      </p:grpSp>
      <p:cxnSp>
        <p:nvCxnSpPr>
          <p:cNvPr id="132" name="Elbow Connector 131"/>
          <p:cNvCxnSpPr>
            <a:stCxn id="87" idx="3"/>
            <a:endCxn id="68" idx="1"/>
          </p:cNvCxnSpPr>
          <p:nvPr/>
        </p:nvCxnSpPr>
        <p:spPr>
          <a:xfrm>
            <a:off x="3236644" y="2446683"/>
            <a:ext cx="398869" cy="111810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Elbow Connector 136"/>
          <p:cNvCxnSpPr>
            <a:stCxn id="105" idx="3"/>
            <a:endCxn id="68" idx="1"/>
          </p:cNvCxnSpPr>
          <p:nvPr/>
        </p:nvCxnSpPr>
        <p:spPr>
          <a:xfrm>
            <a:off x="3236644" y="3558748"/>
            <a:ext cx="398869" cy="603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Elbow Connector 139"/>
          <p:cNvCxnSpPr>
            <a:stCxn id="111" idx="2"/>
            <a:endCxn id="68" idx="3"/>
          </p:cNvCxnSpPr>
          <p:nvPr/>
        </p:nvCxnSpPr>
        <p:spPr>
          <a:xfrm rot="5400000">
            <a:off x="5533571" y="2871427"/>
            <a:ext cx="671980" cy="714731"/>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Elbow Connector 147"/>
          <p:cNvCxnSpPr>
            <a:stCxn id="117" idx="3"/>
            <a:endCxn id="68" idx="1"/>
          </p:cNvCxnSpPr>
          <p:nvPr/>
        </p:nvCxnSpPr>
        <p:spPr>
          <a:xfrm flipV="1">
            <a:off x="3236647" y="3564783"/>
            <a:ext cx="398867" cy="1073800"/>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Elbow Connector 155"/>
          <p:cNvCxnSpPr>
            <a:stCxn id="141" idx="1"/>
            <a:endCxn id="111" idx="3"/>
          </p:cNvCxnSpPr>
          <p:nvPr/>
        </p:nvCxnSpPr>
        <p:spPr>
          <a:xfrm rot="10800000">
            <a:off x="6659379" y="2457329"/>
            <a:ext cx="347232" cy="1142275"/>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9" name="Elbow Connector 158"/>
          <p:cNvCxnSpPr>
            <a:stCxn id="60" idx="1"/>
            <a:endCxn id="111" idx="3"/>
          </p:cNvCxnSpPr>
          <p:nvPr/>
        </p:nvCxnSpPr>
        <p:spPr>
          <a:xfrm rot="10800000">
            <a:off x="6659379" y="2457327"/>
            <a:ext cx="347232" cy="400605"/>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Elbow Connector 49"/>
          <p:cNvCxnSpPr>
            <a:stCxn id="129" idx="3"/>
            <a:endCxn id="87" idx="1"/>
          </p:cNvCxnSpPr>
          <p:nvPr/>
        </p:nvCxnSpPr>
        <p:spPr>
          <a:xfrm>
            <a:off x="2137392" y="2443981"/>
            <a:ext cx="234344" cy="2700"/>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3" name="Group 52"/>
          <p:cNvGrpSpPr/>
          <p:nvPr/>
        </p:nvGrpSpPr>
        <p:grpSpPr>
          <a:xfrm>
            <a:off x="1272482" y="3226413"/>
            <a:ext cx="864909" cy="664636"/>
            <a:chOff x="8016514" y="714466"/>
            <a:chExt cx="1537616" cy="1181574"/>
          </a:xfrm>
          <a:solidFill>
            <a:srgbClr val="D8D9DA"/>
          </a:solidFill>
        </p:grpSpPr>
        <p:sp>
          <p:nvSpPr>
            <p:cNvPr id="54" name="Rectangle 53"/>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55" name="TextBox 54"/>
            <p:cNvSpPr txBox="1"/>
            <p:nvPr/>
          </p:nvSpPr>
          <p:spPr>
            <a:xfrm>
              <a:off x="8088907" y="828199"/>
              <a:ext cx="1344652" cy="59526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Employment Specialists</a:t>
              </a:r>
              <a:endParaRPr lang="en-US" sz="788" b="1" dirty="0">
                <a:solidFill>
                  <a:prstClr val="black"/>
                </a:solidFill>
                <a:latin typeface="Calibri" panose="020F0502020204030204"/>
              </a:endParaRPr>
            </a:p>
          </p:txBody>
        </p:sp>
      </p:grpSp>
      <p:grpSp>
        <p:nvGrpSpPr>
          <p:cNvPr id="56" name="Group 55"/>
          <p:cNvGrpSpPr/>
          <p:nvPr/>
        </p:nvGrpSpPr>
        <p:grpSpPr>
          <a:xfrm>
            <a:off x="7006610" y="1783944"/>
            <a:ext cx="864909" cy="708101"/>
            <a:chOff x="8016514" y="714466"/>
            <a:chExt cx="1537616" cy="1258845"/>
          </a:xfrm>
          <a:solidFill>
            <a:srgbClr val="D8D9DA"/>
          </a:solidFill>
        </p:grpSpPr>
        <p:sp>
          <p:nvSpPr>
            <p:cNvPr id="57" name="Rectangle 56"/>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58" name="TextBox 57"/>
            <p:cNvSpPr txBox="1"/>
            <p:nvPr/>
          </p:nvSpPr>
          <p:spPr>
            <a:xfrm>
              <a:off x="8118786" y="731376"/>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&amp; Development Specialist</a:t>
              </a:r>
            </a:p>
            <a:p>
              <a:pPr algn="ctr" defTabSz="514350"/>
              <a:r>
                <a:rPr lang="en-US" sz="788" b="1" dirty="0">
                  <a:solidFill>
                    <a:prstClr val="black"/>
                  </a:solidFill>
                  <a:latin typeface="Calibri" panose="020F0502020204030204"/>
                </a:rPr>
                <a:t>Lora </a:t>
              </a:r>
            </a:p>
            <a:p>
              <a:pPr algn="ctr" defTabSz="514350"/>
              <a:r>
                <a:rPr lang="en-US" sz="788" b="1" dirty="0">
                  <a:solidFill>
                    <a:prstClr val="black"/>
                  </a:solidFill>
                  <a:latin typeface="Calibri" panose="020F0502020204030204"/>
                </a:rPr>
                <a:t>Raines</a:t>
              </a:r>
            </a:p>
          </p:txBody>
        </p:sp>
      </p:grpSp>
      <p:grpSp>
        <p:nvGrpSpPr>
          <p:cNvPr id="59" name="Group 58"/>
          <p:cNvGrpSpPr/>
          <p:nvPr/>
        </p:nvGrpSpPr>
        <p:grpSpPr>
          <a:xfrm>
            <a:off x="7006610" y="2525615"/>
            <a:ext cx="864909" cy="664636"/>
            <a:chOff x="8016514" y="714466"/>
            <a:chExt cx="1537616" cy="1181574"/>
          </a:xfrm>
          <a:solidFill>
            <a:srgbClr val="D8D9DA"/>
          </a:solidFill>
        </p:grpSpPr>
        <p:sp>
          <p:nvSpPr>
            <p:cNvPr id="60" name="Rectangle 59"/>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61" name="TextBox 60"/>
            <p:cNvSpPr txBox="1"/>
            <p:nvPr/>
          </p:nvSpPr>
          <p:spPr>
            <a:xfrm>
              <a:off x="8118786" y="742135"/>
              <a:ext cx="134465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&amp; Development Specialist</a:t>
              </a:r>
            </a:p>
            <a:p>
              <a:pPr algn="ctr" defTabSz="514350"/>
              <a:r>
                <a:rPr lang="en-US" sz="788" b="1" dirty="0">
                  <a:solidFill>
                    <a:prstClr val="black"/>
                  </a:solidFill>
                  <a:latin typeface="Calibri" panose="020F0502020204030204"/>
                </a:rPr>
                <a:t>Vacant</a:t>
              </a:r>
            </a:p>
          </p:txBody>
        </p:sp>
      </p:grpSp>
      <p:grpSp>
        <p:nvGrpSpPr>
          <p:cNvPr id="70" name="Group 69"/>
          <p:cNvGrpSpPr/>
          <p:nvPr/>
        </p:nvGrpSpPr>
        <p:grpSpPr>
          <a:xfrm>
            <a:off x="1272482" y="4306264"/>
            <a:ext cx="864909" cy="664636"/>
            <a:chOff x="8016514" y="714466"/>
            <a:chExt cx="1537616" cy="1181574"/>
          </a:xfrm>
          <a:solidFill>
            <a:srgbClr val="D8D9DA"/>
          </a:solidFill>
        </p:grpSpPr>
        <p:sp>
          <p:nvSpPr>
            <p:cNvPr id="71" name="Rectangle 70"/>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2" name="TextBox 71"/>
            <p:cNvSpPr txBox="1"/>
            <p:nvPr/>
          </p:nvSpPr>
          <p:spPr>
            <a:xfrm>
              <a:off x="8088907" y="828199"/>
              <a:ext cx="1344652" cy="59526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AWT</a:t>
              </a:r>
            </a:p>
            <a:p>
              <a:pPr algn="ctr" defTabSz="514350"/>
              <a:r>
                <a:rPr lang="en-US" sz="788" b="1" dirty="0">
                  <a:solidFill>
                    <a:prstClr val="black"/>
                  </a:solidFill>
                  <a:latin typeface="Calibri" panose="020F0502020204030204"/>
                </a:rPr>
                <a:t>Teams</a:t>
              </a:r>
            </a:p>
          </p:txBody>
        </p:sp>
      </p:grpSp>
      <p:cxnSp>
        <p:nvCxnSpPr>
          <p:cNvPr id="83" name="Elbow Connector 82"/>
          <p:cNvCxnSpPr>
            <a:stCxn id="57" idx="1"/>
            <a:endCxn id="111" idx="3"/>
          </p:cNvCxnSpPr>
          <p:nvPr/>
        </p:nvCxnSpPr>
        <p:spPr>
          <a:xfrm rot="10800000" flipV="1">
            <a:off x="6659379" y="2116261"/>
            <a:ext cx="347232" cy="341066"/>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p:cNvCxnSpPr>
            <a:stCxn id="54" idx="3"/>
            <a:endCxn id="105" idx="1"/>
          </p:cNvCxnSpPr>
          <p:nvPr/>
        </p:nvCxnSpPr>
        <p:spPr>
          <a:xfrm>
            <a:off x="2137392" y="3558732"/>
            <a:ext cx="234344" cy="17"/>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92" name="Elbow Connector 91"/>
          <p:cNvCxnSpPr>
            <a:stCxn id="71" idx="3"/>
            <a:endCxn id="117" idx="1"/>
          </p:cNvCxnSpPr>
          <p:nvPr/>
        </p:nvCxnSpPr>
        <p:spPr>
          <a:xfrm>
            <a:off x="2137392" y="4638582"/>
            <a:ext cx="234344" cy="1"/>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00" name="Group 99"/>
          <p:cNvGrpSpPr/>
          <p:nvPr/>
        </p:nvGrpSpPr>
        <p:grpSpPr>
          <a:xfrm>
            <a:off x="5794471" y="4187527"/>
            <a:ext cx="864908" cy="870951"/>
            <a:chOff x="7644715" y="807309"/>
            <a:chExt cx="1909414" cy="1548357"/>
          </a:xfrm>
          <a:solidFill>
            <a:srgbClr val="557FB6"/>
          </a:solidFill>
        </p:grpSpPr>
        <p:sp>
          <p:nvSpPr>
            <p:cNvPr id="101" name="Rectangle 100"/>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2" name="TextBox 101"/>
            <p:cNvSpPr txBox="1"/>
            <p:nvPr/>
          </p:nvSpPr>
          <p:spPr>
            <a:xfrm>
              <a:off x="7763529" y="893787"/>
              <a:ext cx="1671785"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Policy and Compliance Manager</a:t>
              </a:r>
            </a:p>
            <a:p>
              <a:pPr algn="ctr" defTabSz="514350"/>
              <a:r>
                <a:rPr lang="en-US" sz="788" b="1" dirty="0">
                  <a:solidFill>
                    <a:prstClr val="black"/>
                  </a:solidFill>
                  <a:latin typeface="Calibri" panose="020F0502020204030204"/>
                </a:rPr>
                <a:t>Jennifer </a:t>
              </a:r>
            </a:p>
            <a:p>
              <a:pPr algn="ctr" defTabSz="514350"/>
              <a:r>
                <a:rPr lang="en-US" sz="788" b="1" dirty="0">
                  <a:solidFill>
                    <a:prstClr val="black"/>
                  </a:solidFill>
                  <a:latin typeface="Calibri" panose="020F0502020204030204"/>
                </a:rPr>
                <a:t>Howell</a:t>
              </a:r>
            </a:p>
          </p:txBody>
        </p:sp>
      </p:grpSp>
      <p:grpSp>
        <p:nvGrpSpPr>
          <p:cNvPr id="103" name="Group 102"/>
          <p:cNvGrpSpPr/>
          <p:nvPr/>
        </p:nvGrpSpPr>
        <p:grpSpPr>
          <a:xfrm>
            <a:off x="3635513" y="4394421"/>
            <a:ext cx="864909" cy="719540"/>
            <a:chOff x="8016514" y="714466"/>
            <a:chExt cx="1537616" cy="1279181"/>
          </a:xfrm>
          <a:solidFill>
            <a:srgbClr val="D8D9DA"/>
          </a:solidFill>
        </p:grpSpPr>
        <p:sp>
          <p:nvSpPr>
            <p:cNvPr id="122" name="Rectangle 121"/>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3" name="TextBox 122"/>
            <p:cNvSpPr txBox="1"/>
            <p:nvPr/>
          </p:nvSpPr>
          <p:spPr>
            <a:xfrm>
              <a:off x="8112992" y="751712"/>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Policy and Appeals Advisor</a:t>
              </a:r>
            </a:p>
            <a:p>
              <a:pPr algn="ctr" defTabSz="514350"/>
              <a:r>
                <a:rPr lang="en-US" sz="788" b="1" dirty="0">
                  <a:solidFill>
                    <a:prstClr val="black"/>
                  </a:solidFill>
                  <a:latin typeface="Calibri" panose="020F0502020204030204"/>
                </a:rPr>
                <a:t>Laura </a:t>
              </a:r>
            </a:p>
            <a:p>
              <a:pPr algn="ctr" defTabSz="514350"/>
              <a:r>
                <a:rPr lang="en-US" sz="788" b="1" dirty="0">
                  <a:solidFill>
                    <a:prstClr val="black"/>
                  </a:solidFill>
                  <a:latin typeface="Calibri" panose="020F0502020204030204"/>
                </a:rPr>
                <a:t>Gall</a:t>
              </a:r>
            </a:p>
          </p:txBody>
        </p:sp>
      </p:grpSp>
      <p:grpSp>
        <p:nvGrpSpPr>
          <p:cNvPr id="131" name="Group 130"/>
          <p:cNvGrpSpPr/>
          <p:nvPr/>
        </p:nvGrpSpPr>
        <p:grpSpPr>
          <a:xfrm>
            <a:off x="4645590" y="4462172"/>
            <a:ext cx="864909" cy="698589"/>
            <a:chOff x="8013501" y="828199"/>
            <a:chExt cx="1537616" cy="1241936"/>
          </a:xfrm>
          <a:solidFill>
            <a:srgbClr val="D8D9DA"/>
          </a:solidFill>
        </p:grpSpPr>
        <p:sp>
          <p:nvSpPr>
            <p:cNvPr id="133" name="Rectangle 132"/>
            <p:cNvSpPr>
              <a:spLocks/>
            </p:cNvSpPr>
            <p:nvPr/>
          </p:nvSpPr>
          <p:spPr>
            <a:xfrm>
              <a:off x="8013501" y="837575"/>
              <a:ext cx="1537616" cy="1181573"/>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34" name="TextBox 133"/>
            <p:cNvSpPr txBox="1"/>
            <p:nvPr/>
          </p:nvSpPr>
          <p:spPr>
            <a:xfrm>
              <a:off x="8118786" y="828199"/>
              <a:ext cx="1344652" cy="1241936"/>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Policy and Appeals Advisor</a:t>
              </a:r>
            </a:p>
            <a:p>
              <a:pPr algn="ctr" defTabSz="514350"/>
              <a:r>
                <a:rPr lang="en-US" sz="788" b="1" dirty="0">
                  <a:solidFill>
                    <a:prstClr val="black"/>
                  </a:solidFill>
                  <a:latin typeface="Calibri" panose="020F0502020204030204"/>
                </a:rPr>
                <a:t>Sherry</a:t>
              </a:r>
            </a:p>
            <a:p>
              <a:pPr algn="ctr" defTabSz="514350"/>
              <a:r>
                <a:rPr lang="en-US" sz="788" b="1" dirty="0">
                  <a:solidFill>
                    <a:prstClr val="black"/>
                  </a:solidFill>
                  <a:latin typeface="Calibri" panose="020F0502020204030204"/>
                </a:rPr>
                <a:t>Harris</a:t>
              </a:r>
            </a:p>
          </p:txBody>
        </p:sp>
      </p:grpSp>
      <p:cxnSp>
        <p:nvCxnSpPr>
          <p:cNvPr id="135" name="Elbow Connector 134"/>
          <p:cNvCxnSpPr>
            <a:stCxn id="101" idx="0"/>
            <a:endCxn id="68" idx="2"/>
          </p:cNvCxnSpPr>
          <p:nvPr/>
        </p:nvCxnSpPr>
        <p:spPr>
          <a:xfrm rot="16200000" flipV="1">
            <a:off x="5309094" y="3269698"/>
            <a:ext cx="182591" cy="165307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Elbow Connector 135"/>
          <p:cNvCxnSpPr>
            <a:stCxn id="122" idx="2"/>
            <a:endCxn id="101" idx="2"/>
          </p:cNvCxnSpPr>
          <p:nvPr/>
        </p:nvCxnSpPr>
        <p:spPr>
          <a:xfrm rot="5400000" flipH="1" flipV="1">
            <a:off x="5147158" y="3979288"/>
            <a:ext cx="578" cy="2158958"/>
          </a:xfrm>
          <a:prstGeom prst="bentConnector3">
            <a:avLst>
              <a:gd name="adj1" fmla="val -2964980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Elbow Connector 137"/>
          <p:cNvCxnSpPr>
            <a:stCxn id="133" idx="2"/>
            <a:endCxn id="101" idx="2"/>
          </p:cNvCxnSpPr>
          <p:nvPr/>
        </p:nvCxnSpPr>
        <p:spPr>
          <a:xfrm rot="5400000" flipH="1" flipV="1">
            <a:off x="5615683" y="4520839"/>
            <a:ext cx="73603" cy="1148881"/>
          </a:xfrm>
          <a:prstGeom prst="bentConnector3">
            <a:avLst>
              <a:gd name="adj1" fmla="val -23294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7006610" y="3267285"/>
            <a:ext cx="864909" cy="664636"/>
            <a:chOff x="8016514" y="714466"/>
            <a:chExt cx="1537616" cy="1181574"/>
          </a:xfrm>
          <a:solidFill>
            <a:srgbClr val="D8D9DA"/>
          </a:solidFill>
        </p:grpSpPr>
        <p:sp>
          <p:nvSpPr>
            <p:cNvPr id="141" name="Rectangle 140"/>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2" name="TextBox 141"/>
            <p:cNvSpPr txBox="1"/>
            <p:nvPr/>
          </p:nvSpPr>
          <p:spPr>
            <a:xfrm>
              <a:off x="8118786" y="774409"/>
              <a:ext cx="134465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&amp; Development Specialist</a:t>
              </a:r>
            </a:p>
            <a:p>
              <a:pPr algn="ctr" defTabSz="514350"/>
              <a:r>
                <a:rPr lang="en-US" sz="788" b="1" dirty="0">
                  <a:solidFill>
                    <a:prstClr val="black"/>
                  </a:solidFill>
                  <a:latin typeface="Calibri" panose="020F0502020204030204"/>
                </a:rPr>
                <a:t>Vacant</a:t>
              </a:r>
            </a:p>
          </p:txBody>
        </p:sp>
      </p:grpSp>
      <p:grpSp>
        <p:nvGrpSpPr>
          <p:cNvPr id="143" name="Group 142"/>
          <p:cNvGrpSpPr/>
          <p:nvPr/>
        </p:nvGrpSpPr>
        <p:grpSpPr>
          <a:xfrm>
            <a:off x="7006610" y="4008956"/>
            <a:ext cx="864909" cy="664636"/>
            <a:chOff x="8016514" y="714466"/>
            <a:chExt cx="1537616" cy="1181574"/>
          </a:xfrm>
          <a:solidFill>
            <a:srgbClr val="D8D9DA"/>
          </a:solidFill>
        </p:grpSpPr>
        <p:sp>
          <p:nvSpPr>
            <p:cNvPr id="144" name="Rectangle 143"/>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6" name="TextBox 145"/>
            <p:cNvSpPr txBox="1"/>
            <p:nvPr/>
          </p:nvSpPr>
          <p:spPr>
            <a:xfrm>
              <a:off x="8118786" y="742135"/>
              <a:ext cx="134465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&amp; Development Specialist</a:t>
              </a:r>
            </a:p>
            <a:p>
              <a:pPr algn="ctr" defTabSz="514350"/>
              <a:r>
                <a:rPr lang="en-US" sz="788" b="1" dirty="0">
                  <a:solidFill>
                    <a:prstClr val="black"/>
                  </a:solidFill>
                  <a:latin typeface="Calibri" panose="020F0502020204030204"/>
                </a:rPr>
                <a:t>Vacant</a:t>
              </a:r>
            </a:p>
          </p:txBody>
        </p:sp>
      </p:grpSp>
      <p:cxnSp>
        <p:nvCxnSpPr>
          <p:cNvPr id="147" name="Elbow Connector 146"/>
          <p:cNvCxnSpPr>
            <a:stCxn id="144" idx="1"/>
            <a:endCxn id="111" idx="3"/>
          </p:cNvCxnSpPr>
          <p:nvPr/>
        </p:nvCxnSpPr>
        <p:spPr>
          <a:xfrm rot="10800000">
            <a:off x="6659379" y="2457328"/>
            <a:ext cx="347232" cy="1883946"/>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80516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896271" y="1755720"/>
            <a:ext cx="856000" cy="664636"/>
            <a:chOff x="7655250" y="797371"/>
            <a:chExt cx="1521777" cy="1181574"/>
          </a:xfrm>
          <a:solidFill>
            <a:srgbClr val="D8D9DA"/>
          </a:solidFill>
        </p:grpSpPr>
        <p:sp>
          <p:nvSpPr>
            <p:cNvPr id="8" name="Rectangle 7"/>
            <p:cNvSpPr>
              <a:spLocks/>
            </p:cNvSpPr>
            <p:nvPr/>
          </p:nvSpPr>
          <p:spPr>
            <a:xfrm>
              <a:off x="7655250" y="797371"/>
              <a:ext cx="1521777" cy="1181574"/>
            </a:xfrm>
            <a:prstGeom prst="rect">
              <a:avLst/>
            </a:prstGeom>
            <a:solidFill>
              <a:srgbClr val="F9C4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 name="TextBox 8"/>
            <p:cNvSpPr txBox="1"/>
            <p:nvPr/>
          </p:nvSpPr>
          <p:spPr>
            <a:xfrm>
              <a:off x="7790701" y="929787"/>
              <a:ext cx="1259080"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Admin Assistant II</a:t>
              </a:r>
            </a:p>
            <a:p>
              <a:pPr algn="ctr" defTabSz="514350"/>
              <a:r>
                <a:rPr lang="en-US" sz="788" b="1" dirty="0">
                  <a:solidFill>
                    <a:prstClr val="black"/>
                  </a:solidFill>
                  <a:latin typeface="Calibri" panose="020F0502020204030204"/>
                </a:rPr>
                <a:t>Sharon</a:t>
              </a:r>
            </a:p>
            <a:p>
              <a:pPr algn="ctr" defTabSz="514350"/>
              <a:r>
                <a:rPr lang="en-US" sz="788" b="1" dirty="0">
                  <a:solidFill>
                    <a:prstClr val="black"/>
                  </a:solidFill>
                  <a:latin typeface="Calibri" panose="020F0502020204030204"/>
                </a:rPr>
                <a:t>Hall</a:t>
              </a:r>
            </a:p>
          </p:txBody>
        </p:sp>
      </p:grpSp>
      <p:cxnSp>
        <p:nvCxnSpPr>
          <p:cNvPr id="31" name="Elbow Connector 30"/>
          <p:cNvCxnSpPr>
            <a:stCxn id="8" idx="2"/>
            <a:endCxn id="68" idx="0"/>
          </p:cNvCxnSpPr>
          <p:nvPr/>
        </p:nvCxnSpPr>
        <p:spPr>
          <a:xfrm rot="5400000">
            <a:off x="4247133" y="2497334"/>
            <a:ext cx="154118" cy="15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3383305" y="2574472"/>
            <a:ext cx="1881614" cy="880310"/>
            <a:chOff x="7635947" y="1138372"/>
            <a:chExt cx="3345091" cy="1564994"/>
          </a:xfrm>
          <a:solidFill>
            <a:srgbClr val="D8D9DA"/>
          </a:solidFill>
        </p:grpSpPr>
        <p:sp>
          <p:nvSpPr>
            <p:cNvPr id="68" name="Rectangle 67"/>
            <p:cNvSpPr/>
            <p:nvPr/>
          </p:nvSpPr>
          <p:spPr>
            <a:xfrm>
              <a:off x="7635947" y="1138372"/>
              <a:ext cx="3345091" cy="1564994"/>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69" name="TextBox 68"/>
            <p:cNvSpPr txBox="1"/>
            <p:nvPr/>
          </p:nvSpPr>
          <p:spPr>
            <a:xfrm>
              <a:off x="7778384" y="1366871"/>
              <a:ext cx="3068983" cy="1180152"/>
            </a:xfrm>
            <a:prstGeom prst="rect">
              <a:avLst/>
            </a:prstGeom>
            <a:noFill/>
          </p:spPr>
          <p:txBody>
            <a:bodyPr wrap="square" rtlCol="0">
              <a:spAutoFit/>
            </a:bodyPr>
            <a:lstStyle/>
            <a:p>
              <a:pPr algn="ctr" defTabSz="514350"/>
              <a:r>
                <a:rPr lang="en-US" sz="1013" dirty="0">
                  <a:solidFill>
                    <a:prstClr val="black"/>
                  </a:solidFill>
                  <a:latin typeface="Calibri" panose="020F0502020204030204"/>
                </a:rPr>
                <a:t>Assistant Director</a:t>
              </a:r>
            </a:p>
            <a:p>
              <a:pPr algn="ctr" defTabSz="514350"/>
              <a:r>
                <a:rPr lang="en-US" sz="1013" dirty="0">
                  <a:solidFill>
                    <a:prstClr val="black"/>
                  </a:solidFill>
                  <a:latin typeface="Calibri" panose="020F0502020204030204"/>
                </a:rPr>
                <a:t>Provider Management</a:t>
              </a:r>
            </a:p>
            <a:p>
              <a:pPr algn="ctr" defTabSz="514350"/>
              <a:endParaRPr lang="en-US" sz="675" dirty="0">
                <a:solidFill>
                  <a:prstClr val="black"/>
                </a:solidFill>
                <a:latin typeface="Calibri" panose="020F0502020204030204"/>
              </a:endParaRPr>
            </a:p>
            <a:p>
              <a:pPr algn="ctr" defTabSz="514350"/>
              <a:r>
                <a:rPr lang="en-US" sz="1013" b="1" dirty="0">
                  <a:solidFill>
                    <a:prstClr val="black"/>
                  </a:solidFill>
                  <a:latin typeface="Calibri" panose="020F0502020204030204"/>
                </a:rPr>
                <a:t>Sheila Pierce</a:t>
              </a:r>
            </a:p>
          </p:txBody>
        </p:sp>
      </p:grpSp>
      <p:grpSp>
        <p:nvGrpSpPr>
          <p:cNvPr id="65" name="Group 64"/>
          <p:cNvGrpSpPr/>
          <p:nvPr/>
        </p:nvGrpSpPr>
        <p:grpSpPr>
          <a:xfrm>
            <a:off x="2092309" y="1843057"/>
            <a:ext cx="864909" cy="664636"/>
            <a:chOff x="8016514" y="714466"/>
            <a:chExt cx="1537616" cy="1181574"/>
          </a:xfrm>
          <a:solidFill>
            <a:srgbClr val="EA700D"/>
          </a:solidFill>
        </p:grpSpPr>
        <p:sp>
          <p:nvSpPr>
            <p:cNvPr id="66" name="Rectangle 65"/>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3" name="TextBox 72"/>
            <p:cNvSpPr txBox="1"/>
            <p:nvPr/>
          </p:nvSpPr>
          <p:spPr>
            <a:xfrm>
              <a:off x="8088907" y="828199"/>
              <a:ext cx="1344652" cy="810821"/>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Auditor</a:t>
              </a:r>
            </a:p>
            <a:p>
              <a:pPr algn="ctr" defTabSz="514350"/>
              <a:r>
                <a:rPr lang="en-US" sz="788" b="1" dirty="0">
                  <a:solidFill>
                    <a:prstClr val="black"/>
                  </a:solidFill>
                  <a:latin typeface="Calibri" panose="020F0502020204030204"/>
                </a:rPr>
                <a:t>Sharon </a:t>
              </a:r>
            </a:p>
            <a:p>
              <a:pPr algn="ctr" defTabSz="514350"/>
              <a:r>
                <a:rPr lang="en-US" sz="788" b="1" dirty="0">
                  <a:solidFill>
                    <a:prstClr val="black"/>
                  </a:solidFill>
                  <a:latin typeface="Calibri" panose="020F0502020204030204"/>
                </a:rPr>
                <a:t>Angel</a:t>
              </a:r>
            </a:p>
          </p:txBody>
        </p:sp>
      </p:grpSp>
      <p:grpSp>
        <p:nvGrpSpPr>
          <p:cNvPr id="74" name="Group 73"/>
          <p:cNvGrpSpPr/>
          <p:nvPr/>
        </p:nvGrpSpPr>
        <p:grpSpPr>
          <a:xfrm>
            <a:off x="2089570" y="2679573"/>
            <a:ext cx="864908" cy="671339"/>
            <a:chOff x="7644715" y="1169228"/>
            <a:chExt cx="1909414" cy="1193490"/>
          </a:xfrm>
          <a:solidFill>
            <a:srgbClr val="557FB6"/>
          </a:solidFill>
        </p:grpSpPr>
        <p:sp>
          <p:nvSpPr>
            <p:cNvPr id="75" name="Rectangle 74"/>
            <p:cNvSpPr>
              <a:spLocks/>
            </p:cNvSpPr>
            <p:nvPr/>
          </p:nvSpPr>
          <p:spPr>
            <a:xfrm>
              <a:off x="7644715" y="1169228"/>
              <a:ext cx="1909414" cy="1193490"/>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6" name="TextBox 75"/>
            <p:cNvSpPr txBox="1"/>
            <p:nvPr/>
          </p:nvSpPr>
          <p:spPr>
            <a:xfrm>
              <a:off x="7763529" y="1194616"/>
              <a:ext cx="1671785" cy="1026377"/>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Provider Relations Coordinator </a:t>
              </a:r>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Cheryl </a:t>
              </a:r>
              <a:r>
                <a:rPr lang="en-US" sz="788" b="1" dirty="0" err="1">
                  <a:solidFill>
                    <a:prstClr val="black"/>
                  </a:solidFill>
                  <a:latin typeface="Calibri" panose="020F0502020204030204"/>
                </a:rPr>
                <a:t>Roney</a:t>
              </a:r>
              <a:endParaRPr lang="en-US" sz="788" b="1" dirty="0">
                <a:solidFill>
                  <a:prstClr val="black"/>
                </a:solidFill>
                <a:latin typeface="Calibri" panose="020F0502020204030204"/>
              </a:endParaRPr>
            </a:p>
          </p:txBody>
        </p:sp>
      </p:grpSp>
      <p:grpSp>
        <p:nvGrpSpPr>
          <p:cNvPr id="78" name="Group 77"/>
          <p:cNvGrpSpPr/>
          <p:nvPr/>
        </p:nvGrpSpPr>
        <p:grpSpPr>
          <a:xfrm>
            <a:off x="3888278" y="3648501"/>
            <a:ext cx="869847" cy="748752"/>
            <a:chOff x="7644717" y="1174092"/>
            <a:chExt cx="1920317" cy="1331114"/>
          </a:xfrm>
          <a:solidFill>
            <a:srgbClr val="557FB6"/>
          </a:solidFill>
        </p:grpSpPr>
        <p:sp>
          <p:nvSpPr>
            <p:cNvPr id="79" name="Rectangle 78"/>
            <p:cNvSpPr>
              <a:spLocks/>
            </p:cNvSpPr>
            <p:nvPr/>
          </p:nvSpPr>
          <p:spPr>
            <a:xfrm>
              <a:off x="7644717" y="1174092"/>
              <a:ext cx="1920317" cy="1181574"/>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0" name="TextBox 79"/>
            <p:cNvSpPr txBox="1"/>
            <p:nvPr/>
          </p:nvSpPr>
          <p:spPr>
            <a:xfrm>
              <a:off x="7761822" y="1263271"/>
              <a:ext cx="1671784"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Provider Standards &amp; Fiscal Manager</a:t>
              </a:r>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Vacant</a:t>
              </a:r>
            </a:p>
          </p:txBody>
        </p:sp>
      </p:grpSp>
      <p:grpSp>
        <p:nvGrpSpPr>
          <p:cNvPr id="82" name="Group 81"/>
          <p:cNvGrpSpPr/>
          <p:nvPr/>
        </p:nvGrpSpPr>
        <p:grpSpPr>
          <a:xfrm>
            <a:off x="2087897" y="3517750"/>
            <a:ext cx="864909" cy="664636"/>
            <a:chOff x="8016514" y="714466"/>
            <a:chExt cx="1537616" cy="1181574"/>
          </a:xfrm>
          <a:solidFill>
            <a:srgbClr val="5880B3"/>
          </a:solidFill>
        </p:grpSpPr>
        <p:sp>
          <p:nvSpPr>
            <p:cNvPr id="84" name="Rectangle 8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5" name="TextBox 84"/>
            <p:cNvSpPr txBox="1"/>
            <p:nvPr/>
          </p:nvSpPr>
          <p:spPr>
            <a:xfrm>
              <a:off x="8088907" y="828199"/>
              <a:ext cx="1344652" cy="1026378"/>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Provider  Relations Specialists</a:t>
              </a:r>
            </a:p>
            <a:p>
              <a:pPr algn="ctr" defTabSz="514350"/>
              <a:endParaRPr lang="en-US" sz="788" b="1" dirty="0">
                <a:solidFill>
                  <a:prstClr val="black"/>
                </a:solidFill>
                <a:latin typeface="Calibri" panose="020F0502020204030204"/>
              </a:endParaRPr>
            </a:p>
          </p:txBody>
        </p:sp>
      </p:grpSp>
      <p:grpSp>
        <p:nvGrpSpPr>
          <p:cNvPr id="93" name="Group 92"/>
          <p:cNvGrpSpPr/>
          <p:nvPr/>
        </p:nvGrpSpPr>
        <p:grpSpPr>
          <a:xfrm>
            <a:off x="6139240" y="4535369"/>
            <a:ext cx="864909" cy="706957"/>
            <a:chOff x="8016514" y="714466"/>
            <a:chExt cx="1537616" cy="1256811"/>
          </a:xfrm>
          <a:solidFill>
            <a:srgbClr val="5880B3"/>
          </a:solidFill>
        </p:grpSpPr>
        <p:sp>
          <p:nvSpPr>
            <p:cNvPr id="94" name="Rectangle 9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5" name="TextBox 94"/>
            <p:cNvSpPr txBox="1"/>
            <p:nvPr/>
          </p:nvSpPr>
          <p:spPr>
            <a:xfrm>
              <a:off x="8088907" y="729342"/>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Authorization Para-Professional</a:t>
              </a:r>
            </a:p>
            <a:p>
              <a:pPr algn="ctr" defTabSz="514350"/>
              <a:r>
                <a:rPr lang="en-US" sz="788" b="1" dirty="0">
                  <a:solidFill>
                    <a:prstClr val="black"/>
                  </a:solidFill>
                  <a:latin typeface="Calibri" panose="020F0502020204030204"/>
                </a:rPr>
                <a:t>Eduardo Martinez</a:t>
              </a:r>
            </a:p>
          </p:txBody>
        </p:sp>
      </p:grpSp>
      <p:grpSp>
        <p:nvGrpSpPr>
          <p:cNvPr id="96" name="Group 95"/>
          <p:cNvGrpSpPr/>
          <p:nvPr/>
        </p:nvGrpSpPr>
        <p:grpSpPr>
          <a:xfrm>
            <a:off x="3891320" y="4536975"/>
            <a:ext cx="864909" cy="664636"/>
            <a:chOff x="8016514" y="714466"/>
            <a:chExt cx="1537616" cy="1181574"/>
          </a:xfrm>
          <a:solidFill>
            <a:srgbClr val="5880B3"/>
          </a:solidFill>
        </p:grpSpPr>
        <p:sp>
          <p:nvSpPr>
            <p:cNvPr id="97" name="Rectangle 96"/>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8" name="TextBox 97"/>
            <p:cNvSpPr txBox="1"/>
            <p:nvPr/>
          </p:nvSpPr>
          <p:spPr>
            <a:xfrm>
              <a:off x="8088907" y="828199"/>
              <a:ext cx="134465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Fiscal Support Specialist</a:t>
              </a:r>
            </a:p>
            <a:p>
              <a:pPr algn="ctr" defTabSz="514350"/>
              <a:r>
                <a:rPr lang="en-US" sz="788" b="1" dirty="0" err="1">
                  <a:solidFill>
                    <a:prstClr val="black"/>
                  </a:solidFill>
                  <a:latin typeface="Calibri" panose="020F0502020204030204"/>
                </a:rPr>
                <a:t>LaTawnya</a:t>
              </a:r>
              <a:r>
                <a:rPr lang="en-US" sz="788" b="1" dirty="0">
                  <a:solidFill>
                    <a:prstClr val="black"/>
                  </a:solidFill>
                  <a:latin typeface="Calibri" panose="020F0502020204030204"/>
                </a:rPr>
                <a:t> </a:t>
              </a:r>
            </a:p>
            <a:p>
              <a:pPr algn="ctr" defTabSz="514350"/>
              <a:r>
                <a:rPr lang="en-US" sz="788" b="1" dirty="0">
                  <a:solidFill>
                    <a:prstClr val="black"/>
                  </a:solidFill>
                  <a:latin typeface="Calibri" panose="020F0502020204030204"/>
                </a:rPr>
                <a:t>Reid</a:t>
              </a:r>
            </a:p>
          </p:txBody>
        </p:sp>
      </p:grpSp>
      <p:grpSp>
        <p:nvGrpSpPr>
          <p:cNvPr id="99" name="Group 98"/>
          <p:cNvGrpSpPr/>
          <p:nvPr/>
        </p:nvGrpSpPr>
        <p:grpSpPr>
          <a:xfrm>
            <a:off x="5015280" y="4535369"/>
            <a:ext cx="864909" cy="706957"/>
            <a:chOff x="8016514" y="714466"/>
            <a:chExt cx="1537616" cy="1256811"/>
          </a:xfrm>
          <a:solidFill>
            <a:srgbClr val="5880B3"/>
          </a:solidFill>
        </p:grpSpPr>
        <p:sp>
          <p:nvSpPr>
            <p:cNvPr id="107" name="Rectangle 106"/>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8" name="TextBox 107"/>
            <p:cNvSpPr txBox="1"/>
            <p:nvPr/>
          </p:nvSpPr>
          <p:spPr>
            <a:xfrm>
              <a:off x="8088907" y="729342"/>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Authorization Para-Professional</a:t>
              </a:r>
            </a:p>
            <a:p>
              <a:pPr algn="ctr" defTabSz="514350"/>
              <a:r>
                <a:rPr lang="en-US" sz="788" b="1" dirty="0">
                  <a:solidFill>
                    <a:prstClr val="black"/>
                  </a:solidFill>
                  <a:latin typeface="Calibri" panose="020F0502020204030204"/>
                </a:rPr>
                <a:t>Kim </a:t>
              </a:r>
            </a:p>
            <a:p>
              <a:pPr algn="ctr" defTabSz="514350"/>
              <a:r>
                <a:rPr lang="en-US" sz="788" b="1" dirty="0">
                  <a:solidFill>
                    <a:prstClr val="black"/>
                  </a:solidFill>
                  <a:latin typeface="Calibri" panose="020F0502020204030204"/>
                </a:rPr>
                <a:t>Worrell-Head</a:t>
              </a:r>
            </a:p>
          </p:txBody>
        </p:sp>
      </p:grpSp>
      <p:grpSp>
        <p:nvGrpSpPr>
          <p:cNvPr id="109" name="Group 108"/>
          <p:cNvGrpSpPr/>
          <p:nvPr/>
        </p:nvGrpSpPr>
        <p:grpSpPr>
          <a:xfrm>
            <a:off x="2767360" y="4535369"/>
            <a:ext cx="864909" cy="706957"/>
            <a:chOff x="8016514" y="714466"/>
            <a:chExt cx="1537616" cy="1256811"/>
          </a:xfrm>
          <a:solidFill>
            <a:srgbClr val="5880B3"/>
          </a:solidFill>
        </p:grpSpPr>
        <p:sp>
          <p:nvSpPr>
            <p:cNvPr id="113" name="Rectangle 112"/>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4" name="TextBox 113"/>
            <p:cNvSpPr txBox="1"/>
            <p:nvPr/>
          </p:nvSpPr>
          <p:spPr>
            <a:xfrm>
              <a:off x="8088907" y="729342"/>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Vendor Maintenance Specialist</a:t>
              </a:r>
            </a:p>
            <a:p>
              <a:pPr algn="ctr" defTabSz="514350"/>
              <a:r>
                <a:rPr lang="en-US" sz="788" b="1" dirty="0">
                  <a:solidFill>
                    <a:prstClr val="black"/>
                  </a:solidFill>
                  <a:latin typeface="Calibri" panose="020F0502020204030204"/>
                </a:rPr>
                <a:t>Kenya</a:t>
              </a:r>
            </a:p>
            <a:p>
              <a:pPr algn="ctr" defTabSz="514350"/>
              <a:r>
                <a:rPr lang="en-US" sz="788" b="1" dirty="0">
                  <a:solidFill>
                    <a:prstClr val="black"/>
                  </a:solidFill>
                  <a:latin typeface="Calibri" panose="020F0502020204030204"/>
                </a:rPr>
                <a:t>Pettiford</a:t>
              </a:r>
            </a:p>
          </p:txBody>
        </p:sp>
      </p:grpSp>
      <p:grpSp>
        <p:nvGrpSpPr>
          <p:cNvPr id="121" name="Group 120"/>
          <p:cNvGrpSpPr/>
          <p:nvPr/>
        </p:nvGrpSpPr>
        <p:grpSpPr>
          <a:xfrm>
            <a:off x="1643400" y="4535369"/>
            <a:ext cx="864909" cy="706957"/>
            <a:chOff x="8016514" y="714466"/>
            <a:chExt cx="1537616" cy="1256811"/>
          </a:xfrm>
          <a:solidFill>
            <a:srgbClr val="5880B3"/>
          </a:solidFill>
        </p:grpSpPr>
        <p:sp>
          <p:nvSpPr>
            <p:cNvPr id="124" name="Rectangle 12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5" name="TextBox 124"/>
            <p:cNvSpPr txBox="1"/>
            <p:nvPr/>
          </p:nvSpPr>
          <p:spPr>
            <a:xfrm>
              <a:off x="8088907" y="729342"/>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Vendor Maintenance Specialist</a:t>
              </a:r>
            </a:p>
            <a:p>
              <a:pPr algn="ctr" defTabSz="514350"/>
              <a:r>
                <a:rPr lang="en-US" sz="788" b="1" dirty="0">
                  <a:solidFill>
                    <a:prstClr val="black"/>
                  </a:solidFill>
                  <a:latin typeface="Calibri" panose="020F0502020204030204"/>
                </a:rPr>
                <a:t>Della</a:t>
              </a:r>
            </a:p>
            <a:p>
              <a:pPr algn="ctr" defTabSz="514350"/>
              <a:r>
                <a:rPr lang="en-US" sz="788" b="1" dirty="0">
                  <a:solidFill>
                    <a:prstClr val="black"/>
                  </a:solidFill>
                  <a:latin typeface="Calibri" panose="020F0502020204030204"/>
                </a:rPr>
                <a:t>Showers</a:t>
              </a:r>
            </a:p>
          </p:txBody>
        </p:sp>
      </p:grpSp>
      <p:cxnSp>
        <p:nvCxnSpPr>
          <p:cNvPr id="126" name="Elbow Connector 125"/>
          <p:cNvCxnSpPr>
            <a:stCxn id="94" idx="0"/>
            <a:endCxn id="79" idx="2"/>
          </p:cNvCxnSpPr>
          <p:nvPr/>
        </p:nvCxnSpPr>
        <p:spPr>
          <a:xfrm rot="16200000" flipV="1">
            <a:off x="5336333" y="3300007"/>
            <a:ext cx="222233" cy="224849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7" name="Group 126"/>
          <p:cNvGrpSpPr/>
          <p:nvPr/>
        </p:nvGrpSpPr>
        <p:grpSpPr>
          <a:xfrm>
            <a:off x="5708216" y="2682310"/>
            <a:ext cx="895791" cy="664636"/>
            <a:chOff x="8016514" y="714466"/>
            <a:chExt cx="1537616" cy="1181574"/>
          </a:xfrm>
          <a:solidFill>
            <a:srgbClr val="5880B3"/>
          </a:solidFill>
        </p:grpSpPr>
        <p:sp>
          <p:nvSpPr>
            <p:cNvPr id="145" name="Rectangle 144"/>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9" name="TextBox 148"/>
            <p:cNvSpPr txBox="1"/>
            <p:nvPr/>
          </p:nvSpPr>
          <p:spPr>
            <a:xfrm>
              <a:off x="8088907" y="729342"/>
              <a:ext cx="1344653"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Ticket to Work Specialist</a:t>
              </a:r>
            </a:p>
            <a:p>
              <a:pPr algn="ctr" defTabSz="514350"/>
              <a:endParaRPr lang="en-US" sz="788" dirty="0">
                <a:solidFill>
                  <a:prstClr val="black"/>
                </a:solidFill>
                <a:latin typeface="Calibri" panose="020F0502020204030204"/>
              </a:endParaRPr>
            </a:p>
            <a:p>
              <a:pPr algn="ctr" defTabSz="514350"/>
              <a:r>
                <a:rPr lang="en-US" sz="788" b="1" dirty="0">
                  <a:solidFill>
                    <a:prstClr val="black"/>
                  </a:solidFill>
                  <a:latin typeface="Calibri" panose="020F0502020204030204"/>
                </a:rPr>
                <a:t>Vacant</a:t>
              </a:r>
            </a:p>
          </p:txBody>
        </p:sp>
      </p:grpSp>
      <p:grpSp>
        <p:nvGrpSpPr>
          <p:cNvPr id="150" name="Group 149"/>
          <p:cNvGrpSpPr/>
          <p:nvPr/>
        </p:nvGrpSpPr>
        <p:grpSpPr>
          <a:xfrm>
            <a:off x="5727282" y="3522791"/>
            <a:ext cx="864909" cy="723593"/>
            <a:chOff x="8016514" y="714466"/>
            <a:chExt cx="1537616" cy="1286387"/>
          </a:xfrm>
          <a:solidFill>
            <a:srgbClr val="5880B3"/>
          </a:solidFill>
        </p:grpSpPr>
        <p:sp>
          <p:nvSpPr>
            <p:cNvPr id="151" name="Rectangle 150"/>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2" name="TextBox 151"/>
            <p:cNvSpPr txBox="1"/>
            <p:nvPr/>
          </p:nvSpPr>
          <p:spPr>
            <a:xfrm>
              <a:off x="8112996" y="758918"/>
              <a:ext cx="1344652" cy="124193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Ticket to Work</a:t>
              </a:r>
            </a:p>
            <a:p>
              <a:pPr algn="ctr" defTabSz="514350"/>
              <a:r>
                <a:rPr lang="en-US" sz="788" dirty="0">
                  <a:solidFill>
                    <a:prstClr val="black"/>
                  </a:solidFill>
                  <a:latin typeface="Calibri" panose="020F0502020204030204"/>
                </a:rPr>
                <a:t>Analyst</a:t>
              </a:r>
            </a:p>
            <a:p>
              <a:pPr algn="ctr" defTabSz="514350"/>
              <a:r>
                <a:rPr lang="en-US" sz="788" b="1" dirty="0">
                  <a:solidFill>
                    <a:prstClr val="black"/>
                  </a:solidFill>
                  <a:latin typeface="Calibri" panose="020F0502020204030204"/>
                </a:rPr>
                <a:t>Veronis Williams</a:t>
              </a:r>
            </a:p>
          </p:txBody>
        </p:sp>
      </p:grpSp>
      <p:grpSp>
        <p:nvGrpSpPr>
          <p:cNvPr id="153" name="Group 152"/>
          <p:cNvGrpSpPr/>
          <p:nvPr/>
        </p:nvGrpSpPr>
        <p:grpSpPr>
          <a:xfrm>
            <a:off x="5708216" y="1841829"/>
            <a:ext cx="864909" cy="844844"/>
            <a:chOff x="8016514" y="714466"/>
            <a:chExt cx="1537616" cy="1501944"/>
          </a:xfrm>
          <a:solidFill>
            <a:srgbClr val="5880B3"/>
          </a:solidFill>
        </p:grpSpPr>
        <p:sp>
          <p:nvSpPr>
            <p:cNvPr id="154" name="Rectangle 15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5" name="TextBox 154"/>
            <p:cNvSpPr txBox="1"/>
            <p:nvPr/>
          </p:nvSpPr>
          <p:spPr>
            <a:xfrm>
              <a:off x="8112996" y="758918"/>
              <a:ext cx="1344652" cy="145749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Ticket to Work</a:t>
              </a:r>
            </a:p>
            <a:p>
              <a:pPr algn="ctr" defTabSz="514350"/>
              <a:r>
                <a:rPr lang="en-US" sz="788" dirty="0">
                  <a:solidFill>
                    <a:prstClr val="black"/>
                  </a:solidFill>
                  <a:latin typeface="Calibri" panose="020F0502020204030204"/>
                </a:rPr>
                <a:t>Analyst</a:t>
              </a:r>
            </a:p>
            <a:p>
              <a:pPr algn="ctr" defTabSz="514350"/>
              <a:endParaRPr lang="en-US" sz="788" b="1" dirty="0">
                <a:solidFill>
                  <a:prstClr val="black"/>
                </a:solidFill>
                <a:latin typeface="Calibri" panose="020F0502020204030204"/>
              </a:endParaRPr>
            </a:p>
            <a:p>
              <a:pPr algn="ctr" defTabSz="514350"/>
              <a:r>
                <a:rPr lang="en-US" sz="788" b="1" dirty="0">
                  <a:solidFill>
                    <a:prstClr val="black"/>
                  </a:solidFill>
                  <a:latin typeface="Calibri" panose="020F0502020204030204"/>
                </a:rPr>
                <a:t>Ywanda Smith</a:t>
              </a:r>
            </a:p>
          </p:txBody>
        </p:sp>
      </p:grpSp>
      <p:cxnSp>
        <p:nvCxnSpPr>
          <p:cNvPr id="157" name="Elbow Connector 156"/>
          <p:cNvCxnSpPr>
            <a:stCxn id="75" idx="3"/>
            <a:endCxn id="68" idx="1"/>
          </p:cNvCxnSpPr>
          <p:nvPr/>
        </p:nvCxnSpPr>
        <p:spPr>
          <a:xfrm flipV="1">
            <a:off x="2954476" y="3014628"/>
            <a:ext cx="428829" cy="61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Elbow Connector 159"/>
          <p:cNvCxnSpPr>
            <a:stCxn id="84" idx="0"/>
            <a:endCxn id="75" idx="2"/>
          </p:cNvCxnSpPr>
          <p:nvPr/>
        </p:nvCxnSpPr>
        <p:spPr>
          <a:xfrm rot="5400000" flipH="1" flipV="1">
            <a:off x="2437769" y="3433496"/>
            <a:ext cx="166838" cy="1671"/>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61" name="Elbow Connector 160"/>
          <p:cNvCxnSpPr>
            <a:stCxn id="66" idx="3"/>
            <a:endCxn id="68" idx="1"/>
          </p:cNvCxnSpPr>
          <p:nvPr/>
        </p:nvCxnSpPr>
        <p:spPr>
          <a:xfrm>
            <a:off x="2957218" y="2175374"/>
            <a:ext cx="426087" cy="83925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Elbow Connector 161"/>
          <p:cNvCxnSpPr>
            <a:stCxn id="151" idx="0"/>
            <a:endCxn id="145" idx="2"/>
          </p:cNvCxnSpPr>
          <p:nvPr/>
        </p:nvCxnSpPr>
        <p:spPr>
          <a:xfrm rot="16200000" flipV="1">
            <a:off x="6070002" y="3433055"/>
            <a:ext cx="175846" cy="3626"/>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63" name="Elbow Connector 162"/>
          <p:cNvCxnSpPr>
            <a:stCxn id="154" idx="2"/>
            <a:endCxn id="149" idx="0"/>
          </p:cNvCxnSpPr>
          <p:nvPr/>
        </p:nvCxnSpPr>
        <p:spPr>
          <a:xfrm rot="16200000" flipH="1">
            <a:off x="6049267" y="2597869"/>
            <a:ext cx="184214" cy="1406"/>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64" name="Elbow Connector 163"/>
          <p:cNvCxnSpPr>
            <a:stCxn id="79" idx="0"/>
            <a:endCxn id="68" idx="2"/>
          </p:cNvCxnSpPr>
          <p:nvPr/>
        </p:nvCxnSpPr>
        <p:spPr>
          <a:xfrm rot="5400000" flipH="1" flipV="1">
            <a:off x="4226798" y="3551186"/>
            <a:ext cx="193720" cy="91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Elbow Connector 164"/>
          <p:cNvCxnSpPr>
            <a:stCxn id="151" idx="1"/>
            <a:endCxn id="68" idx="3"/>
          </p:cNvCxnSpPr>
          <p:nvPr/>
        </p:nvCxnSpPr>
        <p:spPr>
          <a:xfrm rot="10800000">
            <a:off x="5264919" y="3014628"/>
            <a:ext cx="462364" cy="840481"/>
          </a:xfrm>
          <a:prstGeom prst="bentConnector3">
            <a:avLst>
              <a:gd name="adj1" fmla="val 5156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Elbow Connector 165"/>
          <p:cNvCxnSpPr>
            <a:stCxn id="154" idx="1"/>
            <a:endCxn id="68" idx="3"/>
          </p:cNvCxnSpPr>
          <p:nvPr/>
        </p:nvCxnSpPr>
        <p:spPr>
          <a:xfrm rot="10800000" flipV="1">
            <a:off x="5264919" y="2174147"/>
            <a:ext cx="443298" cy="84048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7" name="Elbow Connector 166"/>
          <p:cNvCxnSpPr>
            <a:stCxn id="97" idx="0"/>
            <a:endCxn id="79" idx="2"/>
          </p:cNvCxnSpPr>
          <p:nvPr/>
        </p:nvCxnSpPr>
        <p:spPr>
          <a:xfrm rot="16200000" flipV="1">
            <a:off x="4211571" y="4424769"/>
            <a:ext cx="223838" cy="57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Elbow Connector 167"/>
          <p:cNvCxnSpPr>
            <a:stCxn id="107" idx="0"/>
            <a:endCxn id="79" idx="2"/>
          </p:cNvCxnSpPr>
          <p:nvPr/>
        </p:nvCxnSpPr>
        <p:spPr>
          <a:xfrm rot="16200000" flipV="1">
            <a:off x="4774353" y="3861986"/>
            <a:ext cx="222233" cy="1124534"/>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Elbow Connector 168"/>
          <p:cNvCxnSpPr>
            <a:stCxn id="113" idx="0"/>
            <a:endCxn id="79" idx="2"/>
          </p:cNvCxnSpPr>
          <p:nvPr/>
        </p:nvCxnSpPr>
        <p:spPr>
          <a:xfrm rot="5400000" flipH="1" flipV="1">
            <a:off x="3650393" y="3862560"/>
            <a:ext cx="222233" cy="112338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Elbow Connector 169"/>
          <p:cNvCxnSpPr>
            <a:stCxn id="124" idx="0"/>
            <a:endCxn id="79" idx="2"/>
          </p:cNvCxnSpPr>
          <p:nvPr/>
        </p:nvCxnSpPr>
        <p:spPr>
          <a:xfrm rot="5400000" flipH="1" flipV="1">
            <a:off x="3088413" y="3300580"/>
            <a:ext cx="222233" cy="224734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Elbow Connector 170"/>
          <p:cNvCxnSpPr>
            <a:stCxn id="97" idx="0"/>
            <a:endCxn id="79" idx="2"/>
          </p:cNvCxnSpPr>
          <p:nvPr/>
        </p:nvCxnSpPr>
        <p:spPr>
          <a:xfrm rot="16200000" flipV="1">
            <a:off x="4211571" y="4424769"/>
            <a:ext cx="223838" cy="57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2977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406239" y="1940716"/>
            <a:ext cx="855922" cy="870951"/>
            <a:chOff x="7660517" y="797370"/>
            <a:chExt cx="1521638" cy="1548357"/>
          </a:xfrm>
          <a:solidFill>
            <a:srgbClr val="D8D9DA"/>
          </a:solidFill>
        </p:grpSpPr>
        <p:sp>
          <p:nvSpPr>
            <p:cNvPr id="8" name="Rectangle 7"/>
            <p:cNvSpPr>
              <a:spLocks/>
            </p:cNvSpPr>
            <p:nvPr/>
          </p:nvSpPr>
          <p:spPr>
            <a:xfrm>
              <a:off x="7660517" y="797370"/>
              <a:ext cx="1521638" cy="1548357"/>
            </a:xfrm>
            <a:prstGeom prst="rect">
              <a:avLst/>
            </a:prstGeom>
            <a:solidFill>
              <a:srgbClr val="F9C4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 name="TextBox 8"/>
            <p:cNvSpPr txBox="1"/>
            <p:nvPr/>
          </p:nvSpPr>
          <p:spPr>
            <a:xfrm>
              <a:off x="7791795" y="1053596"/>
              <a:ext cx="1259082" cy="1026378"/>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Admin Assistant II</a:t>
              </a:r>
            </a:p>
            <a:p>
              <a:pPr algn="ctr" defTabSz="514350"/>
              <a:r>
                <a:rPr lang="en-US" sz="788" b="1" dirty="0">
                  <a:solidFill>
                    <a:prstClr val="black"/>
                  </a:solidFill>
                  <a:latin typeface="Calibri" panose="020F0502020204030204"/>
                </a:rPr>
                <a:t>Jen </a:t>
              </a:r>
            </a:p>
            <a:p>
              <a:pPr algn="ctr" defTabSz="514350"/>
              <a:r>
                <a:rPr lang="en-US" sz="788" b="1" dirty="0">
                  <a:solidFill>
                    <a:prstClr val="black"/>
                  </a:solidFill>
                  <a:latin typeface="Calibri" panose="020F0502020204030204"/>
                </a:rPr>
                <a:t>Barlar</a:t>
              </a:r>
            </a:p>
          </p:txBody>
        </p:sp>
      </p:grpSp>
      <p:grpSp>
        <p:nvGrpSpPr>
          <p:cNvPr id="10" name="Group 9"/>
          <p:cNvGrpSpPr/>
          <p:nvPr/>
        </p:nvGrpSpPr>
        <p:grpSpPr>
          <a:xfrm>
            <a:off x="6962869" y="4467888"/>
            <a:ext cx="940378" cy="664636"/>
            <a:chOff x="7926142" y="714466"/>
            <a:chExt cx="1671783" cy="1181574"/>
          </a:xfrm>
          <a:solidFill>
            <a:srgbClr val="D8D9DA"/>
          </a:solidFill>
        </p:grpSpPr>
        <p:sp>
          <p:nvSpPr>
            <p:cNvPr id="11" name="Rectangle 10"/>
            <p:cNvSpPr>
              <a:spLocks/>
            </p:cNvSpPr>
            <p:nvPr/>
          </p:nvSpPr>
          <p:spPr>
            <a:xfrm>
              <a:off x="8016514" y="714466"/>
              <a:ext cx="1541425" cy="1181574"/>
            </a:xfrm>
            <a:prstGeom prst="rect">
              <a:avLst/>
            </a:prstGeom>
            <a:solidFill>
              <a:srgbClr val="CCC2D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 name="TextBox 11"/>
            <p:cNvSpPr txBox="1"/>
            <p:nvPr/>
          </p:nvSpPr>
          <p:spPr>
            <a:xfrm>
              <a:off x="7926142" y="828199"/>
              <a:ext cx="1671783" cy="810821"/>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Pre-Employment Specialist</a:t>
              </a:r>
            </a:p>
            <a:p>
              <a:pPr algn="ctr" defTabSz="514350"/>
              <a:r>
                <a:rPr lang="en-US" sz="788" dirty="0">
                  <a:solidFill>
                    <a:prstClr val="black"/>
                  </a:solidFill>
                  <a:latin typeface="Calibri" panose="020F0502020204030204"/>
                </a:rPr>
                <a:t>(Field Staff)</a:t>
              </a:r>
            </a:p>
          </p:txBody>
        </p:sp>
      </p:grpSp>
      <p:cxnSp>
        <p:nvCxnSpPr>
          <p:cNvPr id="26" name="Elbow Connector 25"/>
          <p:cNvCxnSpPr>
            <a:stCxn id="11" idx="0"/>
            <a:endCxn id="108" idx="2"/>
          </p:cNvCxnSpPr>
          <p:nvPr/>
        </p:nvCxnSpPr>
        <p:spPr>
          <a:xfrm rot="16200000" flipV="1">
            <a:off x="7267608" y="4288266"/>
            <a:ext cx="358172" cy="1072"/>
          </a:xfrm>
          <a:prstGeom prst="bentConnector3">
            <a:avLst>
              <a:gd name="adj1" fmla="val 50000"/>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1" name="Elbow Connector 30"/>
          <p:cNvCxnSpPr>
            <a:stCxn id="8" idx="1"/>
            <a:endCxn id="68" idx="3"/>
          </p:cNvCxnSpPr>
          <p:nvPr/>
        </p:nvCxnSpPr>
        <p:spPr>
          <a:xfrm rot="10800000" flipV="1">
            <a:off x="5064181" y="2376193"/>
            <a:ext cx="342059" cy="91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3187498" y="1936948"/>
            <a:ext cx="1876682" cy="880310"/>
            <a:chOff x="7644714" y="1138372"/>
            <a:chExt cx="3336324" cy="1564994"/>
          </a:xfrm>
          <a:solidFill>
            <a:srgbClr val="D8D9DA"/>
          </a:solidFill>
        </p:grpSpPr>
        <p:sp>
          <p:nvSpPr>
            <p:cNvPr id="68" name="Rectangle 67"/>
            <p:cNvSpPr/>
            <p:nvPr/>
          </p:nvSpPr>
          <p:spPr>
            <a:xfrm>
              <a:off x="7644714" y="1138372"/>
              <a:ext cx="3336324" cy="1564994"/>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69" name="TextBox 68"/>
            <p:cNvSpPr txBox="1"/>
            <p:nvPr/>
          </p:nvSpPr>
          <p:spPr>
            <a:xfrm>
              <a:off x="7778385" y="1366871"/>
              <a:ext cx="3068984" cy="1180152"/>
            </a:xfrm>
            <a:prstGeom prst="rect">
              <a:avLst/>
            </a:prstGeom>
            <a:noFill/>
          </p:spPr>
          <p:txBody>
            <a:bodyPr wrap="square" rtlCol="0">
              <a:spAutoFit/>
            </a:bodyPr>
            <a:lstStyle/>
            <a:p>
              <a:pPr algn="ctr" defTabSz="514350"/>
              <a:r>
                <a:rPr lang="en-US" sz="1013" dirty="0">
                  <a:solidFill>
                    <a:prstClr val="black"/>
                  </a:solidFill>
                  <a:latin typeface="Calibri" panose="020F0502020204030204"/>
                </a:rPr>
                <a:t>Assistant Director</a:t>
              </a:r>
            </a:p>
            <a:p>
              <a:pPr algn="ctr" defTabSz="514350"/>
              <a:r>
                <a:rPr lang="en-US" sz="1013" dirty="0">
                  <a:solidFill>
                    <a:prstClr val="black"/>
                  </a:solidFill>
                  <a:latin typeface="Calibri" panose="020F0502020204030204"/>
                </a:rPr>
                <a:t>Transition Services</a:t>
              </a:r>
            </a:p>
            <a:p>
              <a:pPr algn="ctr" defTabSz="514350"/>
              <a:endParaRPr lang="en-US" sz="675" dirty="0">
                <a:solidFill>
                  <a:prstClr val="black"/>
                </a:solidFill>
                <a:latin typeface="Calibri" panose="020F0502020204030204"/>
              </a:endParaRPr>
            </a:p>
            <a:p>
              <a:pPr algn="ctr" defTabSz="514350"/>
              <a:r>
                <a:rPr lang="en-US" sz="1013" b="1" dirty="0">
                  <a:solidFill>
                    <a:prstClr val="black"/>
                  </a:solidFill>
                  <a:latin typeface="Calibri" panose="020F0502020204030204"/>
                </a:rPr>
                <a:t>Jeffery Allen</a:t>
              </a:r>
            </a:p>
          </p:txBody>
        </p:sp>
      </p:grpSp>
      <p:cxnSp>
        <p:nvCxnSpPr>
          <p:cNvPr id="90" name="Elbow Connector 89"/>
          <p:cNvCxnSpPr>
            <a:stCxn id="108" idx="0"/>
            <a:endCxn id="68" idx="2"/>
          </p:cNvCxnSpPr>
          <p:nvPr/>
        </p:nvCxnSpPr>
        <p:spPr>
          <a:xfrm rot="16200000" flipV="1">
            <a:off x="5575245" y="1367852"/>
            <a:ext cx="421507" cy="3320319"/>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4" name="Group 123"/>
          <p:cNvGrpSpPr/>
          <p:nvPr/>
        </p:nvGrpSpPr>
        <p:grpSpPr>
          <a:xfrm>
            <a:off x="1243336" y="3238764"/>
            <a:ext cx="6635276" cy="876512"/>
            <a:chOff x="178371" y="3990788"/>
            <a:chExt cx="11796047" cy="1558243"/>
          </a:xfrm>
          <a:solidFill>
            <a:srgbClr val="557FB6"/>
          </a:solidFill>
        </p:grpSpPr>
        <p:grpSp>
          <p:nvGrpSpPr>
            <p:cNvPr id="77" name="Group 76"/>
            <p:cNvGrpSpPr/>
            <p:nvPr/>
          </p:nvGrpSpPr>
          <p:grpSpPr>
            <a:xfrm>
              <a:off x="178371" y="3990788"/>
              <a:ext cx="1537615" cy="1558243"/>
              <a:chOff x="7644715" y="807309"/>
              <a:chExt cx="1909414" cy="1558243"/>
            </a:xfrm>
            <a:grpFill/>
          </p:grpSpPr>
          <p:sp>
            <p:nvSpPr>
              <p:cNvPr id="87" name="Rectangle 86"/>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8" name="TextBox 87"/>
              <p:cNvSpPr txBox="1"/>
              <p:nvPr/>
            </p:nvSpPr>
            <p:spPr>
              <a:xfrm>
                <a:off x="7763529" y="908059"/>
                <a:ext cx="1671785" cy="1457493"/>
              </a:xfrm>
              <a:prstGeom prst="rect">
                <a:avLst/>
              </a:prstGeom>
              <a:grpFill/>
            </p:spPr>
            <p:txBody>
              <a:bodyPr wrap="square" rtlCol="0">
                <a:spAutoFit/>
              </a:bodyPr>
              <a:lstStyle/>
              <a:p>
                <a:pPr algn="ctr" defTabSz="514350"/>
                <a:r>
                  <a:rPr lang="en-US" sz="788" dirty="0">
                    <a:solidFill>
                      <a:prstClr val="white"/>
                    </a:solidFill>
                    <a:latin typeface="Calibri" panose="020F0502020204030204"/>
                  </a:rPr>
                  <a:t>Transition Specialist</a:t>
                </a:r>
              </a:p>
              <a:p>
                <a:pPr algn="ctr" defTabSz="514350"/>
                <a:endParaRPr lang="en-US" sz="788" dirty="0">
                  <a:solidFill>
                    <a:prstClr val="white"/>
                  </a:solidFill>
                  <a:latin typeface="Calibri" panose="020F0502020204030204"/>
                </a:endParaRPr>
              </a:p>
              <a:p>
                <a:pPr algn="ctr" defTabSz="514350"/>
                <a:r>
                  <a:rPr lang="en-US" sz="788" b="1" dirty="0">
                    <a:solidFill>
                      <a:prstClr val="white"/>
                    </a:solidFill>
                    <a:latin typeface="Calibri" panose="020F0502020204030204"/>
                  </a:rPr>
                  <a:t>Sue </a:t>
                </a:r>
              </a:p>
              <a:p>
                <a:pPr algn="ctr" defTabSz="514350"/>
                <a:r>
                  <a:rPr lang="en-US" sz="788" b="1" dirty="0" err="1">
                    <a:solidFill>
                      <a:prstClr val="white"/>
                    </a:solidFill>
                    <a:latin typeface="Calibri" panose="020F0502020204030204"/>
                  </a:rPr>
                  <a:t>Kizer</a:t>
                </a:r>
                <a:endParaRPr lang="en-US" sz="788" b="1" dirty="0">
                  <a:solidFill>
                    <a:prstClr val="white"/>
                  </a:solidFill>
                  <a:latin typeface="Calibri" panose="020F0502020204030204"/>
                </a:endParaRPr>
              </a:p>
              <a:p>
                <a:pPr algn="ctr" defTabSz="514350"/>
                <a:r>
                  <a:rPr lang="en-US" sz="788" dirty="0">
                    <a:solidFill>
                      <a:prstClr val="white"/>
                    </a:solidFill>
                    <a:latin typeface="Calibri" panose="020F0502020204030204"/>
                  </a:rPr>
                  <a:t>(Part-time)</a:t>
                </a:r>
              </a:p>
            </p:txBody>
          </p:sp>
        </p:grpSp>
        <p:grpSp>
          <p:nvGrpSpPr>
            <p:cNvPr id="104" name="Group 103"/>
            <p:cNvGrpSpPr/>
            <p:nvPr/>
          </p:nvGrpSpPr>
          <p:grpSpPr>
            <a:xfrm>
              <a:off x="1888110" y="3990788"/>
              <a:ext cx="1537615" cy="1548357"/>
              <a:chOff x="7644715" y="807309"/>
              <a:chExt cx="1909414" cy="1548357"/>
            </a:xfrm>
            <a:grpFill/>
          </p:grpSpPr>
          <p:sp>
            <p:nvSpPr>
              <p:cNvPr id="105" name="Rectangle 104"/>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6" name="TextBox 105"/>
              <p:cNvSpPr txBox="1"/>
              <p:nvPr/>
            </p:nvSpPr>
            <p:spPr>
              <a:xfrm>
                <a:off x="7763529" y="908059"/>
                <a:ext cx="1671785" cy="1241936"/>
              </a:xfrm>
              <a:prstGeom prst="rect">
                <a:avLst/>
              </a:prstGeom>
              <a:grpFill/>
            </p:spPr>
            <p:txBody>
              <a:bodyPr wrap="square" rtlCol="0">
                <a:spAutoFit/>
              </a:bodyPr>
              <a:lstStyle/>
              <a:p>
                <a:pPr algn="ctr" defTabSz="514350"/>
                <a:r>
                  <a:rPr lang="en-US" sz="788" dirty="0">
                    <a:solidFill>
                      <a:prstClr val="white"/>
                    </a:solidFill>
                    <a:latin typeface="Calibri" panose="020F0502020204030204"/>
                  </a:rPr>
                  <a:t>Transition Specialist</a:t>
                </a:r>
              </a:p>
              <a:p>
                <a:pPr algn="ctr" defTabSz="514350"/>
                <a:endParaRPr lang="en-US" sz="788" dirty="0">
                  <a:solidFill>
                    <a:prstClr val="white"/>
                  </a:solidFill>
                  <a:latin typeface="Calibri" panose="020F0502020204030204"/>
                </a:endParaRPr>
              </a:p>
              <a:p>
                <a:pPr algn="ctr" defTabSz="514350"/>
                <a:r>
                  <a:rPr lang="en-US" sz="788" b="1" dirty="0">
                    <a:solidFill>
                      <a:prstClr val="white"/>
                    </a:solidFill>
                    <a:latin typeface="Calibri" panose="020F0502020204030204"/>
                  </a:rPr>
                  <a:t>Scott</a:t>
                </a:r>
              </a:p>
              <a:p>
                <a:pPr algn="ctr" defTabSz="514350"/>
                <a:r>
                  <a:rPr lang="en-US" sz="788" b="1" dirty="0">
                    <a:solidFill>
                      <a:prstClr val="white"/>
                    </a:solidFill>
                    <a:latin typeface="Calibri" panose="020F0502020204030204"/>
                  </a:rPr>
                  <a:t>Dekowski</a:t>
                </a:r>
              </a:p>
            </p:txBody>
          </p:sp>
        </p:grpSp>
        <p:grpSp>
          <p:nvGrpSpPr>
            <p:cNvPr id="107" name="Group 106"/>
            <p:cNvGrpSpPr/>
            <p:nvPr/>
          </p:nvGrpSpPr>
          <p:grpSpPr>
            <a:xfrm>
              <a:off x="10436803" y="3990788"/>
              <a:ext cx="1537615" cy="1548357"/>
              <a:chOff x="7644715" y="807309"/>
              <a:chExt cx="1909414" cy="1548357"/>
            </a:xfrm>
            <a:grpFill/>
          </p:grpSpPr>
          <p:sp>
            <p:nvSpPr>
              <p:cNvPr id="108" name="Rectangle 107"/>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9" name="TextBox 108"/>
              <p:cNvSpPr txBox="1"/>
              <p:nvPr/>
            </p:nvSpPr>
            <p:spPr>
              <a:xfrm>
                <a:off x="7780678" y="888989"/>
                <a:ext cx="1671785" cy="1457493"/>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Transition &amp; Pre-Employment Coordinator </a:t>
                </a:r>
              </a:p>
              <a:p>
                <a:pPr algn="ctr" defTabSz="514350"/>
                <a:r>
                  <a:rPr lang="en-US" sz="788" b="1" dirty="0">
                    <a:solidFill>
                      <a:prstClr val="black"/>
                    </a:solidFill>
                    <a:latin typeface="Calibri" panose="020F0502020204030204"/>
                  </a:rPr>
                  <a:t>Rebecca Williamson</a:t>
                </a:r>
              </a:p>
            </p:txBody>
          </p:sp>
        </p:grpSp>
        <p:grpSp>
          <p:nvGrpSpPr>
            <p:cNvPr id="110" name="Group 109"/>
            <p:cNvGrpSpPr/>
            <p:nvPr/>
          </p:nvGrpSpPr>
          <p:grpSpPr>
            <a:xfrm>
              <a:off x="3597849" y="3990788"/>
              <a:ext cx="1537615" cy="1548357"/>
              <a:chOff x="7644715" y="807309"/>
              <a:chExt cx="1909414" cy="1548357"/>
            </a:xfrm>
            <a:grpFill/>
          </p:grpSpPr>
          <p:sp>
            <p:nvSpPr>
              <p:cNvPr id="111" name="Rectangle 110"/>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2" name="TextBox 111"/>
              <p:cNvSpPr txBox="1"/>
              <p:nvPr/>
            </p:nvSpPr>
            <p:spPr>
              <a:xfrm>
                <a:off x="7763529" y="893787"/>
                <a:ext cx="1671785" cy="1241936"/>
              </a:xfrm>
              <a:prstGeom prst="rect">
                <a:avLst/>
              </a:prstGeom>
              <a:grpFill/>
            </p:spPr>
            <p:txBody>
              <a:bodyPr wrap="square" rtlCol="0">
                <a:spAutoFit/>
              </a:bodyPr>
              <a:lstStyle/>
              <a:p>
                <a:pPr algn="ctr" defTabSz="514350"/>
                <a:r>
                  <a:rPr lang="en-US" sz="788" dirty="0">
                    <a:solidFill>
                      <a:prstClr val="white"/>
                    </a:solidFill>
                    <a:latin typeface="Calibri" panose="020F0502020204030204"/>
                  </a:rPr>
                  <a:t>Transition Specialist</a:t>
                </a:r>
              </a:p>
              <a:p>
                <a:pPr algn="ctr" defTabSz="514350"/>
                <a:endParaRPr lang="en-US" sz="788" dirty="0">
                  <a:solidFill>
                    <a:prstClr val="white"/>
                  </a:solidFill>
                  <a:latin typeface="Calibri" panose="020F0502020204030204"/>
                </a:endParaRPr>
              </a:p>
              <a:p>
                <a:pPr algn="ctr" defTabSz="514350"/>
                <a:r>
                  <a:rPr lang="en-US" sz="788" b="1" dirty="0">
                    <a:solidFill>
                      <a:prstClr val="white"/>
                    </a:solidFill>
                    <a:latin typeface="Calibri" panose="020F0502020204030204"/>
                  </a:rPr>
                  <a:t>Brittanie</a:t>
                </a:r>
              </a:p>
              <a:p>
                <a:pPr algn="ctr" defTabSz="514350"/>
                <a:r>
                  <a:rPr lang="en-US" sz="788" b="1" dirty="0">
                    <a:solidFill>
                      <a:prstClr val="white"/>
                    </a:solidFill>
                    <a:latin typeface="Calibri" panose="020F0502020204030204"/>
                  </a:rPr>
                  <a:t>Burdette</a:t>
                </a:r>
              </a:p>
            </p:txBody>
          </p:sp>
        </p:grpSp>
        <p:grpSp>
          <p:nvGrpSpPr>
            <p:cNvPr id="113" name="Group 112"/>
            <p:cNvGrpSpPr/>
            <p:nvPr/>
          </p:nvGrpSpPr>
          <p:grpSpPr>
            <a:xfrm>
              <a:off x="5307588" y="3990788"/>
              <a:ext cx="1537615" cy="1548357"/>
              <a:chOff x="7644715" y="807309"/>
              <a:chExt cx="1909414" cy="1548357"/>
            </a:xfrm>
            <a:grpFill/>
          </p:grpSpPr>
          <p:sp>
            <p:nvSpPr>
              <p:cNvPr id="114" name="Rectangle 113"/>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5" name="TextBox 114"/>
              <p:cNvSpPr txBox="1"/>
              <p:nvPr/>
            </p:nvSpPr>
            <p:spPr>
              <a:xfrm>
                <a:off x="7763529" y="908059"/>
                <a:ext cx="1671785" cy="1241936"/>
              </a:xfrm>
              <a:prstGeom prst="rect">
                <a:avLst/>
              </a:prstGeom>
              <a:grpFill/>
            </p:spPr>
            <p:txBody>
              <a:bodyPr wrap="square" rtlCol="0">
                <a:spAutoFit/>
              </a:bodyPr>
              <a:lstStyle/>
              <a:p>
                <a:pPr algn="ctr" defTabSz="514350"/>
                <a:r>
                  <a:rPr lang="en-US" sz="788" dirty="0">
                    <a:solidFill>
                      <a:prstClr val="white"/>
                    </a:solidFill>
                    <a:latin typeface="Calibri" panose="020F0502020204030204"/>
                  </a:rPr>
                  <a:t>Transition Specialist</a:t>
                </a:r>
              </a:p>
              <a:p>
                <a:pPr algn="ctr" defTabSz="514350"/>
                <a:endParaRPr lang="en-US" sz="788" dirty="0">
                  <a:solidFill>
                    <a:prstClr val="white"/>
                  </a:solidFill>
                  <a:latin typeface="Calibri" panose="020F0502020204030204"/>
                </a:endParaRPr>
              </a:p>
              <a:p>
                <a:pPr algn="ctr" defTabSz="514350"/>
                <a:r>
                  <a:rPr lang="en-US" sz="788" b="1" dirty="0">
                    <a:solidFill>
                      <a:prstClr val="white"/>
                    </a:solidFill>
                    <a:latin typeface="Calibri" panose="020F0502020204030204"/>
                  </a:rPr>
                  <a:t>Janice </a:t>
                </a:r>
              </a:p>
              <a:p>
                <a:pPr algn="ctr" defTabSz="514350"/>
                <a:r>
                  <a:rPr lang="en-US" sz="788" b="1" dirty="0">
                    <a:solidFill>
                      <a:prstClr val="white"/>
                    </a:solidFill>
                    <a:latin typeface="Calibri" panose="020F0502020204030204"/>
                  </a:rPr>
                  <a:t>Wells</a:t>
                </a:r>
              </a:p>
            </p:txBody>
          </p:sp>
        </p:grpSp>
        <p:grpSp>
          <p:nvGrpSpPr>
            <p:cNvPr id="116" name="Group 115"/>
            <p:cNvGrpSpPr/>
            <p:nvPr/>
          </p:nvGrpSpPr>
          <p:grpSpPr>
            <a:xfrm>
              <a:off x="7017327" y="3990788"/>
              <a:ext cx="1537615" cy="1548357"/>
              <a:chOff x="7644715" y="807309"/>
              <a:chExt cx="1909414" cy="1548357"/>
            </a:xfrm>
            <a:grpFill/>
          </p:grpSpPr>
          <p:sp>
            <p:nvSpPr>
              <p:cNvPr id="117" name="Rectangle 116"/>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8" name="TextBox 117"/>
              <p:cNvSpPr txBox="1"/>
              <p:nvPr/>
            </p:nvSpPr>
            <p:spPr>
              <a:xfrm>
                <a:off x="7763529" y="908059"/>
                <a:ext cx="1671785" cy="1026378"/>
              </a:xfrm>
              <a:prstGeom prst="rect">
                <a:avLst/>
              </a:prstGeom>
              <a:grpFill/>
            </p:spPr>
            <p:txBody>
              <a:bodyPr wrap="square" rtlCol="0">
                <a:spAutoFit/>
              </a:bodyPr>
              <a:lstStyle/>
              <a:p>
                <a:pPr algn="ctr" defTabSz="514350"/>
                <a:r>
                  <a:rPr lang="en-US" sz="788" dirty="0">
                    <a:solidFill>
                      <a:prstClr val="white"/>
                    </a:solidFill>
                    <a:latin typeface="Calibri" panose="020F0502020204030204"/>
                  </a:rPr>
                  <a:t>Transition Specialist</a:t>
                </a:r>
              </a:p>
              <a:p>
                <a:pPr algn="ctr" defTabSz="514350"/>
                <a:endParaRPr lang="en-US" sz="788" b="1" dirty="0">
                  <a:solidFill>
                    <a:prstClr val="white"/>
                  </a:solidFill>
                  <a:latin typeface="Calibri" panose="020F0502020204030204"/>
                </a:endParaRPr>
              </a:p>
              <a:p>
                <a:pPr algn="ctr" defTabSz="514350"/>
                <a:r>
                  <a:rPr lang="en-US" sz="788" b="1" dirty="0">
                    <a:solidFill>
                      <a:prstClr val="white"/>
                    </a:solidFill>
                    <a:latin typeface="Calibri" panose="020F0502020204030204"/>
                  </a:rPr>
                  <a:t>Sarah Willis</a:t>
                </a:r>
              </a:p>
            </p:txBody>
          </p:sp>
        </p:grpSp>
        <p:grpSp>
          <p:nvGrpSpPr>
            <p:cNvPr id="119" name="Group 118"/>
            <p:cNvGrpSpPr/>
            <p:nvPr/>
          </p:nvGrpSpPr>
          <p:grpSpPr>
            <a:xfrm>
              <a:off x="8727066" y="3990788"/>
              <a:ext cx="1537615" cy="1558243"/>
              <a:chOff x="7644715" y="807309"/>
              <a:chExt cx="1909414" cy="1558243"/>
            </a:xfrm>
            <a:grpFill/>
          </p:grpSpPr>
          <p:sp>
            <p:nvSpPr>
              <p:cNvPr id="120" name="Rectangle 119"/>
              <p:cNvSpPr>
                <a:spLocks/>
              </p:cNvSpPr>
              <p:nvPr/>
            </p:nvSpPr>
            <p:spPr>
              <a:xfrm>
                <a:off x="7644715" y="807309"/>
                <a:ext cx="1909414" cy="1548357"/>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1" name="TextBox 120"/>
              <p:cNvSpPr txBox="1"/>
              <p:nvPr/>
            </p:nvSpPr>
            <p:spPr>
              <a:xfrm>
                <a:off x="7763529" y="908059"/>
                <a:ext cx="1671785" cy="1457493"/>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Transition &amp; Career Pathway Coordinator</a:t>
                </a:r>
              </a:p>
              <a:p>
                <a:pPr algn="ctr" defTabSz="514350"/>
                <a:r>
                  <a:rPr lang="en-US" sz="788" b="1" dirty="0">
                    <a:solidFill>
                      <a:prstClr val="black"/>
                    </a:solidFill>
                    <a:latin typeface="Calibri" panose="020F0502020204030204"/>
                  </a:rPr>
                  <a:t>Karla</a:t>
                </a:r>
              </a:p>
              <a:p>
                <a:pPr algn="ctr" defTabSz="514350"/>
                <a:r>
                  <a:rPr lang="en-US" sz="788" b="1" dirty="0">
                    <a:solidFill>
                      <a:prstClr val="black"/>
                    </a:solidFill>
                    <a:latin typeface="Calibri" panose="020F0502020204030204"/>
                  </a:rPr>
                  <a:t>Wade</a:t>
                </a:r>
              </a:p>
            </p:txBody>
          </p:sp>
        </p:grpSp>
      </p:grpSp>
      <p:grpSp>
        <p:nvGrpSpPr>
          <p:cNvPr id="125" name="Group 124"/>
          <p:cNvGrpSpPr/>
          <p:nvPr/>
        </p:nvGrpSpPr>
        <p:grpSpPr>
          <a:xfrm>
            <a:off x="6000081" y="4467888"/>
            <a:ext cx="940378" cy="664636"/>
            <a:chOff x="7926142" y="714466"/>
            <a:chExt cx="1671783" cy="1181574"/>
          </a:xfrm>
          <a:solidFill>
            <a:srgbClr val="D8D9DA"/>
          </a:solidFill>
        </p:grpSpPr>
        <p:sp>
          <p:nvSpPr>
            <p:cNvPr id="126" name="Rectangle 125"/>
            <p:cNvSpPr>
              <a:spLocks/>
            </p:cNvSpPr>
            <p:nvPr/>
          </p:nvSpPr>
          <p:spPr>
            <a:xfrm>
              <a:off x="8016513" y="714466"/>
              <a:ext cx="1539501" cy="1181574"/>
            </a:xfrm>
            <a:prstGeom prst="rect">
              <a:avLst/>
            </a:prstGeom>
            <a:solidFill>
              <a:srgbClr val="CCC2D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7" name="TextBox 126"/>
            <p:cNvSpPr txBox="1"/>
            <p:nvPr/>
          </p:nvSpPr>
          <p:spPr>
            <a:xfrm>
              <a:off x="7926142" y="828199"/>
              <a:ext cx="1671783" cy="810821"/>
            </a:xfrm>
            <a:prstGeom prst="rect">
              <a:avLst/>
            </a:prstGeom>
            <a:noFill/>
          </p:spPr>
          <p:txBody>
            <a:bodyPr wrap="square" rtlCol="0">
              <a:spAutoFit/>
            </a:bodyPr>
            <a:lstStyle/>
            <a:p>
              <a:pPr algn="ctr" defTabSz="514350"/>
              <a:r>
                <a:rPr lang="en-US" sz="788" dirty="0">
                  <a:solidFill>
                    <a:prstClr val="black"/>
                  </a:solidFill>
                  <a:latin typeface="Calibri" panose="020F0502020204030204"/>
                </a:rPr>
                <a:t>Career Pathway Specialist</a:t>
              </a:r>
            </a:p>
            <a:p>
              <a:pPr algn="ctr" defTabSz="514350"/>
              <a:r>
                <a:rPr lang="en-US" sz="788" b="1" dirty="0">
                  <a:solidFill>
                    <a:prstClr val="black"/>
                  </a:solidFill>
                  <a:latin typeface="Calibri" panose="020F0502020204030204"/>
                </a:rPr>
                <a:t>Ingrid O’Neal</a:t>
              </a:r>
            </a:p>
          </p:txBody>
        </p:sp>
      </p:grpSp>
      <p:grpSp>
        <p:nvGrpSpPr>
          <p:cNvPr id="128" name="Group 127"/>
          <p:cNvGrpSpPr/>
          <p:nvPr/>
        </p:nvGrpSpPr>
        <p:grpSpPr>
          <a:xfrm>
            <a:off x="4990144" y="4467888"/>
            <a:ext cx="940378" cy="664636"/>
            <a:chOff x="7926142" y="714466"/>
            <a:chExt cx="1671783" cy="1181574"/>
          </a:xfrm>
          <a:solidFill>
            <a:srgbClr val="D8D9DA"/>
          </a:solidFill>
        </p:grpSpPr>
        <p:sp>
          <p:nvSpPr>
            <p:cNvPr id="129" name="Rectangle 128"/>
            <p:cNvSpPr>
              <a:spLocks/>
            </p:cNvSpPr>
            <p:nvPr/>
          </p:nvSpPr>
          <p:spPr>
            <a:xfrm>
              <a:off x="8016514" y="714466"/>
              <a:ext cx="1537616" cy="1181574"/>
            </a:xfrm>
            <a:prstGeom prst="rect">
              <a:avLst/>
            </a:prstGeom>
            <a:solidFill>
              <a:srgbClr val="CCC2D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30" name="TextBox 129"/>
            <p:cNvSpPr txBox="1"/>
            <p:nvPr/>
          </p:nvSpPr>
          <p:spPr>
            <a:xfrm>
              <a:off x="7926142" y="828199"/>
              <a:ext cx="1671783" cy="810821"/>
            </a:xfrm>
            <a:prstGeom prst="rect">
              <a:avLst/>
            </a:prstGeom>
            <a:noFill/>
          </p:spPr>
          <p:txBody>
            <a:bodyPr wrap="square" rtlCol="0">
              <a:spAutoFit/>
            </a:bodyPr>
            <a:lstStyle/>
            <a:p>
              <a:pPr algn="ctr" defTabSz="514350"/>
              <a:r>
                <a:rPr lang="en-US" sz="788" dirty="0">
                  <a:solidFill>
                    <a:prstClr val="black"/>
                  </a:solidFill>
                  <a:latin typeface="Calibri" panose="020F0502020204030204"/>
                </a:rPr>
                <a:t>Career Pathway Specialist</a:t>
              </a:r>
            </a:p>
            <a:p>
              <a:pPr algn="ctr" defTabSz="514350"/>
              <a:r>
                <a:rPr lang="en-US" sz="788" b="1" dirty="0">
                  <a:solidFill>
                    <a:prstClr val="black"/>
                  </a:solidFill>
                  <a:latin typeface="Calibri" panose="020F0502020204030204"/>
                </a:rPr>
                <a:t>Jenear Kidd</a:t>
              </a:r>
            </a:p>
          </p:txBody>
        </p:sp>
      </p:grpSp>
      <p:cxnSp>
        <p:nvCxnSpPr>
          <p:cNvPr id="132" name="Elbow Connector 131"/>
          <p:cNvCxnSpPr>
            <a:stCxn id="87" idx="0"/>
            <a:endCxn id="68" idx="2"/>
          </p:cNvCxnSpPr>
          <p:nvPr/>
        </p:nvCxnSpPr>
        <p:spPr>
          <a:xfrm rot="5400000" flipH="1" flipV="1">
            <a:off x="2690061" y="1802987"/>
            <a:ext cx="421507" cy="2450049"/>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Elbow Connector 136"/>
          <p:cNvCxnSpPr>
            <a:stCxn id="105" idx="0"/>
            <a:endCxn id="68" idx="2"/>
          </p:cNvCxnSpPr>
          <p:nvPr/>
        </p:nvCxnSpPr>
        <p:spPr>
          <a:xfrm rot="5400000" flipH="1" flipV="1">
            <a:off x="3170925" y="2283851"/>
            <a:ext cx="421507" cy="148832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Elbow Connector 139"/>
          <p:cNvCxnSpPr>
            <a:stCxn id="111" idx="0"/>
            <a:endCxn id="68" idx="2"/>
          </p:cNvCxnSpPr>
          <p:nvPr/>
        </p:nvCxnSpPr>
        <p:spPr>
          <a:xfrm rot="5400000" flipH="1" flipV="1">
            <a:off x="3651789" y="2764715"/>
            <a:ext cx="421507" cy="52659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Elbow Connector 144"/>
          <p:cNvCxnSpPr>
            <a:stCxn id="120" idx="0"/>
            <a:endCxn id="68" idx="2"/>
          </p:cNvCxnSpPr>
          <p:nvPr/>
        </p:nvCxnSpPr>
        <p:spPr>
          <a:xfrm rot="16200000" flipV="1">
            <a:off x="5094381" y="1848716"/>
            <a:ext cx="421507" cy="2358592"/>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Elbow Connector 147"/>
          <p:cNvCxnSpPr>
            <a:stCxn id="117" idx="0"/>
            <a:endCxn id="68" idx="2"/>
          </p:cNvCxnSpPr>
          <p:nvPr/>
        </p:nvCxnSpPr>
        <p:spPr>
          <a:xfrm rot="16200000" flipV="1">
            <a:off x="4613518" y="2329580"/>
            <a:ext cx="421507" cy="1396864"/>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6" name="Elbow Connector 155"/>
          <p:cNvCxnSpPr>
            <a:stCxn id="126" idx="0"/>
            <a:endCxn id="120" idx="2"/>
          </p:cNvCxnSpPr>
          <p:nvPr/>
        </p:nvCxnSpPr>
        <p:spPr>
          <a:xfrm rot="5400000" flipH="1" flipV="1">
            <a:off x="6305079" y="4288535"/>
            <a:ext cx="358172" cy="53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Elbow Connector 158"/>
          <p:cNvCxnSpPr>
            <a:stCxn id="129" idx="0"/>
            <a:endCxn id="120" idx="2"/>
          </p:cNvCxnSpPr>
          <p:nvPr/>
        </p:nvCxnSpPr>
        <p:spPr>
          <a:xfrm rot="5400000" flipH="1" flipV="1">
            <a:off x="5799845" y="3783303"/>
            <a:ext cx="358172" cy="1010998"/>
          </a:xfrm>
          <a:prstGeom prst="bentConnector3">
            <a:avLst>
              <a:gd name="adj1" fmla="val 39074"/>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66435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161261" y="1961363"/>
            <a:ext cx="813683" cy="696649"/>
            <a:chOff x="7798596" y="936003"/>
            <a:chExt cx="1446548" cy="1238487"/>
          </a:xfrm>
          <a:solidFill>
            <a:srgbClr val="D8D9DA"/>
          </a:solidFill>
        </p:grpSpPr>
        <p:sp>
          <p:nvSpPr>
            <p:cNvPr id="8" name="Rectangle 7"/>
            <p:cNvSpPr>
              <a:spLocks/>
            </p:cNvSpPr>
            <p:nvPr/>
          </p:nvSpPr>
          <p:spPr>
            <a:xfrm>
              <a:off x="7798596" y="936003"/>
              <a:ext cx="1446548" cy="1238487"/>
            </a:xfrm>
            <a:prstGeom prst="rect">
              <a:avLst/>
            </a:prstGeom>
            <a:solidFill>
              <a:srgbClr val="F9C4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 name="TextBox 8"/>
            <p:cNvSpPr txBox="1"/>
            <p:nvPr/>
          </p:nvSpPr>
          <p:spPr>
            <a:xfrm>
              <a:off x="7854975" y="1072271"/>
              <a:ext cx="1259081" cy="1026379"/>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Admin Assistant II</a:t>
              </a:r>
            </a:p>
            <a:p>
              <a:pPr algn="ctr" defTabSz="514350"/>
              <a:r>
                <a:rPr lang="en-US" sz="788" b="1" dirty="0">
                  <a:solidFill>
                    <a:prstClr val="black"/>
                  </a:solidFill>
                  <a:latin typeface="Calibri" panose="020F0502020204030204"/>
                </a:rPr>
                <a:t>Atletris Thomas</a:t>
              </a:r>
            </a:p>
          </p:txBody>
        </p:sp>
      </p:grpSp>
      <p:cxnSp>
        <p:nvCxnSpPr>
          <p:cNvPr id="31" name="Elbow Connector 30"/>
          <p:cNvCxnSpPr>
            <a:stCxn id="8" idx="2"/>
            <a:endCxn id="168" idx="0"/>
          </p:cNvCxnSpPr>
          <p:nvPr/>
        </p:nvCxnSpPr>
        <p:spPr>
          <a:xfrm rot="5400000">
            <a:off x="4385775" y="2837469"/>
            <a:ext cx="361784" cy="2869"/>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377458" y="1897836"/>
            <a:ext cx="1798737" cy="3144181"/>
            <a:chOff x="41884" y="845348"/>
            <a:chExt cx="3197755" cy="5589654"/>
          </a:xfrm>
        </p:grpSpPr>
        <p:grpSp>
          <p:nvGrpSpPr>
            <p:cNvPr id="4" name="Group 3"/>
            <p:cNvGrpSpPr/>
            <p:nvPr/>
          </p:nvGrpSpPr>
          <p:grpSpPr>
            <a:xfrm>
              <a:off x="156453" y="953639"/>
              <a:ext cx="2968616" cy="5481363"/>
              <a:chOff x="156368" y="953639"/>
              <a:chExt cx="2968616" cy="5481363"/>
            </a:xfrm>
          </p:grpSpPr>
          <p:grpSp>
            <p:nvGrpSpPr>
              <p:cNvPr id="77" name="Group 76"/>
              <p:cNvGrpSpPr/>
              <p:nvPr/>
            </p:nvGrpSpPr>
            <p:grpSpPr>
              <a:xfrm>
                <a:off x="156368" y="953639"/>
                <a:ext cx="1436775" cy="1405846"/>
                <a:chOff x="7644715" y="807309"/>
                <a:chExt cx="1909414" cy="1744506"/>
              </a:xfrm>
              <a:solidFill>
                <a:srgbClr val="557FB6"/>
              </a:solidFill>
            </p:grpSpPr>
            <p:sp>
              <p:nvSpPr>
                <p:cNvPr id="87" name="Rectangle 86"/>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8" name="TextBox 87"/>
                <p:cNvSpPr txBox="1"/>
                <p:nvPr/>
              </p:nvSpPr>
              <p:spPr>
                <a:xfrm>
                  <a:off x="7795252" y="1010703"/>
                  <a:ext cx="1515619" cy="154111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1</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Tamika Wright</a:t>
                  </a:r>
                </a:p>
                <a:p>
                  <a:pPr algn="ctr" defTabSz="514350"/>
                  <a:endParaRPr lang="en-US" sz="788" dirty="0">
                    <a:solidFill>
                      <a:prstClr val="white"/>
                    </a:solidFill>
                    <a:latin typeface="Calibri" panose="020F0502020204030204"/>
                  </a:endParaRPr>
                </a:p>
              </p:txBody>
            </p:sp>
          </p:grpSp>
          <p:grpSp>
            <p:nvGrpSpPr>
              <p:cNvPr id="85" name="Group 84"/>
              <p:cNvGrpSpPr/>
              <p:nvPr/>
            </p:nvGrpSpPr>
            <p:grpSpPr>
              <a:xfrm>
                <a:off x="156368" y="2312145"/>
                <a:ext cx="1436775" cy="1405846"/>
                <a:chOff x="7644715" y="807309"/>
                <a:chExt cx="1909414" cy="1744506"/>
              </a:xfrm>
              <a:solidFill>
                <a:srgbClr val="557FB6"/>
              </a:solidFill>
            </p:grpSpPr>
            <p:sp>
              <p:nvSpPr>
                <p:cNvPr id="86" name="Rectangle 85"/>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9" name="TextBox 88"/>
                <p:cNvSpPr txBox="1"/>
                <p:nvPr/>
              </p:nvSpPr>
              <p:spPr>
                <a:xfrm>
                  <a:off x="7795252" y="1010703"/>
                  <a:ext cx="1515619" cy="154111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2</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Jason Williams</a:t>
                  </a:r>
                </a:p>
                <a:p>
                  <a:pPr algn="ctr" defTabSz="514350"/>
                  <a:endParaRPr lang="en-US" sz="788" dirty="0">
                    <a:solidFill>
                      <a:prstClr val="white"/>
                    </a:solidFill>
                    <a:latin typeface="Calibri" panose="020F0502020204030204"/>
                  </a:endParaRPr>
                </a:p>
              </p:txBody>
            </p:sp>
          </p:grpSp>
          <p:grpSp>
            <p:nvGrpSpPr>
              <p:cNvPr id="91" name="Group 90"/>
              <p:cNvGrpSpPr/>
              <p:nvPr/>
            </p:nvGrpSpPr>
            <p:grpSpPr>
              <a:xfrm>
                <a:off x="156368" y="3670651"/>
                <a:ext cx="1436775" cy="1405846"/>
                <a:chOff x="7644715" y="807309"/>
                <a:chExt cx="1909414" cy="1744506"/>
              </a:xfrm>
              <a:solidFill>
                <a:srgbClr val="557FB6"/>
              </a:solidFill>
            </p:grpSpPr>
            <p:sp>
              <p:nvSpPr>
                <p:cNvPr id="92" name="Rectangle 91"/>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3" name="TextBox 92"/>
                <p:cNvSpPr txBox="1"/>
                <p:nvPr/>
              </p:nvSpPr>
              <p:spPr>
                <a:xfrm>
                  <a:off x="7795252" y="1010703"/>
                  <a:ext cx="1515619" cy="154111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3</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Brandon Worthey</a:t>
                  </a:r>
                </a:p>
                <a:p>
                  <a:pPr algn="ctr" defTabSz="514350"/>
                  <a:endParaRPr lang="en-US" sz="788" dirty="0">
                    <a:solidFill>
                      <a:prstClr val="white"/>
                    </a:solidFill>
                    <a:latin typeface="Calibri" panose="020F0502020204030204"/>
                  </a:endParaRPr>
                </a:p>
              </p:txBody>
            </p:sp>
          </p:grpSp>
          <p:grpSp>
            <p:nvGrpSpPr>
              <p:cNvPr id="94" name="Group 93"/>
              <p:cNvGrpSpPr/>
              <p:nvPr/>
            </p:nvGrpSpPr>
            <p:grpSpPr>
              <a:xfrm>
                <a:off x="156368" y="5029156"/>
                <a:ext cx="1436775" cy="1405846"/>
                <a:chOff x="7644715" y="807309"/>
                <a:chExt cx="1909414" cy="1744506"/>
              </a:xfrm>
              <a:solidFill>
                <a:srgbClr val="557FB6"/>
              </a:solidFill>
            </p:grpSpPr>
            <p:sp>
              <p:nvSpPr>
                <p:cNvPr id="95" name="Rectangle 94"/>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6" name="TextBox 95"/>
                <p:cNvSpPr txBox="1"/>
                <p:nvPr/>
              </p:nvSpPr>
              <p:spPr>
                <a:xfrm>
                  <a:off x="7795252" y="1010703"/>
                  <a:ext cx="1515619" cy="154111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4</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Shari </a:t>
                  </a:r>
                </a:p>
                <a:p>
                  <a:pPr algn="ctr" defTabSz="514350"/>
                  <a:r>
                    <a:rPr lang="en-US" sz="788" b="1" dirty="0">
                      <a:solidFill>
                        <a:prstClr val="black"/>
                      </a:solidFill>
                      <a:latin typeface="Calibri" panose="020F0502020204030204"/>
                    </a:rPr>
                    <a:t>Kaplan</a:t>
                  </a:r>
                </a:p>
                <a:p>
                  <a:pPr algn="ctr" defTabSz="514350"/>
                  <a:endParaRPr lang="en-US" sz="788" dirty="0">
                    <a:solidFill>
                      <a:prstClr val="white"/>
                    </a:solidFill>
                    <a:latin typeface="Calibri" panose="020F0502020204030204"/>
                  </a:endParaRPr>
                </a:p>
              </p:txBody>
            </p:sp>
          </p:grpSp>
          <p:grpSp>
            <p:nvGrpSpPr>
              <p:cNvPr id="97" name="Group 96"/>
              <p:cNvGrpSpPr/>
              <p:nvPr/>
            </p:nvGrpSpPr>
            <p:grpSpPr>
              <a:xfrm>
                <a:off x="1688209" y="953639"/>
                <a:ext cx="1436775" cy="1405844"/>
                <a:chOff x="7644715" y="807309"/>
                <a:chExt cx="1909414" cy="1744504"/>
              </a:xfrm>
              <a:solidFill>
                <a:srgbClr val="557FB6"/>
              </a:solidFill>
            </p:grpSpPr>
            <p:sp>
              <p:nvSpPr>
                <p:cNvPr id="98" name="Rectangle 97"/>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9" name="TextBox 98"/>
                <p:cNvSpPr txBox="1"/>
                <p:nvPr/>
              </p:nvSpPr>
              <p:spPr>
                <a:xfrm>
                  <a:off x="7795252" y="1010703"/>
                  <a:ext cx="1515619" cy="1541110"/>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5</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Nakisial</a:t>
                  </a:r>
                </a:p>
                <a:p>
                  <a:pPr algn="ctr" defTabSz="514350"/>
                  <a:r>
                    <a:rPr lang="en-US" sz="788" b="1" dirty="0">
                      <a:solidFill>
                        <a:prstClr val="black"/>
                      </a:solidFill>
                      <a:latin typeface="Calibri" panose="020F0502020204030204"/>
                    </a:rPr>
                    <a:t>Cromwell</a:t>
                  </a:r>
                </a:p>
                <a:p>
                  <a:pPr algn="ctr" defTabSz="514350"/>
                  <a:endParaRPr lang="en-US" sz="788" dirty="0">
                    <a:solidFill>
                      <a:prstClr val="white"/>
                    </a:solidFill>
                    <a:latin typeface="Calibri" panose="020F0502020204030204"/>
                  </a:endParaRPr>
                </a:p>
              </p:txBody>
            </p:sp>
          </p:grpSp>
          <p:grpSp>
            <p:nvGrpSpPr>
              <p:cNvPr id="100" name="Group 99"/>
              <p:cNvGrpSpPr/>
              <p:nvPr/>
            </p:nvGrpSpPr>
            <p:grpSpPr>
              <a:xfrm>
                <a:off x="1688209" y="2310926"/>
                <a:ext cx="1436775" cy="1405844"/>
                <a:chOff x="7644715" y="807309"/>
                <a:chExt cx="1909414" cy="1744504"/>
              </a:xfrm>
              <a:solidFill>
                <a:srgbClr val="557FB6"/>
              </a:solidFill>
            </p:grpSpPr>
            <p:sp>
              <p:nvSpPr>
                <p:cNvPr id="101" name="Rectangle 100"/>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2" name="TextBox 101"/>
                <p:cNvSpPr txBox="1"/>
                <p:nvPr/>
              </p:nvSpPr>
              <p:spPr>
                <a:xfrm>
                  <a:off x="7795252" y="1010703"/>
                  <a:ext cx="1515619" cy="1541110"/>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6</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Lee </a:t>
                  </a:r>
                </a:p>
                <a:p>
                  <a:pPr algn="ctr" defTabSz="514350"/>
                  <a:r>
                    <a:rPr lang="en-US" sz="788" b="1" dirty="0">
                      <a:solidFill>
                        <a:prstClr val="black"/>
                      </a:solidFill>
                      <a:latin typeface="Calibri" panose="020F0502020204030204"/>
                    </a:rPr>
                    <a:t>Davis</a:t>
                  </a:r>
                </a:p>
                <a:p>
                  <a:pPr algn="ctr" defTabSz="514350"/>
                  <a:endParaRPr lang="en-US" sz="788" dirty="0">
                    <a:solidFill>
                      <a:prstClr val="white"/>
                    </a:solidFill>
                    <a:latin typeface="Calibri" panose="020F0502020204030204"/>
                  </a:endParaRPr>
                </a:p>
              </p:txBody>
            </p:sp>
          </p:grpSp>
          <p:grpSp>
            <p:nvGrpSpPr>
              <p:cNvPr id="103" name="Group 102"/>
              <p:cNvGrpSpPr/>
              <p:nvPr/>
            </p:nvGrpSpPr>
            <p:grpSpPr>
              <a:xfrm>
                <a:off x="1688209" y="3668213"/>
                <a:ext cx="1436775" cy="1247775"/>
                <a:chOff x="7644715" y="807309"/>
                <a:chExt cx="1909414" cy="1548357"/>
              </a:xfrm>
              <a:solidFill>
                <a:srgbClr val="557FB6"/>
              </a:solidFill>
            </p:grpSpPr>
            <p:sp>
              <p:nvSpPr>
                <p:cNvPr id="122" name="Rectangle 121"/>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3" name="TextBox 122"/>
                <p:cNvSpPr txBox="1"/>
                <p:nvPr/>
              </p:nvSpPr>
              <p:spPr>
                <a:xfrm>
                  <a:off x="7795252" y="1010703"/>
                  <a:ext cx="1515619" cy="1273627"/>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7</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Vacant</a:t>
                  </a:r>
                </a:p>
                <a:p>
                  <a:pPr algn="ctr" defTabSz="514350"/>
                  <a:endParaRPr lang="en-US" sz="788" dirty="0">
                    <a:solidFill>
                      <a:prstClr val="white"/>
                    </a:solidFill>
                    <a:latin typeface="Calibri" panose="020F0502020204030204"/>
                  </a:endParaRPr>
                </a:p>
              </p:txBody>
            </p:sp>
          </p:grpSp>
          <p:grpSp>
            <p:nvGrpSpPr>
              <p:cNvPr id="131" name="Group 130"/>
              <p:cNvGrpSpPr/>
              <p:nvPr/>
            </p:nvGrpSpPr>
            <p:grpSpPr>
              <a:xfrm>
                <a:off x="1688209" y="5025500"/>
                <a:ext cx="1436775" cy="1405844"/>
                <a:chOff x="7644715" y="807309"/>
                <a:chExt cx="1909414" cy="1744504"/>
              </a:xfrm>
              <a:solidFill>
                <a:srgbClr val="557FB6"/>
              </a:solidFill>
            </p:grpSpPr>
            <p:sp>
              <p:nvSpPr>
                <p:cNvPr id="133" name="Rectangle 132"/>
                <p:cNvSpPr>
                  <a:spLocks/>
                </p:cNvSpPr>
                <p:nvPr/>
              </p:nvSpPr>
              <p:spPr>
                <a:xfrm>
                  <a:off x="7644715" y="807309"/>
                  <a:ext cx="1909414" cy="1548357"/>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34" name="TextBox 133"/>
                <p:cNvSpPr txBox="1"/>
                <p:nvPr/>
              </p:nvSpPr>
              <p:spPr>
                <a:xfrm>
                  <a:off x="7795252" y="1010703"/>
                  <a:ext cx="1515619" cy="1541110"/>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8</a:t>
                  </a:r>
                </a:p>
                <a:p>
                  <a:pPr algn="ctr" defTabSz="514350"/>
                  <a:r>
                    <a:rPr lang="en-US" sz="788" dirty="0">
                      <a:solidFill>
                        <a:prstClr val="black"/>
                      </a:solidFill>
                      <a:latin typeface="Calibri" panose="020F0502020204030204"/>
                    </a:rPr>
                    <a:t>Manager</a:t>
                  </a:r>
                </a:p>
                <a:p>
                  <a:pPr algn="ctr" defTabSz="514350"/>
                  <a:r>
                    <a:rPr lang="en-US" sz="788" b="1" dirty="0">
                      <a:solidFill>
                        <a:prstClr val="black"/>
                      </a:solidFill>
                      <a:latin typeface="Calibri" panose="020F0502020204030204"/>
                    </a:rPr>
                    <a:t>Candace Williams</a:t>
                  </a:r>
                </a:p>
                <a:p>
                  <a:pPr algn="ctr" defTabSz="514350"/>
                  <a:endParaRPr lang="en-US" sz="788" dirty="0">
                    <a:solidFill>
                      <a:prstClr val="white"/>
                    </a:solidFill>
                    <a:latin typeface="Calibri" panose="020F0502020204030204"/>
                  </a:endParaRPr>
                </a:p>
              </p:txBody>
            </p:sp>
          </p:grpSp>
        </p:grpSp>
        <p:sp>
          <p:nvSpPr>
            <p:cNvPr id="135" name="Rectangle 134"/>
            <p:cNvSpPr>
              <a:spLocks/>
            </p:cNvSpPr>
            <p:nvPr/>
          </p:nvSpPr>
          <p:spPr>
            <a:xfrm>
              <a:off x="41884" y="845348"/>
              <a:ext cx="3197755" cy="55632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grpSp>
      <p:grpSp>
        <p:nvGrpSpPr>
          <p:cNvPr id="13" name="Group 12"/>
          <p:cNvGrpSpPr/>
          <p:nvPr/>
        </p:nvGrpSpPr>
        <p:grpSpPr>
          <a:xfrm>
            <a:off x="4201512" y="4155235"/>
            <a:ext cx="808186" cy="998305"/>
            <a:chOff x="5009910" y="4511199"/>
            <a:chExt cx="1436775" cy="1522077"/>
          </a:xfrm>
        </p:grpSpPr>
        <p:sp>
          <p:nvSpPr>
            <p:cNvPr id="138" name="Rectangle 137"/>
            <p:cNvSpPr>
              <a:spLocks/>
            </p:cNvSpPr>
            <p:nvPr/>
          </p:nvSpPr>
          <p:spPr>
            <a:xfrm>
              <a:off x="5009910" y="4511199"/>
              <a:ext cx="1436775" cy="1247775"/>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39" name="TextBox 138"/>
            <p:cNvSpPr txBox="1"/>
            <p:nvPr/>
          </p:nvSpPr>
          <p:spPr>
            <a:xfrm>
              <a:off x="5100282" y="4575782"/>
              <a:ext cx="1292738" cy="1457494"/>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District Employees &amp; Local Office Employees within District</a:t>
              </a:r>
              <a:endParaRPr lang="en-US" sz="788" dirty="0">
                <a:solidFill>
                  <a:prstClr val="white"/>
                </a:solidFill>
                <a:latin typeface="Calibri" panose="020F0502020204030204"/>
              </a:endParaRPr>
            </a:p>
          </p:txBody>
        </p:sp>
      </p:grpSp>
      <p:grpSp>
        <p:nvGrpSpPr>
          <p:cNvPr id="142" name="Group 141"/>
          <p:cNvGrpSpPr/>
          <p:nvPr/>
        </p:nvGrpSpPr>
        <p:grpSpPr>
          <a:xfrm>
            <a:off x="6949571" y="1848523"/>
            <a:ext cx="808186" cy="720589"/>
            <a:chOff x="5009910" y="4511199"/>
            <a:chExt cx="1436775" cy="1281048"/>
          </a:xfrm>
          <a:solidFill>
            <a:srgbClr val="BFBFBF"/>
          </a:solidFill>
        </p:grpSpPr>
        <p:sp>
          <p:nvSpPr>
            <p:cNvPr id="143" name="Rectangle 142"/>
            <p:cNvSpPr>
              <a:spLocks/>
            </p:cNvSpPr>
            <p:nvPr/>
          </p:nvSpPr>
          <p:spPr>
            <a:xfrm>
              <a:off x="5009910" y="4511199"/>
              <a:ext cx="1436775" cy="1247775"/>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4" name="TextBox 143"/>
            <p:cNvSpPr txBox="1"/>
            <p:nvPr/>
          </p:nvSpPr>
          <p:spPr>
            <a:xfrm>
              <a:off x="5105314" y="4550310"/>
              <a:ext cx="1292738" cy="1241937"/>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Older Blind Program Specialist </a:t>
              </a:r>
            </a:p>
            <a:p>
              <a:pPr algn="ctr" defTabSz="514350"/>
              <a:r>
                <a:rPr lang="en-US" sz="788" b="1" dirty="0">
                  <a:solidFill>
                    <a:prstClr val="black"/>
                  </a:solidFill>
                  <a:latin typeface="Calibri" panose="020F0502020204030204"/>
                </a:rPr>
                <a:t>Kay McGill</a:t>
              </a:r>
              <a:endParaRPr lang="en-US" sz="788" dirty="0">
                <a:solidFill>
                  <a:prstClr val="black"/>
                </a:solidFill>
                <a:latin typeface="Calibri" panose="020F0502020204030204"/>
              </a:endParaRPr>
            </a:p>
            <a:p>
              <a:pPr algn="ctr" defTabSz="514350"/>
              <a:r>
                <a:rPr lang="en-US" sz="788" dirty="0">
                  <a:solidFill>
                    <a:srgbClr val="FF0000"/>
                  </a:solidFill>
                  <a:latin typeface="Calibri" panose="020F0502020204030204"/>
                </a:rPr>
                <a:t>(Part-time)</a:t>
              </a:r>
            </a:p>
          </p:txBody>
        </p:sp>
      </p:grpSp>
      <p:grpSp>
        <p:nvGrpSpPr>
          <p:cNvPr id="146" name="Group 145"/>
          <p:cNvGrpSpPr/>
          <p:nvPr/>
        </p:nvGrpSpPr>
        <p:grpSpPr>
          <a:xfrm>
            <a:off x="5828417" y="1847967"/>
            <a:ext cx="808186" cy="734917"/>
            <a:chOff x="5009910" y="4511199"/>
            <a:chExt cx="1436775" cy="1306520"/>
          </a:xfrm>
        </p:grpSpPr>
        <p:sp>
          <p:nvSpPr>
            <p:cNvPr id="147" name="Rectangle 146"/>
            <p:cNvSpPr>
              <a:spLocks/>
            </p:cNvSpPr>
            <p:nvPr/>
          </p:nvSpPr>
          <p:spPr>
            <a:xfrm>
              <a:off x="5009910" y="4511199"/>
              <a:ext cx="1436775" cy="1247775"/>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9" name="TextBox 148"/>
            <p:cNvSpPr txBox="1"/>
            <p:nvPr/>
          </p:nvSpPr>
          <p:spPr>
            <a:xfrm>
              <a:off x="5100282" y="4575782"/>
              <a:ext cx="1292738" cy="1241937"/>
            </a:xfrm>
            <a:prstGeom prst="rect">
              <a:avLst/>
            </a:prstGeom>
            <a:noFill/>
          </p:spPr>
          <p:txBody>
            <a:bodyPr wrap="square" rtlCol="0">
              <a:spAutoFit/>
            </a:bodyPr>
            <a:lstStyle/>
            <a:p>
              <a:pPr algn="ctr" defTabSz="514350"/>
              <a:r>
                <a:rPr lang="en-US" sz="788" dirty="0">
                  <a:solidFill>
                    <a:prstClr val="black"/>
                  </a:solidFill>
                  <a:latin typeface="Calibri" panose="020F0502020204030204"/>
                </a:rPr>
                <a:t>Blind Services Coordinator</a:t>
              </a:r>
            </a:p>
            <a:p>
              <a:pPr algn="ctr" defTabSz="514350"/>
              <a:r>
                <a:rPr lang="en-US" sz="788" b="1" dirty="0">
                  <a:solidFill>
                    <a:prstClr val="black"/>
                  </a:solidFill>
                  <a:latin typeface="Calibri" panose="020F0502020204030204"/>
                </a:rPr>
                <a:t>Shirley Robinson</a:t>
              </a:r>
            </a:p>
          </p:txBody>
        </p:sp>
      </p:grpSp>
      <p:grpSp>
        <p:nvGrpSpPr>
          <p:cNvPr id="150" name="Group 149"/>
          <p:cNvGrpSpPr/>
          <p:nvPr/>
        </p:nvGrpSpPr>
        <p:grpSpPr>
          <a:xfrm>
            <a:off x="5828417" y="4514833"/>
            <a:ext cx="808186" cy="701873"/>
            <a:chOff x="5009910" y="4511199"/>
            <a:chExt cx="1436775" cy="1247775"/>
          </a:xfrm>
        </p:grpSpPr>
        <p:sp>
          <p:nvSpPr>
            <p:cNvPr id="151" name="Rectangle 150"/>
            <p:cNvSpPr>
              <a:spLocks/>
            </p:cNvSpPr>
            <p:nvPr/>
          </p:nvSpPr>
          <p:spPr>
            <a:xfrm>
              <a:off x="5009910" y="4511199"/>
              <a:ext cx="1436775" cy="1247775"/>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2" name="TextBox 151"/>
            <p:cNvSpPr txBox="1"/>
            <p:nvPr/>
          </p:nvSpPr>
          <p:spPr>
            <a:xfrm>
              <a:off x="5100282" y="4575782"/>
              <a:ext cx="1292738" cy="81082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Deaf Services Coordinator</a:t>
              </a:r>
            </a:p>
            <a:p>
              <a:pPr algn="ctr" defTabSz="514350"/>
              <a:r>
                <a:rPr lang="en-US" sz="788" b="1" dirty="0">
                  <a:solidFill>
                    <a:prstClr val="black"/>
                  </a:solidFill>
                  <a:latin typeface="Calibri" panose="020F0502020204030204"/>
                </a:rPr>
                <a:t>Vacant</a:t>
              </a:r>
            </a:p>
          </p:txBody>
        </p:sp>
      </p:grpSp>
      <p:grpSp>
        <p:nvGrpSpPr>
          <p:cNvPr id="153" name="Group 152"/>
          <p:cNvGrpSpPr/>
          <p:nvPr/>
        </p:nvGrpSpPr>
        <p:grpSpPr>
          <a:xfrm>
            <a:off x="6949571" y="4514833"/>
            <a:ext cx="808186" cy="701873"/>
            <a:chOff x="5009910" y="4511199"/>
            <a:chExt cx="1436775" cy="1247775"/>
          </a:xfrm>
          <a:solidFill>
            <a:srgbClr val="BFBFBF"/>
          </a:solidFill>
        </p:grpSpPr>
        <p:sp>
          <p:nvSpPr>
            <p:cNvPr id="154" name="Rectangle 153"/>
            <p:cNvSpPr>
              <a:spLocks/>
            </p:cNvSpPr>
            <p:nvPr/>
          </p:nvSpPr>
          <p:spPr>
            <a:xfrm>
              <a:off x="5009910" y="4511199"/>
              <a:ext cx="1436775" cy="1247775"/>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5" name="TextBox 154"/>
            <p:cNvSpPr txBox="1"/>
            <p:nvPr/>
          </p:nvSpPr>
          <p:spPr>
            <a:xfrm>
              <a:off x="5105314" y="4550310"/>
              <a:ext cx="1292738" cy="1026379"/>
            </a:xfrm>
            <a:prstGeom prst="rect">
              <a:avLst/>
            </a:prstGeom>
            <a:grpFill/>
          </p:spPr>
          <p:txBody>
            <a:bodyPr wrap="square" rtlCol="0">
              <a:spAutoFit/>
            </a:bodyPr>
            <a:lstStyle/>
            <a:p>
              <a:pPr algn="ctr" defTabSz="514350"/>
              <a:r>
                <a:rPr lang="en-US" sz="788" dirty="0">
                  <a:solidFill>
                    <a:prstClr val="black"/>
                  </a:solidFill>
                  <a:latin typeface="Calibri" panose="020F0502020204030204"/>
                </a:rPr>
                <a:t>Audiologist</a:t>
              </a:r>
            </a:p>
            <a:p>
              <a:pPr algn="ctr" defTabSz="514350"/>
              <a:r>
                <a:rPr lang="en-US" sz="788" b="1" dirty="0" err="1">
                  <a:solidFill>
                    <a:prstClr val="black"/>
                  </a:solidFill>
                  <a:latin typeface="Calibri" panose="020F0502020204030204"/>
                </a:rPr>
                <a:t>Francye</a:t>
              </a:r>
              <a:r>
                <a:rPr lang="en-US" sz="788" b="1" dirty="0">
                  <a:solidFill>
                    <a:prstClr val="black"/>
                  </a:solidFill>
                  <a:latin typeface="Calibri" panose="020F0502020204030204"/>
                </a:rPr>
                <a:t> </a:t>
              </a:r>
              <a:r>
                <a:rPr lang="en-US" sz="788" b="1" dirty="0" err="1">
                  <a:solidFill>
                    <a:prstClr val="black"/>
                  </a:solidFill>
                  <a:latin typeface="Calibri" panose="020F0502020204030204"/>
                </a:rPr>
                <a:t>Largeman</a:t>
              </a:r>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(Part-Time)</a:t>
              </a:r>
            </a:p>
          </p:txBody>
        </p:sp>
      </p:grpSp>
      <p:grpSp>
        <p:nvGrpSpPr>
          <p:cNvPr id="157" name="Group 156"/>
          <p:cNvGrpSpPr/>
          <p:nvPr/>
        </p:nvGrpSpPr>
        <p:grpSpPr>
          <a:xfrm>
            <a:off x="6949571" y="3623682"/>
            <a:ext cx="808186" cy="701873"/>
            <a:chOff x="5009910" y="4511199"/>
            <a:chExt cx="1436775" cy="1247775"/>
          </a:xfrm>
          <a:solidFill>
            <a:srgbClr val="BFBFBF"/>
          </a:solidFill>
        </p:grpSpPr>
        <p:sp>
          <p:nvSpPr>
            <p:cNvPr id="158" name="Rectangle 157"/>
            <p:cNvSpPr>
              <a:spLocks/>
            </p:cNvSpPr>
            <p:nvPr/>
          </p:nvSpPr>
          <p:spPr>
            <a:xfrm>
              <a:off x="5009910" y="4511199"/>
              <a:ext cx="1436775" cy="1247775"/>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60" name="TextBox 159"/>
            <p:cNvSpPr txBox="1"/>
            <p:nvPr/>
          </p:nvSpPr>
          <p:spPr>
            <a:xfrm>
              <a:off x="5105314" y="4550310"/>
              <a:ext cx="1292738" cy="1026379"/>
            </a:xfrm>
            <a:prstGeom prst="rect">
              <a:avLst/>
            </a:prstGeom>
            <a:noFill/>
          </p:spPr>
          <p:txBody>
            <a:bodyPr wrap="square" rtlCol="0">
              <a:spAutoFit/>
            </a:bodyPr>
            <a:lstStyle/>
            <a:p>
              <a:pPr algn="ctr" defTabSz="514350"/>
              <a:r>
                <a:rPr lang="en-US" sz="788" dirty="0">
                  <a:solidFill>
                    <a:prstClr val="black"/>
                  </a:solidFill>
                  <a:latin typeface="Calibri" panose="020F0502020204030204"/>
                </a:rPr>
                <a:t>Specialty Counselors</a:t>
              </a:r>
            </a:p>
            <a:p>
              <a:pPr algn="ctr" defTabSz="514350"/>
              <a:r>
                <a:rPr lang="en-US" sz="788" dirty="0">
                  <a:solidFill>
                    <a:prstClr val="black"/>
                  </a:solidFill>
                  <a:latin typeface="Calibri" panose="020F0502020204030204"/>
                </a:rPr>
                <a:t>Deaf</a:t>
              </a:r>
            </a:p>
            <a:p>
              <a:pPr algn="ctr" defTabSz="514350"/>
              <a:r>
                <a:rPr lang="en-US" sz="788" dirty="0">
                  <a:solidFill>
                    <a:prstClr val="black"/>
                  </a:solidFill>
                  <a:latin typeface="Calibri" panose="020F0502020204030204"/>
                </a:rPr>
                <a:t>(Field Staff) </a:t>
              </a:r>
              <a:endParaRPr lang="en-US" sz="788" dirty="0">
                <a:solidFill>
                  <a:srgbClr val="FF0000"/>
                </a:solidFill>
                <a:latin typeface="Calibri" panose="020F0502020204030204"/>
              </a:endParaRPr>
            </a:p>
          </p:txBody>
        </p:sp>
      </p:grpSp>
      <p:grpSp>
        <p:nvGrpSpPr>
          <p:cNvPr id="161" name="Group 160"/>
          <p:cNvGrpSpPr/>
          <p:nvPr/>
        </p:nvGrpSpPr>
        <p:grpSpPr>
          <a:xfrm>
            <a:off x="6949571" y="2732531"/>
            <a:ext cx="808186" cy="701873"/>
            <a:chOff x="5009910" y="4511199"/>
            <a:chExt cx="1436775" cy="1247775"/>
          </a:xfrm>
          <a:solidFill>
            <a:srgbClr val="BFBFBF"/>
          </a:solidFill>
        </p:grpSpPr>
        <p:sp>
          <p:nvSpPr>
            <p:cNvPr id="162" name="Rectangle 161"/>
            <p:cNvSpPr>
              <a:spLocks/>
            </p:cNvSpPr>
            <p:nvPr/>
          </p:nvSpPr>
          <p:spPr>
            <a:xfrm>
              <a:off x="5009910" y="4511199"/>
              <a:ext cx="1436775" cy="1247775"/>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63" name="TextBox 162"/>
            <p:cNvSpPr txBox="1"/>
            <p:nvPr/>
          </p:nvSpPr>
          <p:spPr>
            <a:xfrm>
              <a:off x="5105314" y="4550310"/>
              <a:ext cx="1292738" cy="1026379"/>
            </a:xfrm>
            <a:prstGeom prst="rect">
              <a:avLst/>
            </a:prstGeom>
            <a:noFill/>
          </p:spPr>
          <p:txBody>
            <a:bodyPr wrap="square" rtlCol="0">
              <a:spAutoFit/>
            </a:bodyPr>
            <a:lstStyle/>
            <a:p>
              <a:pPr algn="ctr" defTabSz="514350"/>
              <a:r>
                <a:rPr lang="en-US" sz="788" dirty="0">
                  <a:solidFill>
                    <a:prstClr val="black"/>
                  </a:solidFill>
                  <a:latin typeface="Calibri" panose="020F0502020204030204"/>
                </a:rPr>
                <a:t>Specialty Counselors</a:t>
              </a:r>
            </a:p>
            <a:p>
              <a:pPr algn="ctr" defTabSz="514350"/>
              <a:r>
                <a:rPr lang="en-US" sz="788" dirty="0">
                  <a:solidFill>
                    <a:prstClr val="black"/>
                  </a:solidFill>
                  <a:latin typeface="Calibri" panose="020F0502020204030204"/>
                </a:rPr>
                <a:t>Blind</a:t>
              </a:r>
            </a:p>
            <a:p>
              <a:pPr algn="ctr" defTabSz="514350"/>
              <a:r>
                <a:rPr lang="en-US" sz="788" dirty="0">
                  <a:solidFill>
                    <a:prstClr val="black"/>
                  </a:solidFill>
                  <a:latin typeface="Calibri" panose="020F0502020204030204"/>
                </a:rPr>
                <a:t>(Field Staff) </a:t>
              </a:r>
              <a:endParaRPr lang="en-US" sz="788" dirty="0">
                <a:solidFill>
                  <a:srgbClr val="FF0000"/>
                </a:solidFill>
                <a:latin typeface="Calibri" panose="020F0502020204030204"/>
              </a:endParaRPr>
            </a:p>
          </p:txBody>
        </p:sp>
      </p:grpSp>
      <p:cxnSp>
        <p:nvCxnSpPr>
          <p:cNvPr id="164" name="Elbow Connector 163"/>
          <p:cNvCxnSpPr>
            <a:stCxn id="135" idx="3"/>
            <a:endCxn id="168" idx="1"/>
          </p:cNvCxnSpPr>
          <p:nvPr/>
        </p:nvCxnSpPr>
        <p:spPr>
          <a:xfrm>
            <a:off x="3176195" y="3462493"/>
            <a:ext cx="450696" cy="94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Elbow Connector 164"/>
          <p:cNvCxnSpPr>
            <a:stCxn id="138" idx="2"/>
            <a:endCxn id="135" idx="2"/>
          </p:cNvCxnSpPr>
          <p:nvPr/>
        </p:nvCxnSpPr>
        <p:spPr>
          <a:xfrm rot="5400000">
            <a:off x="3414457" y="3836000"/>
            <a:ext cx="53518" cy="2328778"/>
          </a:xfrm>
          <a:prstGeom prst="bentConnector3">
            <a:avLst>
              <a:gd name="adj1" fmla="val 527146"/>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Elbow Connector 165"/>
          <p:cNvCxnSpPr>
            <a:stCxn id="147" idx="1"/>
            <a:endCxn id="168" idx="3"/>
          </p:cNvCxnSpPr>
          <p:nvPr/>
        </p:nvCxnSpPr>
        <p:spPr>
          <a:xfrm rot="10800000" flipV="1">
            <a:off x="5503576" y="2198903"/>
            <a:ext cx="324842" cy="126453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67" name="Group 166"/>
          <p:cNvGrpSpPr/>
          <p:nvPr/>
        </p:nvGrpSpPr>
        <p:grpSpPr>
          <a:xfrm>
            <a:off x="3626893" y="3019795"/>
            <a:ext cx="1876682" cy="887288"/>
            <a:chOff x="7644714" y="1138371"/>
            <a:chExt cx="3336324" cy="1577401"/>
          </a:xfrm>
          <a:solidFill>
            <a:srgbClr val="D8D9DA"/>
          </a:solidFill>
        </p:grpSpPr>
        <p:sp>
          <p:nvSpPr>
            <p:cNvPr id="168" name="Rectangle 167"/>
            <p:cNvSpPr/>
            <p:nvPr/>
          </p:nvSpPr>
          <p:spPr>
            <a:xfrm>
              <a:off x="7644714" y="1138371"/>
              <a:ext cx="3336324" cy="1577401"/>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69" name="TextBox 168"/>
            <p:cNvSpPr txBox="1"/>
            <p:nvPr/>
          </p:nvSpPr>
          <p:spPr>
            <a:xfrm>
              <a:off x="7778385" y="1366871"/>
              <a:ext cx="3068984" cy="1180153"/>
            </a:xfrm>
            <a:prstGeom prst="rect">
              <a:avLst/>
            </a:prstGeom>
            <a:noFill/>
          </p:spPr>
          <p:txBody>
            <a:bodyPr wrap="square" rtlCol="0">
              <a:spAutoFit/>
            </a:bodyPr>
            <a:lstStyle/>
            <a:p>
              <a:pPr algn="ctr" defTabSz="514350"/>
              <a:r>
                <a:rPr lang="en-US" sz="1013" dirty="0">
                  <a:solidFill>
                    <a:prstClr val="black"/>
                  </a:solidFill>
                  <a:latin typeface="Calibri" panose="020F0502020204030204"/>
                </a:rPr>
                <a:t>Assistant Director</a:t>
              </a:r>
            </a:p>
            <a:p>
              <a:pPr algn="ctr" defTabSz="514350"/>
              <a:r>
                <a:rPr lang="en-US" sz="1013" dirty="0">
                  <a:solidFill>
                    <a:prstClr val="black"/>
                  </a:solidFill>
                  <a:latin typeface="Calibri" panose="020F0502020204030204"/>
                </a:rPr>
                <a:t>Client Services</a:t>
              </a:r>
            </a:p>
            <a:p>
              <a:pPr algn="ctr" defTabSz="514350"/>
              <a:endParaRPr lang="en-US" sz="675" dirty="0">
                <a:solidFill>
                  <a:prstClr val="black"/>
                </a:solidFill>
                <a:latin typeface="Calibri" panose="020F0502020204030204"/>
              </a:endParaRPr>
            </a:p>
            <a:p>
              <a:pPr algn="ctr" defTabSz="514350"/>
              <a:r>
                <a:rPr lang="en-US" sz="1013" b="1" dirty="0">
                  <a:solidFill>
                    <a:prstClr val="black"/>
                  </a:solidFill>
                  <a:latin typeface="Calibri" panose="020F0502020204030204"/>
                </a:rPr>
                <a:t>Paige Tidwell-Cason</a:t>
              </a:r>
            </a:p>
          </p:txBody>
        </p:sp>
      </p:grpSp>
      <p:cxnSp>
        <p:nvCxnSpPr>
          <p:cNvPr id="170" name="Elbow Connector 169"/>
          <p:cNvCxnSpPr>
            <a:stCxn id="151" idx="1"/>
            <a:endCxn id="168" idx="3"/>
          </p:cNvCxnSpPr>
          <p:nvPr/>
        </p:nvCxnSpPr>
        <p:spPr>
          <a:xfrm rot="10800000">
            <a:off x="5503576" y="3463440"/>
            <a:ext cx="324842" cy="140233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2" name="Elbow Connector 171"/>
          <p:cNvCxnSpPr>
            <a:stCxn id="143" idx="1"/>
            <a:endCxn id="147" idx="3"/>
          </p:cNvCxnSpPr>
          <p:nvPr/>
        </p:nvCxnSpPr>
        <p:spPr>
          <a:xfrm rot="10800000">
            <a:off x="6636603" y="2198903"/>
            <a:ext cx="312968" cy="55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6" name="Elbow Connector 175"/>
          <p:cNvCxnSpPr>
            <a:stCxn id="154" idx="1"/>
            <a:endCxn id="151" idx="3"/>
          </p:cNvCxnSpPr>
          <p:nvPr/>
        </p:nvCxnSpPr>
        <p:spPr>
          <a:xfrm rot="10800000" flipV="1">
            <a:off x="6636603" y="4865769"/>
            <a:ext cx="312968" cy="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Elbow Connector 178"/>
          <p:cNvCxnSpPr>
            <a:stCxn id="162" idx="1"/>
            <a:endCxn id="147" idx="2"/>
          </p:cNvCxnSpPr>
          <p:nvPr/>
        </p:nvCxnSpPr>
        <p:spPr>
          <a:xfrm rot="10800000">
            <a:off x="6232511" y="2549839"/>
            <a:ext cx="717061" cy="533628"/>
          </a:xfrm>
          <a:prstGeom prst="bentConnector2">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83" name="Elbow Connector 182"/>
          <p:cNvCxnSpPr>
            <a:stCxn id="158" idx="1"/>
            <a:endCxn id="151" idx="0"/>
          </p:cNvCxnSpPr>
          <p:nvPr/>
        </p:nvCxnSpPr>
        <p:spPr>
          <a:xfrm rot="10800000" flipV="1">
            <a:off x="6232511" y="3974617"/>
            <a:ext cx="717061" cy="540215"/>
          </a:xfrm>
          <a:prstGeom prst="bentConnector2">
            <a:avLst/>
          </a:prstGeom>
          <a:ln w="28575">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5106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757586" y="138011"/>
            <a:ext cx="6997960" cy="787812"/>
          </a:xfrm>
        </p:spPr>
        <p:txBody>
          <a:bodyPr>
            <a:normAutofit/>
          </a:bodyPr>
          <a:lstStyle/>
          <a:p>
            <a:pPr algn="ctr"/>
            <a:r>
              <a:rPr lang="en-US" sz="4000" b="1" dirty="0" smtClean="0">
                <a:cs typeface="Calibri" panose="020F0502020204030204" pitchFamily="34" charset="0"/>
              </a:rPr>
              <a:t>Chairman’s Welcome</a:t>
            </a:r>
            <a:endParaRPr lang="en-US" sz="4000" b="1" dirty="0">
              <a:cs typeface="Calibri" panose="020F0502020204030204" pitchFamily="34" charset="0"/>
            </a:endParaRPr>
          </a:p>
        </p:txBody>
      </p:sp>
      <p:sp>
        <p:nvSpPr>
          <p:cNvPr id="3" name="Content Placeholder 2"/>
          <p:cNvSpPr>
            <a:spLocks noGrp="1"/>
          </p:cNvSpPr>
          <p:nvPr>
            <p:ph sz="half" idx="1"/>
          </p:nvPr>
        </p:nvSpPr>
        <p:spPr>
          <a:xfrm>
            <a:off x="1757586" y="925823"/>
            <a:ext cx="6447171" cy="4351338"/>
          </a:xfrm>
        </p:spPr>
        <p:txBody>
          <a:bodyPr/>
          <a:lstStyle/>
          <a:p>
            <a:r>
              <a:rPr lang="en-US" dirty="0" smtClean="0"/>
              <a:t>Welcome &amp; Remarks</a:t>
            </a:r>
          </a:p>
          <a:p>
            <a:r>
              <a:rPr lang="en-US" dirty="0" smtClean="0"/>
              <a:t>Roll Call and Agenda</a:t>
            </a:r>
          </a:p>
          <a:p>
            <a:r>
              <a:rPr lang="en-US" dirty="0" smtClean="0"/>
              <a:t>Previous Board Meeting Minutes Approval</a:t>
            </a:r>
          </a:p>
        </p:txBody>
      </p:sp>
    </p:spTree>
    <p:extLst>
      <p:ext uri="{BB962C8B-B14F-4D97-AF65-F5344CB8AC3E}">
        <p14:creationId xmlns:p14="http://schemas.microsoft.com/office/powerpoint/2010/main" val="1388979074"/>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896271" y="1755720"/>
            <a:ext cx="856000" cy="664636"/>
            <a:chOff x="7655250" y="797371"/>
            <a:chExt cx="1521777" cy="1181574"/>
          </a:xfrm>
          <a:solidFill>
            <a:srgbClr val="D8D9DA"/>
          </a:solidFill>
        </p:grpSpPr>
        <p:sp>
          <p:nvSpPr>
            <p:cNvPr id="8" name="Rectangle 7"/>
            <p:cNvSpPr>
              <a:spLocks/>
            </p:cNvSpPr>
            <p:nvPr/>
          </p:nvSpPr>
          <p:spPr>
            <a:xfrm>
              <a:off x="7655250" y="797371"/>
              <a:ext cx="1521777" cy="1181574"/>
            </a:xfrm>
            <a:prstGeom prst="rect">
              <a:avLst/>
            </a:prstGeom>
            <a:solidFill>
              <a:srgbClr val="F9C4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 name="TextBox 8"/>
            <p:cNvSpPr txBox="1"/>
            <p:nvPr/>
          </p:nvSpPr>
          <p:spPr>
            <a:xfrm>
              <a:off x="7790701" y="929787"/>
              <a:ext cx="1259080" cy="595262"/>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Admin Assistant</a:t>
              </a:r>
              <a:endParaRPr lang="en-US" sz="788" b="1" dirty="0">
                <a:solidFill>
                  <a:prstClr val="black"/>
                </a:solidFill>
                <a:latin typeface="Calibri" panose="020F0502020204030204"/>
              </a:endParaRPr>
            </a:p>
          </p:txBody>
        </p:sp>
      </p:grpSp>
      <p:cxnSp>
        <p:nvCxnSpPr>
          <p:cNvPr id="31" name="Elbow Connector 30"/>
          <p:cNvCxnSpPr>
            <a:stCxn id="8" idx="2"/>
            <a:endCxn id="68" idx="0"/>
          </p:cNvCxnSpPr>
          <p:nvPr/>
        </p:nvCxnSpPr>
        <p:spPr>
          <a:xfrm rot="5400000">
            <a:off x="4247133" y="2497334"/>
            <a:ext cx="154118" cy="15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67" name="Group 66"/>
          <p:cNvGrpSpPr/>
          <p:nvPr/>
        </p:nvGrpSpPr>
        <p:grpSpPr>
          <a:xfrm>
            <a:off x="3383305" y="2574472"/>
            <a:ext cx="1881614" cy="880310"/>
            <a:chOff x="7635947" y="1138372"/>
            <a:chExt cx="3345091" cy="1564994"/>
          </a:xfrm>
          <a:solidFill>
            <a:srgbClr val="D8D9DA"/>
          </a:solidFill>
        </p:grpSpPr>
        <p:sp>
          <p:nvSpPr>
            <p:cNvPr id="68" name="Rectangle 67"/>
            <p:cNvSpPr/>
            <p:nvPr/>
          </p:nvSpPr>
          <p:spPr>
            <a:xfrm>
              <a:off x="7635947" y="1138372"/>
              <a:ext cx="3345091" cy="1564994"/>
            </a:xfrm>
            <a:prstGeom prst="rect">
              <a:avLst/>
            </a:prstGeom>
            <a:solidFill>
              <a:srgbClr val="C4D6A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69" name="TextBox 68"/>
            <p:cNvSpPr txBox="1"/>
            <p:nvPr/>
          </p:nvSpPr>
          <p:spPr>
            <a:xfrm>
              <a:off x="7778384" y="1366871"/>
              <a:ext cx="3068983" cy="718373"/>
            </a:xfrm>
            <a:prstGeom prst="rect">
              <a:avLst/>
            </a:prstGeom>
            <a:noFill/>
          </p:spPr>
          <p:txBody>
            <a:bodyPr wrap="square" rtlCol="0">
              <a:spAutoFit/>
            </a:bodyPr>
            <a:lstStyle/>
            <a:p>
              <a:pPr algn="ctr" defTabSz="514350"/>
              <a:endParaRPr lang="en-US" sz="1013" dirty="0">
                <a:solidFill>
                  <a:prstClr val="black"/>
                </a:solidFill>
                <a:latin typeface="Calibri" panose="020F0502020204030204"/>
              </a:endParaRPr>
            </a:p>
            <a:p>
              <a:pPr algn="ctr" defTabSz="514350"/>
              <a:r>
                <a:rPr lang="en-US" sz="1013" dirty="0">
                  <a:solidFill>
                    <a:prstClr val="black"/>
                  </a:solidFill>
                  <a:latin typeface="Calibri" panose="020F0502020204030204"/>
                </a:rPr>
                <a:t>District Manager</a:t>
              </a:r>
              <a:endParaRPr lang="en-US" sz="1013" b="1" dirty="0">
                <a:solidFill>
                  <a:prstClr val="black"/>
                </a:solidFill>
                <a:latin typeface="Calibri" panose="020F0502020204030204"/>
              </a:endParaRPr>
            </a:p>
          </p:txBody>
        </p:sp>
      </p:grpSp>
      <p:grpSp>
        <p:nvGrpSpPr>
          <p:cNvPr id="65" name="Group 64"/>
          <p:cNvGrpSpPr/>
          <p:nvPr/>
        </p:nvGrpSpPr>
        <p:grpSpPr>
          <a:xfrm>
            <a:off x="2092309" y="1859030"/>
            <a:ext cx="864909" cy="664636"/>
            <a:chOff x="8016514" y="714466"/>
            <a:chExt cx="1537616" cy="1181574"/>
          </a:xfrm>
          <a:solidFill>
            <a:srgbClr val="EA700D"/>
          </a:solidFill>
        </p:grpSpPr>
        <p:sp>
          <p:nvSpPr>
            <p:cNvPr id="66" name="Rectangle 65"/>
            <p:cNvSpPr>
              <a:spLocks/>
            </p:cNvSpPr>
            <p:nvPr/>
          </p:nvSpPr>
          <p:spPr>
            <a:xfrm>
              <a:off x="8016514" y="714466"/>
              <a:ext cx="1537616" cy="1181574"/>
            </a:xfrm>
            <a:prstGeom prst="rect">
              <a:avLst/>
            </a:prstGeom>
            <a:solidFill>
              <a:srgbClr val="EA700D"/>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3" name="TextBox 72"/>
            <p:cNvSpPr txBox="1"/>
            <p:nvPr/>
          </p:nvSpPr>
          <p:spPr>
            <a:xfrm>
              <a:off x="8088907" y="828199"/>
              <a:ext cx="1344652" cy="810821"/>
            </a:xfrm>
            <a:prstGeom prst="rect">
              <a:avLst/>
            </a:prstGeom>
            <a:grp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Deafblind Specialist</a:t>
              </a:r>
              <a:endParaRPr lang="en-US" sz="788" b="1" dirty="0">
                <a:solidFill>
                  <a:prstClr val="black"/>
                </a:solidFill>
                <a:latin typeface="Calibri" panose="020F0502020204030204"/>
              </a:endParaRPr>
            </a:p>
          </p:txBody>
        </p:sp>
      </p:grpSp>
      <p:grpSp>
        <p:nvGrpSpPr>
          <p:cNvPr id="74" name="Group 73"/>
          <p:cNvGrpSpPr/>
          <p:nvPr/>
        </p:nvGrpSpPr>
        <p:grpSpPr>
          <a:xfrm>
            <a:off x="2089570" y="2679573"/>
            <a:ext cx="864908" cy="671339"/>
            <a:chOff x="7644715" y="1169228"/>
            <a:chExt cx="1909414" cy="1193490"/>
          </a:xfrm>
          <a:solidFill>
            <a:srgbClr val="557FB6"/>
          </a:solidFill>
        </p:grpSpPr>
        <p:sp>
          <p:nvSpPr>
            <p:cNvPr id="75" name="Rectangle 74"/>
            <p:cNvSpPr>
              <a:spLocks/>
            </p:cNvSpPr>
            <p:nvPr/>
          </p:nvSpPr>
          <p:spPr>
            <a:xfrm>
              <a:off x="7644715" y="1169228"/>
              <a:ext cx="1909414" cy="1193490"/>
            </a:xfrm>
            <a:prstGeom prst="rect">
              <a:avLst/>
            </a:prstGeom>
            <a:solidFill>
              <a:schemeClr val="accent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76" name="TextBox 75"/>
            <p:cNvSpPr txBox="1"/>
            <p:nvPr/>
          </p:nvSpPr>
          <p:spPr>
            <a:xfrm>
              <a:off x="7763529" y="1194616"/>
              <a:ext cx="1671785" cy="810820"/>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Interpreters</a:t>
              </a:r>
              <a:endParaRPr lang="en-US" sz="788" b="1" dirty="0">
                <a:solidFill>
                  <a:prstClr val="black"/>
                </a:solidFill>
                <a:latin typeface="Calibri" panose="020F0502020204030204"/>
              </a:endParaRPr>
            </a:p>
          </p:txBody>
        </p:sp>
      </p:grpSp>
      <p:grpSp>
        <p:nvGrpSpPr>
          <p:cNvPr id="78" name="Group 77"/>
          <p:cNvGrpSpPr/>
          <p:nvPr/>
        </p:nvGrpSpPr>
        <p:grpSpPr>
          <a:xfrm>
            <a:off x="3888278" y="3648501"/>
            <a:ext cx="869847" cy="664636"/>
            <a:chOff x="7644717" y="1174092"/>
            <a:chExt cx="1920317" cy="1181574"/>
          </a:xfrm>
          <a:solidFill>
            <a:srgbClr val="557FB6"/>
          </a:solidFill>
        </p:grpSpPr>
        <p:sp>
          <p:nvSpPr>
            <p:cNvPr id="79" name="Rectangle 78"/>
            <p:cNvSpPr>
              <a:spLocks/>
            </p:cNvSpPr>
            <p:nvPr/>
          </p:nvSpPr>
          <p:spPr>
            <a:xfrm>
              <a:off x="7644717" y="1174092"/>
              <a:ext cx="1920317" cy="1181574"/>
            </a:xfrm>
            <a:prstGeom prst="rect">
              <a:avLst/>
            </a:prstGeom>
            <a:solidFill>
              <a:srgbClr val="D9958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0" name="TextBox 79"/>
            <p:cNvSpPr txBox="1"/>
            <p:nvPr/>
          </p:nvSpPr>
          <p:spPr>
            <a:xfrm>
              <a:off x="7759206" y="1270821"/>
              <a:ext cx="1671784" cy="595262"/>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Supervisor</a:t>
              </a:r>
              <a:endParaRPr lang="en-US" sz="788" b="1" dirty="0">
                <a:solidFill>
                  <a:prstClr val="black"/>
                </a:solidFill>
                <a:latin typeface="Calibri" panose="020F0502020204030204"/>
              </a:endParaRPr>
            </a:p>
          </p:txBody>
        </p:sp>
      </p:grpSp>
      <p:grpSp>
        <p:nvGrpSpPr>
          <p:cNvPr id="82" name="Group 81"/>
          <p:cNvGrpSpPr/>
          <p:nvPr/>
        </p:nvGrpSpPr>
        <p:grpSpPr>
          <a:xfrm>
            <a:off x="2087897" y="3517750"/>
            <a:ext cx="864909" cy="664636"/>
            <a:chOff x="8016514" y="714466"/>
            <a:chExt cx="1537616" cy="1181574"/>
          </a:xfrm>
          <a:solidFill>
            <a:srgbClr val="5880B3"/>
          </a:solidFill>
        </p:grpSpPr>
        <p:sp>
          <p:nvSpPr>
            <p:cNvPr id="84" name="Rectangle 8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85" name="TextBox 84"/>
            <p:cNvSpPr txBox="1"/>
            <p:nvPr/>
          </p:nvSpPr>
          <p:spPr>
            <a:xfrm>
              <a:off x="8088907" y="828199"/>
              <a:ext cx="1344652" cy="810821"/>
            </a:xfrm>
            <a:prstGeom prst="rect">
              <a:avLst/>
            </a:prstGeom>
            <a:grp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OAT</a:t>
              </a:r>
            </a:p>
            <a:p>
              <a:pPr algn="ctr" defTabSz="514350"/>
              <a:endParaRPr lang="en-US" sz="788" b="1" dirty="0">
                <a:solidFill>
                  <a:prstClr val="black"/>
                </a:solidFill>
                <a:latin typeface="Calibri" panose="020F0502020204030204"/>
              </a:endParaRPr>
            </a:p>
          </p:txBody>
        </p:sp>
      </p:grpSp>
      <p:grpSp>
        <p:nvGrpSpPr>
          <p:cNvPr id="93" name="Group 92"/>
          <p:cNvGrpSpPr/>
          <p:nvPr/>
        </p:nvGrpSpPr>
        <p:grpSpPr>
          <a:xfrm>
            <a:off x="6139240" y="4535370"/>
            <a:ext cx="864909" cy="664636"/>
            <a:chOff x="8016514" y="714466"/>
            <a:chExt cx="1537616" cy="1181574"/>
          </a:xfrm>
          <a:solidFill>
            <a:srgbClr val="5880B3"/>
          </a:solidFill>
        </p:grpSpPr>
        <p:sp>
          <p:nvSpPr>
            <p:cNvPr id="94" name="Rectangle 9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5" name="TextBox 94"/>
            <p:cNvSpPr txBox="1"/>
            <p:nvPr/>
          </p:nvSpPr>
          <p:spPr>
            <a:xfrm>
              <a:off x="8088907" y="729342"/>
              <a:ext cx="1344652" cy="1026378"/>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Office Assistant</a:t>
              </a:r>
              <a:endParaRPr lang="en-US" sz="788" b="1" dirty="0">
                <a:solidFill>
                  <a:prstClr val="black"/>
                </a:solidFill>
                <a:latin typeface="Calibri" panose="020F0502020204030204"/>
              </a:endParaRPr>
            </a:p>
          </p:txBody>
        </p:sp>
      </p:grpSp>
      <p:grpSp>
        <p:nvGrpSpPr>
          <p:cNvPr id="96" name="Group 95"/>
          <p:cNvGrpSpPr/>
          <p:nvPr/>
        </p:nvGrpSpPr>
        <p:grpSpPr>
          <a:xfrm>
            <a:off x="3891320" y="4536975"/>
            <a:ext cx="864909" cy="664636"/>
            <a:chOff x="8016514" y="714466"/>
            <a:chExt cx="1537616" cy="1181574"/>
          </a:xfrm>
          <a:solidFill>
            <a:srgbClr val="5880B3"/>
          </a:solidFill>
        </p:grpSpPr>
        <p:sp>
          <p:nvSpPr>
            <p:cNvPr id="97" name="Rectangle 96"/>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98" name="TextBox 97"/>
            <p:cNvSpPr txBox="1"/>
            <p:nvPr/>
          </p:nvSpPr>
          <p:spPr>
            <a:xfrm>
              <a:off x="8088907" y="828199"/>
              <a:ext cx="1344652" cy="810821"/>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Employment Specialists</a:t>
              </a:r>
              <a:endParaRPr lang="en-US" sz="788" b="1" dirty="0">
                <a:solidFill>
                  <a:prstClr val="black"/>
                </a:solidFill>
                <a:latin typeface="Calibri" panose="020F0502020204030204"/>
              </a:endParaRPr>
            </a:p>
          </p:txBody>
        </p:sp>
      </p:grpSp>
      <p:grpSp>
        <p:nvGrpSpPr>
          <p:cNvPr id="99" name="Group 98"/>
          <p:cNvGrpSpPr/>
          <p:nvPr/>
        </p:nvGrpSpPr>
        <p:grpSpPr>
          <a:xfrm>
            <a:off x="5015280" y="4535370"/>
            <a:ext cx="864909" cy="664636"/>
            <a:chOff x="8016514" y="714466"/>
            <a:chExt cx="1537616" cy="1181574"/>
          </a:xfrm>
          <a:solidFill>
            <a:srgbClr val="5880B3"/>
          </a:solidFill>
        </p:grpSpPr>
        <p:sp>
          <p:nvSpPr>
            <p:cNvPr id="107" name="Rectangle 106"/>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08" name="TextBox 107"/>
            <p:cNvSpPr txBox="1"/>
            <p:nvPr/>
          </p:nvSpPr>
          <p:spPr>
            <a:xfrm>
              <a:off x="8088907" y="729342"/>
              <a:ext cx="1344652" cy="1026378"/>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Pre-Employment Specialists</a:t>
              </a:r>
              <a:endParaRPr lang="en-US" sz="788" b="1" dirty="0">
                <a:solidFill>
                  <a:prstClr val="black"/>
                </a:solidFill>
                <a:latin typeface="Calibri" panose="020F0502020204030204"/>
              </a:endParaRPr>
            </a:p>
          </p:txBody>
        </p:sp>
      </p:grpSp>
      <p:grpSp>
        <p:nvGrpSpPr>
          <p:cNvPr id="109" name="Group 108"/>
          <p:cNvGrpSpPr/>
          <p:nvPr/>
        </p:nvGrpSpPr>
        <p:grpSpPr>
          <a:xfrm>
            <a:off x="2767360" y="4535370"/>
            <a:ext cx="864909" cy="664636"/>
            <a:chOff x="8016514" y="714466"/>
            <a:chExt cx="1537616" cy="1181574"/>
          </a:xfrm>
          <a:solidFill>
            <a:srgbClr val="5880B3"/>
          </a:solidFill>
        </p:grpSpPr>
        <p:sp>
          <p:nvSpPr>
            <p:cNvPr id="113" name="Rectangle 112"/>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14" name="TextBox 113"/>
            <p:cNvSpPr txBox="1"/>
            <p:nvPr/>
          </p:nvSpPr>
          <p:spPr>
            <a:xfrm>
              <a:off x="8088907" y="729342"/>
              <a:ext cx="1344652" cy="810821"/>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Counselor Assistants</a:t>
              </a:r>
              <a:endParaRPr lang="en-US" sz="788" b="1" dirty="0">
                <a:solidFill>
                  <a:prstClr val="black"/>
                </a:solidFill>
                <a:latin typeface="Calibri" panose="020F0502020204030204"/>
              </a:endParaRPr>
            </a:p>
          </p:txBody>
        </p:sp>
      </p:grpSp>
      <p:grpSp>
        <p:nvGrpSpPr>
          <p:cNvPr id="121" name="Group 120"/>
          <p:cNvGrpSpPr/>
          <p:nvPr/>
        </p:nvGrpSpPr>
        <p:grpSpPr>
          <a:xfrm>
            <a:off x="1643400" y="4535370"/>
            <a:ext cx="864909" cy="664636"/>
            <a:chOff x="8016514" y="714466"/>
            <a:chExt cx="1537616" cy="1181574"/>
          </a:xfrm>
          <a:solidFill>
            <a:srgbClr val="5880B3"/>
          </a:solidFill>
        </p:grpSpPr>
        <p:sp>
          <p:nvSpPr>
            <p:cNvPr id="124" name="Rectangle 12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25" name="TextBox 124"/>
            <p:cNvSpPr txBox="1"/>
            <p:nvPr/>
          </p:nvSpPr>
          <p:spPr>
            <a:xfrm>
              <a:off x="8088907" y="729342"/>
              <a:ext cx="1344652" cy="810821"/>
            </a:xfrm>
            <a:prstGeom prst="rect">
              <a:avLst/>
            </a:prstGeom>
            <a:noFill/>
          </p:spPr>
          <p:txBody>
            <a:bodyPr wrap="square" rtlCol="0">
              <a:spAutoFit/>
            </a:bodyPr>
            <a:lstStyle/>
            <a:p>
              <a:pPr algn="ctr" defTabSz="514350"/>
              <a:endParaRPr lang="en-US" sz="788" dirty="0">
                <a:solidFill>
                  <a:prstClr val="black"/>
                </a:solidFill>
                <a:latin typeface="Calibri" panose="020F0502020204030204"/>
              </a:endParaRPr>
            </a:p>
            <a:p>
              <a:pPr algn="ctr" defTabSz="514350"/>
              <a:endParaRPr lang="en-US" sz="788" dirty="0">
                <a:solidFill>
                  <a:prstClr val="black"/>
                </a:solidFill>
                <a:latin typeface="Calibri" panose="020F0502020204030204"/>
              </a:endParaRPr>
            </a:p>
            <a:p>
              <a:pPr algn="ctr" defTabSz="514350"/>
              <a:r>
                <a:rPr lang="en-US" sz="788" dirty="0">
                  <a:solidFill>
                    <a:prstClr val="black"/>
                  </a:solidFill>
                  <a:latin typeface="Calibri" panose="020F0502020204030204"/>
                </a:rPr>
                <a:t>Counselors</a:t>
              </a:r>
              <a:endParaRPr lang="en-US" sz="788" b="1" dirty="0">
                <a:solidFill>
                  <a:prstClr val="black"/>
                </a:solidFill>
                <a:latin typeface="Calibri" panose="020F0502020204030204"/>
              </a:endParaRPr>
            </a:p>
          </p:txBody>
        </p:sp>
      </p:grpSp>
      <p:cxnSp>
        <p:nvCxnSpPr>
          <p:cNvPr id="126" name="Elbow Connector 125"/>
          <p:cNvCxnSpPr>
            <a:stCxn id="94" idx="0"/>
            <a:endCxn id="79" idx="2"/>
          </p:cNvCxnSpPr>
          <p:nvPr/>
        </p:nvCxnSpPr>
        <p:spPr>
          <a:xfrm rot="16200000" flipV="1">
            <a:off x="5336333" y="3300007"/>
            <a:ext cx="222233" cy="224849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27" name="Group 126"/>
          <p:cNvGrpSpPr/>
          <p:nvPr/>
        </p:nvGrpSpPr>
        <p:grpSpPr>
          <a:xfrm>
            <a:off x="5708216" y="2708122"/>
            <a:ext cx="895791" cy="638822"/>
            <a:chOff x="8016514" y="714466"/>
            <a:chExt cx="1537616" cy="1181574"/>
          </a:xfrm>
          <a:solidFill>
            <a:srgbClr val="5880B3"/>
          </a:solidFill>
        </p:grpSpPr>
        <p:sp>
          <p:nvSpPr>
            <p:cNvPr id="145" name="Rectangle 144"/>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49" name="TextBox 148"/>
            <p:cNvSpPr txBox="1"/>
            <p:nvPr/>
          </p:nvSpPr>
          <p:spPr>
            <a:xfrm>
              <a:off x="8130755" y="842711"/>
              <a:ext cx="1344653" cy="84358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Provider Relations Specialist</a:t>
              </a:r>
              <a:endParaRPr lang="en-US" sz="788" b="1" dirty="0">
                <a:solidFill>
                  <a:prstClr val="black"/>
                </a:solidFill>
                <a:latin typeface="Calibri" panose="020F0502020204030204"/>
              </a:endParaRPr>
            </a:p>
          </p:txBody>
        </p:sp>
      </p:grpSp>
      <p:grpSp>
        <p:nvGrpSpPr>
          <p:cNvPr id="150" name="Group 149"/>
          <p:cNvGrpSpPr/>
          <p:nvPr/>
        </p:nvGrpSpPr>
        <p:grpSpPr>
          <a:xfrm>
            <a:off x="5727282" y="3548604"/>
            <a:ext cx="864909" cy="638822"/>
            <a:chOff x="8016514" y="714466"/>
            <a:chExt cx="1537616" cy="1181574"/>
          </a:xfrm>
          <a:solidFill>
            <a:srgbClr val="5880B3"/>
          </a:solidFill>
        </p:grpSpPr>
        <p:sp>
          <p:nvSpPr>
            <p:cNvPr id="151" name="Rectangle 150"/>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2" name="TextBox 151"/>
            <p:cNvSpPr txBox="1"/>
            <p:nvPr/>
          </p:nvSpPr>
          <p:spPr>
            <a:xfrm>
              <a:off x="8100937" y="891272"/>
              <a:ext cx="1263033" cy="843585"/>
            </a:xfrm>
            <a:prstGeom prst="rect">
              <a:avLst/>
            </a:prstGeom>
            <a:noFill/>
          </p:spPr>
          <p:txBody>
            <a:bodyPr wrap="square" rtlCol="0">
              <a:spAutoFit/>
            </a:bodyPr>
            <a:lstStyle/>
            <a:p>
              <a:pPr algn="ctr" defTabSz="514350"/>
              <a:r>
                <a:rPr lang="en-US" sz="788" dirty="0">
                  <a:solidFill>
                    <a:prstClr val="black"/>
                  </a:solidFill>
                  <a:latin typeface="Calibri" panose="020F0502020204030204"/>
                </a:rPr>
                <a:t>Training &amp; Development Specialist</a:t>
              </a:r>
              <a:endParaRPr lang="en-US" sz="788" b="1" dirty="0">
                <a:solidFill>
                  <a:prstClr val="black"/>
                </a:solidFill>
                <a:latin typeface="Calibri" panose="020F0502020204030204"/>
              </a:endParaRPr>
            </a:p>
          </p:txBody>
        </p:sp>
      </p:grpSp>
      <p:grpSp>
        <p:nvGrpSpPr>
          <p:cNvPr id="153" name="Group 152"/>
          <p:cNvGrpSpPr/>
          <p:nvPr/>
        </p:nvGrpSpPr>
        <p:grpSpPr>
          <a:xfrm>
            <a:off x="5708216" y="1859029"/>
            <a:ext cx="864909" cy="647435"/>
            <a:chOff x="8016514" y="714466"/>
            <a:chExt cx="1537616" cy="1181574"/>
          </a:xfrm>
          <a:solidFill>
            <a:srgbClr val="5880B3"/>
          </a:solidFill>
        </p:grpSpPr>
        <p:sp>
          <p:nvSpPr>
            <p:cNvPr id="154" name="Rectangle 153"/>
            <p:cNvSpPr>
              <a:spLocks/>
            </p:cNvSpPr>
            <p:nvPr/>
          </p:nvSpPr>
          <p:spPr>
            <a:xfrm>
              <a:off x="8016514" y="714466"/>
              <a:ext cx="1537616" cy="1181574"/>
            </a:xfrm>
            <a:prstGeom prst="rect">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55" name="TextBox 154"/>
            <p:cNvSpPr txBox="1"/>
            <p:nvPr/>
          </p:nvSpPr>
          <p:spPr>
            <a:xfrm>
              <a:off x="8158838" y="1120390"/>
              <a:ext cx="1344652" cy="389794"/>
            </a:xfrm>
            <a:prstGeom prst="rect">
              <a:avLst/>
            </a:prstGeom>
            <a:noFill/>
          </p:spPr>
          <p:txBody>
            <a:bodyPr wrap="square" rtlCol="0">
              <a:spAutoFit/>
            </a:bodyPr>
            <a:lstStyle/>
            <a:p>
              <a:pPr algn="ctr" defTabSz="514350"/>
              <a:r>
                <a:rPr lang="en-US" sz="788" dirty="0">
                  <a:solidFill>
                    <a:prstClr val="black"/>
                  </a:solidFill>
                  <a:latin typeface="Calibri" panose="020F0502020204030204"/>
                </a:rPr>
                <a:t>AWT</a:t>
              </a:r>
              <a:endParaRPr lang="en-US" sz="788" b="1" dirty="0">
                <a:solidFill>
                  <a:prstClr val="black"/>
                </a:solidFill>
                <a:latin typeface="Calibri" panose="020F0502020204030204"/>
              </a:endParaRPr>
            </a:p>
          </p:txBody>
        </p:sp>
      </p:grpSp>
      <p:cxnSp>
        <p:nvCxnSpPr>
          <p:cNvPr id="157" name="Elbow Connector 156"/>
          <p:cNvCxnSpPr>
            <a:stCxn id="75" idx="3"/>
            <a:endCxn id="68" idx="1"/>
          </p:cNvCxnSpPr>
          <p:nvPr/>
        </p:nvCxnSpPr>
        <p:spPr>
          <a:xfrm flipV="1">
            <a:off x="2954476" y="3014628"/>
            <a:ext cx="428829" cy="61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Elbow Connector 160"/>
          <p:cNvCxnSpPr>
            <a:stCxn id="66" idx="3"/>
            <a:endCxn id="68" idx="1"/>
          </p:cNvCxnSpPr>
          <p:nvPr/>
        </p:nvCxnSpPr>
        <p:spPr>
          <a:xfrm>
            <a:off x="2957218" y="2175374"/>
            <a:ext cx="426087" cy="83925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Elbow Connector 163"/>
          <p:cNvCxnSpPr>
            <a:stCxn id="79" idx="0"/>
            <a:endCxn id="68" idx="2"/>
          </p:cNvCxnSpPr>
          <p:nvPr/>
        </p:nvCxnSpPr>
        <p:spPr>
          <a:xfrm rot="5400000" flipH="1" flipV="1">
            <a:off x="4226798" y="3551186"/>
            <a:ext cx="193720" cy="91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5" name="Elbow Connector 164"/>
          <p:cNvCxnSpPr>
            <a:stCxn id="151" idx="1"/>
            <a:endCxn id="68" idx="3"/>
          </p:cNvCxnSpPr>
          <p:nvPr/>
        </p:nvCxnSpPr>
        <p:spPr>
          <a:xfrm rot="10800000">
            <a:off x="5264919" y="3014628"/>
            <a:ext cx="462364" cy="840481"/>
          </a:xfrm>
          <a:prstGeom prst="bentConnector3">
            <a:avLst>
              <a:gd name="adj1" fmla="val 51567"/>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6" name="Elbow Connector 165"/>
          <p:cNvCxnSpPr>
            <a:stCxn id="154" idx="1"/>
            <a:endCxn id="68" idx="3"/>
          </p:cNvCxnSpPr>
          <p:nvPr/>
        </p:nvCxnSpPr>
        <p:spPr>
          <a:xfrm rot="10800000" flipV="1">
            <a:off x="5264919" y="2174147"/>
            <a:ext cx="443298" cy="840481"/>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7" name="Elbow Connector 166"/>
          <p:cNvCxnSpPr>
            <a:stCxn id="97" idx="0"/>
            <a:endCxn id="79" idx="2"/>
          </p:cNvCxnSpPr>
          <p:nvPr/>
        </p:nvCxnSpPr>
        <p:spPr>
          <a:xfrm rot="16200000" flipV="1">
            <a:off x="4211571" y="4424769"/>
            <a:ext cx="223838" cy="57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8" name="Elbow Connector 167"/>
          <p:cNvCxnSpPr>
            <a:stCxn id="107" idx="0"/>
            <a:endCxn id="79" idx="2"/>
          </p:cNvCxnSpPr>
          <p:nvPr/>
        </p:nvCxnSpPr>
        <p:spPr>
          <a:xfrm rot="16200000" flipV="1">
            <a:off x="4774353" y="3861986"/>
            <a:ext cx="222233" cy="1124534"/>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Elbow Connector 168"/>
          <p:cNvCxnSpPr>
            <a:stCxn id="113" idx="0"/>
            <a:endCxn id="79" idx="2"/>
          </p:cNvCxnSpPr>
          <p:nvPr/>
        </p:nvCxnSpPr>
        <p:spPr>
          <a:xfrm rot="5400000" flipH="1" flipV="1">
            <a:off x="3650393" y="3862560"/>
            <a:ext cx="222233" cy="112338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Elbow Connector 169"/>
          <p:cNvCxnSpPr>
            <a:stCxn id="124" idx="0"/>
            <a:endCxn id="79" idx="2"/>
          </p:cNvCxnSpPr>
          <p:nvPr/>
        </p:nvCxnSpPr>
        <p:spPr>
          <a:xfrm rot="5400000" flipH="1" flipV="1">
            <a:off x="3088413" y="3300580"/>
            <a:ext cx="222233" cy="2247347"/>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1" name="Elbow Connector 170"/>
          <p:cNvCxnSpPr>
            <a:stCxn id="97" idx="0"/>
            <a:endCxn id="79" idx="2"/>
          </p:cNvCxnSpPr>
          <p:nvPr/>
        </p:nvCxnSpPr>
        <p:spPr>
          <a:xfrm rot="16200000" flipV="1">
            <a:off x="4211571" y="4424769"/>
            <a:ext cx="223838" cy="57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9" name="Elbow Connector 58"/>
          <p:cNvCxnSpPr/>
          <p:nvPr/>
        </p:nvCxnSpPr>
        <p:spPr>
          <a:xfrm flipV="1">
            <a:off x="2970408" y="3009224"/>
            <a:ext cx="208852" cy="675441"/>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Elbow Connector 69"/>
          <p:cNvCxnSpPr/>
          <p:nvPr/>
        </p:nvCxnSpPr>
        <p:spPr>
          <a:xfrm flipV="1">
            <a:off x="2954476" y="3014320"/>
            <a:ext cx="428829" cy="616"/>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Elbow Connector 70"/>
          <p:cNvCxnSpPr/>
          <p:nvPr/>
        </p:nvCxnSpPr>
        <p:spPr>
          <a:xfrm rot="10800000">
            <a:off x="5480146" y="3006259"/>
            <a:ext cx="217227" cy="2"/>
          </a:xfrm>
          <a:prstGeom prst="bentConnector3">
            <a:avLst>
              <a:gd name="adj1" fmla="val 109195"/>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p:cNvSpPr>
            <a:spLocks/>
          </p:cNvSpPr>
          <p:nvPr/>
        </p:nvSpPr>
        <p:spPr>
          <a:xfrm>
            <a:off x="6816797" y="2329704"/>
            <a:ext cx="864909" cy="647435"/>
          </a:xfrm>
          <a:prstGeom prst="rect">
            <a:avLst/>
          </a:prstGeom>
          <a:solidFill>
            <a:srgbClr val="5880B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en-US" sz="1013">
              <a:solidFill>
                <a:prstClr val="white"/>
              </a:solidFill>
              <a:latin typeface="Calibri" panose="020F0502020204030204"/>
            </a:endParaRPr>
          </a:p>
        </p:txBody>
      </p:sp>
      <p:sp>
        <p:nvSpPr>
          <p:cNvPr id="17" name="TextBox 16"/>
          <p:cNvSpPr txBox="1"/>
          <p:nvPr/>
        </p:nvSpPr>
        <p:spPr>
          <a:xfrm>
            <a:off x="6847680" y="2420354"/>
            <a:ext cx="742152" cy="456087"/>
          </a:xfrm>
          <a:prstGeom prst="rect">
            <a:avLst/>
          </a:prstGeom>
          <a:noFill/>
        </p:spPr>
        <p:txBody>
          <a:bodyPr wrap="square" rtlCol="0">
            <a:spAutoFit/>
          </a:bodyPr>
          <a:lstStyle/>
          <a:p>
            <a:pPr defTabSz="514350"/>
            <a:endParaRPr lang="en-US" sz="788" dirty="0">
              <a:solidFill>
                <a:prstClr val="black"/>
              </a:solidFill>
              <a:latin typeface="Calibri" panose="020F0502020204030204"/>
            </a:endParaRPr>
          </a:p>
          <a:p>
            <a:pPr defTabSz="514350"/>
            <a:r>
              <a:rPr lang="en-US" sz="788" dirty="0">
                <a:solidFill>
                  <a:prstClr val="black"/>
                </a:solidFill>
                <a:latin typeface="Calibri" panose="020F0502020204030204"/>
              </a:rPr>
              <a:t>HR Coordinator</a:t>
            </a:r>
          </a:p>
        </p:txBody>
      </p:sp>
      <p:cxnSp>
        <p:nvCxnSpPr>
          <p:cNvPr id="86" name="Elbow Connector 85"/>
          <p:cNvCxnSpPr/>
          <p:nvPr/>
        </p:nvCxnSpPr>
        <p:spPr>
          <a:xfrm rot="10800000" flipV="1">
            <a:off x="5252465" y="2602076"/>
            <a:ext cx="1537807" cy="30098"/>
          </a:xfrm>
          <a:prstGeom prst="bentConnector3">
            <a:avLst>
              <a:gd name="adj1" fmla="val 4924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21040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9145" y="267287"/>
            <a:ext cx="5752164" cy="984738"/>
          </a:xfrm>
        </p:spPr>
        <p:txBody>
          <a:bodyPr>
            <a:noAutofit/>
          </a:bodyPr>
          <a:lstStyle/>
          <a:p>
            <a:pPr algn="ctr"/>
            <a:r>
              <a:rPr lang="en-US" sz="3200" b="1" dirty="0" smtClean="0"/>
              <a:t>Vocational Rehabilitation</a:t>
            </a:r>
            <a:endParaRPr lang="en-US" sz="3200" b="1" dirty="0"/>
          </a:p>
        </p:txBody>
      </p:sp>
      <p:sp>
        <p:nvSpPr>
          <p:cNvPr id="3" name="Content Placeholder 2"/>
          <p:cNvSpPr>
            <a:spLocks noGrp="1"/>
          </p:cNvSpPr>
          <p:nvPr>
            <p:ph idx="1"/>
          </p:nvPr>
        </p:nvSpPr>
        <p:spPr>
          <a:xfrm>
            <a:off x="1955409" y="1252025"/>
            <a:ext cx="6640471" cy="5359790"/>
          </a:xfrm>
        </p:spPr>
        <p:txBody>
          <a:bodyPr>
            <a:noAutofit/>
          </a:bodyPr>
          <a:lstStyle/>
          <a:p>
            <a:pPr marL="0" indent="0">
              <a:buNone/>
            </a:pPr>
            <a:r>
              <a:rPr lang="en-US" sz="2000" dirty="0"/>
              <a:t>February 2021</a:t>
            </a:r>
          </a:p>
          <a:p>
            <a:r>
              <a:rPr lang="en-US" sz="1800" dirty="0"/>
              <a:t>136 counselors (counselor 1 = 49 and counselor 2= 87)</a:t>
            </a:r>
          </a:p>
          <a:p>
            <a:r>
              <a:rPr lang="en-US" sz="1800" dirty="0"/>
              <a:t>40 Pre-Employment Specialists</a:t>
            </a:r>
          </a:p>
          <a:p>
            <a:r>
              <a:rPr lang="en-US" sz="1800" dirty="0"/>
              <a:t>17 Employment Specialists</a:t>
            </a:r>
          </a:p>
          <a:p>
            <a:r>
              <a:rPr lang="en-US" sz="1800" dirty="0"/>
              <a:t>82 Office and Counselor Assistants </a:t>
            </a:r>
          </a:p>
          <a:p>
            <a:r>
              <a:rPr lang="en-US" sz="1800" dirty="0"/>
              <a:t>17 Supervisors</a:t>
            </a:r>
          </a:p>
          <a:p>
            <a:pPr marL="0" indent="0">
              <a:buNone/>
            </a:pPr>
            <a:endParaRPr lang="en-US" sz="600" dirty="0"/>
          </a:p>
          <a:p>
            <a:pPr marL="0" indent="0">
              <a:buNone/>
            </a:pPr>
            <a:r>
              <a:rPr lang="en-US" sz="2000" dirty="0"/>
              <a:t>As of February 10, 2021 </a:t>
            </a:r>
          </a:p>
          <a:p>
            <a:r>
              <a:rPr lang="en-US" sz="1800" dirty="0"/>
              <a:t>22,140 individuals being served </a:t>
            </a:r>
          </a:p>
          <a:p>
            <a:pPr lvl="2"/>
            <a:r>
              <a:rPr lang="en-US" sz="1800" dirty="0"/>
              <a:t>7,566 potentially eligible students</a:t>
            </a:r>
          </a:p>
          <a:p>
            <a:pPr lvl="2"/>
            <a:r>
              <a:rPr lang="en-US" sz="1800" dirty="0"/>
              <a:t>1,305 new potentially eligible students</a:t>
            </a:r>
          </a:p>
          <a:p>
            <a:pPr lvl="2"/>
            <a:r>
              <a:rPr lang="en-US" sz="1800" dirty="0"/>
              <a:t>743 individuals successfully secured employment and maintained for 90 days</a:t>
            </a:r>
          </a:p>
          <a:p>
            <a:pPr lvl="2"/>
            <a:r>
              <a:rPr lang="en-US" sz="1800" dirty="0"/>
              <a:t>3,354 individuals exited without employment </a:t>
            </a:r>
          </a:p>
          <a:p>
            <a:pPr marL="514350" lvl="2" indent="0">
              <a:buNone/>
            </a:pPr>
            <a:endParaRPr lang="en-US" sz="600" dirty="0"/>
          </a:p>
          <a:p>
            <a:r>
              <a:rPr lang="en-US" sz="2000" dirty="0"/>
              <a:t>January 1</a:t>
            </a:r>
            <a:r>
              <a:rPr lang="en-US" sz="2000" baseline="30000" dirty="0"/>
              <a:t>st</a:t>
            </a:r>
            <a:r>
              <a:rPr lang="en-US" sz="2000" dirty="0"/>
              <a:t>- Closed Priority Categories 2 &amp;3 </a:t>
            </a:r>
          </a:p>
          <a:p>
            <a:pPr lvl="1"/>
            <a:r>
              <a:rPr lang="en-US" sz="1800" dirty="0" smtClean="0"/>
              <a:t>As of February 12, 2021 341 VR clients </a:t>
            </a:r>
            <a:r>
              <a:rPr lang="en-US" sz="1800" dirty="0"/>
              <a:t>i</a:t>
            </a:r>
            <a:r>
              <a:rPr lang="en-US" sz="1800" dirty="0" smtClean="0"/>
              <a:t>n Delayed Status</a:t>
            </a:r>
          </a:p>
          <a:p>
            <a:pPr lvl="1"/>
            <a:r>
              <a:rPr lang="en-US" sz="1800" dirty="0" smtClean="0"/>
              <a:t>Does not impact potentially eligible students</a:t>
            </a:r>
          </a:p>
          <a:p>
            <a:endParaRPr lang="en-US" sz="1800" dirty="0"/>
          </a:p>
          <a:p>
            <a:pPr lvl="2"/>
            <a:endParaRPr lang="en-US" sz="135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36729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7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50631" y="1"/>
            <a:ext cx="3832622" cy="1139482"/>
          </a:xfrm>
        </p:spPr>
        <p:txBody>
          <a:bodyPr>
            <a:normAutofit/>
          </a:bodyPr>
          <a:lstStyle/>
          <a:p>
            <a:pPr algn="ctr"/>
            <a:r>
              <a:rPr lang="en-US" b="1" dirty="0" smtClean="0"/>
              <a:t>VR Performance Goals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43730348"/>
              </p:ext>
            </p:extLst>
          </p:nvPr>
        </p:nvGraphicFramePr>
        <p:xfrm>
          <a:off x="1927273" y="984739"/>
          <a:ext cx="6738425" cy="5286240"/>
        </p:xfrm>
        <a:graphic>
          <a:graphicData uri="http://schemas.openxmlformats.org/drawingml/2006/table">
            <a:tbl>
              <a:tblPr firstRow="1" bandRow="1">
                <a:tableStyleId>{5C22544A-7EE6-4342-B048-85BDC9FD1C3A}</a:tableStyleId>
              </a:tblPr>
              <a:tblGrid>
                <a:gridCol w="2596016">
                  <a:extLst>
                    <a:ext uri="{9D8B030D-6E8A-4147-A177-3AD203B41FA5}">
                      <a16:colId xmlns:a16="http://schemas.microsoft.com/office/drawing/2014/main" val="3450518135"/>
                    </a:ext>
                  </a:extLst>
                </a:gridCol>
                <a:gridCol w="1869928">
                  <a:extLst>
                    <a:ext uri="{9D8B030D-6E8A-4147-A177-3AD203B41FA5}">
                      <a16:colId xmlns:a16="http://schemas.microsoft.com/office/drawing/2014/main" val="308058651"/>
                    </a:ext>
                  </a:extLst>
                </a:gridCol>
                <a:gridCol w="2272481">
                  <a:extLst>
                    <a:ext uri="{9D8B030D-6E8A-4147-A177-3AD203B41FA5}">
                      <a16:colId xmlns:a16="http://schemas.microsoft.com/office/drawing/2014/main" val="583099319"/>
                    </a:ext>
                  </a:extLst>
                </a:gridCol>
              </a:tblGrid>
              <a:tr h="545201">
                <a:tc>
                  <a:txBody>
                    <a:bodyPr/>
                    <a:lstStyle/>
                    <a:p>
                      <a:endParaRPr lang="en-US" sz="800" dirty="0"/>
                    </a:p>
                  </a:txBody>
                  <a:tcPr marL="51435" marR="51435" marT="25718" marB="25718"/>
                </a:tc>
                <a:tc>
                  <a:txBody>
                    <a:bodyPr/>
                    <a:lstStyle/>
                    <a:p>
                      <a:pPr algn="ctr"/>
                      <a:endParaRPr lang="en-US" sz="800" dirty="0" smtClean="0"/>
                    </a:p>
                    <a:p>
                      <a:pPr algn="ctr"/>
                      <a:r>
                        <a:rPr lang="en-US" sz="1800" dirty="0" smtClean="0">
                          <a:solidFill>
                            <a:schemeClr val="tx1"/>
                          </a:solidFill>
                        </a:rPr>
                        <a:t>SFY 21 Goal</a:t>
                      </a:r>
                      <a:endParaRPr lang="en-US" sz="1800" dirty="0">
                        <a:solidFill>
                          <a:schemeClr val="tx1"/>
                        </a:solidFill>
                      </a:endParaRPr>
                    </a:p>
                  </a:txBody>
                  <a:tcPr marL="51435" marR="51435" marT="25718" marB="25718"/>
                </a:tc>
                <a:tc>
                  <a:txBody>
                    <a:bodyPr/>
                    <a:lstStyle/>
                    <a:p>
                      <a:pPr algn="ctr"/>
                      <a:endParaRPr lang="en-US" sz="800" dirty="0" smtClean="0">
                        <a:solidFill>
                          <a:schemeClr val="tx1"/>
                        </a:solidFill>
                      </a:endParaRPr>
                    </a:p>
                    <a:p>
                      <a:pPr algn="ctr"/>
                      <a:r>
                        <a:rPr lang="en-US" sz="1800" dirty="0" smtClean="0">
                          <a:solidFill>
                            <a:schemeClr val="tx1"/>
                          </a:solidFill>
                        </a:rPr>
                        <a:t>As of 2.10.2021</a:t>
                      </a:r>
                      <a:endParaRPr lang="en-US" sz="1800" dirty="0">
                        <a:solidFill>
                          <a:schemeClr val="tx1"/>
                        </a:solidFill>
                      </a:endParaRPr>
                    </a:p>
                  </a:txBody>
                  <a:tcPr marL="51435" marR="51435" marT="25718" marB="25718"/>
                </a:tc>
                <a:extLst>
                  <a:ext uri="{0D108BD9-81ED-4DB2-BD59-A6C34878D82A}">
                    <a16:rowId xmlns:a16="http://schemas.microsoft.com/office/drawing/2014/main" val="4102523396"/>
                  </a:ext>
                </a:extLst>
              </a:tr>
              <a:tr h="650552">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Applicants</a:t>
                      </a:r>
                      <a:endParaRPr lang="en-US" sz="1800" b="0" dirty="0">
                        <a:solidFill>
                          <a:schemeClr val="tx1"/>
                        </a:solidFill>
                      </a:endParaRPr>
                    </a:p>
                  </a:txBody>
                  <a:tcPr marL="51435" marR="51435" marT="25718" marB="25718"/>
                </a:tc>
                <a:tc>
                  <a:txBody>
                    <a:bodyPr/>
                    <a:lstStyle/>
                    <a:p>
                      <a:pPr algn="ct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9,600</a:t>
                      </a:r>
                      <a:endParaRPr lang="en-US" sz="18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1,768</a:t>
                      </a:r>
                    </a:p>
                  </a:txBody>
                  <a:tcPr marL="51435" marR="51435" marT="25718" marB="25718"/>
                </a:tc>
                <a:extLst>
                  <a:ext uri="{0D108BD9-81ED-4DB2-BD59-A6C34878D82A}">
                    <a16:rowId xmlns:a16="http://schemas.microsoft.com/office/drawing/2014/main" val="865430921"/>
                  </a:ext>
                </a:extLst>
              </a:tr>
              <a:tr h="653763">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Eligibility</a:t>
                      </a:r>
                      <a:r>
                        <a:rPr kumimoji="0" lang="en-US" sz="1400" b="1" i="0" u="none" strike="noStrike" kern="1200" cap="none" spc="0" normalizeH="0" baseline="0" noProof="0" dirty="0" smtClean="0">
                          <a:ln>
                            <a:noFill/>
                          </a:ln>
                          <a:solidFill>
                            <a:schemeClr val="tx1"/>
                          </a:solidFill>
                          <a:effectLst/>
                          <a:uLnTx/>
                          <a:uFillTx/>
                          <a:latin typeface="+mn-lt"/>
                          <a:ea typeface="+mn-ea"/>
                          <a:cs typeface="+mn-cs"/>
                        </a:rPr>
                        <a:t> </a:t>
                      </a:r>
                      <a:endParaRPr lang="en-US" sz="900" b="1" dirty="0">
                        <a:solidFill>
                          <a:schemeClr val="tx1"/>
                        </a:solidFill>
                      </a:endParaRPr>
                    </a:p>
                  </a:txBody>
                  <a:tcPr marL="51435" marR="51435" marT="25718" marB="25718"/>
                </a:tc>
                <a:tc>
                  <a:txBody>
                    <a:bodyPr/>
                    <a:lstStyle/>
                    <a:p>
                      <a:pPr algn="ct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6,400</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endParaRPr lang="en-US" sz="9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1,592</a:t>
                      </a:r>
                    </a:p>
                  </a:txBody>
                  <a:tcPr marL="51435" marR="51435" marT="25718" marB="25718"/>
                </a:tc>
                <a:extLst>
                  <a:ext uri="{0D108BD9-81ED-4DB2-BD59-A6C34878D82A}">
                    <a16:rowId xmlns:a16="http://schemas.microsoft.com/office/drawing/2014/main" val="3741113396"/>
                  </a:ext>
                </a:extLst>
              </a:tr>
              <a:tr h="653763">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IPE</a:t>
                      </a:r>
                      <a:endParaRPr lang="en-US" sz="1800" dirty="0">
                        <a:solidFill>
                          <a:schemeClr val="tx1"/>
                        </a:solidFill>
                      </a:endParaRPr>
                    </a:p>
                  </a:txBody>
                  <a:tcPr marL="51435" marR="51435" marT="25718" marB="25718"/>
                </a:tc>
                <a:tc>
                  <a:txBody>
                    <a:bodyPr/>
                    <a:lstStyle/>
                    <a:p>
                      <a:pPr algn="ct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4,267</a:t>
                      </a:r>
                      <a:r>
                        <a:rPr kumimoji="0" lang="en-US" sz="1400" b="0" i="0" u="none" strike="noStrike" kern="1200" cap="none" spc="0" normalizeH="0" baseline="0" noProof="0" dirty="0" smtClean="0">
                          <a:ln>
                            <a:noFill/>
                          </a:ln>
                          <a:solidFill>
                            <a:schemeClr val="tx1"/>
                          </a:solidFill>
                          <a:effectLst/>
                          <a:uLnTx/>
                          <a:uFillTx/>
                          <a:latin typeface="+mn-lt"/>
                          <a:ea typeface="+mn-ea"/>
                          <a:cs typeface="+mn-cs"/>
                        </a:rPr>
                        <a:t> </a:t>
                      </a:r>
                      <a:endParaRPr lang="en-US" sz="9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1,538</a:t>
                      </a:r>
                    </a:p>
                  </a:txBody>
                  <a:tcPr marL="51435" marR="51435" marT="25718" marB="25718"/>
                </a:tc>
                <a:extLst>
                  <a:ext uri="{0D108BD9-81ED-4DB2-BD59-A6C34878D82A}">
                    <a16:rowId xmlns:a16="http://schemas.microsoft.com/office/drawing/2014/main" val="947185635"/>
                  </a:ext>
                </a:extLst>
              </a:tr>
              <a:tr h="653763">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Services</a:t>
                      </a:r>
                      <a:endParaRPr lang="en-US" sz="1800" dirty="0">
                        <a:solidFill>
                          <a:schemeClr val="tx1"/>
                        </a:solidFill>
                      </a:endParaRPr>
                    </a:p>
                  </a:txBody>
                  <a:tcPr marL="51435" marR="51435" marT="25718" marB="25718"/>
                </a:tc>
                <a:tc>
                  <a:txBody>
                    <a:bodyPr/>
                    <a:lstStyle/>
                    <a:p>
                      <a:pPr algn="ctr">
                        <a:lnSpc>
                          <a:spcPct val="100000"/>
                        </a:lnSpc>
                        <a:spcBef>
                          <a:spcPts val="0"/>
                        </a:spcBef>
                      </a:pPr>
                      <a:endParaRPr lang="en-US" sz="9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12,168</a:t>
                      </a:r>
                      <a:endParaRPr lang="en-US" sz="1800" dirty="0">
                        <a:solidFill>
                          <a:schemeClr val="tx1"/>
                        </a:solidFill>
                      </a:endParaRPr>
                    </a:p>
                  </a:txBody>
                  <a:tcPr marL="51435" marR="51435" marT="25718" marB="25718"/>
                </a:tc>
                <a:extLst>
                  <a:ext uri="{0D108BD9-81ED-4DB2-BD59-A6C34878D82A}">
                    <a16:rowId xmlns:a16="http://schemas.microsoft.com/office/drawing/2014/main" val="663848459"/>
                  </a:ext>
                </a:extLst>
              </a:tr>
              <a:tr h="592562">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Job Ready</a:t>
                      </a:r>
                      <a:endParaRPr lang="en-US" sz="1800" dirty="0">
                        <a:solidFill>
                          <a:schemeClr val="tx1"/>
                        </a:solidFill>
                      </a:endParaRPr>
                    </a:p>
                  </a:txBody>
                  <a:tcPr marL="51435" marR="51435" marT="25718" marB="25718"/>
                </a:tc>
                <a:tc>
                  <a:txBody>
                    <a:bodyPr/>
                    <a:lstStyle/>
                    <a:p>
                      <a:pPr algn="ctr">
                        <a:lnSpc>
                          <a:spcPct val="100000"/>
                        </a:lnSpc>
                        <a:spcBef>
                          <a:spcPts val="0"/>
                        </a:spcBef>
                      </a:pPr>
                      <a:endParaRPr lang="en-US" sz="9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769</a:t>
                      </a:r>
                      <a:endParaRPr lang="en-US" sz="1800" dirty="0">
                        <a:solidFill>
                          <a:schemeClr val="tx1"/>
                        </a:solidFill>
                      </a:endParaRPr>
                    </a:p>
                  </a:txBody>
                  <a:tcPr marL="51435" marR="51435" marT="25718" marB="25718"/>
                </a:tc>
                <a:extLst>
                  <a:ext uri="{0D108BD9-81ED-4DB2-BD59-A6C34878D82A}">
                    <a16:rowId xmlns:a16="http://schemas.microsoft.com/office/drawing/2014/main" val="3103730063"/>
                  </a:ext>
                </a:extLst>
              </a:tr>
              <a:tr h="653763">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Employed</a:t>
                      </a:r>
                      <a:endParaRPr lang="en-US" sz="1800" dirty="0">
                        <a:solidFill>
                          <a:schemeClr val="tx1"/>
                        </a:solidFill>
                      </a:endParaRPr>
                    </a:p>
                  </a:txBody>
                  <a:tcPr marL="51435" marR="51435" marT="25718" marB="25718"/>
                </a:tc>
                <a:tc>
                  <a:txBody>
                    <a:bodyPr/>
                    <a:lstStyle/>
                    <a:p>
                      <a:pPr algn="ctr">
                        <a:lnSpc>
                          <a:spcPct val="100000"/>
                        </a:lnSpc>
                        <a:spcBef>
                          <a:spcPts val="0"/>
                        </a:spcBef>
                      </a:pPr>
                      <a:endParaRPr lang="en-US" sz="9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798</a:t>
                      </a:r>
                    </a:p>
                  </a:txBody>
                  <a:tcPr marL="51435" marR="51435" marT="25718" marB="25718"/>
                </a:tc>
                <a:extLst>
                  <a:ext uri="{0D108BD9-81ED-4DB2-BD59-A6C34878D82A}">
                    <a16:rowId xmlns:a16="http://schemas.microsoft.com/office/drawing/2014/main" val="1708819718"/>
                  </a:ext>
                </a:extLst>
              </a:tr>
              <a:tr h="882873">
                <a:tc>
                  <a:txBody>
                    <a:bodyPr/>
                    <a:lstStyle/>
                    <a:p>
                      <a:pP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Closed successfully employed over 90 days</a:t>
                      </a:r>
                      <a:endParaRPr lang="en-US" sz="1800" u="none" dirty="0">
                        <a:solidFill>
                          <a:schemeClr val="tx1"/>
                        </a:solidFill>
                      </a:endParaRPr>
                    </a:p>
                  </a:txBody>
                  <a:tcPr marL="51435" marR="51435" marT="25718" marB="25718"/>
                </a:tc>
                <a:tc>
                  <a:txBody>
                    <a:bodyPr/>
                    <a:lstStyle/>
                    <a:p>
                      <a:pPr algn="ctr">
                        <a:lnSpc>
                          <a:spcPct val="100000"/>
                        </a:lnSpc>
                        <a:spcBef>
                          <a:spcPts val="0"/>
                        </a:spcBef>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2,500</a:t>
                      </a:r>
                      <a:endParaRPr lang="en-US" sz="1800" dirty="0">
                        <a:solidFill>
                          <a:schemeClr val="tx1"/>
                        </a:solidFill>
                      </a:endParaRPr>
                    </a:p>
                  </a:txBody>
                  <a:tcPr marL="51435" marR="51435" marT="25718" marB="25718"/>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743</a:t>
                      </a:r>
                    </a:p>
                  </a:txBody>
                  <a:tcPr marL="51435" marR="51435" marT="25718" marB="25718"/>
                </a:tc>
                <a:extLst>
                  <a:ext uri="{0D108BD9-81ED-4DB2-BD59-A6C34878D82A}">
                    <a16:rowId xmlns:a16="http://schemas.microsoft.com/office/drawing/2014/main" val="2833765190"/>
                  </a:ext>
                </a:extLst>
              </a:tr>
            </a:tbl>
          </a:graphicData>
        </a:graphic>
      </p:graphicFrame>
    </p:spTree>
    <p:extLst>
      <p:ext uri="{BB962C8B-B14F-4D97-AF65-F5344CB8AC3E}">
        <p14:creationId xmlns:p14="http://schemas.microsoft.com/office/powerpoint/2010/main" val="1242130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030" y="337626"/>
            <a:ext cx="6806045" cy="717452"/>
          </a:xfrm>
        </p:spPr>
        <p:txBody>
          <a:bodyPr>
            <a:normAutofit/>
          </a:bodyPr>
          <a:lstStyle/>
          <a:p>
            <a:pPr algn="ctr"/>
            <a:r>
              <a:rPr lang="en-US" sz="3200" b="1" dirty="0" smtClean="0"/>
              <a:t>VR Highlights</a:t>
            </a:r>
            <a:endParaRPr lang="en-US" sz="3200" b="1" dirty="0"/>
          </a:p>
        </p:txBody>
      </p:sp>
      <p:sp>
        <p:nvSpPr>
          <p:cNvPr id="3" name="Content Placeholder 2"/>
          <p:cNvSpPr>
            <a:spLocks noGrp="1"/>
          </p:cNvSpPr>
          <p:nvPr>
            <p:ph sz="half" idx="1"/>
          </p:nvPr>
        </p:nvSpPr>
        <p:spPr>
          <a:xfrm>
            <a:off x="1709305" y="1792432"/>
            <a:ext cx="3153641" cy="3943350"/>
          </a:xfrm>
        </p:spPr>
        <p:txBody>
          <a:bodyPr>
            <a:noAutofit/>
          </a:bodyPr>
          <a:lstStyle/>
          <a:p>
            <a:pPr marL="0" indent="0">
              <a:buNone/>
            </a:pPr>
            <a:r>
              <a:rPr lang="en-US" sz="1800" b="1" dirty="0"/>
              <a:t>Provider Management</a:t>
            </a:r>
          </a:p>
          <a:p>
            <a:pPr lvl="1"/>
            <a:r>
              <a:rPr lang="en-US" sz="1600" dirty="0"/>
              <a:t>Conducting Virtual Provider Reviews </a:t>
            </a:r>
          </a:p>
          <a:p>
            <a:pPr lvl="1"/>
            <a:r>
              <a:rPr lang="en-US" sz="1600" dirty="0"/>
              <a:t>Hosted 2</a:t>
            </a:r>
            <a:r>
              <a:rPr lang="en-US" sz="1600" baseline="30000" dirty="0"/>
              <a:t>nd</a:t>
            </a:r>
            <a:r>
              <a:rPr lang="en-US" sz="1600" dirty="0"/>
              <a:t> Quarter Provider Communication Forum </a:t>
            </a:r>
          </a:p>
          <a:p>
            <a:pPr lvl="1"/>
            <a:r>
              <a:rPr lang="en-US" sz="1600" dirty="0"/>
              <a:t>Reconvened Provider Management Task Force </a:t>
            </a:r>
          </a:p>
          <a:p>
            <a:pPr marL="0" indent="0">
              <a:buNone/>
            </a:pPr>
            <a:r>
              <a:rPr lang="en-US" sz="1800" b="1" dirty="0"/>
              <a:t>Transition Services</a:t>
            </a:r>
          </a:p>
          <a:p>
            <a:pPr lvl="1"/>
            <a:r>
              <a:rPr lang="en-US" sz="1600" dirty="0"/>
              <a:t>Connecting with Special Education Directors – 150 responded</a:t>
            </a:r>
          </a:p>
          <a:p>
            <a:pPr lvl="1"/>
            <a:r>
              <a:rPr lang="en-US" sz="1600" dirty="0"/>
              <a:t>Transition Talks - VR &amp; LEA Virtual Job Shadowing (VJS) overview</a:t>
            </a:r>
          </a:p>
          <a:p>
            <a:pPr lvl="1"/>
            <a:r>
              <a:rPr lang="en-US" sz="1600" dirty="0"/>
              <a:t>Launch of VJS </a:t>
            </a:r>
          </a:p>
          <a:p>
            <a:pPr lvl="1"/>
            <a:r>
              <a:rPr lang="en-US" sz="1600" dirty="0"/>
              <a:t>On-Boarding  Pre-Employment Specialists to ensure knowledge to deliver &amp; coordinate PreETS</a:t>
            </a:r>
          </a:p>
        </p:txBody>
      </p:sp>
      <p:sp>
        <p:nvSpPr>
          <p:cNvPr id="5" name="Content Placeholder 4"/>
          <p:cNvSpPr>
            <a:spLocks noGrp="1"/>
          </p:cNvSpPr>
          <p:nvPr>
            <p:ph sz="half" idx="2"/>
          </p:nvPr>
        </p:nvSpPr>
        <p:spPr>
          <a:xfrm>
            <a:off x="5088947" y="1792432"/>
            <a:ext cx="3512127" cy="4495826"/>
          </a:xfrm>
        </p:spPr>
        <p:txBody>
          <a:bodyPr>
            <a:normAutofit fontScale="85000" lnSpcReduction="10000"/>
          </a:bodyPr>
          <a:lstStyle/>
          <a:p>
            <a:pPr marL="0" indent="0">
              <a:buNone/>
            </a:pPr>
            <a:r>
              <a:rPr lang="en-US" sz="2100" b="1" dirty="0"/>
              <a:t>Client Services</a:t>
            </a:r>
          </a:p>
          <a:p>
            <a:pPr lvl="1"/>
            <a:r>
              <a:rPr lang="en-US" sz="1900" dirty="0"/>
              <a:t>Supervisors </a:t>
            </a:r>
            <a:r>
              <a:rPr lang="en-US" sz="1900" dirty="0" smtClean="0"/>
              <a:t>started </a:t>
            </a:r>
            <a:r>
              <a:rPr lang="en-US" sz="1900" dirty="0"/>
              <a:t>January 1</a:t>
            </a:r>
            <a:r>
              <a:rPr lang="en-US" sz="1900" baseline="30000" dirty="0"/>
              <a:t>st</a:t>
            </a:r>
          </a:p>
          <a:p>
            <a:pPr lvl="1"/>
            <a:r>
              <a:rPr lang="en-US" sz="1900" dirty="0" smtClean="0"/>
              <a:t>Increasing number of counselors </a:t>
            </a:r>
            <a:endParaRPr lang="en-US" sz="1900" dirty="0"/>
          </a:p>
          <a:p>
            <a:pPr lvl="1"/>
            <a:r>
              <a:rPr lang="en-US" sz="1900" dirty="0" smtClean="0"/>
              <a:t>Revising performance expectations</a:t>
            </a:r>
            <a:endParaRPr lang="en-US" sz="1900" dirty="0"/>
          </a:p>
          <a:p>
            <a:pPr lvl="1"/>
            <a:r>
              <a:rPr lang="en-US" sz="1900" dirty="0" smtClean="0"/>
              <a:t>Meeting frequently to address performance expectations</a:t>
            </a:r>
            <a:endParaRPr lang="en-US" sz="1900" dirty="0"/>
          </a:p>
          <a:p>
            <a:pPr lvl="1"/>
            <a:r>
              <a:rPr lang="en-US" sz="1900" dirty="0" smtClean="0"/>
              <a:t>Recruiting 11 </a:t>
            </a:r>
            <a:r>
              <a:rPr lang="en-US" sz="1900" dirty="0"/>
              <a:t>Counselor 3’s </a:t>
            </a:r>
            <a:endParaRPr lang="en-US" sz="1900" dirty="0" smtClean="0"/>
          </a:p>
          <a:p>
            <a:pPr lvl="1"/>
            <a:r>
              <a:rPr lang="en-US" sz="1900" dirty="0" smtClean="0"/>
              <a:t>Deaf Services Coordinator</a:t>
            </a:r>
            <a:endParaRPr lang="en-US" sz="1900" dirty="0"/>
          </a:p>
          <a:p>
            <a:pPr marL="0" indent="0">
              <a:buNone/>
            </a:pPr>
            <a:endParaRPr lang="en-US" sz="1800" b="1" dirty="0" smtClean="0"/>
          </a:p>
          <a:p>
            <a:pPr marL="0" indent="0">
              <a:buNone/>
            </a:pPr>
            <a:r>
              <a:rPr lang="en-US" sz="2100" b="1" dirty="0" smtClean="0"/>
              <a:t>Program </a:t>
            </a:r>
            <a:r>
              <a:rPr lang="en-US" sz="2100" b="1" dirty="0"/>
              <a:t>Support</a:t>
            </a:r>
          </a:p>
          <a:p>
            <a:pPr lvl="1"/>
            <a:r>
              <a:rPr lang="en-US" sz="1900" dirty="0"/>
              <a:t>T</a:t>
            </a:r>
            <a:r>
              <a:rPr lang="en-US" sz="1900" dirty="0" smtClean="0"/>
              <a:t>raining </a:t>
            </a:r>
            <a:r>
              <a:rPr lang="en-US" sz="1900" dirty="0"/>
              <a:t>unit </a:t>
            </a:r>
            <a:r>
              <a:rPr lang="en-US" sz="1900" dirty="0" smtClean="0"/>
              <a:t>rolling </a:t>
            </a:r>
            <a:r>
              <a:rPr lang="en-US" sz="1900" dirty="0"/>
              <a:t>out </a:t>
            </a:r>
            <a:r>
              <a:rPr lang="en-US" sz="1900" dirty="0" smtClean="0"/>
              <a:t>courses</a:t>
            </a:r>
          </a:p>
          <a:p>
            <a:pPr lvl="1"/>
            <a:r>
              <a:rPr lang="en-US" sz="1900" dirty="0" smtClean="0"/>
              <a:t>Meeting </a:t>
            </a:r>
            <a:r>
              <a:rPr lang="en-US" sz="1900" dirty="0"/>
              <a:t>with </a:t>
            </a:r>
            <a:r>
              <a:rPr lang="en-US" sz="1900" dirty="0" smtClean="0"/>
              <a:t>VR leadership </a:t>
            </a:r>
            <a:r>
              <a:rPr lang="en-US" sz="1900" dirty="0"/>
              <a:t>to review </a:t>
            </a:r>
            <a:r>
              <a:rPr lang="en-US" sz="1900" dirty="0" smtClean="0"/>
              <a:t>nine </a:t>
            </a:r>
            <a:r>
              <a:rPr lang="en-US" sz="1900" dirty="0"/>
              <a:t>month training </a:t>
            </a:r>
            <a:r>
              <a:rPr lang="en-US" sz="1900" dirty="0" smtClean="0"/>
              <a:t>plan</a:t>
            </a:r>
          </a:p>
          <a:p>
            <a:pPr lvl="1"/>
            <a:r>
              <a:rPr lang="en-US" sz="1900" dirty="0"/>
              <a:t>C</a:t>
            </a:r>
            <a:r>
              <a:rPr lang="en-US" sz="1900" dirty="0" smtClean="0"/>
              <a:t>oordinators providing </a:t>
            </a:r>
            <a:r>
              <a:rPr lang="en-US" sz="1900" dirty="0"/>
              <a:t>TA and </a:t>
            </a:r>
            <a:r>
              <a:rPr lang="en-US" sz="1900" dirty="0" smtClean="0"/>
              <a:t>guidance </a:t>
            </a:r>
          </a:p>
          <a:p>
            <a:pPr lvl="1"/>
            <a:r>
              <a:rPr lang="en-US" sz="1900" dirty="0" smtClean="0"/>
              <a:t>Finalizing </a:t>
            </a:r>
            <a:r>
              <a:rPr lang="en-US" sz="1900" dirty="0"/>
              <a:t>MOU with </a:t>
            </a:r>
            <a:r>
              <a:rPr lang="en-US" sz="1900" dirty="0" smtClean="0"/>
              <a:t>DBHDD </a:t>
            </a:r>
          </a:p>
          <a:p>
            <a:pPr lvl="1"/>
            <a:r>
              <a:rPr lang="en-US" sz="1900" dirty="0" smtClean="0"/>
              <a:t>Developing SOPs</a:t>
            </a:r>
          </a:p>
          <a:p>
            <a:pPr lvl="1"/>
            <a:r>
              <a:rPr lang="en-US" sz="1900" dirty="0"/>
              <a:t>P</a:t>
            </a:r>
            <a:r>
              <a:rPr lang="en-US" sz="1900" dirty="0" smtClean="0"/>
              <a:t>olicy </a:t>
            </a:r>
            <a:r>
              <a:rPr lang="en-US" sz="1900" dirty="0"/>
              <a:t>committee formed and </a:t>
            </a:r>
            <a:r>
              <a:rPr lang="en-US" sz="1900" dirty="0" smtClean="0"/>
              <a:t>meeting</a:t>
            </a:r>
            <a:endParaRPr lang="en-US" sz="1900" dirty="0"/>
          </a:p>
        </p:txBody>
      </p:sp>
    </p:spTree>
    <p:extLst>
      <p:ext uri="{BB962C8B-B14F-4D97-AF65-F5344CB8AC3E}">
        <p14:creationId xmlns:p14="http://schemas.microsoft.com/office/powerpoint/2010/main" val="26198417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67286" y="647113"/>
            <a:ext cx="8693834" cy="1292662"/>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3000" b="1" noProof="0" dirty="0" smtClean="0">
                <a:solidFill>
                  <a:prstClr val="black"/>
                </a:solidFill>
                <a:latin typeface="Calibri" panose="020F0502020204030204"/>
              </a:rPr>
              <a:t>Legislative </a:t>
            </a:r>
            <a:r>
              <a:rPr kumimoji="0" lang="en-US" sz="3000" b="1" i="0" u="none" strike="noStrike" kern="1200" cap="none" spc="0" normalizeH="0" baseline="0" noProof="0" dirty="0" smtClean="0">
                <a:ln>
                  <a:noFill/>
                </a:ln>
                <a:solidFill>
                  <a:prstClr val="black"/>
                </a:solidFill>
                <a:effectLst/>
                <a:uLnTx/>
                <a:uFillTx/>
                <a:latin typeface="Calibri" panose="020F0502020204030204"/>
                <a:ea typeface="+mn-ea"/>
                <a:cs typeface="+mn-cs"/>
              </a:rPr>
              <a:t>Updates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Robin</a:t>
            </a:r>
            <a:r>
              <a:rPr kumimoji="0" lang="en-US" sz="2800" b="1" i="0" u="none" strike="noStrike" kern="1200" cap="none" spc="0" normalizeH="0" noProof="0" dirty="0" smtClean="0">
                <a:ln>
                  <a:noFill/>
                </a:ln>
                <a:solidFill>
                  <a:prstClr val="black"/>
                </a:solidFill>
                <a:effectLst/>
                <a:uLnTx/>
                <a:uFillTx/>
                <a:latin typeface="Calibri" panose="020F0502020204030204"/>
                <a:ea typeface="+mn-ea"/>
                <a:cs typeface="+mn-cs"/>
              </a:rPr>
              <a:t> Folsom</a:t>
            </a:r>
            <a:r>
              <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rPr>
              <a:t>, Director of External</a:t>
            </a:r>
            <a:r>
              <a:rPr kumimoji="0" lang="en-US" sz="2800" b="1" i="0" u="none" strike="noStrike" kern="1200" cap="none" spc="0" normalizeH="0" noProof="0" dirty="0" smtClean="0">
                <a:ln>
                  <a:noFill/>
                </a:ln>
                <a:solidFill>
                  <a:prstClr val="black"/>
                </a:solidFill>
                <a:effectLst/>
                <a:uLnTx/>
                <a:uFillTx/>
                <a:latin typeface="Calibri" panose="020F0502020204030204"/>
                <a:ea typeface="+mn-ea"/>
                <a:cs typeface="+mn-cs"/>
              </a:rPr>
              <a:t> Affairs</a:t>
            </a:r>
            <a:endParaRPr kumimoji="0" lang="en-US" sz="2800" b="1"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robin.folsom@gvs.ga.gov</a:t>
            </a: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3465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r>
              <a:rPr lang="en-US" sz="3200" b="1" dirty="0" smtClean="0"/>
              <a:t>Appropriations and Key Dates</a:t>
            </a:r>
            <a:endParaRPr lang="en-US" sz="3200" b="1" dirty="0"/>
          </a:p>
        </p:txBody>
      </p:sp>
      <p:sp>
        <p:nvSpPr>
          <p:cNvPr id="3" name="TextBox 2"/>
          <p:cNvSpPr txBox="1"/>
          <p:nvPr/>
        </p:nvSpPr>
        <p:spPr>
          <a:xfrm>
            <a:off x="1846594" y="1051035"/>
            <a:ext cx="6753497" cy="1384995"/>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AFY 2021 and SFY 2022 Subcommittees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Crossover Day – March 8, 2021</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Sine Die – March 31, 2021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2786919"/>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r>
              <a:rPr lang="en-US" sz="3200" b="1" dirty="0" smtClean="0"/>
              <a:t>Bills “Crossing Over” to other Chamber	</a:t>
            </a:r>
            <a:endParaRPr lang="en-US" sz="3200" b="1" dirty="0"/>
          </a:p>
        </p:txBody>
      </p:sp>
      <p:sp>
        <p:nvSpPr>
          <p:cNvPr id="3" name="TextBox 2"/>
          <p:cNvSpPr txBox="1"/>
          <p:nvPr/>
        </p:nvSpPr>
        <p:spPr>
          <a:xfrm>
            <a:off x="1846594" y="1051035"/>
            <a:ext cx="6753497" cy="510909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HB 34 - Audiology and Speech Language Pathology Interstate Compact Act; enact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Dave Belton, 112</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Lee Hawkins, 27</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John Corbett, 174</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Bill Hitchens, 161</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st</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Shaw Blackmon, 146</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Karen Bennett, 94</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Health and Human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HB 43 – Motor Vehicles; require registration application forms to include optional information regarding certain conditions which may interfere with a registrant’s ability to communication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Wes Cantrell, 22</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nd</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Jan Jones, 47</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Randy Nix, 69</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Martin </a:t>
            </a:r>
            <a:r>
              <a:rPr kumimoji="0" lang="en-US" sz="1800" b="0" i="1" u="none" strike="noStrike" kern="1200" cap="none" spc="0" normalizeH="0" baseline="0" noProof="0" dirty="0" err="1" smtClean="0">
                <a:ln>
                  <a:noFill/>
                </a:ln>
                <a:solidFill>
                  <a:prstClr val="black"/>
                </a:solidFill>
                <a:effectLst/>
                <a:uLnTx/>
                <a:uFillTx/>
                <a:latin typeface="Calibri" panose="020F0502020204030204"/>
                <a:ea typeface="+mn-ea"/>
                <a:cs typeface="+mn-cs"/>
              </a:rPr>
              <a:t>Momtahan</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17</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Bill Werkheiser, 157</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Public Safety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smtClean="0">
                <a:ln>
                  <a:noFill/>
                </a:ln>
                <a:solidFill>
                  <a:prstClr val="black"/>
                </a:solidFill>
                <a:effectLst/>
                <a:uLnTx/>
                <a:uFillTx/>
                <a:latin typeface="Calibri" panose="020F0502020204030204"/>
                <a:ea typeface="+mn-ea"/>
                <a:cs typeface="+mn-cs"/>
              </a:rPr>
              <a:t>HB 117 – Low THC Oil Patient Registry; ulcerative colitis as a condition for which low THC oil may be used for treatment; add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Rick Williams, 145</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Mack Jackson, 128</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Danny Mathis, 144</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Lauren McDonald, 26</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Alan Powell, 32</a:t>
            </a:r>
            <a:r>
              <a:rPr kumimoji="0" lang="en-US" sz="1800" b="0" i="1" u="none" strike="noStrike" kern="1200" cap="none" spc="0" normalizeH="0" baseline="30000" noProof="0" dirty="0" smtClean="0">
                <a:ln>
                  <a:noFill/>
                </a:ln>
                <a:solidFill>
                  <a:prstClr val="black"/>
                </a:solidFill>
                <a:effectLst/>
                <a:uLnTx/>
                <a:uFillTx/>
                <a:latin typeface="Calibri" panose="020F0502020204030204"/>
                <a:ea typeface="+mn-ea"/>
                <a:cs typeface="+mn-cs"/>
              </a:rPr>
              <a:t>nd</a:t>
            </a: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Health and Human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468404"/>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r>
              <a:rPr lang="en-US" sz="3200" b="1" dirty="0" smtClean="0"/>
              <a:t>Bills “Crossing Over” to other Chamber</a:t>
            </a:r>
            <a:r>
              <a:rPr lang="en-US" sz="3200" dirty="0" smtClean="0"/>
              <a:t>	</a:t>
            </a:r>
            <a:endParaRPr lang="en-US" sz="3200" dirty="0"/>
          </a:p>
        </p:txBody>
      </p:sp>
      <p:sp>
        <p:nvSpPr>
          <p:cNvPr id="3" name="TextBox 2"/>
          <p:cNvSpPr txBox="1"/>
          <p:nvPr/>
        </p:nvSpPr>
        <p:spPr>
          <a:xfrm>
            <a:off x="1846594" y="1051035"/>
            <a:ext cx="6753497" cy="501675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HB 146 – Public Officers and Employees; paid parental leave for eligible state employees and eligible local board of education employees; provide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Houston Gaines, 117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Sharon Cooper, 43</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rd</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Jan Jones, 47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Marcus </a:t>
            </a:r>
            <a:r>
              <a:rPr kumimoji="0" lang="en-US" sz="2000" b="0" i="1" u="none" strike="noStrike" kern="1200" cap="none" spc="0" normalizeH="0" baseline="0" noProof="0" dirty="0" err="1" smtClean="0">
                <a:ln>
                  <a:noFill/>
                </a:ln>
                <a:solidFill>
                  <a:prstClr val="black"/>
                </a:solidFill>
                <a:effectLst/>
                <a:uLnTx/>
                <a:uFillTx/>
                <a:latin typeface="Calibri" panose="020F0502020204030204"/>
                <a:ea typeface="+mn-ea"/>
                <a:cs typeface="+mn-cs"/>
              </a:rPr>
              <a:t>Wiedower</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119</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Bonnie Rich, 97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Terry England, 116</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Insurance and Labor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HB 268 – The Occupational Therapy Licensure Compact Act; enact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Bill Werkheiser, 157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Jodi Lott, 122</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nd</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Dave Belton, 112</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Karen Bennett, 94</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Lee Hawkins, 27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n-US" sz="2000" b="0" i="1" u="none" strike="noStrike" kern="1200" cap="none" spc="0" normalizeH="0" baseline="0" noProof="0" dirty="0" err="1" smtClean="0">
                <a:ln>
                  <a:noFill/>
                </a:ln>
                <a:solidFill>
                  <a:prstClr val="black"/>
                </a:solidFill>
                <a:effectLst/>
                <a:uLnTx/>
                <a:uFillTx/>
                <a:latin typeface="Calibri" panose="020F0502020204030204"/>
                <a:ea typeface="+mn-ea"/>
                <a:cs typeface="+mn-cs"/>
              </a:rPr>
              <a:t>Mesha</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Mainor, 56</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Health and Human Services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2116378"/>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r>
              <a:rPr lang="en-US" sz="3200" b="1" dirty="0" smtClean="0"/>
              <a:t>Blind Commission Legislation</a:t>
            </a:r>
            <a:r>
              <a:rPr lang="en-US" sz="3200" dirty="0" smtClean="0"/>
              <a:t>	</a:t>
            </a:r>
            <a:endParaRPr lang="en-US" sz="3200" dirty="0"/>
          </a:p>
        </p:txBody>
      </p:sp>
      <p:sp>
        <p:nvSpPr>
          <p:cNvPr id="3" name="TextBox 2"/>
          <p:cNvSpPr txBox="1"/>
          <p:nvPr/>
        </p:nvSpPr>
        <p:spPr>
          <a:xfrm>
            <a:off x="1986480" y="1051035"/>
            <a:ext cx="6753497" cy="594008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rPr>
              <a:t>HB </a:t>
            </a: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648 – Commission for the Blind and Visually Impaired; enact</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Kim Schofield, 60</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James Beverly, 143</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rd</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Mary </a:t>
            </a:r>
            <a:r>
              <a:rPr kumimoji="0" lang="en-US" sz="2000" b="0" i="1" u="none" strike="noStrike" kern="1200" cap="none" spc="0" normalizeH="0" baseline="0" noProof="0" dirty="0" err="1" smtClean="0">
                <a:ln>
                  <a:noFill/>
                </a:ln>
                <a:solidFill>
                  <a:prstClr val="black"/>
                </a:solidFill>
                <a:effectLst/>
                <a:uLnTx/>
                <a:uFillTx/>
                <a:latin typeface="Calibri" panose="020F0502020204030204"/>
                <a:ea typeface="+mn-ea"/>
                <a:cs typeface="+mn-cs"/>
              </a:rPr>
              <a:t>Robichaux</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48</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Shelly Hutchinson, 107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Sandra Scott, 76</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Billy Mitchell, 88</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House Health and Human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HB 692 – Commission for the Blind and Visually Impaired; create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Demetrius Douglas, 78</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Jasmine Clark, 108</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Regina Lewis-Ward, 109</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Sheila Nelson, 125</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Brian Prince, 127</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House Health and Human Services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smtClean="0">
                <a:ln>
                  <a:noFill/>
                </a:ln>
                <a:solidFill>
                  <a:prstClr val="black"/>
                </a:solidFill>
                <a:effectLst/>
                <a:uLnTx/>
                <a:uFillTx/>
                <a:latin typeface="Calibri" panose="020F0502020204030204"/>
                <a:ea typeface="+mn-ea"/>
                <a:cs typeface="+mn-cs"/>
              </a:rPr>
              <a:t>SB 108 – Commission for the Blind and Visually Impaired; create</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Sponsors: Gail Davenport, 44</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Gloria Butler, 55</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Tonya Anderson, 43</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rd</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Freddie Sims; 12</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Emanuel Jones, 10</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Valencia Seay, 34</a:t>
            </a:r>
            <a:r>
              <a:rPr kumimoji="0" lang="en-US" sz="2000" b="0" i="1" u="none" strike="noStrike" kern="1200" cap="none" spc="0" normalizeH="0" baseline="30000" noProof="0" dirty="0" smtClean="0">
                <a:ln>
                  <a:noFill/>
                </a:ln>
                <a:solidFill>
                  <a:prstClr val="black"/>
                </a:solidFill>
                <a:effectLst/>
                <a:uLnTx/>
                <a:uFillTx/>
                <a:latin typeface="Calibri" panose="020F0502020204030204"/>
                <a:ea typeface="+mn-ea"/>
                <a:cs typeface="+mn-cs"/>
              </a:rPr>
              <a:t>th</a:t>
            </a: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1" u="none" strike="noStrike" kern="1200" cap="none" spc="0" normalizeH="0" baseline="0" noProof="0" dirty="0" smtClean="0">
                <a:ln>
                  <a:noFill/>
                </a:ln>
                <a:solidFill>
                  <a:prstClr val="black"/>
                </a:solidFill>
                <a:effectLst/>
                <a:uLnTx/>
                <a:uFillTx/>
                <a:latin typeface="Calibri" panose="020F0502020204030204"/>
                <a:ea typeface="+mn-ea"/>
                <a:cs typeface="+mn-cs"/>
              </a:rPr>
              <a:t>Senate Government Oversight</a:t>
            </a:r>
          </a:p>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7474206"/>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06710" y="148079"/>
            <a:ext cx="7033267" cy="902956"/>
          </a:xfrm>
        </p:spPr>
        <p:txBody>
          <a:bodyPr>
            <a:normAutofit/>
          </a:bodyPr>
          <a:lstStyle/>
          <a:p>
            <a:r>
              <a:rPr lang="en-US" sz="3200" b="1" dirty="0" smtClean="0"/>
              <a:t>Blind Commission Legislation</a:t>
            </a:r>
            <a:r>
              <a:rPr lang="en-US" sz="3200" dirty="0" smtClean="0"/>
              <a:t>	</a:t>
            </a:r>
            <a:endParaRPr lang="en-US" sz="3200" dirty="0"/>
          </a:p>
        </p:txBody>
      </p:sp>
      <p:sp>
        <p:nvSpPr>
          <p:cNvPr id="3" name="TextBox 2"/>
          <p:cNvSpPr txBox="1"/>
          <p:nvPr/>
        </p:nvSpPr>
        <p:spPr>
          <a:xfrm>
            <a:off x="1894114" y="1214846"/>
            <a:ext cx="6753497" cy="5016758"/>
          </a:xfrm>
          <a:prstGeom prst="rect">
            <a:avLst/>
          </a:prstGeom>
          <a:noFill/>
        </p:spPr>
        <p:txBody>
          <a:bodyPr wrap="square" rtlCol="0">
            <a:spAutoFit/>
          </a:bodyPr>
          <a:lstStyle/>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Create a Blind Commission with the mission of overseeing cradle-to-grave services for individuals who are blind or have low vision</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Provide for the appointment of five (5) members, a paid Executive Director position, the authority of the Executive Director to hire personnel, and the signatory authority to rent/lease property</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Would transfer supervision of Georgia Industries for the Blind (GIB) to the Commission, with the Department of Human Services (DHS) providing for equipment, maintenance, facilities management, and supplies</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Would establish Commission as State Licensing Agency for Business Enterprise Program (BEP) </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Would require development of a state plan for delivery of vocational rehabilitation services to individuals who are blind</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6396112"/>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10800000" flipV="1">
            <a:off x="685800" y="492370"/>
            <a:ext cx="8458200" cy="745587"/>
          </a:xfrm>
        </p:spPr>
        <p:txBody>
          <a:bodyPr>
            <a:noAutofit/>
          </a:bodyPr>
          <a:lstStyle/>
          <a:p>
            <a:pPr algn="l"/>
            <a:r>
              <a:rPr lang="en-US" sz="3600" b="1" dirty="0">
                <a:latin typeface="+mn-lt"/>
              </a:rPr>
              <a:t>Executive Report</a:t>
            </a:r>
          </a:p>
        </p:txBody>
      </p:sp>
      <p:sp>
        <p:nvSpPr>
          <p:cNvPr id="3" name="Subtitle 2"/>
          <p:cNvSpPr>
            <a:spLocks noGrp="1"/>
          </p:cNvSpPr>
          <p:nvPr>
            <p:ph type="subTitle" idx="1"/>
          </p:nvPr>
        </p:nvSpPr>
        <p:spPr>
          <a:xfrm>
            <a:off x="748145" y="1139483"/>
            <a:ext cx="7257935" cy="1181686"/>
          </a:xfrm>
        </p:spPr>
        <p:txBody>
          <a:bodyPr>
            <a:noAutofit/>
          </a:bodyPr>
          <a:lstStyle/>
          <a:p>
            <a:pPr algn="l"/>
            <a:r>
              <a:rPr lang="en-US" sz="2800" b="1" dirty="0" smtClean="0"/>
              <a:t>Jonathon </a:t>
            </a:r>
            <a:r>
              <a:rPr lang="en-US" sz="2800" b="1" dirty="0"/>
              <a:t>Buxton, Director of Administration </a:t>
            </a:r>
            <a:endParaRPr lang="en-US" sz="2800" b="1" dirty="0" smtClean="0"/>
          </a:p>
          <a:p>
            <a:pPr algn="l"/>
            <a:r>
              <a:rPr lang="en-US" sz="2000" b="1" dirty="0" smtClean="0"/>
              <a:t>(for Executive Director Chris Wells)</a:t>
            </a:r>
            <a:r>
              <a:rPr lang="en-US" sz="2000" b="1" dirty="0"/>
              <a:t/>
            </a:r>
            <a:br>
              <a:rPr lang="en-US" sz="2000" b="1" dirty="0"/>
            </a:br>
            <a:r>
              <a:rPr lang="en-US" sz="2000" dirty="0" smtClean="0">
                <a:hlinkClick r:id="rId3"/>
              </a:rPr>
              <a:t>jonathon.buxton@gvs.ga.gov</a:t>
            </a:r>
            <a:endParaRPr lang="en-US" sz="2000" dirty="0"/>
          </a:p>
          <a:p>
            <a:pPr algn="l"/>
            <a:endParaRPr lang="en-US" sz="2000" dirty="0"/>
          </a:p>
        </p:txBody>
      </p:sp>
    </p:spTree>
    <p:extLst>
      <p:ext uri="{BB962C8B-B14F-4D97-AF65-F5344CB8AC3E}">
        <p14:creationId xmlns:p14="http://schemas.microsoft.com/office/powerpoint/2010/main" val="2768522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rot="10800000" flipV="1">
            <a:off x="685800" y="587828"/>
            <a:ext cx="8458200" cy="809897"/>
          </a:xfrm>
        </p:spPr>
        <p:txBody>
          <a:bodyPr>
            <a:noAutofit/>
          </a:bodyPr>
          <a:lstStyle/>
          <a:p>
            <a:pPr algn="l"/>
            <a:r>
              <a:rPr lang="en-US" sz="3600" b="1" dirty="0" smtClean="0">
                <a:latin typeface="+mn-lt"/>
              </a:rPr>
              <a:t>Statewide Independent Living Council </a:t>
            </a:r>
            <a:endParaRPr lang="en-US" sz="3600" b="1" dirty="0">
              <a:latin typeface="+mn-lt"/>
            </a:endParaRPr>
          </a:p>
        </p:txBody>
      </p:sp>
      <p:sp>
        <p:nvSpPr>
          <p:cNvPr id="3" name="Subtitle 2"/>
          <p:cNvSpPr>
            <a:spLocks noGrp="1"/>
          </p:cNvSpPr>
          <p:nvPr>
            <p:ph type="subTitle" idx="1"/>
          </p:nvPr>
        </p:nvSpPr>
        <p:spPr>
          <a:xfrm>
            <a:off x="748145" y="1397726"/>
            <a:ext cx="7257935" cy="939074"/>
          </a:xfrm>
        </p:spPr>
        <p:txBody>
          <a:bodyPr>
            <a:noAutofit/>
          </a:bodyPr>
          <a:lstStyle/>
          <a:p>
            <a:pPr algn="l"/>
            <a:r>
              <a:rPr lang="en-US" sz="2800" b="1" dirty="0" smtClean="0"/>
              <a:t>Shelley Simmons, Executive Director</a:t>
            </a:r>
            <a:r>
              <a:rPr lang="en-US" sz="2800" b="1" dirty="0"/>
              <a:t/>
            </a:r>
            <a:br>
              <a:rPr lang="en-US" sz="2800" b="1" dirty="0"/>
            </a:br>
            <a:r>
              <a:rPr lang="en-US" sz="2800" dirty="0"/>
              <a:t> </a:t>
            </a:r>
            <a:r>
              <a:rPr lang="en-US" sz="2800" dirty="0" smtClean="0">
                <a:hlinkClick r:id="rId3"/>
              </a:rPr>
              <a:t>ssimmons@silcga.org</a:t>
            </a:r>
            <a:endParaRPr lang="en-US" sz="2800" dirty="0" smtClean="0"/>
          </a:p>
          <a:p>
            <a:pPr algn="l"/>
            <a:endParaRPr lang="en-US" sz="2000" dirty="0"/>
          </a:p>
        </p:txBody>
      </p:sp>
    </p:spTree>
    <p:extLst>
      <p:ext uri="{BB962C8B-B14F-4D97-AF65-F5344CB8AC3E}">
        <p14:creationId xmlns:p14="http://schemas.microsoft.com/office/powerpoint/2010/main" val="2395059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2241867" y="577593"/>
            <a:ext cx="6359979" cy="4351338"/>
          </a:xfrm>
        </p:spPr>
        <p:txBody>
          <a:bodyPr>
            <a:normAutofit fontScale="92500" lnSpcReduction="20000"/>
          </a:bodyPr>
          <a:lstStyle/>
          <a:p>
            <a:pPr marL="0" indent="0">
              <a:buNone/>
            </a:pPr>
            <a:r>
              <a:rPr lang="en-US" sz="3900" b="1" dirty="0" smtClean="0">
                <a:latin typeface="+mj-lt"/>
              </a:rPr>
              <a:t>Legislative Agenda</a:t>
            </a:r>
          </a:p>
          <a:p>
            <a:pPr marL="0" indent="0">
              <a:buNone/>
            </a:pPr>
            <a:endParaRPr lang="en-US" sz="3900" dirty="0" smtClean="0"/>
          </a:p>
          <a:p>
            <a:pPr marL="0" indent="0">
              <a:buNone/>
            </a:pPr>
            <a:endParaRPr lang="en-US" dirty="0"/>
          </a:p>
          <a:p>
            <a:r>
              <a:rPr lang="en-US" sz="3500" dirty="0" smtClean="0"/>
              <a:t>Funding to the CILs &amp; SILC be restored</a:t>
            </a:r>
          </a:p>
          <a:p>
            <a:r>
              <a:rPr lang="en-US" sz="3500" dirty="0" smtClean="0"/>
              <a:t>Modernize the Georgia Medicaid for Workers with Disabilities (GMWD) (Buy-In)</a:t>
            </a:r>
          </a:p>
          <a:p>
            <a:r>
              <a:rPr lang="en-US" sz="3500" dirty="0" smtClean="0"/>
              <a:t>Funding restored &amp; increased to Home Access Program (HAP)</a:t>
            </a:r>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3643062728"/>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940011" y="469556"/>
            <a:ext cx="6864178" cy="5968313"/>
          </a:xfrm>
        </p:spPr>
        <p:txBody>
          <a:bodyPr>
            <a:normAutofit/>
          </a:bodyPr>
          <a:lstStyle/>
          <a:p>
            <a:pPr marL="0" indent="0">
              <a:buNone/>
            </a:pPr>
            <a:r>
              <a:rPr lang="en-US" sz="3600" b="1" dirty="0" smtClean="0">
                <a:latin typeface="+mj-lt"/>
              </a:rPr>
              <a:t>Current SILC Activities</a:t>
            </a:r>
          </a:p>
          <a:p>
            <a:pPr marL="0" indent="0">
              <a:buNone/>
            </a:pPr>
            <a:endParaRPr lang="en-US" sz="5400" dirty="0" smtClean="0"/>
          </a:p>
          <a:p>
            <a:r>
              <a:rPr lang="en-US" sz="3200" dirty="0" smtClean="0"/>
              <a:t>Independent Living Day at the Capitol (February 22, 2021. Virtual) </a:t>
            </a:r>
          </a:p>
          <a:p>
            <a:r>
              <a:rPr lang="en-US" sz="3200" dirty="0" smtClean="0"/>
              <a:t>Nearly 90 participants</a:t>
            </a:r>
          </a:p>
          <a:p>
            <a:r>
              <a:rPr lang="en-US" sz="3200" dirty="0" smtClean="0"/>
              <a:t>Recorded &amp; can be reviewed </a:t>
            </a:r>
            <a:r>
              <a:rPr lang="en-US" sz="3200" dirty="0" smtClean="0">
                <a:hlinkClick r:id="rId3"/>
              </a:rPr>
              <a:t>www.silcga.org</a:t>
            </a:r>
            <a:r>
              <a:rPr lang="en-US" sz="3200" dirty="0" smtClean="0"/>
              <a:t> </a:t>
            </a:r>
          </a:p>
          <a:p>
            <a:r>
              <a:rPr lang="en-US" sz="3200" dirty="0" smtClean="0"/>
              <a:t>Storytelling platform being developed</a:t>
            </a:r>
          </a:p>
        </p:txBody>
      </p:sp>
    </p:spTree>
    <p:extLst>
      <p:ext uri="{BB962C8B-B14F-4D97-AF65-F5344CB8AC3E}">
        <p14:creationId xmlns:p14="http://schemas.microsoft.com/office/powerpoint/2010/main" val="2757312738"/>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2001796" y="673443"/>
            <a:ext cx="6513554" cy="5503520"/>
          </a:xfrm>
        </p:spPr>
        <p:txBody>
          <a:bodyPr/>
          <a:lstStyle/>
          <a:p>
            <a:pPr marL="0" indent="0" algn="ctr">
              <a:buNone/>
            </a:pPr>
            <a:r>
              <a:rPr lang="en-US" sz="4000" b="1" dirty="0" smtClean="0">
                <a:latin typeface="+mj-lt"/>
              </a:rPr>
              <a:t>SILC &amp; GILN Quarterly Board Meeting</a:t>
            </a:r>
          </a:p>
          <a:p>
            <a:pPr marL="0" indent="0">
              <a:buNone/>
            </a:pPr>
            <a:endParaRPr lang="en-US" sz="4000" dirty="0" smtClean="0"/>
          </a:p>
          <a:p>
            <a:r>
              <a:rPr lang="en-US" sz="4400" dirty="0" smtClean="0"/>
              <a:t>April 22, 2021</a:t>
            </a:r>
          </a:p>
          <a:p>
            <a:r>
              <a:rPr lang="en-US" sz="4400" dirty="0" smtClean="0"/>
              <a:t>Zoom Meeting</a:t>
            </a:r>
          </a:p>
          <a:p>
            <a:pPr marL="0" indent="0">
              <a:buNone/>
            </a:pPr>
            <a:endParaRPr lang="en-US" sz="4400" dirty="0"/>
          </a:p>
          <a:p>
            <a:pPr marL="0" indent="0">
              <a:buNone/>
            </a:pPr>
            <a:r>
              <a:rPr lang="en-US" dirty="0" smtClean="0"/>
              <a:t>Please visit </a:t>
            </a:r>
            <a:r>
              <a:rPr lang="en-US" dirty="0" smtClean="0">
                <a:hlinkClick r:id="rId3"/>
              </a:rPr>
              <a:t>www.silcga.org</a:t>
            </a:r>
            <a:r>
              <a:rPr lang="en-US" dirty="0" smtClean="0"/>
              <a:t> for agenda and Zoom information</a:t>
            </a:r>
            <a:endParaRPr lang="en-US" dirty="0"/>
          </a:p>
          <a:p>
            <a:endParaRPr lang="en-US" dirty="0"/>
          </a:p>
        </p:txBody>
      </p:sp>
    </p:spTree>
    <p:extLst>
      <p:ext uri="{BB962C8B-B14F-4D97-AF65-F5344CB8AC3E}">
        <p14:creationId xmlns:p14="http://schemas.microsoft.com/office/powerpoint/2010/main" val="345926171"/>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809488" y="132985"/>
            <a:ext cx="6997960" cy="721551"/>
          </a:xfrm>
        </p:spPr>
        <p:txBody>
          <a:bodyPr>
            <a:normAutofit/>
          </a:bodyPr>
          <a:lstStyle/>
          <a:p>
            <a:pPr algn="ctr"/>
            <a:r>
              <a:rPr lang="en-US" sz="3600" b="1" dirty="0" smtClean="0"/>
              <a:t>Board Announcements</a:t>
            </a:r>
            <a:endParaRPr lang="en-US" sz="3600" b="1" dirty="0"/>
          </a:p>
        </p:txBody>
      </p:sp>
      <p:sp>
        <p:nvSpPr>
          <p:cNvPr id="2" name="Content Placeholder 1"/>
          <p:cNvSpPr>
            <a:spLocks noGrp="1"/>
          </p:cNvSpPr>
          <p:nvPr>
            <p:ph sz="half" idx="2"/>
          </p:nvPr>
        </p:nvSpPr>
        <p:spPr>
          <a:xfrm>
            <a:off x="1809488" y="854536"/>
            <a:ext cx="6840526" cy="5241463"/>
          </a:xfrm>
        </p:spPr>
        <p:txBody>
          <a:bodyPr>
            <a:normAutofit/>
          </a:bodyPr>
          <a:lstStyle/>
          <a:p>
            <a:pPr marL="0" lvl="0" indent="0">
              <a:lnSpc>
                <a:spcPct val="100000"/>
              </a:lnSpc>
              <a:spcBef>
                <a:spcPts val="0"/>
              </a:spcBef>
              <a:buNone/>
            </a:pPr>
            <a:r>
              <a:rPr lang="en-US" sz="3200" dirty="0" smtClean="0"/>
              <a:t>New Business</a:t>
            </a:r>
          </a:p>
          <a:p>
            <a:pPr>
              <a:lnSpc>
                <a:spcPct val="100000"/>
              </a:lnSpc>
              <a:spcBef>
                <a:spcPts val="0"/>
              </a:spcBef>
            </a:pPr>
            <a:r>
              <a:rPr lang="en-US" sz="3200" dirty="0" smtClean="0"/>
              <a:t>At the May meeting, the board will elect new officers (Chair, Vice-Chair and Secretary) to serve for a one year term July 1, 2021 – June 30, 2022. </a:t>
            </a:r>
          </a:p>
          <a:p>
            <a:pPr marL="0" lvl="0" indent="0">
              <a:lnSpc>
                <a:spcPct val="100000"/>
              </a:lnSpc>
              <a:spcBef>
                <a:spcPts val="0"/>
              </a:spcBef>
              <a:buNone/>
            </a:pPr>
            <a:endParaRPr lang="en-US" sz="3200" dirty="0"/>
          </a:p>
        </p:txBody>
      </p:sp>
    </p:spTree>
    <p:extLst>
      <p:ext uri="{BB962C8B-B14F-4D97-AF65-F5344CB8AC3E}">
        <p14:creationId xmlns:p14="http://schemas.microsoft.com/office/powerpoint/2010/main" val="1394842847"/>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809488" y="132985"/>
            <a:ext cx="6997960" cy="721551"/>
          </a:xfrm>
        </p:spPr>
        <p:txBody>
          <a:bodyPr>
            <a:normAutofit/>
          </a:bodyPr>
          <a:lstStyle/>
          <a:p>
            <a:pPr algn="ctr"/>
            <a:r>
              <a:rPr lang="en-US" sz="3600" b="1" dirty="0" smtClean="0"/>
              <a:t>Board Recognition </a:t>
            </a:r>
            <a:endParaRPr lang="en-US" sz="3600" b="1" dirty="0"/>
          </a:p>
        </p:txBody>
      </p:sp>
      <p:sp>
        <p:nvSpPr>
          <p:cNvPr id="2" name="Content Placeholder 1"/>
          <p:cNvSpPr>
            <a:spLocks noGrp="1"/>
          </p:cNvSpPr>
          <p:nvPr>
            <p:ph sz="half" idx="2"/>
          </p:nvPr>
        </p:nvSpPr>
        <p:spPr>
          <a:xfrm>
            <a:off x="1809488" y="854536"/>
            <a:ext cx="6840526" cy="5241463"/>
          </a:xfrm>
        </p:spPr>
        <p:txBody>
          <a:bodyPr>
            <a:normAutofit/>
          </a:bodyPr>
          <a:lstStyle/>
          <a:p>
            <a:pPr marL="0" lvl="0" indent="0" algn="ctr">
              <a:lnSpc>
                <a:spcPct val="100000"/>
              </a:lnSpc>
              <a:spcBef>
                <a:spcPts val="0"/>
              </a:spcBef>
              <a:buNone/>
            </a:pPr>
            <a:r>
              <a:rPr lang="en-US" sz="3200" dirty="0" smtClean="0"/>
              <a:t>Ms. Louise Hill </a:t>
            </a:r>
            <a:endParaRPr lang="en-US" sz="3200" dirty="0"/>
          </a:p>
          <a:p>
            <a:pPr marL="0" lvl="0" indent="0" algn="ctr">
              <a:lnSpc>
                <a:spcPct val="100000"/>
              </a:lnSpc>
              <a:spcBef>
                <a:spcPts val="0"/>
              </a:spcBef>
              <a:buNone/>
            </a:pPr>
            <a:r>
              <a:rPr lang="en-US" sz="3200" dirty="0" smtClean="0"/>
              <a:t>UGA Honor </a:t>
            </a:r>
            <a:r>
              <a:rPr lang="en-US" sz="3200" dirty="0"/>
              <a:t>Hall </a:t>
            </a:r>
            <a:r>
              <a:rPr lang="en-US" sz="3200" dirty="0" smtClean="0"/>
              <a:t>Recipient, highest award given from the College of Family and Consumer Services.  </a:t>
            </a:r>
          </a:p>
          <a:p>
            <a:pPr marL="0" lvl="0" indent="0">
              <a:lnSpc>
                <a:spcPct val="100000"/>
              </a:lnSpc>
              <a:spcBef>
                <a:spcPts val="0"/>
              </a:spcBef>
              <a:buNone/>
            </a:pPr>
            <a:endParaRPr lang="en-US" sz="3200" dirty="0"/>
          </a:p>
          <a:p>
            <a:pPr marL="0" lvl="0" indent="0">
              <a:lnSpc>
                <a:spcPct val="100000"/>
              </a:lnSpc>
              <a:spcBef>
                <a:spcPts val="0"/>
              </a:spcBef>
              <a:buNone/>
            </a:pPr>
            <a:endParaRPr lang="en-US" sz="3200" dirty="0" smtClean="0"/>
          </a:p>
          <a:p>
            <a:pPr marL="0" lvl="0" indent="0">
              <a:lnSpc>
                <a:spcPct val="100000"/>
              </a:lnSpc>
              <a:spcBef>
                <a:spcPts val="0"/>
              </a:spcBef>
              <a:buNone/>
            </a:pPr>
            <a:endParaRPr lang="en-US" sz="3200" dirty="0"/>
          </a:p>
          <a:p>
            <a:pPr marL="0" lvl="0" indent="0" algn="ctr">
              <a:lnSpc>
                <a:spcPct val="100000"/>
              </a:lnSpc>
              <a:spcBef>
                <a:spcPts val="0"/>
              </a:spcBef>
              <a:buNone/>
            </a:pPr>
            <a:endParaRPr lang="en-US" sz="3200" dirty="0" smtClean="0"/>
          </a:p>
        </p:txBody>
      </p:sp>
      <p:pic>
        <p:nvPicPr>
          <p:cNvPr id="6" name="Picture 2" descr="Louise Hi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0755" y="2968038"/>
            <a:ext cx="2690925" cy="3368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8939018"/>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809488" y="132985"/>
            <a:ext cx="6997960" cy="721551"/>
          </a:xfrm>
        </p:spPr>
        <p:txBody>
          <a:bodyPr>
            <a:normAutofit/>
          </a:bodyPr>
          <a:lstStyle/>
          <a:p>
            <a:pPr algn="ctr"/>
            <a:r>
              <a:rPr lang="en-US" sz="3600" b="1" dirty="0" smtClean="0"/>
              <a:t>Board Announcements</a:t>
            </a:r>
            <a:endParaRPr lang="en-US" sz="3600" b="1" dirty="0"/>
          </a:p>
        </p:txBody>
      </p:sp>
      <p:sp>
        <p:nvSpPr>
          <p:cNvPr id="2" name="Content Placeholder 1"/>
          <p:cNvSpPr>
            <a:spLocks noGrp="1"/>
          </p:cNvSpPr>
          <p:nvPr>
            <p:ph sz="half" idx="2"/>
          </p:nvPr>
        </p:nvSpPr>
        <p:spPr>
          <a:xfrm>
            <a:off x="1809488" y="854536"/>
            <a:ext cx="6840526" cy="5241463"/>
          </a:xfrm>
        </p:spPr>
        <p:txBody>
          <a:bodyPr>
            <a:normAutofit/>
          </a:bodyPr>
          <a:lstStyle/>
          <a:p>
            <a:pPr marL="0" lvl="0" indent="0">
              <a:lnSpc>
                <a:spcPct val="100000"/>
              </a:lnSpc>
              <a:spcBef>
                <a:spcPts val="0"/>
              </a:spcBef>
              <a:buNone/>
            </a:pPr>
            <a:r>
              <a:rPr lang="en-US" sz="3200" dirty="0" smtClean="0"/>
              <a:t>Old Business</a:t>
            </a:r>
          </a:p>
          <a:p>
            <a:pPr>
              <a:lnSpc>
                <a:spcPct val="100000"/>
              </a:lnSpc>
              <a:spcBef>
                <a:spcPts val="0"/>
              </a:spcBef>
            </a:pPr>
            <a:r>
              <a:rPr lang="en-US" sz="3200" dirty="0" smtClean="0"/>
              <a:t>None</a:t>
            </a:r>
          </a:p>
          <a:p>
            <a:pPr marL="0" lvl="0" indent="0">
              <a:lnSpc>
                <a:spcPct val="100000"/>
              </a:lnSpc>
              <a:spcBef>
                <a:spcPts val="0"/>
              </a:spcBef>
              <a:buNone/>
            </a:pPr>
            <a:endParaRPr lang="en-US" sz="3200" dirty="0"/>
          </a:p>
        </p:txBody>
      </p:sp>
    </p:spTree>
    <p:extLst>
      <p:ext uri="{BB962C8B-B14F-4D97-AF65-F5344CB8AC3E}">
        <p14:creationId xmlns:p14="http://schemas.microsoft.com/office/powerpoint/2010/main" val="1011449816"/>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322730" y="410235"/>
            <a:ext cx="882127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Public Comments and Adjournment</a:t>
            </a:r>
          </a:p>
        </p:txBody>
      </p:sp>
      <p:sp>
        <p:nvSpPr>
          <p:cNvPr id="3" name="TextBox 2"/>
          <p:cNvSpPr txBox="1"/>
          <p:nvPr/>
        </p:nvSpPr>
        <p:spPr>
          <a:xfrm>
            <a:off x="322730" y="995010"/>
            <a:ext cx="6580346"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Tom </a:t>
            </a:r>
            <a:r>
              <a:rPr lang="en-US" sz="3200" b="1" dirty="0" smtClean="0">
                <a:solidFill>
                  <a:prstClr val="black"/>
                </a:solidFill>
                <a:latin typeface="Calibri" panose="020F0502020204030204"/>
              </a:rPr>
              <a:t>Wilson, </a:t>
            </a:r>
            <a:r>
              <a:rPr kumimoji="0" lang="en-US" sz="3200" b="1" i="0" u="none" strike="noStrike" kern="1200" cap="none" spc="0" normalizeH="0" baseline="0" noProof="0" dirty="0" smtClean="0">
                <a:ln>
                  <a:noFill/>
                </a:ln>
                <a:solidFill>
                  <a:prstClr val="black"/>
                </a:solidFill>
                <a:effectLst/>
                <a:uLnTx/>
                <a:uFillTx/>
                <a:latin typeface="Calibri" panose="020F0502020204030204"/>
                <a:ea typeface="+mn-ea"/>
                <a:cs typeface="+mn-cs"/>
              </a:rPr>
              <a:t>Board Chair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black"/>
                </a:solidFill>
                <a:effectLst/>
                <a:uLnTx/>
                <a:uFillTx/>
                <a:latin typeface="Calibri" panose="020F0502020204030204"/>
                <a:ea typeface="+mn-ea"/>
                <a:cs typeface="+mn-cs"/>
                <a:hlinkClick r:id="rId3"/>
              </a:rPr>
              <a:t>tom.wilson@gvs.ga.gov</a:t>
            </a:r>
            <a:endParaRPr kumimoji="0" lang="en-US" sz="3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8705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1137920"/>
          </a:xfrm>
        </p:spPr>
        <p:txBody>
          <a:bodyPr>
            <a:noAutofit/>
          </a:bodyPr>
          <a:lstStyle/>
          <a:p>
            <a:r>
              <a:rPr lang="en-US" sz="3600" b="1" dirty="0"/>
              <a:t>Table of Contents</a:t>
            </a:r>
          </a:p>
        </p:txBody>
      </p:sp>
      <p:sp>
        <p:nvSpPr>
          <p:cNvPr id="2" name="Content Placeholder 1"/>
          <p:cNvSpPr>
            <a:spLocks noGrp="1"/>
          </p:cNvSpPr>
          <p:nvPr>
            <p:ph idx="1"/>
          </p:nvPr>
        </p:nvSpPr>
        <p:spPr>
          <a:xfrm>
            <a:off x="1889760" y="1587731"/>
            <a:ext cx="6574971" cy="4896195"/>
          </a:xfrm>
        </p:spPr>
        <p:txBody>
          <a:bodyPr>
            <a:normAutofit/>
          </a:bodyPr>
          <a:lstStyle/>
          <a:p>
            <a:r>
              <a:rPr lang="en-US" sz="3600" dirty="0" smtClean="0"/>
              <a:t>Departmental Highlights</a:t>
            </a:r>
            <a:endParaRPr lang="en-US" sz="3600" dirty="0"/>
          </a:p>
          <a:p>
            <a:r>
              <a:rPr lang="en-US" sz="3600" dirty="0"/>
              <a:t>Agency Financials</a:t>
            </a:r>
          </a:p>
          <a:p>
            <a:r>
              <a:rPr lang="en-US" sz="3600" dirty="0" smtClean="0"/>
              <a:t>VR Staffing</a:t>
            </a:r>
          </a:p>
          <a:p>
            <a:r>
              <a:rPr lang="en-US" sz="3600" dirty="0" smtClean="0"/>
              <a:t>VR Data and Performance Measures</a:t>
            </a:r>
          </a:p>
          <a:p>
            <a:r>
              <a:rPr lang="en-US" sz="3600" dirty="0" smtClean="0"/>
              <a:t>Agency Legislative Update</a:t>
            </a:r>
          </a:p>
          <a:p>
            <a:endParaRPr lang="en-US" sz="3600" dirty="0"/>
          </a:p>
          <a:p>
            <a:endParaRPr lang="en-US" sz="3600" dirty="0"/>
          </a:p>
        </p:txBody>
      </p:sp>
    </p:spTree>
    <p:extLst>
      <p:ext uri="{BB962C8B-B14F-4D97-AF65-F5344CB8AC3E}">
        <p14:creationId xmlns:p14="http://schemas.microsoft.com/office/powerpoint/2010/main" val="304480719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640861"/>
          </a:xfrm>
        </p:spPr>
        <p:txBody>
          <a:bodyPr>
            <a:noAutofit/>
          </a:bodyPr>
          <a:lstStyle/>
          <a:p>
            <a:r>
              <a:rPr lang="en-US" sz="3600" b="1" dirty="0" smtClean="0"/>
              <a:t>Highlights</a:t>
            </a:r>
            <a:endParaRPr lang="en-US" sz="3600" b="1" dirty="0"/>
          </a:p>
        </p:txBody>
      </p:sp>
      <p:sp>
        <p:nvSpPr>
          <p:cNvPr id="2" name="Content Placeholder 1"/>
          <p:cNvSpPr>
            <a:spLocks noGrp="1"/>
          </p:cNvSpPr>
          <p:nvPr>
            <p:ph idx="1"/>
          </p:nvPr>
        </p:nvSpPr>
        <p:spPr>
          <a:xfrm>
            <a:off x="1889760" y="844062"/>
            <a:ext cx="6705600" cy="5896373"/>
          </a:xfrm>
        </p:spPr>
        <p:txBody>
          <a:bodyPr>
            <a:normAutofit fontScale="32500" lnSpcReduction="20000"/>
          </a:bodyPr>
          <a:lstStyle/>
          <a:p>
            <a:endParaRPr lang="en-US" sz="6400" dirty="0" smtClean="0"/>
          </a:p>
          <a:p>
            <a:r>
              <a:rPr lang="en-US" sz="6400" dirty="0" smtClean="0"/>
              <a:t>Administration</a:t>
            </a:r>
          </a:p>
          <a:p>
            <a:pPr lvl="1"/>
            <a:r>
              <a:rPr lang="en-US" sz="6000" dirty="0" smtClean="0"/>
              <a:t>Policies </a:t>
            </a:r>
            <a:r>
              <a:rPr lang="en-US" sz="6000" dirty="0"/>
              <a:t>and </a:t>
            </a:r>
            <a:r>
              <a:rPr lang="en-US" sz="6000" dirty="0" smtClean="0"/>
              <a:t>Procedures</a:t>
            </a:r>
          </a:p>
          <a:p>
            <a:pPr lvl="2"/>
            <a:r>
              <a:rPr lang="en-US" sz="5600" dirty="0" smtClean="0"/>
              <a:t>COVID </a:t>
            </a:r>
            <a:r>
              <a:rPr lang="en-US" sz="5600" dirty="0"/>
              <a:t>– 19 Guidance (Teleworking)</a:t>
            </a:r>
          </a:p>
          <a:p>
            <a:pPr lvl="2"/>
            <a:r>
              <a:rPr lang="en-US" sz="5600" dirty="0"/>
              <a:t>$1,000 One-Time Payment for Eligible </a:t>
            </a:r>
            <a:r>
              <a:rPr lang="en-US" sz="5600" dirty="0" smtClean="0"/>
              <a:t>Employees</a:t>
            </a:r>
          </a:p>
          <a:p>
            <a:pPr marL="0" lvl="2" indent="225425"/>
            <a:r>
              <a:rPr lang="en-US" sz="6400" dirty="0" smtClean="0">
                <a:solidFill>
                  <a:prstClr val="black"/>
                </a:solidFill>
              </a:rPr>
              <a:t>Lease Portfolio Utilization</a:t>
            </a:r>
          </a:p>
          <a:p>
            <a:pPr lvl="3"/>
            <a:r>
              <a:rPr lang="en-US" sz="5600" dirty="0" smtClean="0">
                <a:solidFill>
                  <a:prstClr val="black"/>
                </a:solidFill>
              </a:rPr>
              <a:t>We </a:t>
            </a:r>
            <a:r>
              <a:rPr lang="en-US" sz="5600" dirty="0">
                <a:solidFill>
                  <a:prstClr val="black"/>
                </a:solidFill>
              </a:rPr>
              <a:t>have evaluated our portfolio of leased locations and identified opportunities to better utilize certain leased spaces</a:t>
            </a:r>
          </a:p>
          <a:p>
            <a:pPr lvl="3"/>
            <a:r>
              <a:rPr lang="en-US" sz="5600" dirty="0">
                <a:solidFill>
                  <a:prstClr val="black"/>
                </a:solidFill>
              </a:rPr>
              <a:t>Strategies being explored are: </a:t>
            </a:r>
          </a:p>
          <a:p>
            <a:pPr lvl="3"/>
            <a:r>
              <a:rPr lang="en-US" sz="5600" dirty="0">
                <a:solidFill>
                  <a:prstClr val="black"/>
                </a:solidFill>
              </a:rPr>
              <a:t>Moving from less desirable office locations to increase utilization and address other leasehold issues</a:t>
            </a:r>
          </a:p>
          <a:p>
            <a:pPr lvl="3"/>
            <a:r>
              <a:rPr lang="en-US" sz="5600" dirty="0">
                <a:solidFill>
                  <a:prstClr val="black"/>
                </a:solidFill>
              </a:rPr>
              <a:t>Subleasing unused space when the location is desirable and the rents are reasonable</a:t>
            </a:r>
          </a:p>
          <a:p>
            <a:pPr lvl="3"/>
            <a:r>
              <a:rPr lang="en-US" sz="5600" dirty="0">
                <a:solidFill>
                  <a:prstClr val="black"/>
                </a:solidFill>
              </a:rPr>
              <a:t>Consolidating administrative leased space to one floor</a:t>
            </a:r>
          </a:p>
          <a:p>
            <a:pPr lvl="3"/>
            <a:r>
              <a:rPr lang="en-US" sz="5600" dirty="0">
                <a:solidFill>
                  <a:prstClr val="black"/>
                </a:solidFill>
              </a:rPr>
              <a:t>Will incur some upfront costs related to moving and office buildouts </a:t>
            </a:r>
          </a:p>
          <a:p>
            <a:pPr lvl="3"/>
            <a:r>
              <a:rPr lang="en-US" sz="5600" dirty="0">
                <a:solidFill>
                  <a:prstClr val="black"/>
                </a:solidFill>
              </a:rPr>
              <a:t>Anticipate long term savings – savings estimates are in process</a:t>
            </a:r>
          </a:p>
          <a:p>
            <a:pPr lvl="3"/>
            <a:r>
              <a:rPr lang="en-US" sz="5600" dirty="0">
                <a:solidFill>
                  <a:prstClr val="black"/>
                </a:solidFill>
              </a:rPr>
              <a:t>Utilizing existing furnishings to minimize the cost of the office moves</a:t>
            </a:r>
          </a:p>
          <a:p>
            <a:pPr marL="457200" lvl="1" indent="0">
              <a:buNone/>
            </a:pPr>
            <a:endParaRPr lang="en-US" sz="5600" dirty="0"/>
          </a:p>
          <a:p>
            <a:pPr lvl="1"/>
            <a:endParaRPr lang="en-US" sz="56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a:solidFill>
                <a:prstClr val="black"/>
              </a:solidFill>
            </a:endParaRPr>
          </a:p>
          <a:p>
            <a:pPr marL="457200" lvl="1" indent="0">
              <a:buNone/>
            </a:pPr>
            <a:endParaRPr lang="en-US" sz="2000" dirty="0"/>
          </a:p>
          <a:p>
            <a:pPr lvl="1"/>
            <a:endParaRPr lang="en-US" sz="2000" dirty="0"/>
          </a:p>
          <a:p>
            <a:pPr marL="457200" lvl="1" indent="0">
              <a:buNone/>
            </a:pPr>
            <a:endParaRPr lang="en-US" sz="2000" dirty="0"/>
          </a:p>
          <a:p>
            <a:pPr marL="0" indent="0">
              <a:buNone/>
            </a:pPr>
            <a:endParaRPr lang="en-US" sz="2400" dirty="0"/>
          </a:p>
        </p:txBody>
      </p:sp>
    </p:spTree>
    <p:extLst>
      <p:ext uri="{BB962C8B-B14F-4D97-AF65-F5344CB8AC3E}">
        <p14:creationId xmlns:p14="http://schemas.microsoft.com/office/powerpoint/2010/main" val="297524384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889760" y="203201"/>
            <a:ext cx="6705600" cy="640861"/>
          </a:xfrm>
        </p:spPr>
        <p:txBody>
          <a:bodyPr>
            <a:noAutofit/>
          </a:bodyPr>
          <a:lstStyle/>
          <a:p>
            <a:r>
              <a:rPr lang="en-US" sz="3600" b="1" dirty="0" smtClean="0"/>
              <a:t>Highlights</a:t>
            </a:r>
            <a:endParaRPr lang="en-US" sz="3600" b="1" dirty="0"/>
          </a:p>
        </p:txBody>
      </p:sp>
      <p:sp>
        <p:nvSpPr>
          <p:cNvPr id="2" name="Content Placeholder 1"/>
          <p:cNvSpPr>
            <a:spLocks noGrp="1"/>
          </p:cNvSpPr>
          <p:nvPr>
            <p:ph idx="1"/>
          </p:nvPr>
        </p:nvSpPr>
        <p:spPr>
          <a:xfrm>
            <a:off x="1889760" y="844062"/>
            <a:ext cx="6705600" cy="5896373"/>
          </a:xfrm>
        </p:spPr>
        <p:txBody>
          <a:bodyPr>
            <a:normAutofit/>
          </a:bodyPr>
          <a:lstStyle/>
          <a:p>
            <a:pPr lvl="0"/>
            <a:r>
              <a:rPr lang="en-US" sz="1600" dirty="0">
                <a:solidFill>
                  <a:prstClr val="black"/>
                </a:solidFill>
              </a:rPr>
              <a:t>Roosevelt Warm Springs/Cave Springs</a:t>
            </a:r>
          </a:p>
          <a:p>
            <a:pPr lvl="1"/>
            <a:r>
              <a:rPr lang="en-US" sz="1400" dirty="0">
                <a:solidFill>
                  <a:prstClr val="black"/>
                </a:solidFill>
              </a:rPr>
              <a:t>GSFIC Funding: 	</a:t>
            </a:r>
          </a:p>
          <a:p>
            <a:pPr lvl="1"/>
            <a:r>
              <a:rPr lang="en-US" sz="1400" dirty="0">
                <a:solidFill>
                  <a:prstClr val="black"/>
                </a:solidFill>
              </a:rPr>
              <a:t>Georgia Hall Portico Repairs - $315,000                                             	</a:t>
            </a:r>
          </a:p>
          <a:p>
            <a:endParaRPr lang="en-US" sz="1000" dirty="0" smtClean="0"/>
          </a:p>
          <a:p>
            <a:pPr marL="457200" lvl="1" indent="0">
              <a:buNone/>
            </a:pPr>
            <a:endParaRPr lang="en-US" sz="1600" dirty="0">
              <a:solidFill>
                <a:prstClr val="black"/>
              </a:solidFill>
            </a:endParaRPr>
          </a:p>
          <a:p>
            <a:pPr lvl="1"/>
            <a:endParaRPr lang="en-US" sz="1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smtClean="0">
              <a:solidFill>
                <a:prstClr val="black"/>
              </a:solidFill>
            </a:endParaRPr>
          </a:p>
          <a:p>
            <a:pPr lvl="1"/>
            <a:endParaRPr lang="en-US" sz="5200" dirty="0">
              <a:solidFill>
                <a:prstClr val="black"/>
              </a:solidFill>
            </a:endParaRPr>
          </a:p>
          <a:p>
            <a:pPr lvl="1"/>
            <a:endParaRPr lang="en-US" sz="5200" dirty="0">
              <a:solidFill>
                <a:prstClr val="black"/>
              </a:solidFill>
            </a:endParaRPr>
          </a:p>
          <a:p>
            <a:pPr marL="457200" lvl="1" indent="0">
              <a:buNone/>
            </a:pPr>
            <a:endParaRPr lang="en-US" sz="2000" dirty="0"/>
          </a:p>
          <a:p>
            <a:pPr lvl="1"/>
            <a:endParaRPr lang="en-US" sz="2000" dirty="0"/>
          </a:p>
          <a:p>
            <a:pPr marL="457200" lvl="1" indent="0">
              <a:buNone/>
            </a:pPr>
            <a:endParaRPr lang="en-US" sz="2000" dirty="0"/>
          </a:p>
          <a:p>
            <a:pPr marL="0" indent="0">
              <a:buNone/>
            </a:pPr>
            <a:endParaRPr lang="en-US" sz="2400" dirty="0"/>
          </a:p>
        </p:txBody>
      </p:sp>
      <p:pic>
        <p:nvPicPr>
          <p:cNvPr id="5" name="Picture 4" descr="Black and white picture of RWS Portico" title="Roosevelt Warm Springs (RWS) Portic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9760" y="1684699"/>
            <a:ext cx="6705600" cy="4840338"/>
          </a:xfrm>
          <a:prstGeom prst="rect">
            <a:avLst/>
          </a:prstGeom>
        </p:spPr>
      </p:pic>
    </p:spTree>
    <p:extLst>
      <p:ext uri="{BB962C8B-B14F-4D97-AF65-F5344CB8AC3E}">
        <p14:creationId xmlns:p14="http://schemas.microsoft.com/office/powerpoint/2010/main" val="4096163812"/>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757586" y="138011"/>
            <a:ext cx="6997960" cy="787812"/>
          </a:xfrm>
        </p:spPr>
        <p:txBody>
          <a:bodyPr>
            <a:normAutofit/>
          </a:bodyPr>
          <a:lstStyle/>
          <a:p>
            <a:r>
              <a:rPr lang="en-US" sz="4000" b="1" dirty="0" smtClean="0">
                <a:cs typeface="Calibri" panose="020F0502020204030204" pitchFamily="34" charset="0"/>
              </a:rPr>
              <a:t>Highlights</a:t>
            </a:r>
            <a:endParaRPr lang="en-US" sz="4000" b="1" dirty="0">
              <a:cs typeface="Calibri" panose="020F0502020204030204" pitchFamily="34" charset="0"/>
            </a:endParaRPr>
          </a:p>
        </p:txBody>
      </p:sp>
      <p:sp>
        <p:nvSpPr>
          <p:cNvPr id="3" name="Content Placeholder 2"/>
          <p:cNvSpPr>
            <a:spLocks noGrp="1"/>
          </p:cNvSpPr>
          <p:nvPr>
            <p:ph sz="half" idx="1"/>
          </p:nvPr>
        </p:nvSpPr>
        <p:spPr>
          <a:xfrm>
            <a:off x="1757586" y="925823"/>
            <a:ext cx="6447171" cy="4351338"/>
          </a:xfrm>
        </p:spPr>
        <p:txBody>
          <a:bodyPr/>
          <a:lstStyle/>
          <a:p>
            <a:pPr lvl="1"/>
            <a:r>
              <a:rPr lang="en-US" sz="1400" dirty="0" smtClean="0">
                <a:solidFill>
                  <a:prstClr val="black"/>
                </a:solidFill>
              </a:rPr>
              <a:t>RWS Students Served:</a:t>
            </a:r>
          </a:p>
          <a:p>
            <a:pPr marL="914400" lvl="2" indent="0"/>
            <a:r>
              <a:rPr lang="en-US" sz="1400" dirty="0" smtClean="0">
                <a:solidFill>
                  <a:prstClr val="black"/>
                </a:solidFill>
              </a:rPr>
              <a:t>Distance Learning: 202</a:t>
            </a:r>
          </a:p>
          <a:p>
            <a:pPr marL="914400" lvl="2" indent="0"/>
            <a:r>
              <a:rPr lang="en-US" sz="1400" dirty="0" smtClean="0">
                <a:solidFill>
                  <a:prstClr val="black"/>
                </a:solidFill>
              </a:rPr>
              <a:t>Distance Services:  283</a:t>
            </a:r>
          </a:p>
          <a:p>
            <a:pPr lvl="1"/>
            <a:r>
              <a:rPr lang="en-US" sz="1400" dirty="0" smtClean="0">
                <a:solidFill>
                  <a:prstClr val="black"/>
                </a:solidFill>
              </a:rPr>
              <a:t>RWS </a:t>
            </a:r>
            <a:r>
              <a:rPr lang="en-US" sz="1400" dirty="0">
                <a:solidFill>
                  <a:prstClr val="black"/>
                </a:solidFill>
              </a:rPr>
              <a:t>Return to Campus Phase II: March 15, 2021</a:t>
            </a:r>
          </a:p>
          <a:p>
            <a:pPr lvl="2"/>
            <a:r>
              <a:rPr lang="en-US" sz="1400" dirty="0">
                <a:solidFill>
                  <a:prstClr val="black"/>
                </a:solidFill>
              </a:rPr>
              <a:t>28 </a:t>
            </a:r>
            <a:r>
              <a:rPr lang="en-US" sz="1400" dirty="0" smtClean="0">
                <a:solidFill>
                  <a:prstClr val="black"/>
                </a:solidFill>
              </a:rPr>
              <a:t>Students</a:t>
            </a:r>
          </a:p>
          <a:p>
            <a:pPr lvl="2"/>
            <a:endParaRPr lang="en-US" sz="1400" dirty="0" smtClean="0">
              <a:solidFill>
                <a:prstClr val="black"/>
              </a:solidFill>
            </a:endParaRPr>
          </a:p>
          <a:p>
            <a:pPr marL="742950" lvl="2" indent="-285750"/>
            <a:r>
              <a:rPr lang="en-US" sz="1400" dirty="0" smtClean="0">
                <a:solidFill>
                  <a:prstClr val="black"/>
                </a:solidFill>
              </a:rPr>
              <a:t>Cave Spring Center Slope Re-Grading - $750,000</a:t>
            </a:r>
            <a:endParaRPr lang="en-US" sz="1400" dirty="0">
              <a:solidFill>
                <a:prstClr val="black"/>
              </a:solidFill>
            </a:endParaRPr>
          </a:p>
          <a:p>
            <a:pPr lvl="2"/>
            <a:endParaRPr lang="en-US" sz="1400" dirty="0">
              <a:solidFill>
                <a:prstClr val="black"/>
              </a:solidFill>
            </a:endParaRPr>
          </a:p>
          <a:p>
            <a:endParaRPr lang="en-US" sz="1200" dirty="0" smtClean="0"/>
          </a:p>
        </p:txBody>
      </p:sp>
      <p:pic>
        <p:nvPicPr>
          <p:cNvPr id="4" name="Picture 3" descr="Aerial images of the Cave Spring Slope Re-Grading" title="Cave Spring Slope Re-Grad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9760" y="2737013"/>
            <a:ext cx="6720839" cy="3871927"/>
          </a:xfrm>
          <a:prstGeom prst="rect">
            <a:avLst/>
          </a:prstGeom>
        </p:spPr>
      </p:pic>
    </p:spTree>
    <p:extLst>
      <p:ext uri="{BB962C8B-B14F-4D97-AF65-F5344CB8AC3E}">
        <p14:creationId xmlns:p14="http://schemas.microsoft.com/office/powerpoint/2010/main" val="3694474643"/>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1900988" y="1106906"/>
            <a:ext cx="6614361" cy="5070058"/>
          </a:xfrm>
        </p:spPr>
        <p:txBody>
          <a:bodyPr>
            <a:normAutofit fontScale="92500" lnSpcReduction="10000"/>
          </a:bodyPr>
          <a:lstStyle/>
          <a:p>
            <a:pPr lvl="1"/>
            <a:r>
              <a:rPr lang="en-US" sz="1400" dirty="0">
                <a:solidFill>
                  <a:prstClr val="black"/>
                </a:solidFill>
              </a:rPr>
              <a:t>CSC Students Served:</a:t>
            </a:r>
          </a:p>
          <a:p>
            <a:pPr lvl="2"/>
            <a:r>
              <a:rPr lang="en-US" sz="1400" dirty="0">
                <a:solidFill>
                  <a:prstClr val="black"/>
                </a:solidFill>
              </a:rPr>
              <a:t>Distance Learning: 19</a:t>
            </a:r>
          </a:p>
          <a:p>
            <a:pPr lvl="2"/>
            <a:r>
              <a:rPr lang="en-US" sz="1400" dirty="0">
                <a:solidFill>
                  <a:prstClr val="black"/>
                </a:solidFill>
              </a:rPr>
              <a:t>Distance Services:  18</a:t>
            </a:r>
          </a:p>
          <a:p>
            <a:pPr marL="457200" lvl="3" indent="0">
              <a:buNone/>
            </a:pPr>
            <a:endParaRPr lang="en-US" sz="1200" dirty="0">
              <a:solidFill>
                <a:prstClr val="black"/>
              </a:solidFill>
            </a:endParaRPr>
          </a:p>
          <a:p>
            <a:pPr lvl="0"/>
            <a:r>
              <a:rPr lang="en-US" sz="1600" dirty="0">
                <a:solidFill>
                  <a:prstClr val="black"/>
                </a:solidFill>
              </a:rPr>
              <a:t>Business Enterprise Program</a:t>
            </a:r>
          </a:p>
          <a:p>
            <a:pPr lvl="1"/>
            <a:r>
              <a:rPr lang="en-US" sz="1400" dirty="0">
                <a:solidFill>
                  <a:prstClr val="black"/>
                </a:solidFill>
              </a:rPr>
              <a:t>RSA’s Financial Relief Funds</a:t>
            </a:r>
          </a:p>
          <a:p>
            <a:pPr lvl="1"/>
            <a:r>
              <a:rPr lang="en-US" sz="1400" dirty="0">
                <a:solidFill>
                  <a:prstClr val="black"/>
                </a:solidFill>
              </a:rPr>
              <a:t>BEP – The Way </a:t>
            </a:r>
            <a:r>
              <a:rPr lang="en-US" sz="1400" dirty="0" smtClean="0">
                <a:solidFill>
                  <a:prstClr val="black"/>
                </a:solidFill>
              </a:rPr>
              <a:t>Forward</a:t>
            </a:r>
          </a:p>
          <a:p>
            <a:pPr lvl="1"/>
            <a:endParaRPr lang="en-US" sz="1400" dirty="0">
              <a:solidFill>
                <a:prstClr val="black"/>
              </a:solidFill>
            </a:endParaRPr>
          </a:p>
          <a:p>
            <a:pPr lvl="0"/>
            <a:r>
              <a:rPr lang="en-US" sz="1600" dirty="0" smtClean="0">
                <a:solidFill>
                  <a:prstClr val="black"/>
                </a:solidFill>
              </a:rPr>
              <a:t>Disability </a:t>
            </a:r>
            <a:r>
              <a:rPr lang="en-US" sz="1600" dirty="0">
                <a:solidFill>
                  <a:prstClr val="black"/>
                </a:solidFill>
              </a:rPr>
              <a:t>Adjudication Services </a:t>
            </a:r>
          </a:p>
          <a:p>
            <a:pPr lvl="1"/>
            <a:r>
              <a:rPr lang="en-US" sz="1400" dirty="0">
                <a:solidFill>
                  <a:prstClr val="black"/>
                </a:solidFill>
              </a:rPr>
              <a:t>Processed 38,643 cases for Federal Fiscal Year 2021 (through February 2021)</a:t>
            </a:r>
          </a:p>
          <a:p>
            <a:pPr lvl="1"/>
            <a:r>
              <a:rPr lang="en-US" sz="1400" smtClean="0">
                <a:solidFill>
                  <a:prstClr val="black"/>
                </a:solidFill>
              </a:rPr>
              <a:t>On-boarded </a:t>
            </a:r>
            <a:r>
              <a:rPr lang="en-US" sz="1400" dirty="0">
                <a:solidFill>
                  <a:prstClr val="black"/>
                </a:solidFill>
              </a:rPr>
              <a:t>34 new hires; more expected in mid-March, May, July and September</a:t>
            </a:r>
          </a:p>
          <a:p>
            <a:pPr lvl="1"/>
            <a:r>
              <a:rPr lang="en-US" sz="1400" dirty="0">
                <a:solidFill>
                  <a:prstClr val="black"/>
                </a:solidFill>
              </a:rPr>
              <a:t>Transition to new Disability Case Processing System – expected completion date of September 30, 2021</a:t>
            </a:r>
          </a:p>
          <a:p>
            <a:pPr marL="457200" lvl="1" indent="0">
              <a:buNone/>
            </a:pPr>
            <a:r>
              <a:rPr lang="en-US" sz="1300" dirty="0">
                <a:solidFill>
                  <a:prstClr val="black"/>
                </a:solidFill>
              </a:rPr>
              <a:t> </a:t>
            </a:r>
          </a:p>
          <a:p>
            <a:pPr lvl="0"/>
            <a:r>
              <a:rPr lang="en-US" sz="1600" dirty="0">
                <a:solidFill>
                  <a:prstClr val="black"/>
                </a:solidFill>
              </a:rPr>
              <a:t>Georgia Industries for the Blind</a:t>
            </a:r>
          </a:p>
          <a:p>
            <a:pPr marL="742950" lvl="1" indent="-285750">
              <a:lnSpc>
                <a:spcPct val="100000"/>
              </a:lnSpc>
              <a:spcBef>
                <a:spcPts val="0"/>
              </a:spcBef>
              <a:defRPr/>
            </a:pPr>
            <a:r>
              <a:rPr lang="en-US" sz="1400" dirty="0">
                <a:solidFill>
                  <a:prstClr val="black"/>
                </a:solidFill>
              </a:rPr>
              <a:t>66 employees</a:t>
            </a:r>
          </a:p>
          <a:p>
            <a:pPr marL="742950" lvl="1" indent="-285750">
              <a:lnSpc>
                <a:spcPct val="100000"/>
              </a:lnSpc>
              <a:spcBef>
                <a:spcPts val="0"/>
              </a:spcBef>
              <a:defRPr/>
            </a:pPr>
            <a:r>
              <a:rPr lang="en-US" sz="1400" dirty="0">
                <a:solidFill>
                  <a:prstClr val="black"/>
                </a:solidFill>
              </a:rPr>
              <a:t>69.7% Direct Labor Blind Ratio</a:t>
            </a:r>
          </a:p>
          <a:p>
            <a:pPr marL="742950" lvl="1" indent="-285750">
              <a:lnSpc>
                <a:spcPct val="100000"/>
              </a:lnSpc>
              <a:spcBef>
                <a:spcPts val="0"/>
              </a:spcBef>
              <a:defRPr/>
            </a:pPr>
            <a:r>
              <a:rPr lang="en-US" sz="1400" dirty="0">
                <a:solidFill>
                  <a:prstClr val="black"/>
                </a:solidFill>
              </a:rPr>
              <a:t>New Products</a:t>
            </a:r>
          </a:p>
          <a:p>
            <a:pPr marL="742950" lvl="1" indent="-285750">
              <a:lnSpc>
                <a:spcPct val="100000"/>
              </a:lnSpc>
              <a:spcBef>
                <a:spcPts val="0"/>
              </a:spcBef>
              <a:defRPr/>
            </a:pPr>
            <a:r>
              <a:rPr lang="en-US" sz="1400" dirty="0">
                <a:solidFill>
                  <a:prstClr val="black"/>
                </a:solidFill>
              </a:rPr>
              <a:t>Piston Parts Kit (Defense Logistics Agency)</a:t>
            </a:r>
          </a:p>
          <a:p>
            <a:pPr marL="742950" lvl="1" indent="-285750">
              <a:lnSpc>
                <a:spcPct val="100000"/>
              </a:lnSpc>
              <a:spcBef>
                <a:spcPts val="0"/>
              </a:spcBef>
              <a:defRPr/>
            </a:pPr>
            <a:r>
              <a:rPr lang="en-US" sz="1400" dirty="0">
                <a:solidFill>
                  <a:prstClr val="black"/>
                </a:solidFill>
              </a:rPr>
              <a:t>Parachute Deployment Bags (DLA)</a:t>
            </a:r>
          </a:p>
          <a:p>
            <a:pPr marL="742950" lvl="1" indent="-285750">
              <a:lnSpc>
                <a:spcPct val="100000"/>
              </a:lnSpc>
              <a:spcBef>
                <a:spcPts val="0"/>
              </a:spcBef>
              <a:defRPr/>
            </a:pPr>
            <a:r>
              <a:rPr lang="en-US" sz="1400" dirty="0">
                <a:solidFill>
                  <a:prstClr val="black"/>
                </a:solidFill>
              </a:rPr>
              <a:t>Windshield Wiper Kits (DLA)</a:t>
            </a:r>
          </a:p>
          <a:p>
            <a:pPr marL="742950" lvl="1" indent="-285750">
              <a:lnSpc>
                <a:spcPct val="100000"/>
              </a:lnSpc>
              <a:spcBef>
                <a:spcPts val="0"/>
              </a:spcBef>
              <a:defRPr/>
            </a:pPr>
            <a:r>
              <a:rPr lang="en-US" sz="1400" dirty="0">
                <a:solidFill>
                  <a:prstClr val="black"/>
                </a:solidFill>
              </a:rPr>
              <a:t>Pleated Disposable Mask </a:t>
            </a:r>
            <a:r>
              <a:rPr lang="en-US" sz="1400" dirty="0" smtClean="0">
                <a:solidFill>
                  <a:prstClr val="black"/>
                </a:solidFill>
              </a:rPr>
              <a:t>Machine</a:t>
            </a:r>
          </a:p>
          <a:p>
            <a:pPr marL="742950" lvl="1" indent="-285750">
              <a:lnSpc>
                <a:spcPct val="100000"/>
              </a:lnSpc>
              <a:spcBef>
                <a:spcPts val="0"/>
              </a:spcBef>
              <a:defRPr/>
            </a:pPr>
            <a:endParaRPr lang="en-US" sz="1300" dirty="0">
              <a:solidFill>
                <a:prstClr val="black"/>
              </a:solidFill>
            </a:endParaRPr>
          </a:p>
        </p:txBody>
      </p:sp>
      <p:sp>
        <p:nvSpPr>
          <p:cNvPr id="4" name="Rectangle 3"/>
          <p:cNvSpPr/>
          <p:nvPr/>
        </p:nvSpPr>
        <p:spPr>
          <a:xfrm>
            <a:off x="1804737" y="336886"/>
            <a:ext cx="3755835" cy="646331"/>
          </a:xfrm>
          <a:prstGeom prst="rect">
            <a:avLst/>
          </a:prstGeom>
        </p:spPr>
        <p:txBody>
          <a:bodyPr wrap="square">
            <a:spAutoFit/>
          </a:bodyPr>
          <a:lstStyle/>
          <a:p>
            <a:pPr lvl="0"/>
            <a:r>
              <a:rPr lang="en-US" sz="3600" b="1" dirty="0">
                <a:solidFill>
                  <a:prstClr val="black"/>
                </a:solidFill>
                <a:latin typeface="Calibri Light" panose="020F0302020204030204"/>
              </a:rPr>
              <a:t>Highlights</a:t>
            </a:r>
            <a:endParaRPr lang="en-US" dirty="0">
              <a:solidFill>
                <a:prstClr val="black"/>
              </a:solidFill>
            </a:endParaRPr>
          </a:p>
        </p:txBody>
      </p:sp>
    </p:spTree>
    <p:extLst>
      <p:ext uri="{BB962C8B-B14F-4D97-AF65-F5344CB8AC3E}">
        <p14:creationId xmlns:p14="http://schemas.microsoft.com/office/powerpoint/2010/main" val="285150932"/>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30366" y="1217012"/>
            <a:ext cx="5274950" cy="677217"/>
          </a:xfrm>
        </p:spPr>
        <p:txBody>
          <a:bodyPr>
            <a:normAutofit/>
          </a:bodyPr>
          <a:lstStyle/>
          <a:p>
            <a:endParaRPr lang="en-US" sz="2700" dirty="0"/>
          </a:p>
        </p:txBody>
      </p:sp>
      <p:sp>
        <p:nvSpPr>
          <p:cNvPr id="3" name="Rectangle 2"/>
          <p:cNvSpPr/>
          <p:nvPr/>
        </p:nvSpPr>
        <p:spPr>
          <a:xfrm>
            <a:off x="2530364" y="1894229"/>
            <a:ext cx="5056568" cy="923330"/>
          </a:xfrm>
          <a:prstGeom prst="rect">
            <a:avLst/>
          </a:prstGeom>
        </p:spPr>
        <p:txBody>
          <a:bodyPr wrap="square">
            <a:spAutoFit/>
          </a:bodyPr>
          <a:lstStyle/>
          <a:p>
            <a:pPr marL="214313" indent="-214313" defTabSz="685800">
              <a:buFont typeface="Arial" panose="020B0604020202020204" pitchFamily="34" charset="0"/>
              <a:buChar char="•"/>
              <a:defRPr/>
            </a:pPr>
            <a:endParaRPr lang="en-US" dirty="0">
              <a:solidFill>
                <a:prstClr val="black"/>
              </a:solidFill>
              <a:latin typeface="Calibri" panose="020F0502020204030204"/>
            </a:endParaRPr>
          </a:p>
          <a:p>
            <a:pPr marL="557213" lvl="1" indent="-214313" defTabSz="685800">
              <a:buFont typeface="Arial" panose="020B0604020202020204" pitchFamily="34" charset="0"/>
              <a:buChar char="•"/>
              <a:defRPr/>
            </a:pPr>
            <a:endParaRPr lang="en-US" dirty="0">
              <a:solidFill>
                <a:prstClr val="black"/>
              </a:solidFill>
              <a:latin typeface="Calibri" panose="020F0502020204030204"/>
            </a:endParaRPr>
          </a:p>
          <a:p>
            <a:pPr marL="214313" indent="-214313" defTabSz="685800">
              <a:buFont typeface="Arial" panose="020B0604020202020204" pitchFamily="34" charset="0"/>
              <a:buChar char="•"/>
              <a:defRPr/>
            </a:pPr>
            <a:endParaRPr lang="en-US" dirty="0">
              <a:solidFill>
                <a:prstClr val="black"/>
              </a:solidFill>
              <a:latin typeface="Calibri" panose="020F0502020204030204"/>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7693" y="1378633"/>
            <a:ext cx="3054981" cy="2588455"/>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2124" y="1378634"/>
            <a:ext cx="3262639" cy="2588455"/>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97693" y="4123043"/>
            <a:ext cx="3054981" cy="2516908"/>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12124" y="4123043"/>
            <a:ext cx="3262639" cy="2615382"/>
          </a:xfrm>
          <a:prstGeom prst="rect">
            <a:avLst/>
          </a:prstGeom>
        </p:spPr>
      </p:pic>
      <p:sp>
        <p:nvSpPr>
          <p:cNvPr id="4" name="TextBox 3"/>
          <p:cNvSpPr txBox="1"/>
          <p:nvPr/>
        </p:nvSpPr>
        <p:spPr>
          <a:xfrm>
            <a:off x="1897693" y="436098"/>
            <a:ext cx="6599193" cy="553998"/>
          </a:xfrm>
          <a:prstGeom prst="rect">
            <a:avLst/>
          </a:prstGeom>
          <a:noFill/>
        </p:spPr>
        <p:txBody>
          <a:bodyPr wrap="square" rtlCol="0">
            <a:spAutoFit/>
          </a:bodyPr>
          <a:lstStyle/>
          <a:p>
            <a:r>
              <a:rPr lang="en-US" sz="3000" b="1" dirty="0" smtClean="0">
                <a:latin typeface="+mj-lt"/>
              </a:rPr>
              <a:t>GIB Pleated Disposable Mask Machine</a:t>
            </a:r>
            <a:endParaRPr lang="en-US" sz="3000" b="1" dirty="0">
              <a:latin typeface="+mj-lt"/>
            </a:endParaRPr>
          </a:p>
        </p:txBody>
      </p:sp>
    </p:spTree>
    <p:extLst>
      <p:ext uri="{BB962C8B-B14F-4D97-AF65-F5344CB8AC3E}">
        <p14:creationId xmlns:p14="http://schemas.microsoft.com/office/powerpoint/2010/main" val="940288056"/>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82DAE840AD1A4D8A178C2D23BED7FC" ma:contentTypeVersion="15" ma:contentTypeDescription="Create a new document." ma:contentTypeScope="" ma:versionID="88f4685601d1d5748bd5f7d17fb705c5">
  <xsd:schema xmlns:xsd="http://www.w3.org/2001/XMLSchema" xmlns:xs="http://www.w3.org/2001/XMLSchema" xmlns:p="http://schemas.microsoft.com/office/2006/metadata/properties" xmlns:ns1="http://schemas.microsoft.com/sharepoint/v3" xmlns:ns3="cdb91656-e20e-4978-b933-f4a0e60fbfcd" xmlns:ns4="d35cbbad-c6b5-458d-93d0-262db3a3ac1a" targetNamespace="http://schemas.microsoft.com/office/2006/metadata/properties" ma:root="true" ma:fieldsID="6482ead724d35cb53357298ab225b694" ns1:_="" ns3:_="" ns4:_="">
    <xsd:import namespace="http://schemas.microsoft.com/sharepoint/v3"/>
    <xsd:import namespace="cdb91656-e20e-4978-b933-f4a0e60fbfcd"/>
    <xsd:import namespace="d35cbbad-c6b5-458d-93d0-262db3a3ac1a"/>
    <xsd:element name="properties">
      <xsd:complexType>
        <xsd:sequence>
          <xsd:element name="documentManagement">
            <xsd:complexType>
              <xsd:all>
                <xsd:element ref="ns3:SharedWithUsers" minOccurs="0"/>
                <xsd:element ref="ns3:SharedWithDetails" minOccurs="0"/>
                <xsd:element ref="ns3:SharingHintHash" minOccurs="0"/>
                <xsd:element ref="ns1:_ip_UnifiedCompliancePolicyProperties" minOccurs="0"/>
                <xsd:element ref="ns1:_ip_UnifiedCompliancePolicyUIAction"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EventHashCode" minOccurs="0"/>
                <xsd:element ref="ns4:MediaServiceGenerationTime" minOccurs="0"/>
                <xsd:element ref="ns4:MediaServiceAutoKeyPoints" minOccurs="0"/>
                <xsd:element ref="ns4:MediaServiceKeyPoint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1" nillable="true" ma:displayName="Unified Compliance Policy Properties" ma:description="" ma:hidden="true" ma:internalName="_ip_UnifiedCompliancePolicyProperties">
      <xsd:simpleType>
        <xsd:restriction base="dms:Note"/>
      </xsd:simpleType>
    </xsd:element>
    <xsd:element name="_ip_UnifiedCompliancePolicyUIAction" ma:index="12"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db91656-e20e-4978-b933-f4a0e60fbfc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5cbbad-c6b5-458d-93d0-262db3a3ac1a"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Tags" ma:index="16" nillable="true" ma:displayName="MediaServiceAutoTags" ma:internalName="MediaServiceAutoTags"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52870D-A784-4172-B42B-3FF3984646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db91656-e20e-4978-b933-f4a0e60fbfcd"/>
    <ds:schemaRef ds:uri="d35cbbad-c6b5-458d-93d0-262db3a3ac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6439201-8D71-43F6-A5C8-E36E17BD41DA}">
  <ds:schemaRefs>
    <ds:schemaRef ds:uri="http://www.w3.org/XML/1998/namespace"/>
    <ds:schemaRef ds:uri="http://purl.org/dc/dcmitype/"/>
    <ds:schemaRef ds:uri="http://schemas.microsoft.com/office/2006/documentManagement/types"/>
    <ds:schemaRef ds:uri="http://purl.org/dc/elements/1.1/"/>
    <ds:schemaRef ds:uri="http://purl.org/dc/terms/"/>
    <ds:schemaRef ds:uri="http://schemas.openxmlformats.org/package/2006/metadata/core-properties"/>
    <ds:schemaRef ds:uri="http://schemas.microsoft.com/office/2006/metadata/properties"/>
    <ds:schemaRef ds:uri="cdb91656-e20e-4978-b933-f4a0e60fbfcd"/>
    <ds:schemaRef ds:uri="http://schemas.microsoft.com/office/infopath/2007/PartnerControls"/>
    <ds:schemaRef ds:uri="d35cbbad-c6b5-458d-93d0-262db3a3ac1a"/>
    <ds:schemaRef ds:uri="http://schemas.microsoft.com/sharepoint/v3"/>
  </ds:schemaRefs>
</ds:datastoreItem>
</file>

<file path=customXml/itemProps3.xml><?xml version="1.0" encoding="utf-8"?>
<ds:datastoreItem xmlns:ds="http://schemas.openxmlformats.org/officeDocument/2006/customXml" ds:itemID="{33010051-AC63-4EF4-ADD4-E4758DA508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1088</TotalTime>
  <Words>2439</Words>
  <Application>Microsoft Office PowerPoint</Application>
  <PresentationFormat>On-screen Show (4:3)</PresentationFormat>
  <Paragraphs>599</Paragraphs>
  <Slides>37</Slides>
  <Notes>12</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37</vt:i4>
      </vt:variant>
    </vt:vector>
  </HeadingPairs>
  <TitlesOfParts>
    <vt:vector size="45" baseType="lpstr">
      <vt:lpstr>Arial</vt:lpstr>
      <vt:lpstr>Calibri</vt:lpstr>
      <vt:lpstr>Calibri Light</vt:lpstr>
      <vt:lpstr>Times New Roman</vt:lpstr>
      <vt:lpstr>1_Office Theme</vt:lpstr>
      <vt:lpstr>3_Office Theme</vt:lpstr>
      <vt:lpstr>4_Office Theme</vt:lpstr>
      <vt:lpstr>5_Office Theme</vt:lpstr>
      <vt:lpstr>PowerPoint Presentation</vt:lpstr>
      <vt:lpstr>Chairman’s Welcome</vt:lpstr>
      <vt:lpstr>Executive Report</vt:lpstr>
      <vt:lpstr>Table of Contents</vt:lpstr>
      <vt:lpstr>Highlights</vt:lpstr>
      <vt:lpstr>Highlights</vt:lpstr>
      <vt:lpstr>Highlights</vt:lpstr>
      <vt:lpstr>PowerPoint Presentation</vt:lpstr>
      <vt:lpstr>PowerPoint Presentation</vt:lpstr>
      <vt:lpstr>Agency Expenditures </vt:lpstr>
      <vt:lpstr>PowerPoint Presentation</vt:lpstr>
      <vt:lpstr>VR Reorganization Updates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Vocational Rehabilitation</vt:lpstr>
      <vt:lpstr>VR Performance Goals</vt:lpstr>
      <vt:lpstr>VR Highlights</vt:lpstr>
      <vt:lpstr>PowerPoint Presentation</vt:lpstr>
      <vt:lpstr>Appropriations and Key Dates</vt:lpstr>
      <vt:lpstr>Bills “Crossing Over” to other Chamber </vt:lpstr>
      <vt:lpstr>Bills “Crossing Over” to other Chamber </vt:lpstr>
      <vt:lpstr>Blind Commission Legislation </vt:lpstr>
      <vt:lpstr>Blind Commission Legislation </vt:lpstr>
      <vt:lpstr>Statewide Independent Living Council </vt:lpstr>
      <vt:lpstr>PowerPoint Presentation</vt:lpstr>
      <vt:lpstr>PowerPoint Presentation</vt:lpstr>
      <vt:lpstr>PowerPoint Presentation</vt:lpstr>
      <vt:lpstr>Board Announcements</vt:lpstr>
      <vt:lpstr>Board Recognition </vt:lpstr>
      <vt:lpstr>Board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Wells, Chris</dc:creator>
  <cp:lastModifiedBy>Young, Harriett</cp:lastModifiedBy>
  <cp:revision>89</cp:revision>
  <cp:lastPrinted>2021-03-10T16:32:00Z</cp:lastPrinted>
  <dcterms:created xsi:type="dcterms:W3CDTF">2021-01-05T14:41:40Z</dcterms:created>
  <dcterms:modified xsi:type="dcterms:W3CDTF">2021-03-10T16:53:36Z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0x010100B782DAE840AD1A4D8A178C2D23BED7FC</vt:lpwstr>
  </property>
</Properties>
</file>