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2"/>
  </p:notesMasterIdLst>
  <p:sldIdLst>
    <p:sldId id="256" r:id="rId6"/>
    <p:sldId id="257" r:id="rId7"/>
    <p:sldId id="827" r:id="rId8"/>
    <p:sldId id="830" r:id="rId9"/>
    <p:sldId id="831" r:id="rId10"/>
    <p:sldId id="834" r:id="rId11"/>
    <p:sldId id="818" r:id="rId12"/>
    <p:sldId id="274" r:id="rId13"/>
    <p:sldId id="277" r:id="rId14"/>
    <p:sldId id="275" r:id="rId15"/>
    <p:sldId id="269" r:id="rId16"/>
    <p:sldId id="273" r:id="rId17"/>
    <p:sldId id="270" r:id="rId18"/>
    <p:sldId id="271" r:id="rId19"/>
    <p:sldId id="819" r:id="rId20"/>
    <p:sldId id="259" r:id="rId21"/>
    <p:sldId id="260" r:id="rId22"/>
    <p:sldId id="261" r:id="rId23"/>
    <p:sldId id="266" r:id="rId24"/>
    <p:sldId id="267" r:id="rId25"/>
    <p:sldId id="268" r:id="rId26"/>
    <p:sldId id="278" r:id="rId27"/>
    <p:sldId id="279" r:id="rId28"/>
    <p:sldId id="828" r:id="rId29"/>
    <p:sldId id="833" r:id="rId30"/>
    <p:sldId id="272" r:id="rId31"/>
    <p:sldId id="300" r:id="rId32"/>
    <p:sldId id="821" r:id="rId33"/>
    <p:sldId id="822" r:id="rId34"/>
    <p:sldId id="824" r:id="rId35"/>
    <p:sldId id="825" r:id="rId36"/>
    <p:sldId id="826" r:id="rId37"/>
    <p:sldId id="823" r:id="rId38"/>
    <p:sldId id="829" r:id="rId39"/>
    <p:sldId id="816" r:id="rId40"/>
    <p:sldId id="817" r:id="rId41"/>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8D5E8-0686-FDE3-3039-FF9B4CA4DD23}" v="74" dt="2025-09-08T19:14:28.377"/>
    <p1510:client id="{699E4F64-BA63-277C-65B7-506D35C40D4E}" v="4" dt="2025-09-08T19:00:33.332"/>
    <p1510:client id="{86607067-3BBA-2439-728E-4DA4FF95AAA9}" v="1" dt="2025-09-08T16:10:51.501"/>
    <p1510:client id="{9919E547-8DAD-4A6E-A1F1-BBBB44E3BEFA}" v="9" dt="2025-09-07T15:40:46.727"/>
    <p1510:client id="{B7675CCC-2EB9-721F-4C7D-13250D9F85B4}" v="2582" dt="2025-09-08T15:27:59.235"/>
    <p1510:client id="{C784FE0C-5E8D-4D08-9E78-B4170B19504B}" v="741" dt="2025-09-08T16:33:18.564"/>
    <p1510:client id="{D472DDE5-0D75-3CDB-ABBA-6108314EE549}" v="3852" dt="2025-09-08T17:52:09.220"/>
    <p1510:client id="{FE2D1E30-90E6-2669-1A2B-46009FBD45BE}" v="833" dt="2025-09-08T14:06:21.8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4632" y="13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F8F4A3-B441-4123-8CC0-72FEEE4E0089}" type="datetimeFigureOut">
              <a:rPr lang="en-US" smtClean="0"/>
              <a:t>9/10/2025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1E469B5-5A3C-44EF-B746-04DED7F7E12E}" type="slidenum">
              <a:rPr lang="en-US" smtClean="0"/>
              <a:t>‹#›</a:t>
            </a:fld>
            <a:endParaRPr lang="en-US"/>
          </a:p>
        </p:txBody>
      </p:sp>
    </p:spTree>
    <p:extLst>
      <p:ext uri="{BB962C8B-B14F-4D97-AF65-F5344CB8AC3E}">
        <p14:creationId xmlns:p14="http://schemas.microsoft.com/office/powerpoint/2010/main" val="112728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Organization Leader Survey</a:t>
            </a:r>
            <a:endParaRPr/>
          </a:p>
          <a:p>
            <a:r>
              <a:rPr b="0"/>
              <a:t>No alt text provided</a:t>
            </a:r>
            <a:endParaRPr/>
          </a:p>
          <a:p>
            <a:endParaRPr/>
          </a:p>
        </p:txBody>
      </p:sp>
    </p:spTree>
    <p:extLst>
      <p:ext uri="{BB962C8B-B14F-4D97-AF65-F5344CB8AC3E}">
        <p14:creationId xmlns:p14="http://schemas.microsoft.com/office/powerpoint/2010/main" val="354241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101551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4628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Organization Leader Survey</a:t>
            </a:r>
            <a:endParaRPr/>
          </a:p>
          <a:p>
            <a:r>
              <a:rPr b="0"/>
              <a:t>No alt text provided</a:t>
            </a:r>
            <a:endParaRPr/>
          </a:p>
          <a:p>
            <a:endParaRPr/>
          </a:p>
        </p:txBody>
      </p:sp>
    </p:spTree>
    <p:extLst>
      <p:ext uri="{BB962C8B-B14F-4D97-AF65-F5344CB8AC3E}">
        <p14:creationId xmlns:p14="http://schemas.microsoft.com/office/powerpoint/2010/main" val="76497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clusteredColumnChart</a:t>
            </a:r>
            <a:endParaRPr/>
          </a:p>
          <a:p>
            <a:r>
              <a:rPr b="0"/>
              <a:t>No alt text provided</a:t>
            </a:r>
            <a:endParaRPr/>
          </a:p>
          <a:p>
            <a:endParaRPr/>
          </a:p>
          <a:p>
            <a:r>
              <a:rPr b="1"/>
              <a:t>Community of Organization Leader Survey</a:t>
            </a:r>
            <a:endParaRPr/>
          </a:p>
          <a:p>
            <a:r>
              <a:rPr b="0"/>
              <a:t>No alt text provided</a:t>
            </a:r>
            <a:endParaRPr/>
          </a:p>
          <a:p>
            <a:endParaRPr/>
          </a:p>
        </p:txBody>
      </p:sp>
    </p:spTree>
    <p:extLst>
      <p:ext uri="{BB962C8B-B14F-4D97-AF65-F5344CB8AC3E}">
        <p14:creationId xmlns:p14="http://schemas.microsoft.com/office/powerpoint/2010/main" val="96062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Organization Leader Survey</a:t>
            </a:r>
            <a:endParaRPr/>
          </a:p>
          <a:p>
            <a:r>
              <a:rPr b="0"/>
              <a:t>No alt text provided</a:t>
            </a:r>
            <a:endParaRPr/>
          </a:p>
          <a:p>
            <a:endParaRPr/>
          </a:p>
        </p:txBody>
      </p:sp>
    </p:spTree>
    <p:extLst>
      <p:ext uri="{BB962C8B-B14F-4D97-AF65-F5344CB8AC3E}">
        <p14:creationId xmlns:p14="http://schemas.microsoft.com/office/powerpoint/2010/main" val="279067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Organization Leader Survey</a:t>
            </a:r>
            <a:endParaRPr/>
          </a:p>
          <a:p>
            <a:r>
              <a:rPr b="0"/>
              <a:t>No alt text provided</a:t>
            </a:r>
            <a:endParaRPr/>
          </a:p>
          <a:p>
            <a:endParaRPr/>
          </a:p>
        </p:txBody>
      </p:sp>
    </p:spTree>
    <p:extLst>
      <p:ext uri="{BB962C8B-B14F-4D97-AF65-F5344CB8AC3E}">
        <p14:creationId xmlns:p14="http://schemas.microsoft.com/office/powerpoint/2010/main" val="26869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23160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246043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247276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Community of Practice Designee Survey</a:t>
            </a:r>
            <a:endParaRPr/>
          </a:p>
          <a:p>
            <a:r>
              <a:rPr b="0"/>
              <a:t>No alt text provided</a:t>
            </a:r>
            <a:endParaRPr/>
          </a:p>
          <a:p>
            <a:endParaRPr/>
          </a:p>
        </p:txBody>
      </p:sp>
    </p:spTree>
    <p:extLst>
      <p:ext uri="{BB962C8B-B14F-4D97-AF65-F5344CB8AC3E}">
        <p14:creationId xmlns:p14="http://schemas.microsoft.com/office/powerpoint/2010/main" val="372232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800" b="0" i="0" u="sng">
                <a:solidFill>
                  <a:srgbClr val="0462C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800" b="0" i="0" u="sng">
                <a:solidFill>
                  <a:srgbClr val="0462C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rtl="0"/>
            <a:fld id="{627ED9C8-F09A-4D9E-BEC0-4725162E21FF}" type="datetimeFigureOut">
              <a:rPr lang="en-US" kern="1200" smtClean="0">
                <a:solidFill>
                  <a:prstClr val="black">
                    <a:tint val="75000"/>
                  </a:prstClr>
                </a:solidFill>
                <a:latin typeface="Calibri" panose="020F0502020204030204"/>
                <a:ea typeface="+mn-ea"/>
                <a:cs typeface="+mn-cs"/>
              </a:rPr>
              <a:pPr defTabSz="685800" rtl="0"/>
              <a:t>9/10/2025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rtl="0"/>
            <a:fld id="{8C7D807A-D3EC-4DEA-86E2-120E4093F1A6}" type="slidenum">
              <a:rPr lang="en-US" kern="1200" smtClean="0">
                <a:solidFill>
                  <a:prstClr val="black">
                    <a:tint val="75000"/>
                  </a:prstClr>
                </a:solidFill>
                <a:latin typeface="Calibri" panose="020F0502020204030204"/>
                <a:ea typeface="+mn-ea"/>
                <a:cs typeface="+mn-cs"/>
              </a:rPr>
              <a:pPr defTabSz="685800"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5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rtl="0"/>
            <a:fld id="{627ED9C8-F09A-4D9E-BEC0-4725162E21FF}" type="datetimeFigureOut">
              <a:rPr lang="en-US" kern="1200" smtClean="0">
                <a:solidFill>
                  <a:prstClr val="black">
                    <a:tint val="75000"/>
                  </a:prstClr>
                </a:solidFill>
                <a:latin typeface="Calibri" panose="020F0502020204030204"/>
                <a:ea typeface="+mn-ea"/>
                <a:cs typeface="+mn-cs"/>
              </a:rPr>
              <a:pPr defTabSz="685800" rtl="0"/>
              <a:t>9/10/2025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rtl="0"/>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rtl="0"/>
            <a:fld id="{8C7D807A-D3EC-4DEA-86E2-120E4093F1A6}" type="slidenum">
              <a:rPr lang="en-US" kern="1200" smtClean="0">
                <a:solidFill>
                  <a:prstClr val="black">
                    <a:tint val="75000"/>
                  </a:prstClr>
                </a:solidFill>
                <a:latin typeface="Calibri" panose="020F0502020204030204"/>
                <a:ea typeface="+mn-ea"/>
                <a:cs typeface="+mn-cs"/>
              </a:rPr>
              <a:pPr defTabSz="685800"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0750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rtl="0"/>
            <a:fld id="{627ED9C8-F09A-4D9E-BEC0-4725162E21FF}" type="datetimeFigureOut">
              <a:rPr lang="en-US" kern="1200" smtClean="0">
                <a:solidFill>
                  <a:prstClr val="black">
                    <a:tint val="75000"/>
                  </a:prstClr>
                </a:solidFill>
                <a:latin typeface="Calibri" panose="020F0502020204030204"/>
                <a:ea typeface="+mn-ea"/>
                <a:cs typeface="+mn-cs"/>
              </a:rPr>
              <a:pPr defTabSz="685800" rtl="0"/>
              <a:t>9/10/2025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rtl="0"/>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rtl="0"/>
            <a:fld id="{8C7D807A-D3EC-4DEA-86E2-120E4093F1A6}" type="slidenum">
              <a:rPr lang="en-US" kern="1200" smtClean="0">
                <a:solidFill>
                  <a:prstClr val="black">
                    <a:tint val="75000"/>
                  </a:prstClr>
                </a:solidFill>
                <a:latin typeface="Calibri" panose="020F0502020204030204"/>
                <a:ea typeface="+mn-ea"/>
                <a:cs typeface="+mn-cs"/>
              </a:rPr>
              <a:pPr defTabSz="685800" rtl="0"/>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9898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6579" y="6059365"/>
            <a:ext cx="664520" cy="768151"/>
          </a:xfrm>
          <a:prstGeom prst="rect">
            <a:avLst/>
          </a:prstGeom>
        </p:spPr>
      </p:pic>
      <p:pic>
        <p:nvPicPr>
          <p:cNvPr id="17" name="bg object 17"/>
          <p:cNvPicPr/>
          <p:nvPr/>
        </p:nvPicPr>
        <p:blipFill>
          <a:blip r:embed="rId8" cstate="print"/>
          <a:stretch>
            <a:fillRect/>
          </a:stretch>
        </p:blipFill>
        <p:spPr>
          <a:xfrm>
            <a:off x="784948" y="6743041"/>
            <a:ext cx="7718169" cy="48770"/>
          </a:xfrm>
          <a:prstGeom prst="rect">
            <a:avLst/>
          </a:prstGeom>
        </p:spPr>
      </p:pic>
      <p:sp>
        <p:nvSpPr>
          <p:cNvPr id="2" name="Holder 2"/>
          <p:cNvSpPr>
            <a:spLocks noGrp="1"/>
          </p:cNvSpPr>
          <p:nvPr>
            <p:ph type="title"/>
          </p:nvPr>
        </p:nvSpPr>
        <p:spPr>
          <a:xfrm>
            <a:off x="175260" y="-14223"/>
            <a:ext cx="8263966" cy="125069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792429" y="1455877"/>
            <a:ext cx="7559141" cy="4719955"/>
          </a:xfrm>
          <a:prstGeom prst="rect">
            <a:avLst/>
          </a:prstGeom>
        </p:spPr>
        <p:txBody>
          <a:bodyPr wrap="square" lIns="0" tIns="0" rIns="0" bIns="0">
            <a:spAutoFit/>
          </a:bodyPr>
          <a:lstStyle>
            <a:lvl1pPr>
              <a:defRPr sz="800" b="0" i="0" u="sng">
                <a:solidFill>
                  <a:srgbClr val="0462C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9/10/2025</a:t>
            </a:fld>
            <a:endParaRPr lang="en-US"/>
          </a:p>
        </p:txBody>
      </p:sp>
      <p:sp>
        <p:nvSpPr>
          <p:cNvPr id="6" name="Holder 6"/>
          <p:cNvSpPr>
            <a:spLocks noGrp="1"/>
          </p:cNvSpPr>
          <p:nvPr>
            <p:ph type="sldNum" sz="quarter" idx="7"/>
          </p:nvPr>
        </p:nvSpPr>
        <p:spPr>
          <a:xfrm>
            <a:off x="8214994" y="6445541"/>
            <a:ext cx="259715" cy="196215"/>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430"/>
              </a:lnSpc>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9/10/2025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990167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Allen@gvs.ga.gov"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8f5db4fe-b306-4e02-bd67-951ea663196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hzelealem1@gsu.edu"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Andrea.Waddy-Willis@gvs.ga.gov"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eff.Allen@gvs.ga.gov"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tthew.salmon@gvs.ga.gov"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eff.Allen@gvs.ga.gov"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991"/>
            <a:ext cx="9144000" cy="6857997"/>
          </a:xfrm>
          <a:prstGeom prst="rect">
            <a:avLst/>
          </a:prstGeom>
        </p:spPr>
      </p:pic>
      <p:sp>
        <p:nvSpPr>
          <p:cNvPr id="11" name="Subtitle 2">
            <a:extLst>
              <a:ext uri="{FF2B5EF4-FFF2-40B4-BE49-F238E27FC236}">
                <a16:creationId xmlns:a16="http://schemas.microsoft.com/office/drawing/2014/main" id="{4EBC1D2E-DA61-A7CC-A95A-48B37ED99946}"/>
              </a:ext>
            </a:extLst>
          </p:cNvPr>
          <p:cNvSpPr txBox="1">
            <a:spLocks/>
          </p:cNvSpPr>
          <p:nvPr/>
        </p:nvSpPr>
        <p:spPr>
          <a:xfrm>
            <a:off x="177082" y="1113581"/>
            <a:ext cx="6858000" cy="1951352"/>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a:latin typeface="Arial" panose="020B0604020202020204" pitchFamily="34" charset="0"/>
                <a:cs typeface="Arial" panose="020B0604020202020204" pitchFamily="34" charset="0"/>
              </a:rPr>
              <a:t>September 9, 2025</a:t>
            </a:r>
          </a:p>
          <a:p>
            <a:endParaRPr lang="en-US" sz="2000" b="1">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FY25 4</a:t>
            </a:r>
            <a:r>
              <a:rPr lang="en-US" sz="2000" b="1" baseline="30000">
                <a:latin typeface="Arial" panose="020B0604020202020204" pitchFamily="34" charset="0"/>
                <a:cs typeface="Arial" panose="020B0604020202020204" pitchFamily="34" charset="0"/>
              </a:rPr>
              <a:t>th</a:t>
            </a:r>
            <a:r>
              <a:rPr lang="en-US" sz="2000" b="1">
                <a:latin typeface="Arial" panose="020B0604020202020204" pitchFamily="34" charset="0"/>
                <a:cs typeface="Arial" panose="020B0604020202020204" pitchFamily="34" charset="0"/>
              </a:rPr>
              <a:t> Quarter Provider Forum</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Jeff Allen, Provider Relations Administrator</a:t>
            </a:r>
          </a:p>
          <a:p>
            <a:r>
              <a:rPr lang="en-US" sz="1400">
                <a:latin typeface="Arial" panose="020B0604020202020204" pitchFamily="34" charset="0"/>
                <a:cs typeface="Arial" panose="020B0604020202020204" pitchFamily="34" charset="0"/>
                <a:hlinkClick r:id="rId3"/>
              </a:rPr>
              <a:t>Jeff.Allen@gvs.ga.gov</a:t>
            </a:r>
            <a:r>
              <a:rPr lang="en-US" sz="1400">
                <a:latin typeface="Arial" panose="020B0604020202020204" pitchFamily="34" charset="0"/>
                <a:cs typeface="Arial" panose="020B0604020202020204" pitchFamily="34" charset="0"/>
              </a:rPr>
              <a:t> </a:t>
            </a:r>
          </a:p>
          <a:p>
            <a:endParaRPr lang="en-US"/>
          </a:p>
        </p:txBody>
      </p:sp>
      <p:sp>
        <p:nvSpPr>
          <p:cNvPr id="12" name="Title 1">
            <a:extLst>
              <a:ext uri="{FF2B5EF4-FFF2-40B4-BE49-F238E27FC236}">
                <a16:creationId xmlns:a16="http://schemas.microsoft.com/office/drawing/2014/main" id="{430EFA1E-7F3B-298E-A4A7-4F406E4ADBB4}"/>
              </a:ext>
            </a:extLst>
          </p:cNvPr>
          <p:cNvSpPr txBox="1">
            <a:spLocks/>
          </p:cNvSpPr>
          <p:nvPr/>
        </p:nvSpPr>
        <p:spPr>
          <a:xfrm>
            <a:off x="227749" y="138023"/>
            <a:ext cx="7772400" cy="910656"/>
          </a:xfrm>
          <a:prstGeom prst="rect">
            <a:avLst/>
          </a:prstGeom>
        </p:spPr>
        <p:txBody>
          <a:bodyPr wrap="square" lIns="0" tIns="0" rIns="0" bIns="0">
            <a:spAutoFit/>
          </a:bodyPr>
          <a:lstStyle>
            <a:lvl1pPr>
              <a:defRPr sz="2800" b="0" i="0">
                <a:solidFill>
                  <a:schemeClr val="tx1"/>
                </a:solidFill>
                <a:latin typeface="Arial"/>
                <a:ea typeface="+mj-ea"/>
                <a:cs typeface="Arial"/>
              </a:defRPr>
            </a:lvl1pPr>
          </a:lstStyle>
          <a:p>
            <a:r>
              <a:rPr lang="en-US"/>
              <a:t>Georgia Vocational Rehabilitation Agency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D319-BC7C-5202-875D-4F57119D9127}"/>
              </a:ext>
            </a:extLst>
          </p:cNvPr>
          <p:cNvSpPr>
            <a:spLocks noGrp="1"/>
          </p:cNvSpPr>
          <p:nvPr>
            <p:ph type="title"/>
          </p:nvPr>
        </p:nvSpPr>
        <p:spPr/>
        <p:txBody>
          <a:bodyPr/>
          <a:lstStyle/>
          <a:p>
            <a:r>
              <a:rPr lang="en-US" b="1">
                <a:solidFill>
                  <a:srgbClr val="002060"/>
                </a:solidFill>
              </a:rPr>
              <a:t>Provider Relations CoP Surveys</a:t>
            </a:r>
          </a:p>
        </p:txBody>
      </p:sp>
      <p:sp>
        <p:nvSpPr>
          <p:cNvPr id="3" name="Content Placeholder 2">
            <a:extLst>
              <a:ext uri="{FF2B5EF4-FFF2-40B4-BE49-F238E27FC236}">
                <a16:creationId xmlns:a16="http://schemas.microsoft.com/office/drawing/2014/main" id="{F5185318-A186-504E-5D98-25C5FC020B70}"/>
              </a:ext>
            </a:extLst>
          </p:cNvPr>
          <p:cNvSpPr>
            <a:spLocks noGrp="1"/>
          </p:cNvSpPr>
          <p:nvPr>
            <p:ph idx="1"/>
          </p:nvPr>
        </p:nvSpPr>
        <p:spPr/>
        <p:txBody>
          <a:bodyPr>
            <a:normAutofit lnSpcReduction="10000"/>
          </a:bodyPr>
          <a:lstStyle/>
          <a:p>
            <a:r>
              <a:rPr lang="en-US">
                <a:solidFill>
                  <a:srgbClr val="002060"/>
                </a:solidFill>
              </a:rPr>
              <a:t>The Center for Leadership in Disability (CLD) at Georgia State University administered two surveys to inform the Community of Practice (CoP) for employment service providers contracted with the Georgia Vocational Rehabilitation Agency (GVRA).</a:t>
            </a:r>
          </a:p>
          <a:p>
            <a:r>
              <a:rPr lang="en-US">
                <a:solidFill>
                  <a:srgbClr val="002060"/>
                </a:solidFill>
              </a:rPr>
              <a:t>The first survey was administered to leaders of organizations contracted with GVRA to learn more about their organization and designate a representative to participate in the </a:t>
            </a:r>
            <a:r>
              <a:rPr lang="en-US" err="1">
                <a:solidFill>
                  <a:srgbClr val="002060"/>
                </a:solidFill>
              </a:rPr>
              <a:t>CoP.</a:t>
            </a:r>
            <a:r>
              <a:rPr lang="en-US">
                <a:solidFill>
                  <a:srgbClr val="002060"/>
                </a:solidFill>
              </a:rPr>
              <a:t> </a:t>
            </a:r>
          </a:p>
          <a:p>
            <a:pPr lvl="1"/>
            <a:r>
              <a:rPr lang="en-US">
                <a:solidFill>
                  <a:srgbClr val="002060"/>
                </a:solidFill>
              </a:rPr>
              <a:t>The survey was sent out on June 1</a:t>
            </a:r>
            <a:r>
              <a:rPr lang="en-US" baseline="30000">
                <a:solidFill>
                  <a:srgbClr val="002060"/>
                </a:solidFill>
              </a:rPr>
              <a:t>st</a:t>
            </a:r>
            <a:r>
              <a:rPr lang="en-US">
                <a:solidFill>
                  <a:srgbClr val="002060"/>
                </a:solidFill>
              </a:rPr>
              <a:t> and closed on June 30</a:t>
            </a:r>
            <a:r>
              <a:rPr lang="en-US" baseline="30000">
                <a:solidFill>
                  <a:srgbClr val="002060"/>
                </a:solidFill>
              </a:rPr>
              <a:t>th</a:t>
            </a:r>
            <a:r>
              <a:rPr lang="en-US">
                <a:solidFill>
                  <a:srgbClr val="002060"/>
                </a:solidFill>
              </a:rPr>
              <a:t>. </a:t>
            </a:r>
          </a:p>
          <a:p>
            <a:pPr lvl="1"/>
            <a:r>
              <a:rPr lang="en-US">
                <a:solidFill>
                  <a:srgbClr val="002060"/>
                </a:solidFill>
              </a:rPr>
              <a:t>63 valid responses were collected. </a:t>
            </a:r>
            <a:endParaRPr lang="en-US" baseline="30000">
              <a:solidFill>
                <a:srgbClr val="002060"/>
              </a:solidFill>
            </a:endParaRPr>
          </a:p>
          <a:p>
            <a:r>
              <a:rPr lang="en-US">
                <a:solidFill>
                  <a:srgbClr val="002060"/>
                </a:solidFill>
              </a:rPr>
              <a:t>The second survey was administered to the designated representatives to understand their goals, interests, and availability to participate in the </a:t>
            </a:r>
            <a:r>
              <a:rPr lang="en-US" err="1">
                <a:solidFill>
                  <a:srgbClr val="002060"/>
                </a:solidFill>
              </a:rPr>
              <a:t>CoP.</a:t>
            </a:r>
            <a:r>
              <a:rPr lang="en-US">
                <a:solidFill>
                  <a:srgbClr val="002060"/>
                </a:solidFill>
              </a:rPr>
              <a:t> </a:t>
            </a:r>
          </a:p>
          <a:p>
            <a:pPr lvl="1"/>
            <a:r>
              <a:rPr lang="en-US">
                <a:solidFill>
                  <a:srgbClr val="002060"/>
                </a:solidFill>
              </a:rPr>
              <a:t>This survey was sent out on July 15</a:t>
            </a:r>
            <a:r>
              <a:rPr lang="en-US" baseline="30000">
                <a:solidFill>
                  <a:srgbClr val="002060"/>
                </a:solidFill>
              </a:rPr>
              <a:t>th</a:t>
            </a:r>
            <a:r>
              <a:rPr lang="en-US">
                <a:solidFill>
                  <a:srgbClr val="002060"/>
                </a:solidFill>
              </a:rPr>
              <a:t> and closed on August 15</a:t>
            </a:r>
            <a:r>
              <a:rPr lang="en-US" baseline="30000">
                <a:solidFill>
                  <a:srgbClr val="002060"/>
                </a:solidFill>
              </a:rPr>
              <a:t>th</a:t>
            </a:r>
            <a:r>
              <a:rPr lang="en-US">
                <a:solidFill>
                  <a:srgbClr val="002060"/>
                </a:solidFill>
              </a:rPr>
              <a:t>. </a:t>
            </a:r>
          </a:p>
          <a:p>
            <a:pPr lvl="1"/>
            <a:r>
              <a:rPr lang="en-US">
                <a:solidFill>
                  <a:srgbClr val="002060"/>
                </a:solidFill>
              </a:rPr>
              <a:t>49 valid responses were collected.</a:t>
            </a:r>
          </a:p>
        </p:txBody>
      </p:sp>
    </p:spTree>
    <p:extLst>
      <p:ext uri="{BB962C8B-B14F-4D97-AF65-F5344CB8AC3E}">
        <p14:creationId xmlns:p14="http://schemas.microsoft.com/office/powerpoint/2010/main" val="249885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Organization Leader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Provider_District</a:t>
            </a:r>
          </a:p>
        </p:txBody>
      </p:sp>
    </p:spTree>
    <p:extLst>
      <p:ext uri="{BB962C8B-B14F-4D97-AF65-F5344CB8AC3E}">
        <p14:creationId xmlns:p14="http://schemas.microsoft.com/office/powerpoint/2010/main" val="136411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Organization Leader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Provider_Contracted Services</a:t>
            </a:r>
          </a:p>
        </p:txBody>
      </p:sp>
    </p:spTree>
    <p:extLst>
      <p:ext uri="{BB962C8B-B14F-4D97-AF65-F5344CB8AC3E}">
        <p14:creationId xmlns:p14="http://schemas.microsoft.com/office/powerpoint/2010/main" val="307245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lusteredColumnChart ,Community of Organization Leader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Provider_#ofEmployees</a:t>
            </a:r>
          </a:p>
        </p:txBody>
      </p:sp>
    </p:spTree>
    <p:extLst>
      <p:ext uri="{BB962C8B-B14F-4D97-AF65-F5344CB8AC3E}">
        <p14:creationId xmlns:p14="http://schemas.microsoft.com/office/powerpoint/2010/main" val="89772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Organization Leader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Provider_EmployYes/No</a:t>
            </a:r>
          </a:p>
        </p:txBody>
      </p:sp>
    </p:spTree>
    <p:extLst>
      <p:ext uri="{BB962C8B-B14F-4D97-AF65-F5344CB8AC3E}">
        <p14:creationId xmlns:p14="http://schemas.microsoft.com/office/powerpoint/2010/main" val="253806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Organization Leader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Provider_# of IDs</a:t>
            </a:r>
          </a:p>
        </p:txBody>
      </p:sp>
    </p:spTree>
    <p:extLst>
      <p:ext uri="{BB962C8B-B14F-4D97-AF65-F5344CB8AC3E}">
        <p14:creationId xmlns:p14="http://schemas.microsoft.com/office/powerpoint/2010/main" val="49693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Primary Goals</a:t>
            </a:r>
          </a:p>
        </p:txBody>
      </p:sp>
    </p:spTree>
    <p:extLst>
      <p:ext uri="{BB962C8B-B14F-4D97-AF65-F5344CB8AC3E}">
        <p14:creationId xmlns:p14="http://schemas.microsoft.com/office/powerpoint/2010/main" val="1608375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Topics &amp; Challenges</a:t>
            </a:r>
          </a:p>
        </p:txBody>
      </p:sp>
    </p:spTree>
    <p:extLst>
      <p:ext uri="{BB962C8B-B14F-4D97-AF65-F5344CB8AC3E}">
        <p14:creationId xmlns:p14="http://schemas.microsoft.com/office/powerpoint/2010/main" val="3131326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Previous Participation</a:t>
            </a:r>
          </a:p>
        </p:txBody>
      </p:sp>
    </p:spTree>
    <p:extLst>
      <p:ext uri="{BB962C8B-B14F-4D97-AF65-F5344CB8AC3E}">
        <p14:creationId xmlns:p14="http://schemas.microsoft.com/office/powerpoint/2010/main" val="267342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Utilization Options </a:t>
            </a:r>
          </a:p>
        </p:txBody>
      </p:sp>
    </p:spTree>
    <p:extLst>
      <p:ext uri="{BB962C8B-B14F-4D97-AF65-F5344CB8AC3E}">
        <p14:creationId xmlns:p14="http://schemas.microsoft.com/office/powerpoint/2010/main" val="277548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7187" y="1628919"/>
            <a:ext cx="2768035" cy="844974"/>
          </a:xfrm>
          <a:prstGeom prst="rect">
            <a:avLst/>
          </a:prstGeom>
        </p:spPr>
        <p:txBody>
          <a:bodyPr vert="horz" wrap="square" lIns="0" tIns="288162" rIns="0" bIns="0" rtlCol="0" anchor="t">
            <a:spAutoFit/>
          </a:bodyPr>
          <a:lstStyle/>
          <a:p>
            <a:pPr marL="554355">
              <a:spcBef>
                <a:spcPts val="95"/>
              </a:spcBef>
            </a:pPr>
            <a:r>
              <a:rPr lang="en-US" sz="3600" b="1"/>
              <a:t>Agenda</a:t>
            </a:r>
            <a:endParaRPr sz="3600"/>
          </a:p>
        </p:txBody>
      </p:sp>
      <p:sp>
        <p:nvSpPr>
          <p:cNvPr id="4" name="object 4"/>
          <p:cNvSpPr txBox="1"/>
          <p:nvPr/>
        </p:nvSpPr>
        <p:spPr>
          <a:xfrm>
            <a:off x="681172" y="2600643"/>
            <a:ext cx="8160183" cy="3278462"/>
          </a:xfrm>
          <a:prstGeom prst="rect">
            <a:avLst/>
          </a:prstGeom>
        </p:spPr>
        <p:txBody>
          <a:bodyPr vert="horz" wrap="square" lIns="0" tIns="114935" rIns="0" bIns="0" rtlCol="0" anchor="t">
            <a:spAutoFit/>
          </a:bodyPr>
          <a:lstStyle/>
          <a:p>
            <a:pPr marL="12700">
              <a:lnSpc>
                <a:spcPct val="100000"/>
              </a:lnSpc>
              <a:spcBef>
                <a:spcPts val="905"/>
              </a:spcBef>
            </a:pPr>
            <a:r>
              <a:rPr lang="en-US" sz="2800" spc="-10">
                <a:latin typeface="Arial"/>
                <a:cs typeface="Arial"/>
              </a:rPr>
              <a:t>10:00a – 10:05a: Welcome </a:t>
            </a:r>
          </a:p>
          <a:p>
            <a:pPr marL="12700">
              <a:spcBef>
                <a:spcPts val="905"/>
              </a:spcBef>
            </a:pPr>
            <a:r>
              <a:rPr lang="en-US" sz="2800" spc="-10">
                <a:latin typeface="Arial"/>
                <a:cs typeface="Arial"/>
              </a:rPr>
              <a:t>10:05a – 10:20a: Updates from Client Services</a:t>
            </a:r>
          </a:p>
          <a:p>
            <a:pPr marL="12700">
              <a:lnSpc>
                <a:spcPct val="100000"/>
              </a:lnSpc>
              <a:spcBef>
                <a:spcPts val="905"/>
              </a:spcBef>
            </a:pPr>
            <a:r>
              <a:rPr lang="en-US" sz="2800" spc="-10">
                <a:latin typeface="Arial"/>
                <a:cs typeface="Arial"/>
              </a:rPr>
              <a:t>10:20a – 11:00a: GSU - Community of Practice</a:t>
            </a:r>
          </a:p>
          <a:p>
            <a:pPr marL="12700">
              <a:spcBef>
                <a:spcPts val="905"/>
              </a:spcBef>
            </a:pPr>
            <a:r>
              <a:rPr lang="en-US" sz="2800" spc="-10">
                <a:latin typeface="Arial"/>
                <a:cs typeface="Arial"/>
              </a:rPr>
              <a:t>11:00a – 11:20a: GVRA Fiscal Update</a:t>
            </a:r>
          </a:p>
          <a:p>
            <a:pPr marL="12700">
              <a:spcBef>
                <a:spcPts val="905"/>
              </a:spcBef>
            </a:pPr>
            <a:r>
              <a:rPr lang="en-US" sz="2800" spc="-10">
                <a:latin typeface="Arial"/>
                <a:cs typeface="Arial"/>
              </a:rPr>
              <a:t>11:20a – 11:50a: KPIs-Frequently Asked Questions</a:t>
            </a:r>
          </a:p>
          <a:p>
            <a:pPr marL="12700">
              <a:spcBef>
                <a:spcPts val="905"/>
              </a:spcBef>
            </a:pPr>
            <a:r>
              <a:rPr lang="en-US" sz="2800" spc="-10">
                <a:latin typeface="Arial"/>
                <a:cs typeface="Arial"/>
              </a:rPr>
              <a:t>11:50a – 12:00p: Wrap-Up </a:t>
            </a:r>
          </a:p>
        </p:txBody>
      </p:sp>
      <p:sp>
        <p:nvSpPr>
          <p:cNvPr id="5" name="object 5"/>
          <p:cNvSpPr txBox="1"/>
          <p:nvPr/>
        </p:nvSpPr>
        <p:spPr>
          <a:xfrm>
            <a:off x="8325739" y="6431076"/>
            <a:ext cx="110489" cy="208915"/>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888888"/>
                </a:solidFill>
                <a:latin typeface="Arial"/>
                <a:cs typeface="Arial"/>
              </a:rPr>
              <a:t>2</a:t>
            </a:r>
            <a:endParaRPr sz="1200">
              <a:latin typeface="Arial"/>
              <a:cs typeface="Arial"/>
            </a:endParaRPr>
          </a:p>
        </p:txBody>
      </p:sp>
      <p:sp>
        <p:nvSpPr>
          <p:cNvPr id="6" name="Rectangle 5">
            <a:extLst>
              <a:ext uri="{FF2B5EF4-FFF2-40B4-BE49-F238E27FC236}">
                <a16:creationId xmlns:a16="http://schemas.microsoft.com/office/drawing/2014/main" id="{643651F2-8B6B-FABC-CD0D-E83F0EE77253}"/>
              </a:ext>
            </a:extLst>
          </p:cNvPr>
          <p:cNvSpPr/>
          <p:nvPr/>
        </p:nvSpPr>
        <p:spPr>
          <a:xfrm>
            <a:off x="304799" y="274741"/>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a:solidFill>
                  <a:schemeClr val="tx1"/>
                </a:solidFill>
                <a:latin typeface="Arial"/>
                <a:cs typeface="Arial"/>
              </a:rPr>
              <a:t>4th Quarter Provider Forum</a:t>
            </a:r>
          </a:p>
        </p:txBody>
      </p:sp>
      <p:pic>
        <p:nvPicPr>
          <p:cNvPr id="1026" name="Picture 2" descr="Agenda - Free files and folders icons">
            <a:extLst>
              <a:ext uri="{FF2B5EF4-FFF2-40B4-BE49-F238E27FC236}">
                <a16:creationId xmlns:a16="http://schemas.microsoft.com/office/drawing/2014/main" id="{FEDAEF95-9A54-0EF5-218D-531CCA9AFB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531" y="1716187"/>
            <a:ext cx="800651" cy="800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Familiarity with Topics</a:t>
            </a:r>
          </a:p>
        </p:txBody>
      </p:sp>
    </p:spTree>
    <p:extLst>
      <p:ext uri="{BB962C8B-B14F-4D97-AF65-F5344CB8AC3E}">
        <p14:creationId xmlns:p14="http://schemas.microsoft.com/office/powerpoint/2010/main" val="181700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ommunity of Practice Designee Survey. Please refer to the notes on this slide for details">
            <a:hlinkClick r:id="rId3"/>
          </p:cNvPr>
          <p:cNvPicPr>
            <a:picLocks noChangeAspect="1"/>
          </p:cNvPicPr>
          <p:nvPr/>
        </p:nvPicPr>
        <p:blipFill>
          <a:blip r:embed="rId4"/>
          <a:stretch>
            <a:fillRect/>
          </a:stretch>
        </p:blipFill>
        <p:spPr>
          <a:xfrm>
            <a:off x="57150" y="857250"/>
            <a:ext cx="9015413" cy="5143500"/>
          </a:xfrm>
          <a:prstGeom prst="rect">
            <a:avLst/>
          </a:prstGeom>
          <a:noFill/>
        </p:spPr>
      </p:pic>
      <p:sp>
        <p:nvSpPr>
          <p:cNvPr id="4" name="Title" hidden="1"/>
          <p:cNvSpPr>
            <a:spLocks noGrp="1"/>
          </p:cNvSpPr>
          <p:nvPr>
            <p:ph type="title"/>
          </p:nvPr>
        </p:nvSpPr>
        <p:spPr/>
        <p:txBody>
          <a:bodyPr/>
          <a:lstStyle/>
          <a:p>
            <a:r>
              <a:t>Familiarity with P2P</a:t>
            </a:r>
          </a:p>
        </p:txBody>
      </p:sp>
    </p:spTree>
    <p:extLst>
      <p:ext uri="{BB962C8B-B14F-4D97-AF65-F5344CB8AC3E}">
        <p14:creationId xmlns:p14="http://schemas.microsoft.com/office/powerpoint/2010/main" val="387619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D13FCFA9-24B8-4E24-AC7B-0BA11787C0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BE208-4748-3280-CB4B-ED816F9E368A}"/>
              </a:ext>
            </a:extLst>
          </p:cNvPr>
          <p:cNvSpPr>
            <a:spLocks noGrp="1"/>
          </p:cNvSpPr>
          <p:nvPr>
            <p:ph type="ctrTitle"/>
          </p:nvPr>
        </p:nvSpPr>
        <p:spPr>
          <a:xfrm>
            <a:off x="787399" y="2070100"/>
            <a:ext cx="7480300" cy="1790700"/>
          </a:xfrm>
        </p:spPr>
        <p:txBody>
          <a:bodyPr>
            <a:normAutofit/>
          </a:bodyPr>
          <a:lstStyle/>
          <a:p>
            <a:r>
              <a:rPr lang="en-US" sz="4950" b="1">
                <a:solidFill>
                  <a:schemeClr val="bg1"/>
                </a:solidFill>
              </a:rPr>
              <a:t>Questions? </a:t>
            </a:r>
          </a:p>
        </p:txBody>
      </p:sp>
    </p:spTree>
    <p:extLst>
      <p:ext uri="{BB962C8B-B14F-4D97-AF65-F5344CB8AC3E}">
        <p14:creationId xmlns:p14="http://schemas.microsoft.com/office/powerpoint/2010/main" val="361339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06FDCC84-0BE3-384B-DD03-3AD6FF1ED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1783A-ADFD-DFB7-D964-A942B7A4EA8B}"/>
              </a:ext>
            </a:extLst>
          </p:cNvPr>
          <p:cNvSpPr>
            <a:spLocks noGrp="1"/>
          </p:cNvSpPr>
          <p:nvPr>
            <p:ph type="ctrTitle"/>
          </p:nvPr>
        </p:nvSpPr>
        <p:spPr>
          <a:xfrm>
            <a:off x="831850" y="2774950"/>
            <a:ext cx="7480300" cy="1790700"/>
          </a:xfrm>
        </p:spPr>
        <p:txBody>
          <a:bodyPr>
            <a:normAutofit fontScale="90000"/>
          </a:bodyPr>
          <a:lstStyle/>
          <a:p>
            <a:r>
              <a:rPr lang="en-US" sz="4950" b="1">
                <a:solidFill>
                  <a:schemeClr val="bg1"/>
                </a:solidFill>
              </a:rPr>
              <a:t>Provider Relations CoP Session 1 </a:t>
            </a:r>
            <a:br>
              <a:rPr lang="en-US" sz="4950" b="1">
                <a:solidFill>
                  <a:schemeClr val="bg1"/>
                </a:solidFill>
              </a:rPr>
            </a:br>
            <a:br>
              <a:rPr lang="en-US" sz="4950" b="1">
                <a:solidFill>
                  <a:schemeClr val="bg1"/>
                </a:solidFill>
              </a:rPr>
            </a:br>
            <a:r>
              <a:rPr lang="en-US" b="1">
                <a:solidFill>
                  <a:schemeClr val="bg1"/>
                </a:solidFill>
              </a:rPr>
              <a:t>Tuesday, November 18</a:t>
            </a:r>
            <a:r>
              <a:rPr lang="en-US" b="1" baseline="30000">
                <a:solidFill>
                  <a:schemeClr val="bg1"/>
                </a:solidFill>
              </a:rPr>
              <a:t>th</a:t>
            </a:r>
            <a:r>
              <a:rPr lang="en-US" b="1">
                <a:solidFill>
                  <a:schemeClr val="bg1"/>
                </a:solidFill>
              </a:rPr>
              <a:t> </a:t>
            </a:r>
            <a:br>
              <a:rPr lang="en-US" b="1">
                <a:solidFill>
                  <a:schemeClr val="bg1"/>
                </a:solidFill>
              </a:rPr>
            </a:br>
            <a:r>
              <a:rPr lang="en-US" sz="3000" b="1">
                <a:solidFill>
                  <a:schemeClr val="bg1"/>
                </a:solidFill>
              </a:rPr>
              <a:t>11:00 am – 1:00 pm</a:t>
            </a:r>
            <a:br>
              <a:rPr lang="en-US" sz="3000" b="1">
                <a:solidFill>
                  <a:schemeClr val="bg1"/>
                </a:solidFill>
              </a:rPr>
            </a:br>
            <a:r>
              <a:rPr lang="en-US" sz="2025">
                <a:solidFill>
                  <a:schemeClr val="bg1"/>
                </a:solidFill>
              </a:rPr>
              <a:t>Location &amp; Registration Link Forthcoming</a:t>
            </a:r>
            <a:br>
              <a:rPr lang="en-US" sz="2025">
                <a:solidFill>
                  <a:schemeClr val="bg1"/>
                </a:solidFill>
              </a:rPr>
            </a:br>
            <a:r>
              <a:rPr lang="en-US" sz="1350">
                <a:solidFill>
                  <a:schemeClr val="bg1"/>
                </a:solidFill>
              </a:rPr>
              <a:t>Contact: Hasset Zelealem (</a:t>
            </a:r>
            <a:r>
              <a:rPr lang="en-US" sz="1350">
                <a:solidFill>
                  <a:schemeClr val="bg1"/>
                </a:solidFill>
                <a:hlinkClick r:id="rId2"/>
              </a:rPr>
              <a:t>hzelealem1@gsu.edu</a:t>
            </a:r>
            <a:r>
              <a:rPr lang="en-US" sz="1350">
                <a:solidFill>
                  <a:schemeClr val="bg1"/>
                </a:solidFill>
              </a:rPr>
              <a:t>) </a:t>
            </a:r>
            <a:endParaRPr lang="en-US" sz="4950" b="1">
              <a:solidFill>
                <a:schemeClr val="bg1"/>
              </a:solidFill>
            </a:endParaRPr>
          </a:p>
        </p:txBody>
      </p:sp>
    </p:spTree>
    <p:extLst>
      <p:ext uri="{BB962C8B-B14F-4D97-AF65-F5344CB8AC3E}">
        <p14:creationId xmlns:p14="http://schemas.microsoft.com/office/powerpoint/2010/main" val="96071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A0FF-2E7A-1B4A-EDF2-43E9B5AA3F15}"/>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490E512-6A2D-EB7B-C4A1-8E74928B9FC6}"/>
              </a:ext>
            </a:extLst>
          </p:cNvPr>
          <p:cNvPicPr/>
          <p:nvPr/>
        </p:nvPicPr>
        <p:blipFill>
          <a:blip r:embed="rId2" cstate="print"/>
          <a:stretch>
            <a:fillRect/>
          </a:stretch>
        </p:blipFill>
        <p:spPr>
          <a:xfrm>
            <a:off x="0" y="2"/>
            <a:ext cx="9144000" cy="6857997"/>
          </a:xfrm>
          <a:prstGeom prst="rect">
            <a:avLst/>
          </a:prstGeom>
        </p:spPr>
      </p:pic>
      <p:sp>
        <p:nvSpPr>
          <p:cNvPr id="3" name="object 3">
            <a:extLst>
              <a:ext uri="{FF2B5EF4-FFF2-40B4-BE49-F238E27FC236}">
                <a16:creationId xmlns:a16="http://schemas.microsoft.com/office/drawing/2014/main" id="{922941F0-2C6F-21D1-1502-993DB9BC06C1}"/>
              </a:ext>
            </a:extLst>
          </p:cNvPr>
          <p:cNvSpPr txBox="1"/>
          <p:nvPr/>
        </p:nvSpPr>
        <p:spPr>
          <a:xfrm>
            <a:off x="154330" y="1119377"/>
            <a:ext cx="2128475" cy="228909"/>
          </a:xfrm>
          <a:prstGeom prst="rect">
            <a:avLst/>
          </a:prstGeom>
        </p:spPr>
        <p:txBody>
          <a:bodyPr vert="horz" wrap="square" lIns="0" tIns="13335" rIns="0" bIns="0" rtlCol="0" anchor="t">
            <a:spAutoFit/>
          </a:bodyPr>
          <a:lstStyle/>
          <a:p>
            <a:pPr marL="12700">
              <a:spcBef>
                <a:spcPts val="105"/>
              </a:spcBef>
            </a:pPr>
            <a:r>
              <a:rPr lang="en-US" sz="1400" spc="-40">
                <a:latin typeface="Arial"/>
                <a:cs typeface="Arial"/>
              </a:rPr>
              <a:t>September 9</a:t>
            </a:r>
            <a:r>
              <a:rPr lang="en-US" sz="1400">
                <a:latin typeface="Arial"/>
                <a:cs typeface="Arial"/>
              </a:rPr>
              <a:t>,</a:t>
            </a:r>
            <a:r>
              <a:rPr lang="en-US" sz="1400" spc="-15">
                <a:latin typeface="Arial"/>
                <a:cs typeface="Arial"/>
              </a:rPr>
              <a:t> </a:t>
            </a:r>
            <a:r>
              <a:rPr lang="en-US" sz="1400" spc="-20">
                <a:latin typeface="Arial"/>
                <a:cs typeface="Arial"/>
              </a:rPr>
              <a:t>2025</a:t>
            </a:r>
            <a:endParaRPr sz="1400">
              <a:latin typeface="Arial"/>
              <a:cs typeface="Arial"/>
            </a:endParaRPr>
          </a:p>
        </p:txBody>
      </p:sp>
      <p:sp>
        <p:nvSpPr>
          <p:cNvPr id="4" name="object 4">
            <a:extLst>
              <a:ext uri="{FF2B5EF4-FFF2-40B4-BE49-F238E27FC236}">
                <a16:creationId xmlns:a16="http://schemas.microsoft.com/office/drawing/2014/main" id="{B6FB1B51-F788-081A-559B-F5D0C264B023}"/>
              </a:ext>
            </a:extLst>
          </p:cNvPr>
          <p:cNvSpPr txBox="1">
            <a:spLocks noGrp="1"/>
          </p:cNvSpPr>
          <p:nvPr>
            <p:ph type="title"/>
          </p:nvPr>
        </p:nvSpPr>
        <p:spPr>
          <a:xfrm>
            <a:off x="154330" y="1443868"/>
            <a:ext cx="4296410" cy="1018099"/>
          </a:xfrm>
          <a:prstGeom prst="rect">
            <a:avLst/>
          </a:prstGeom>
        </p:spPr>
        <p:txBody>
          <a:bodyPr vert="horz" wrap="square" lIns="0" tIns="166370" rIns="0" bIns="0" rtlCol="0" anchor="t">
            <a:spAutoFit/>
          </a:bodyPr>
          <a:lstStyle/>
          <a:p>
            <a:pPr marL="12700">
              <a:spcBef>
                <a:spcPts val="1310"/>
              </a:spcBef>
            </a:pPr>
            <a:r>
              <a:rPr lang="en-US" sz="2000" b="1" spc="-55"/>
              <a:t>Fiscal Updates</a:t>
            </a:r>
            <a:endParaRPr lang="en-US" sz="2000" b="1" spc="-55">
              <a:latin typeface="Arial"/>
              <a:cs typeface="Arial"/>
            </a:endParaRPr>
          </a:p>
          <a:p>
            <a:pPr marL="12700" marR="5080">
              <a:lnSpc>
                <a:spcPct val="149300"/>
              </a:lnSpc>
              <a:spcBef>
                <a:spcPts val="25"/>
              </a:spcBef>
            </a:pPr>
            <a:r>
              <a:rPr lang="en-US" sz="1400" spc="-10"/>
              <a:t>Andrea Waddy Willis. Deputy CFO</a:t>
            </a:r>
            <a:br>
              <a:rPr lang="en-US" sz="1400" spc="-10"/>
            </a:br>
            <a:r>
              <a:rPr lang="en-US" sz="1100" spc="-10">
                <a:hlinkClick r:id="rId3"/>
              </a:rPr>
              <a:t>Andrea.Waddy-Willis@gvs.ga.gov</a:t>
            </a:r>
            <a:r>
              <a:rPr lang="en-US" sz="1100" spc="-10"/>
              <a:t> </a:t>
            </a:r>
            <a:endParaRPr sz="1400" spc="-10"/>
          </a:p>
        </p:txBody>
      </p:sp>
    </p:spTree>
    <p:extLst>
      <p:ext uri="{BB962C8B-B14F-4D97-AF65-F5344CB8AC3E}">
        <p14:creationId xmlns:p14="http://schemas.microsoft.com/office/powerpoint/2010/main" val="209150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D1AEC-7C6B-5FD5-EB0E-B3DE0F135433}"/>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764C8E2-F434-F160-7FCD-22ED8040C87B}"/>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25</a:t>
            </a:fld>
            <a:endParaRPr spc="-25"/>
          </a:p>
        </p:txBody>
      </p:sp>
      <p:sp>
        <p:nvSpPr>
          <p:cNvPr id="3" name="Rectangle 2">
            <a:extLst>
              <a:ext uri="{FF2B5EF4-FFF2-40B4-BE49-F238E27FC236}">
                <a16:creationId xmlns:a16="http://schemas.microsoft.com/office/drawing/2014/main" id="{6EB81392-F153-2815-3B84-D73E2945A684}"/>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Fiscal Need to Know</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6ECCDB0B-0F15-5AD7-09BE-EA32D067D554}"/>
              </a:ext>
            </a:extLst>
          </p:cNvPr>
          <p:cNvSpPr txBox="1"/>
          <p:nvPr/>
        </p:nvSpPr>
        <p:spPr>
          <a:xfrm>
            <a:off x="680131" y="1199677"/>
            <a:ext cx="8052009"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pPr algn="l"/>
            <a:r>
              <a:rPr lang="en-US" b="1"/>
              <a:t>Contracts </a:t>
            </a:r>
            <a:endParaRPr lang="en-US"/>
          </a:p>
          <a:p>
            <a:pPr marL="285750" indent="-285750" algn="l">
              <a:buFont typeface="Arial"/>
              <a:buChar char="•"/>
            </a:pPr>
            <a:r>
              <a:rPr lang="en-US" sz="1500"/>
              <a:t>Nichols, Cauley, &amp; Associates (NCA) -</a:t>
            </a:r>
            <a:r>
              <a:rPr lang="en-US" sz="1500">
                <a:latin typeface="Calibri"/>
                <a:ea typeface="Calibri"/>
                <a:cs typeface="Calibri"/>
              </a:rPr>
              <a:t>performance reviews to assess compliance, financial accountability, and service quality. </a:t>
            </a:r>
          </a:p>
          <a:p>
            <a:pPr marL="285750" indent="-285750" algn="l">
              <a:buFont typeface="Arial"/>
              <a:buChar char="•"/>
            </a:pPr>
            <a:r>
              <a:rPr lang="en-US" sz="1500">
                <a:latin typeface="Calibri"/>
                <a:ea typeface="Calibri"/>
                <a:cs typeface="Calibri"/>
              </a:rPr>
              <a:t>FFY 2026 Contracts routed for 6-month agreement period; evaluate and extended based s</a:t>
            </a:r>
            <a:r>
              <a:rPr lang="en-US" sz="1500">
                <a:latin typeface="Aptos"/>
                <a:ea typeface="Calibri"/>
                <a:cs typeface="Calibri"/>
              </a:rPr>
              <a:t>ervice needs, funding availability, and KPIs met.</a:t>
            </a:r>
          </a:p>
          <a:p>
            <a:pPr algn="l"/>
            <a:endParaRPr lang="en-US" sz="1500">
              <a:latin typeface="Calibri"/>
              <a:ea typeface="Calibri"/>
              <a:cs typeface="Calibri"/>
            </a:endParaRPr>
          </a:p>
          <a:p>
            <a:pPr algn="l"/>
            <a:r>
              <a:rPr lang="en-US" b="1">
                <a:latin typeface="Calibri"/>
                <a:ea typeface="Calibri"/>
                <a:cs typeface="Calibri"/>
              </a:rPr>
              <a:t>Cost Measures &amp; Documentation </a:t>
            </a:r>
            <a:endParaRPr lang="en-US"/>
          </a:p>
          <a:p>
            <a:pPr marL="285750" indent="-285750" algn="l">
              <a:buFont typeface="Arial"/>
              <a:buChar char="•"/>
            </a:pPr>
            <a:r>
              <a:rPr lang="en-US" sz="1500">
                <a:latin typeface="Calibri"/>
                <a:ea typeface="Calibri"/>
                <a:cs typeface="Calibri"/>
              </a:rPr>
              <a:t>Only reimbursing allowable, allocable, reasonable, and necessary costs validated through documentation.</a:t>
            </a:r>
          </a:p>
          <a:p>
            <a:pPr marL="285750" indent="-285750" algn="l">
              <a:buFont typeface="Arial"/>
              <a:buChar char="•"/>
            </a:pPr>
            <a:r>
              <a:rPr lang="en-US" sz="1500">
                <a:latin typeface="Calibri"/>
                <a:ea typeface="Calibri"/>
                <a:cs typeface="Calibri"/>
              </a:rPr>
              <a:t>Payment of pre-authorized services only.  Do not work without an authorization as the services are not obligated. No payment exceptions will be granted for services rendered without an authorization.</a:t>
            </a:r>
          </a:p>
          <a:p>
            <a:pPr marL="285750" indent="-285750" algn="l">
              <a:buFont typeface="Arial"/>
              <a:buChar char="•"/>
            </a:pPr>
            <a:r>
              <a:rPr lang="en-US" sz="1500">
                <a:latin typeface="Calibri"/>
                <a:ea typeface="Calibri"/>
                <a:cs typeface="Calibri"/>
              </a:rPr>
              <a:t>Complete invoices submissions which includes a participant signatures; the team has right to reject and request additional documentation.</a:t>
            </a:r>
          </a:p>
          <a:p>
            <a:pPr marL="285750" indent="-285750" algn="l">
              <a:buFont typeface="Arial"/>
              <a:buChar char="•"/>
            </a:pPr>
            <a:endParaRPr lang="en-US" sz="1500">
              <a:latin typeface="Calibri"/>
              <a:ea typeface="Calibri"/>
              <a:cs typeface="Calibri"/>
            </a:endParaRPr>
          </a:p>
          <a:p>
            <a:pPr algn="l"/>
            <a:r>
              <a:rPr lang="en-US" b="1">
                <a:latin typeface="Calibri"/>
                <a:ea typeface="Calibri"/>
                <a:cs typeface="Calibri"/>
              </a:rPr>
              <a:t>Authorization &amp; Invoices </a:t>
            </a:r>
          </a:p>
          <a:p>
            <a:pPr marL="285750" indent="-285750" algn="l">
              <a:buFont typeface="Arial"/>
              <a:buChar char="•"/>
            </a:pPr>
            <a:r>
              <a:rPr lang="en-US" sz="1500">
                <a:latin typeface="Calibri"/>
                <a:ea typeface="Calibri"/>
                <a:cs typeface="Calibri"/>
              </a:rPr>
              <a:t>Invoices not submitted within 30 days of service end date can and will be cancelled. </a:t>
            </a:r>
          </a:p>
          <a:p>
            <a:pPr marL="285750" indent="-285750" algn="l">
              <a:buFont typeface="Arial"/>
              <a:buChar char="•"/>
            </a:pPr>
            <a:r>
              <a:rPr lang="en-US" sz="1500">
                <a:latin typeface="Calibri"/>
                <a:ea typeface="Calibri"/>
                <a:cs typeface="Calibri"/>
              </a:rPr>
              <a:t>Cancelled authorization will not be reissued as the funds are de-obligated; no payment exceptions will be granted for authorization cancelled because of untimely submission.</a:t>
            </a:r>
          </a:p>
          <a:p>
            <a:pPr marL="285750" indent="-285750" algn="l">
              <a:buFont typeface="Arial"/>
              <a:buChar char="•"/>
            </a:pPr>
            <a:r>
              <a:rPr lang="en-US" sz="1500">
                <a:latin typeface="Calibri"/>
                <a:ea typeface="Calibri"/>
                <a:cs typeface="Calibri"/>
              </a:rPr>
              <a:t>Rejections not address within 5 days of notice, can and will be cancelled; no payment exceptions for untimely re-submission of a rejected invoice. </a:t>
            </a:r>
          </a:p>
          <a:p>
            <a:pPr marL="285750" indent="-285750" algn="l">
              <a:buFont typeface="Arial"/>
              <a:buChar char="•"/>
            </a:pPr>
            <a:endParaRPr lang="en-US"/>
          </a:p>
          <a:p>
            <a:pPr marL="285750" indent="-285750" algn="l">
              <a:buFont typeface="Arial"/>
              <a:buChar char="•"/>
            </a:pPr>
            <a:endParaRPr lang="en-US"/>
          </a:p>
          <a:p>
            <a:pPr marL="285750" indent="-285750" algn="l">
              <a:buFont typeface="Arial"/>
              <a:buChar char="•"/>
            </a:pPr>
            <a:endParaRPr lang="en-US"/>
          </a:p>
          <a:p>
            <a:pPr algn="l"/>
            <a:endParaRPr lang="en-US"/>
          </a:p>
          <a:p>
            <a:pPr algn="l"/>
            <a:endParaRPr lang="en-US"/>
          </a:p>
        </p:txBody>
      </p:sp>
    </p:spTree>
    <p:extLst>
      <p:ext uri="{BB962C8B-B14F-4D97-AF65-F5344CB8AC3E}">
        <p14:creationId xmlns:p14="http://schemas.microsoft.com/office/powerpoint/2010/main" val="5623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9144000" cy="6857997"/>
          </a:xfrm>
          <a:prstGeom prst="rect">
            <a:avLst/>
          </a:prstGeom>
        </p:spPr>
      </p:pic>
      <p:sp>
        <p:nvSpPr>
          <p:cNvPr id="7" name="Subtitle 2">
            <a:extLst>
              <a:ext uri="{FF2B5EF4-FFF2-40B4-BE49-F238E27FC236}">
                <a16:creationId xmlns:a16="http://schemas.microsoft.com/office/drawing/2014/main" id="{7CB3FBB5-3E7A-B382-01C5-9DDC970273EB}"/>
              </a:ext>
            </a:extLst>
          </p:cNvPr>
          <p:cNvSpPr txBox="1">
            <a:spLocks/>
          </p:cNvSpPr>
          <p:nvPr/>
        </p:nvSpPr>
        <p:spPr>
          <a:xfrm>
            <a:off x="227749" y="874096"/>
            <a:ext cx="6858000" cy="1951352"/>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a:latin typeface="Arial"/>
                <a:cs typeface="Arial"/>
              </a:rPr>
              <a:t>September 9, 2025</a:t>
            </a:r>
          </a:p>
          <a:p>
            <a:endParaRPr lang="en-US" sz="2000" b="1">
              <a:latin typeface="Arial" panose="020B0604020202020204" pitchFamily="34" charset="0"/>
              <a:cs typeface="Arial" panose="020B0604020202020204" pitchFamily="34" charset="0"/>
            </a:endParaRPr>
          </a:p>
          <a:p>
            <a:r>
              <a:rPr lang="en-US" sz="2000" b="1">
                <a:latin typeface="Arial"/>
                <a:cs typeface="Arial"/>
              </a:rPr>
              <a:t>Frequently Asked Questions - KPIs</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Jeff Allen, Provider Relations Administrator</a:t>
            </a:r>
          </a:p>
          <a:p>
            <a:r>
              <a:rPr lang="en-US" sz="1400">
                <a:latin typeface="Arial"/>
                <a:cs typeface="Arial"/>
                <a:hlinkClick r:id="rId3"/>
              </a:rPr>
              <a:t>Jeff.Allen@gvs.ga.gov</a:t>
            </a:r>
            <a:r>
              <a:rPr lang="en-US" sz="1400">
                <a:latin typeface="Arial"/>
                <a:cs typeface="Arial"/>
              </a:rPr>
              <a:t> </a:t>
            </a:r>
          </a:p>
          <a:p>
            <a:endParaRPr lang="en-US"/>
          </a:p>
        </p:txBody>
      </p:sp>
      <p:sp>
        <p:nvSpPr>
          <p:cNvPr id="8" name="Title 1">
            <a:extLst>
              <a:ext uri="{FF2B5EF4-FFF2-40B4-BE49-F238E27FC236}">
                <a16:creationId xmlns:a16="http://schemas.microsoft.com/office/drawing/2014/main" id="{18D340D3-B636-C8C4-C292-7D943D252255}"/>
              </a:ext>
            </a:extLst>
          </p:cNvPr>
          <p:cNvSpPr txBox="1">
            <a:spLocks/>
          </p:cNvSpPr>
          <p:nvPr/>
        </p:nvSpPr>
        <p:spPr>
          <a:xfrm>
            <a:off x="227749" y="138023"/>
            <a:ext cx="7772400" cy="910656"/>
          </a:xfrm>
          <a:prstGeom prst="rect">
            <a:avLst/>
          </a:prstGeom>
        </p:spPr>
        <p:txBody>
          <a:bodyPr wrap="square" lIns="0" tIns="0" rIns="0" bIns="0">
            <a:spAutoFit/>
          </a:bodyPr>
          <a:lstStyle>
            <a:lvl1pPr>
              <a:defRPr sz="2800" b="0" i="0">
                <a:solidFill>
                  <a:schemeClr val="tx1"/>
                </a:solidFill>
                <a:latin typeface="Arial"/>
                <a:ea typeface="+mj-ea"/>
                <a:cs typeface="Arial"/>
              </a:defRPr>
            </a:lvl1pPr>
          </a:lstStyle>
          <a:p>
            <a:r>
              <a:rPr lang="en-US"/>
              <a:t>Georgia Vocational Rehabilitation Agency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0131C-4788-F4A2-2916-DF2BC8613921}"/>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038AC02-C72E-C54D-BA89-2B09D2ED4513}"/>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27</a:t>
            </a:fld>
            <a:endParaRPr spc="-25"/>
          </a:p>
        </p:txBody>
      </p:sp>
      <p:sp>
        <p:nvSpPr>
          <p:cNvPr id="3" name="Rectangle 2">
            <a:extLst>
              <a:ext uri="{FF2B5EF4-FFF2-40B4-BE49-F238E27FC236}">
                <a16:creationId xmlns:a16="http://schemas.microsoft.com/office/drawing/2014/main" id="{EAA670E3-B2C0-3148-F49B-98CF0C02197C}"/>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7" name="TextBox 6">
            <a:extLst>
              <a:ext uri="{FF2B5EF4-FFF2-40B4-BE49-F238E27FC236}">
                <a16:creationId xmlns:a16="http://schemas.microsoft.com/office/drawing/2014/main" id="{86C8FF6E-9B41-0A97-CE09-2DA854C9344C}"/>
              </a:ext>
            </a:extLst>
          </p:cNvPr>
          <p:cNvSpPr txBox="1"/>
          <p:nvPr/>
        </p:nvSpPr>
        <p:spPr>
          <a:xfrm>
            <a:off x="302534" y="1772712"/>
            <a:ext cx="41029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Invoice Timeliness: </a:t>
            </a:r>
            <a:r>
              <a:rPr lang="en-US" sz="2400" b="1">
                <a:solidFill>
                  <a:srgbClr val="77933C"/>
                </a:solidFill>
                <a:latin typeface="Arial"/>
              </a:rPr>
              <a:t>95%</a:t>
            </a:r>
            <a:endParaRPr lang="en-US" sz="2400" b="1"/>
          </a:p>
        </p:txBody>
      </p:sp>
      <p:sp>
        <p:nvSpPr>
          <p:cNvPr id="8" name="TextBox 7">
            <a:extLst>
              <a:ext uri="{FF2B5EF4-FFF2-40B4-BE49-F238E27FC236}">
                <a16:creationId xmlns:a16="http://schemas.microsoft.com/office/drawing/2014/main" id="{85F1CFAF-BFC6-8B00-EB27-3B4E9335DE4D}"/>
              </a:ext>
            </a:extLst>
          </p:cNvPr>
          <p:cNvSpPr txBox="1"/>
          <p:nvPr/>
        </p:nvSpPr>
        <p:spPr>
          <a:xfrm>
            <a:off x="390914" y="2328490"/>
            <a:ext cx="83876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a:latin typeface="Arial"/>
                <a:cs typeface="Arial"/>
              </a:rPr>
              <a:t>Should Providers submit invoices to AWARE by the 15</a:t>
            </a:r>
            <a:r>
              <a:rPr lang="en-US" baseline="30000">
                <a:latin typeface="Arial"/>
                <a:cs typeface="Arial"/>
              </a:rPr>
              <a:t>th</a:t>
            </a:r>
            <a:r>
              <a:rPr lang="en-US">
                <a:latin typeface="Arial"/>
                <a:cs typeface="Arial"/>
              </a:rPr>
              <a:t> business day of service end date?  </a:t>
            </a:r>
            <a:endParaRPr lang="en-US">
              <a:solidFill>
                <a:srgbClr val="000000"/>
              </a:solidFill>
              <a:latin typeface="Arial"/>
              <a:cs typeface="Arial"/>
            </a:endParaRPr>
          </a:p>
          <a:p>
            <a:pPr marL="342900" indent="-342900" algn="l">
              <a:buAutoNum type="arabicPeriod"/>
            </a:pPr>
            <a:r>
              <a:rPr lang="en-US">
                <a:solidFill>
                  <a:srgbClr val="000000"/>
                </a:solidFill>
                <a:latin typeface="Arial"/>
                <a:cs typeface="Arial"/>
              </a:rPr>
              <a:t>Will this benchmark expedite payment timeliness? If not, why move up the timing if it does not positively impact GVRA’s ability to pay within their stated 30-day timeline?</a:t>
            </a:r>
          </a:p>
          <a:p>
            <a:pPr algn="l"/>
            <a:endParaRPr lang="en-US">
              <a:solidFill>
                <a:srgbClr val="000000"/>
              </a:solidFill>
              <a:latin typeface="Arial"/>
              <a:cs typeface="Arial"/>
            </a:endParaRPr>
          </a:p>
          <a:p>
            <a:pPr algn="l"/>
            <a:r>
              <a:rPr lang="en-US" b="1">
                <a:solidFill>
                  <a:srgbClr val="000000"/>
                </a:solidFill>
                <a:latin typeface="Arial"/>
                <a:cs typeface="Arial"/>
              </a:rPr>
              <a:t>Answer: </a:t>
            </a:r>
          </a:p>
          <a:p>
            <a:pPr algn="l"/>
            <a:r>
              <a:rPr lang="en-US">
                <a:solidFill>
                  <a:srgbClr val="000000"/>
                </a:solidFill>
                <a:latin typeface="Arial"/>
                <a:cs typeface="Arial"/>
              </a:rPr>
              <a:t>GVRA payment term will remain at 30 days as noted in GVRA policy and the Provider Guidelines Manual. </a:t>
            </a:r>
          </a:p>
          <a:p>
            <a:pPr algn="l"/>
            <a:endParaRPr lang="en-US">
              <a:solidFill>
                <a:srgbClr val="000000"/>
              </a:solidFill>
              <a:latin typeface="Arial"/>
              <a:cs typeface="Arial"/>
            </a:endParaRPr>
          </a:p>
          <a:p>
            <a:pPr algn="l"/>
            <a:r>
              <a:rPr lang="en-US">
                <a:solidFill>
                  <a:srgbClr val="000000"/>
                </a:solidFill>
                <a:latin typeface="Arial"/>
                <a:cs typeface="Arial"/>
              </a:rPr>
              <a:t>The benchmark will now be invoice accuracy, meaning an invoice rejection rate of </a:t>
            </a:r>
            <a:r>
              <a:rPr lang="en-US" b="1">
                <a:solidFill>
                  <a:schemeClr val="accent3">
                    <a:lumMod val="76000"/>
                  </a:schemeClr>
                </a:solidFill>
                <a:latin typeface="Arial"/>
                <a:cs typeface="Arial"/>
              </a:rPr>
              <a:t>20%</a:t>
            </a:r>
            <a:r>
              <a:rPr lang="en-US">
                <a:solidFill>
                  <a:srgbClr val="000000"/>
                </a:solidFill>
                <a:latin typeface="Arial"/>
                <a:cs typeface="Arial"/>
              </a:rPr>
              <a:t> or less. This will ultimately lead to faster processing to meet the 30 days.</a:t>
            </a:r>
          </a:p>
        </p:txBody>
      </p:sp>
    </p:spTree>
    <p:extLst>
      <p:ext uri="{BB962C8B-B14F-4D97-AF65-F5344CB8AC3E}">
        <p14:creationId xmlns:p14="http://schemas.microsoft.com/office/powerpoint/2010/main" val="13451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671D2-F66D-04DC-B8D9-A2261AB8E1D9}"/>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B4E68D01-F870-2279-8EDF-A2B57C20E31A}"/>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28</a:t>
            </a:fld>
            <a:endParaRPr spc="-25"/>
          </a:p>
        </p:txBody>
      </p:sp>
      <p:sp>
        <p:nvSpPr>
          <p:cNvPr id="3" name="Rectangle 2">
            <a:extLst>
              <a:ext uri="{FF2B5EF4-FFF2-40B4-BE49-F238E27FC236}">
                <a16:creationId xmlns:a16="http://schemas.microsoft.com/office/drawing/2014/main" id="{58F2299F-E84B-C056-15F3-3561F5B88B1D}"/>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5" name="TextBox 4">
            <a:extLst>
              <a:ext uri="{FF2B5EF4-FFF2-40B4-BE49-F238E27FC236}">
                <a16:creationId xmlns:a16="http://schemas.microsoft.com/office/drawing/2014/main" id="{9A66276D-5EA8-9D84-111D-9F6F0C320566}"/>
              </a:ext>
            </a:extLst>
          </p:cNvPr>
          <p:cNvSpPr txBox="1"/>
          <p:nvPr/>
        </p:nvSpPr>
        <p:spPr>
          <a:xfrm>
            <a:off x="302534" y="1840697"/>
            <a:ext cx="46127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rPr>
              <a:t>Authorization Rate:</a:t>
            </a:r>
            <a:r>
              <a:rPr lang="en-US" sz="2400" b="1">
                <a:solidFill>
                  <a:srgbClr val="77933C"/>
                </a:solidFill>
                <a:latin typeface="Arial"/>
              </a:rPr>
              <a:t> </a:t>
            </a:r>
            <a:r>
              <a:rPr lang="en-US" sz="2400" b="1">
                <a:solidFill>
                  <a:srgbClr val="F79646"/>
                </a:solidFill>
                <a:latin typeface="Arial"/>
              </a:rPr>
              <a:t>90%</a:t>
            </a:r>
            <a:endParaRPr lang="en-US" sz="2400" b="1"/>
          </a:p>
        </p:txBody>
      </p:sp>
      <p:sp>
        <p:nvSpPr>
          <p:cNvPr id="6" name="TextBox 5">
            <a:extLst>
              <a:ext uri="{FF2B5EF4-FFF2-40B4-BE49-F238E27FC236}">
                <a16:creationId xmlns:a16="http://schemas.microsoft.com/office/drawing/2014/main" id="{51BDC042-E75A-5C1F-4E53-263EF4D54915}"/>
              </a:ext>
            </a:extLst>
          </p:cNvPr>
          <p:cNvSpPr txBox="1"/>
          <p:nvPr/>
        </p:nvSpPr>
        <p:spPr>
          <a:xfrm>
            <a:off x="390914" y="2447464"/>
            <a:ext cx="844564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a:latin typeface="Arial"/>
                <a:cs typeface="Arial"/>
              </a:rPr>
              <a:t>Will you clarify the 90% goal for authorization request and cancellation?</a:t>
            </a:r>
            <a:endParaRPr lang="en-US">
              <a:solidFill>
                <a:srgbClr val="000000"/>
              </a:solidFill>
              <a:latin typeface="Arial"/>
              <a:cs typeface="Arial"/>
            </a:endParaRPr>
          </a:p>
          <a:p>
            <a:pPr algn="l"/>
            <a:endParaRPr lang="en-US">
              <a:latin typeface="Arial"/>
              <a:cs typeface="Arial"/>
            </a:endParaRPr>
          </a:p>
          <a:p>
            <a:pPr algn="l"/>
            <a:r>
              <a:rPr lang="en-US">
                <a:latin typeface="Arial"/>
                <a:cs typeface="Arial"/>
              </a:rPr>
              <a:t>2. How will a pre-ETS provider be held accountable for 90% of authorizations resulting in payment and services rendered when we are getting the lists from the schools 14 business days (basically 3 weeks in advance) and then the students are not able to participate?</a:t>
            </a:r>
          </a:p>
          <a:p>
            <a:pPr algn="l"/>
            <a:endParaRPr lang="en-US">
              <a:latin typeface="Arial"/>
              <a:cs typeface="Arial"/>
            </a:endParaRPr>
          </a:p>
          <a:p>
            <a:pPr algn="l"/>
            <a:r>
              <a:rPr lang="en-US" b="1">
                <a:latin typeface="Arial"/>
                <a:cs typeface="Arial"/>
              </a:rPr>
              <a:t>Answer:</a:t>
            </a:r>
          </a:p>
          <a:p>
            <a:pPr algn="l"/>
            <a:r>
              <a:rPr lang="en-US"/>
              <a:t>If the majority of providers consistently meet their key performance indicators (KPIs), it is expected that payment processing timelines will improve. During the current fiscal year, more than 80,000 individual services were cancelled. This volume equates to approximately two and a half months of work for the billing team that ultimately proved unnecessary.</a:t>
            </a:r>
          </a:p>
        </p:txBody>
      </p:sp>
    </p:spTree>
    <p:extLst>
      <p:ext uri="{BB962C8B-B14F-4D97-AF65-F5344CB8AC3E}">
        <p14:creationId xmlns:p14="http://schemas.microsoft.com/office/powerpoint/2010/main" val="302798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0A7B4-E787-F19A-3CD5-BE182D915757}"/>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0883769D-BA80-8957-04A4-3923DA5ED826}"/>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29</a:t>
            </a:fld>
            <a:endParaRPr spc="-25"/>
          </a:p>
        </p:txBody>
      </p:sp>
      <p:sp>
        <p:nvSpPr>
          <p:cNvPr id="3" name="Rectangle 2">
            <a:extLst>
              <a:ext uri="{FF2B5EF4-FFF2-40B4-BE49-F238E27FC236}">
                <a16:creationId xmlns:a16="http://schemas.microsoft.com/office/drawing/2014/main" id="{73DF3A61-A306-5178-4F78-D34E4049B8DA}"/>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06700079-D2B2-BACE-86A0-DE4FE6410D7F}"/>
              </a:ext>
            </a:extLst>
          </p:cNvPr>
          <p:cNvSpPr txBox="1"/>
          <p:nvPr/>
        </p:nvSpPr>
        <p:spPr>
          <a:xfrm>
            <a:off x="302534" y="1713225"/>
            <a:ext cx="6422894" cy="4605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3075"/>
              </a:lnSpc>
            </a:pPr>
            <a:r>
              <a:rPr lang="en-US" sz="2400" b="1">
                <a:solidFill>
                  <a:srgbClr val="000000"/>
                </a:solidFill>
                <a:latin typeface="Arial"/>
                <a:cs typeface="Arial"/>
              </a:rPr>
              <a:t>Customer Satisfaction Rate- </a:t>
            </a:r>
            <a:r>
              <a:rPr lang="en-US" sz="2400" b="1">
                <a:solidFill>
                  <a:srgbClr val="973835"/>
                </a:solidFill>
                <a:latin typeface="Arial"/>
                <a:cs typeface="Arial"/>
              </a:rPr>
              <a:t>80%</a:t>
            </a:r>
            <a:r>
              <a:rPr lang="en-US" sz="2400" b="1">
                <a:solidFill>
                  <a:srgbClr val="000000"/>
                </a:solidFill>
                <a:latin typeface="Arial"/>
                <a:cs typeface="Arial"/>
              </a:rPr>
              <a:t>​</a:t>
            </a:r>
            <a:endParaRPr lang="en-US"/>
          </a:p>
        </p:txBody>
      </p:sp>
      <p:sp>
        <p:nvSpPr>
          <p:cNvPr id="5" name="TextBox 4">
            <a:extLst>
              <a:ext uri="{FF2B5EF4-FFF2-40B4-BE49-F238E27FC236}">
                <a16:creationId xmlns:a16="http://schemas.microsoft.com/office/drawing/2014/main" id="{9DAD76F5-A11D-89C7-CC18-77515E8DC3D5}"/>
              </a:ext>
            </a:extLst>
          </p:cNvPr>
          <p:cNvSpPr txBox="1"/>
          <p:nvPr/>
        </p:nvSpPr>
        <p:spPr>
          <a:xfrm>
            <a:off x="441903" y="2302996"/>
            <a:ext cx="84301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a:solidFill>
                  <a:srgbClr val="000000"/>
                </a:solidFill>
                <a:latin typeface="Arial"/>
                <a:cs typeface="Arial"/>
              </a:rPr>
              <a:t>Who will conduct the participants' surveys in the Pre-ETS program?</a:t>
            </a:r>
          </a:p>
          <a:p>
            <a:pPr marL="342900" indent="-342900" algn="l">
              <a:buAutoNum type="arabicPeriod"/>
            </a:pPr>
            <a:endParaRPr lang="en-US">
              <a:solidFill>
                <a:srgbClr val="000000"/>
              </a:solidFill>
              <a:latin typeface="Arial"/>
              <a:cs typeface="Arial"/>
            </a:endParaRPr>
          </a:p>
          <a:p>
            <a:pPr marL="342900" indent="-342900" algn="l">
              <a:buAutoNum type="arabicPeriod"/>
            </a:pPr>
            <a:endParaRPr lang="en-US">
              <a:solidFill>
                <a:srgbClr val="000000"/>
              </a:solidFill>
              <a:latin typeface="Arial"/>
              <a:cs typeface="Arial"/>
            </a:endParaRPr>
          </a:p>
          <a:p>
            <a:pPr algn="l"/>
            <a:r>
              <a:rPr lang="en-US" b="1">
                <a:solidFill>
                  <a:srgbClr val="000000"/>
                </a:solidFill>
                <a:latin typeface="Arial"/>
                <a:cs typeface="Arial"/>
              </a:rPr>
              <a:t>Answer:</a:t>
            </a:r>
          </a:p>
          <a:p>
            <a:pPr algn="l"/>
            <a:r>
              <a:rPr lang="en-US">
                <a:solidFill>
                  <a:srgbClr val="000000"/>
                </a:solidFill>
                <a:latin typeface="Arial"/>
                <a:cs typeface="Arial"/>
              </a:rPr>
              <a:t>Surveys will be shared with Clients, and school system staff in the area of service. It will either be sent by the Transition Liaison or PRS.</a:t>
            </a:r>
            <a:endParaRPr lang="en-US"/>
          </a:p>
          <a:p>
            <a:pPr algn="l"/>
            <a:endParaRPr lang="en-US" b="1">
              <a:solidFill>
                <a:srgbClr val="000000"/>
              </a:solidFill>
              <a:latin typeface="Arial"/>
              <a:cs typeface="Arial"/>
            </a:endParaRPr>
          </a:p>
        </p:txBody>
      </p:sp>
    </p:spTree>
    <p:extLst>
      <p:ext uri="{BB962C8B-B14F-4D97-AF65-F5344CB8AC3E}">
        <p14:creationId xmlns:p14="http://schemas.microsoft.com/office/powerpoint/2010/main" val="4106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336D-468A-9FE2-BE11-35AA23C5479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AFB23E6-F8AE-A868-D5B1-4A9AA96F5130}"/>
              </a:ext>
            </a:extLst>
          </p:cNvPr>
          <p:cNvPicPr/>
          <p:nvPr/>
        </p:nvPicPr>
        <p:blipFill>
          <a:blip r:embed="rId2" cstate="print"/>
          <a:stretch>
            <a:fillRect/>
          </a:stretch>
        </p:blipFill>
        <p:spPr>
          <a:xfrm>
            <a:off x="0" y="2"/>
            <a:ext cx="9144000" cy="6857997"/>
          </a:xfrm>
          <a:prstGeom prst="rect">
            <a:avLst/>
          </a:prstGeom>
        </p:spPr>
      </p:pic>
      <p:sp>
        <p:nvSpPr>
          <p:cNvPr id="7" name="Subtitle 2">
            <a:extLst>
              <a:ext uri="{FF2B5EF4-FFF2-40B4-BE49-F238E27FC236}">
                <a16:creationId xmlns:a16="http://schemas.microsoft.com/office/drawing/2014/main" id="{EDD27FBC-3E44-A87B-9C1A-780B12084797}"/>
              </a:ext>
            </a:extLst>
          </p:cNvPr>
          <p:cNvSpPr txBox="1">
            <a:spLocks/>
          </p:cNvSpPr>
          <p:nvPr/>
        </p:nvSpPr>
        <p:spPr>
          <a:xfrm>
            <a:off x="227749" y="874096"/>
            <a:ext cx="6858000" cy="1951352"/>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a:latin typeface="Arial"/>
                <a:cs typeface="Arial"/>
              </a:rPr>
              <a:t>September 9, 2025</a:t>
            </a:r>
          </a:p>
          <a:p>
            <a:endParaRPr lang="en-US" sz="2000" b="1">
              <a:latin typeface="Arial" panose="020B0604020202020204" pitchFamily="34" charset="0"/>
              <a:cs typeface="Arial" panose="020B0604020202020204" pitchFamily="34" charset="0"/>
            </a:endParaRPr>
          </a:p>
          <a:p>
            <a:r>
              <a:rPr lang="en-US" sz="2000" b="1">
                <a:latin typeface="Arial"/>
                <a:cs typeface="Arial"/>
              </a:rPr>
              <a:t>Client Services Updates</a:t>
            </a:r>
          </a:p>
          <a:p>
            <a:endParaRPr lang="en-US" sz="1400">
              <a:latin typeface="Arial" panose="020B0604020202020204" pitchFamily="34" charset="0"/>
              <a:cs typeface="Arial" panose="020B0604020202020204" pitchFamily="34" charset="0"/>
            </a:endParaRPr>
          </a:p>
          <a:p>
            <a:r>
              <a:rPr lang="en-US" sz="1400">
                <a:latin typeface="Arial"/>
                <a:cs typeface="Arial"/>
              </a:rPr>
              <a:t>Matthew Salmon, Assistant Director of Client Services</a:t>
            </a:r>
          </a:p>
          <a:p>
            <a:r>
              <a:rPr lang="en-US" sz="1400">
                <a:latin typeface="Arial"/>
                <a:cs typeface="Arial"/>
                <a:hlinkClick r:id="rId3"/>
              </a:rPr>
              <a:t>Matthew.salmon@gvs.ga.gov</a:t>
            </a:r>
            <a:r>
              <a:rPr lang="en-US" sz="1400">
                <a:latin typeface="Arial"/>
                <a:cs typeface="Arial"/>
              </a:rPr>
              <a:t> </a:t>
            </a:r>
            <a:endParaRPr lang="en-US" sz="1400">
              <a:latin typeface="Arial" panose="020B0604020202020204" pitchFamily="34" charset="0"/>
              <a:cs typeface="Arial" panose="020B0604020202020204" pitchFamily="34" charset="0"/>
            </a:endParaRPr>
          </a:p>
          <a:p>
            <a:endParaRPr lang="en-US"/>
          </a:p>
        </p:txBody>
      </p:sp>
      <p:sp>
        <p:nvSpPr>
          <p:cNvPr id="8" name="Title 1">
            <a:extLst>
              <a:ext uri="{FF2B5EF4-FFF2-40B4-BE49-F238E27FC236}">
                <a16:creationId xmlns:a16="http://schemas.microsoft.com/office/drawing/2014/main" id="{D6353F8D-B740-F599-1116-AC11BF12C3C2}"/>
              </a:ext>
            </a:extLst>
          </p:cNvPr>
          <p:cNvSpPr txBox="1">
            <a:spLocks/>
          </p:cNvSpPr>
          <p:nvPr/>
        </p:nvSpPr>
        <p:spPr>
          <a:xfrm>
            <a:off x="227749" y="138023"/>
            <a:ext cx="7772400" cy="910656"/>
          </a:xfrm>
          <a:prstGeom prst="rect">
            <a:avLst/>
          </a:prstGeom>
        </p:spPr>
        <p:txBody>
          <a:bodyPr wrap="square" lIns="0" tIns="0" rIns="0" bIns="0">
            <a:spAutoFit/>
          </a:bodyPr>
          <a:lstStyle>
            <a:lvl1pPr>
              <a:defRPr sz="2800" b="0" i="0">
                <a:solidFill>
                  <a:schemeClr val="tx1"/>
                </a:solidFill>
                <a:latin typeface="Arial"/>
                <a:ea typeface="+mj-ea"/>
                <a:cs typeface="Arial"/>
              </a:defRPr>
            </a:lvl1pPr>
          </a:lstStyle>
          <a:p>
            <a:r>
              <a:rPr lang="en-US"/>
              <a:t>Georgia Vocational Rehabilitation Agency</a:t>
            </a:r>
          </a:p>
        </p:txBody>
      </p:sp>
    </p:spTree>
    <p:extLst>
      <p:ext uri="{BB962C8B-B14F-4D97-AF65-F5344CB8AC3E}">
        <p14:creationId xmlns:p14="http://schemas.microsoft.com/office/powerpoint/2010/main" val="251878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62BC1-94B2-14BD-B5C8-AFE85C84D07C}"/>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6463018-E2C4-F106-5BCC-5DC1EA2E0EDB}"/>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30</a:t>
            </a:fld>
            <a:endParaRPr spc="-25"/>
          </a:p>
        </p:txBody>
      </p:sp>
      <p:sp>
        <p:nvSpPr>
          <p:cNvPr id="3" name="Rectangle 2">
            <a:extLst>
              <a:ext uri="{FF2B5EF4-FFF2-40B4-BE49-F238E27FC236}">
                <a16:creationId xmlns:a16="http://schemas.microsoft.com/office/drawing/2014/main" id="{B2320D81-94A5-9823-E717-DBB7487A5DC2}"/>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1EF73FAC-0E8E-0B13-96C4-8DC18B8C0B99}"/>
              </a:ext>
            </a:extLst>
          </p:cNvPr>
          <p:cNvSpPr txBox="1"/>
          <p:nvPr/>
        </p:nvSpPr>
        <p:spPr>
          <a:xfrm>
            <a:off x="302534" y="1849196"/>
            <a:ext cx="7493660" cy="4605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3075"/>
              </a:lnSpc>
            </a:pPr>
            <a:r>
              <a:rPr lang="en-US" sz="2400" b="1">
                <a:latin typeface="Arial"/>
                <a:cs typeface="Arial"/>
              </a:rPr>
              <a:t>Service Delivery Timeliness: </a:t>
            </a:r>
            <a:r>
              <a:rPr lang="en-US" sz="2400" b="1">
                <a:solidFill>
                  <a:srgbClr val="8064A2"/>
                </a:solidFill>
                <a:latin typeface="Arial"/>
                <a:cs typeface="Arial"/>
              </a:rPr>
              <a:t>90% </a:t>
            </a:r>
            <a:r>
              <a:rPr lang="en-US" sz="2400" b="1">
                <a:latin typeface="Arial"/>
                <a:cs typeface="Arial"/>
              </a:rPr>
              <a:t>​</a:t>
            </a:r>
          </a:p>
        </p:txBody>
      </p:sp>
      <p:sp>
        <p:nvSpPr>
          <p:cNvPr id="5" name="TextBox 4">
            <a:extLst>
              <a:ext uri="{FF2B5EF4-FFF2-40B4-BE49-F238E27FC236}">
                <a16:creationId xmlns:a16="http://schemas.microsoft.com/office/drawing/2014/main" id="{8852828E-A218-C602-7BE0-A28B693FB649}"/>
              </a:ext>
            </a:extLst>
          </p:cNvPr>
          <p:cNvSpPr txBox="1"/>
          <p:nvPr/>
        </p:nvSpPr>
        <p:spPr>
          <a:xfrm>
            <a:off x="475896" y="2498453"/>
            <a:ext cx="8447152"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a:t>Will a provider be penalized for this 'refer-early-and-often' effort, but the student not be served within 15 days?</a:t>
            </a:r>
          </a:p>
          <a:p>
            <a:pPr marL="342900" indent="-342900" algn="l">
              <a:buAutoNum type="arabicPeriod"/>
            </a:pPr>
            <a:endParaRPr lang="en-US"/>
          </a:p>
          <a:p>
            <a:pPr algn="l"/>
            <a:r>
              <a:rPr lang="en-US" b="1"/>
              <a:t>Answer:</a:t>
            </a:r>
            <a:r>
              <a:rPr lang="en-US"/>
              <a:t> </a:t>
            </a:r>
          </a:p>
          <a:p>
            <a:pPr algn="l"/>
            <a:r>
              <a:rPr lang="en-US" sz="1400">
                <a:latin typeface="Arial"/>
                <a:cs typeface="Arial"/>
              </a:rPr>
              <a:t>This metric doesn’t impact our Pre-ETS only providers, as we already have a well-established practice for authorization requests and the 4x4x4 rule. Also, when we say referral, we don't mean referral to GVRA, we are referencing referral for a specific service. There are some other variables that we are looking into related to this particular benchmark. </a:t>
            </a:r>
          </a:p>
          <a:p>
            <a:pPr algn="l"/>
            <a:endParaRPr lang="en-US"/>
          </a:p>
        </p:txBody>
      </p:sp>
    </p:spTree>
    <p:extLst>
      <p:ext uri="{BB962C8B-B14F-4D97-AF65-F5344CB8AC3E}">
        <p14:creationId xmlns:p14="http://schemas.microsoft.com/office/powerpoint/2010/main" val="104721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AD9D-6899-53A0-4D67-C2A56C6BE686}"/>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EDA38578-FA11-9CD8-EB91-358AFFD53EB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31</a:t>
            </a:fld>
            <a:endParaRPr spc="-25"/>
          </a:p>
        </p:txBody>
      </p:sp>
      <p:sp>
        <p:nvSpPr>
          <p:cNvPr id="3" name="Rectangle 2">
            <a:extLst>
              <a:ext uri="{FF2B5EF4-FFF2-40B4-BE49-F238E27FC236}">
                <a16:creationId xmlns:a16="http://schemas.microsoft.com/office/drawing/2014/main" id="{BD05C340-A16C-58AC-842B-C008B860818E}"/>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B7F2901B-A95C-1113-EC39-A544D8DC54B1}"/>
              </a:ext>
            </a:extLst>
          </p:cNvPr>
          <p:cNvSpPr txBox="1"/>
          <p:nvPr/>
        </p:nvSpPr>
        <p:spPr>
          <a:xfrm>
            <a:off x="302534" y="1866192"/>
            <a:ext cx="597249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latin typeface="Arial"/>
                <a:cs typeface="Arial"/>
              </a:rPr>
              <a:t>PTS cases transition to VR Cases- </a:t>
            </a:r>
            <a:r>
              <a:rPr lang="en-US" sz="2400" b="1">
                <a:solidFill>
                  <a:schemeClr val="accent5">
                    <a:lumMod val="76000"/>
                  </a:schemeClr>
                </a:solidFill>
                <a:latin typeface="Arial"/>
                <a:cs typeface="Arial"/>
              </a:rPr>
              <a:t>50%</a:t>
            </a:r>
            <a:endParaRPr lang="en-US" sz="2400">
              <a:solidFill>
                <a:schemeClr val="accent5">
                  <a:lumMod val="76000"/>
                </a:schemeClr>
              </a:solidFill>
            </a:endParaRPr>
          </a:p>
        </p:txBody>
      </p:sp>
      <p:sp>
        <p:nvSpPr>
          <p:cNvPr id="5" name="TextBox 4">
            <a:extLst>
              <a:ext uri="{FF2B5EF4-FFF2-40B4-BE49-F238E27FC236}">
                <a16:creationId xmlns:a16="http://schemas.microsoft.com/office/drawing/2014/main" id="{D02D4E61-919B-663B-8393-27137E56E8A1}"/>
              </a:ext>
            </a:extLst>
          </p:cNvPr>
          <p:cNvSpPr txBox="1"/>
          <p:nvPr/>
        </p:nvSpPr>
        <p:spPr>
          <a:xfrm>
            <a:off x="322929" y="2396475"/>
            <a:ext cx="851513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1.How will a pre-ETS provider be held accountable for 50% of PTS cases being moved to VR cases when this is a VR responsibility? </a:t>
            </a:r>
          </a:p>
          <a:p>
            <a:pPr algn="l"/>
            <a:endParaRPr lang="en-US">
              <a:solidFill>
                <a:srgbClr val="000000"/>
              </a:solidFill>
            </a:endParaRPr>
          </a:p>
          <a:p>
            <a:pPr algn="l"/>
            <a:r>
              <a:rPr lang="en-US" b="1">
                <a:solidFill>
                  <a:srgbClr val="000000"/>
                </a:solidFill>
              </a:rPr>
              <a:t>Answer: </a:t>
            </a:r>
          </a:p>
          <a:p>
            <a:pPr algn="l"/>
            <a:r>
              <a:rPr lang="en-US">
                <a:solidFill>
                  <a:srgbClr val="000000"/>
                </a:solidFill>
                <a:latin typeface="Arial"/>
                <a:cs typeface="Arial"/>
              </a:rPr>
              <a:t>Yes, it is GVRA's responsibility &amp; goal to move PTS cases to VR Cases, but through the provider service model, it is our providers who introduce PTS students to the VR system. A provider will be acknowledged for supporting GVRA's goal when students they served in high school transition to a VR case. </a:t>
            </a:r>
            <a:endParaRPr lang="en-US">
              <a:latin typeface="Arial"/>
              <a:cs typeface="Arial"/>
            </a:endParaRPr>
          </a:p>
          <a:p>
            <a:pPr algn="l"/>
            <a:endParaRPr lang="en-US" b="1">
              <a:solidFill>
                <a:srgbClr val="000000"/>
              </a:solidFill>
            </a:endParaRPr>
          </a:p>
          <a:p>
            <a:pPr algn="l"/>
            <a:endParaRPr lang="en-US">
              <a:solidFill>
                <a:srgbClr val="000000"/>
              </a:solidFill>
            </a:endParaRPr>
          </a:p>
        </p:txBody>
      </p:sp>
    </p:spTree>
    <p:extLst>
      <p:ext uri="{BB962C8B-B14F-4D97-AF65-F5344CB8AC3E}">
        <p14:creationId xmlns:p14="http://schemas.microsoft.com/office/powerpoint/2010/main" val="2012689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3FCC3-C03A-A0EC-661D-899E9DB923AE}"/>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D3DAC81A-E2CE-D005-A702-971BF9F359CE}"/>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32</a:t>
            </a:fld>
            <a:endParaRPr spc="-25"/>
          </a:p>
        </p:txBody>
      </p:sp>
      <p:sp>
        <p:nvSpPr>
          <p:cNvPr id="3" name="Rectangle 2">
            <a:extLst>
              <a:ext uri="{FF2B5EF4-FFF2-40B4-BE49-F238E27FC236}">
                <a16:creationId xmlns:a16="http://schemas.microsoft.com/office/drawing/2014/main" id="{86A045AE-6E1C-AA77-393B-C85349CA00A6}"/>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E3D9CEB3-CC30-DABC-1C68-B97010C46F5E}"/>
              </a:ext>
            </a:extLst>
          </p:cNvPr>
          <p:cNvSpPr txBox="1"/>
          <p:nvPr/>
        </p:nvSpPr>
        <p:spPr>
          <a:xfrm>
            <a:off x="302534" y="1713225"/>
            <a:ext cx="85389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latin typeface="Arial"/>
                <a:cs typeface="Arial"/>
              </a:rPr>
              <a:t>Participants obtain an industry recognized certification or credential- </a:t>
            </a:r>
            <a:r>
              <a:rPr lang="en-US" sz="2400" b="1">
                <a:solidFill>
                  <a:schemeClr val="accent6">
                    <a:lumMod val="49000"/>
                  </a:schemeClr>
                </a:solidFill>
                <a:latin typeface="Arial"/>
                <a:cs typeface="Arial"/>
              </a:rPr>
              <a:t>85%</a:t>
            </a:r>
            <a:endParaRPr lang="en-US" b="1">
              <a:solidFill>
                <a:schemeClr val="accent6">
                  <a:lumMod val="49000"/>
                </a:schemeClr>
              </a:solidFill>
            </a:endParaRPr>
          </a:p>
        </p:txBody>
      </p:sp>
      <p:sp>
        <p:nvSpPr>
          <p:cNvPr id="5" name="TextBox 4">
            <a:extLst>
              <a:ext uri="{FF2B5EF4-FFF2-40B4-BE49-F238E27FC236}">
                <a16:creationId xmlns:a16="http://schemas.microsoft.com/office/drawing/2014/main" id="{2BBA8A88-5CBC-9D4C-9DD8-43D0F9C7220D}"/>
              </a:ext>
            </a:extLst>
          </p:cNvPr>
          <p:cNvSpPr txBox="1"/>
          <p:nvPr/>
        </p:nvSpPr>
        <p:spPr>
          <a:xfrm>
            <a:off x="416409" y="2719404"/>
            <a:ext cx="84386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buAutoNum type="arabicPeriod"/>
            </a:pPr>
            <a:r>
              <a:rPr lang="en-US"/>
              <a:t>As a Pre-ETS provider, would have no way to complete this task, as we are exposure to employment skills only. Could you elaborate on what you are looking for here with this benchmark?</a:t>
            </a:r>
          </a:p>
          <a:p>
            <a:pPr algn="l"/>
            <a:endParaRPr lang="en-US"/>
          </a:p>
          <a:p>
            <a:pPr marL="342900" indent="-342900" algn="l">
              <a:buAutoNum type="arabicPeriod"/>
            </a:pPr>
            <a:endParaRPr lang="en-US"/>
          </a:p>
          <a:p>
            <a:pPr algn="l"/>
            <a:r>
              <a:rPr lang="en-US" b="1"/>
              <a:t>Answer: </a:t>
            </a:r>
          </a:p>
          <a:p>
            <a:pPr algn="l"/>
            <a:r>
              <a:rPr lang="en-US">
                <a:latin typeface="Arial"/>
                <a:cs typeface="Arial"/>
              </a:rPr>
              <a:t>This metric is not for Pre-ETS providers, it is only for providers that GVRA has approved a specific training program under employment skills training. We are also looking into this metric to align with our WIOA partners. </a:t>
            </a:r>
          </a:p>
          <a:p>
            <a:pPr marL="342900" indent="-342900" algn="l">
              <a:buAutoNum type="arabicPeriod"/>
            </a:pPr>
            <a:endParaRPr lang="en-US"/>
          </a:p>
        </p:txBody>
      </p:sp>
    </p:spTree>
    <p:extLst>
      <p:ext uri="{BB962C8B-B14F-4D97-AF65-F5344CB8AC3E}">
        <p14:creationId xmlns:p14="http://schemas.microsoft.com/office/powerpoint/2010/main" val="105437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B863-6A57-D351-96F6-6ECD4FE582DD}"/>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849CD982-3EBF-ED10-0668-DD0B77B5755E}"/>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33</a:t>
            </a:fld>
            <a:endParaRPr spc="-25"/>
          </a:p>
        </p:txBody>
      </p:sp>
      <p:sp>
        <p:nvSpPr>
          <p:cNvPr id="3" name="Rectangle 2">
            <a:extLst>
              <a:ext uri="{FF2B5EF4-FFF2-40B4-BE49-F238E27FC236}">
                <a16:creationId xmlns:a16="http://schemas.microsoft.com/office/drawing/2014/main" id="{5287FA71-ADDA-E166-C083-7401FB1B38A5}"/>
              </a:ext>
            </a:extLst>
          </p:cNvPr>
          <p:cNvSpPr/>
          <p:nvPr/>
        </p:nvSpPr>
        <p:spPr>
          <a:xfrm>
            <a:off x="304796" y="304800"/>
            <a:ext cx="8534401" cy="11590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tx1"/>
                </a:solidFill>
                <a:latin typeface="Arial"/>
                <a:cs typeface="Arial"/>
              </a:rPr>
              <a:t>Georgia Vocational Rehabilitation Agency</a:t>
            </a:r>
            <a:br>
              <a:rPr lang="en-US" sz="3200">
                <a:latin typeface="Arial"/>
              </a:rPr>
            </a:br>
            <a:r>
              <a:rPr lang="en-US" sz="2800" spc="-20">
                <a:solidFill>
                  <a:schemeClr val="tx1"/>
                </a:solidFill>
                <a:latin typeface="Arial"/>
                <a:cs typeface="Arial"/>
              </a:rPr>
              <a:t>KPIs Providers FAQs</a:t>
            </a:r>
            <a:endParaRPr lang="en-US" sz="2800">
              <a:solidFill>
                <a:schemeClr val="tx1"/>
              </a:solidFill>
              <a:latin typeface="Arial"/>
              <a:cs typeface="Arial"/>
            </a:endParaRPr>
          </a:p>
        </p:txBody>
      </p:sp>
      <p:sp>
        <p:nvSpPr>
          <p:cNvPr id="2" name="TextBox 1">
            <a:extLst>
              <a:ext uri="{FF2B5EF4-FFF2-40B4-BE49-F238E27FC236}">
                <a16:creationId xmlns:a16="http://schemas.microsoft.com/office/drawing/2014/main" id="{F2FE4D17-7624-B871-C43D-7F42A28BE5A0}"/>
              </a:ext>
            </a:extLst>
          </p:cNvPr>
          <p:cNvSpPr txBox="1"/>
          <p:nvPr/>
        </p:nvSpPr>
        <p:spPr>
          <a:xfrm>
            <a:off x="430006" y="1713226"/>
            <a:ext cx="84114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latin typeface="Arial"/>
              <a:cs typeface="Arial"/>
            </a:endParaRPr>
          </a:p>
          <a:p>
            <a:pPr marL="342900" indent="-342900">
              <a:buAutoNum type="arabicPeriod"/>
            </a:pPr>
            <a:endParaRPr lang="en-US" b="1">
              <a:latin typeface="Arial"/>
              <a:cs typeface="Arial"/>
            </a:endParaRPr>
          </a:p>
          <a:p>
            <a:pPr marL="342900" indent="-342900">
              <a:buAutoNum type="arabicPeriod"/>
            </a:pPr>
            <a:endParaRPr lang="en-US">
              <a:latin typeface="Arial"/>
              <a:cs typeface="Arial"/>
            </a:endParaRPr>
          </a:p>
          <a:p>
            <a:pPr marL="342900" indent="-342900">
              <a:buAutoNum type="arabicPeriod"/>
            </a:pPr>
            <a:endParaRPr lang="en-US">
              <a:solidFill>
                <a:srgbClr val="000000"/>
              </a:solidFill>
              <a:latin typeface="Arial"/>
              <a:cs typeface="Arial"/>
            </a:endParaRPr>
          </a:p>
        </p:txBody>
      </p:sp>
      <p:sp>
        <p:nvSpPr>
          <p:cNvPr id="5" name="TextBox 4">
            <a:extLst>
              <a:ext uri="{FF2B5EF4-FFF2-40B4-BE49-F238E27FC236}">
                <a16:creationId xmlns:a16="http://schemas.microsoft.com/office/drawing/2014/main" id="{FB30ADFF-2D6C-49D6-5AC4-7A86A10070A6}"/>
              </a:ext>
            </a:extLst>
          </p:cNvPr>
          <p:cNvSpPr txBox="1"/>
          <p:nvPr/>
        </p:nvSpPr>
        <p:spPr>
          <a:xfrm>
            <a:off x="314431" y="1844096"/>
            <a:ext cx="8515137"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000000"/>
                </a:solidFill>
                <a:latin typeface="Arial"/>
                <a:cs typeface="Arial"/>
              </a:rPr>
              <a:t>Will providers receive a performance report based on each KPI (quarterly, annually)? </a:t>
            </a:r>
            <a:endParaRPr lang="en-US">
              <a:solidFill>
                <a:srgbClr val="000000"/>
              </a:solidFill>
            </a:endParaRPr>
          </a:p>
          <a:p>
            <a:pPr algn="l"/>
            <a:endParaRPr lang="en-US" sz="2000">
              <a:solidFill>
                <a:srgbClr val="000000"/>
              </a:solidFill>
              <a:latin typeface="Arial"/>
              <a:cs typeface="Arial"/>
            </a:endParaRPr>
          </a:p>
          <a:p>
            <a:pPr algn="l"/>
            <a:r>
              <a:rPr lang="en-US" sz="2000">
                <a:solidFill>
                  <a:srgbClr val="000000"/>
                </a:solidFill>
                <a:latin typeface="Arial"/>
                <a:cs typeface="Arial"/>
              </a:rPr>
              <a:t>Yes, the Provider relations team is working with the data team to develop a quarterly report for providers. You also can check in with your assigned PRS team any time to gauge where you are. </a:t>
            </a:r>
            <a:endParaRPr lang="en-US"/>
          </a:p>
          <a:p>
            <a:pPr algn="l"/>
            <a:endParaRPr lang="en-US" b="1">
              <a:solidFill>
                <a:srgbClr val="000000"/>
              </a:solidFill>
              <a:latin typeface="Arial"/>
              <a:cs typeface="Arial"/>
            </a:endParaRPr>
          </a:p>
          <a:p>
            <a:pPr algn="l"/>
            <a:endParaRPr lang="en-US">
              <a:solidFill>
                <a:srgbClr val="000000"/>
              </a:solidFill>
            </a:endParaRPr>
          </a:p>
        </p:txBody>
      </p:sp>
    </p:spTree>
    <p:extLst>
      <p:ext uri="{BB962C8B-B14F-4D97-AF65-F5344CB8AC3E}">
        <p14:creationId xmlns:p14="http://schemas.microsoft.com/office/powerpoint/2010/main" val="1105030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8240-4055-B274-9FFD-E2CD211AC77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9EE9C513-CEAE-2FBE-6E96-E44B31D9531E}"/>
              </a:ext>
            </a:extLst>
          </p:cNvPr>
          <p:cNvPicPr/>
          <p:nvPr/>
        </p:nvPicPr>
        <p:blipFill>
          <a:blip r:embed="rId2" cstate="print"/>
          <a:stretch>
            <a:fillRect/>
          </a:stretch>
        </p:blipFill>
        <p:spPr>
          <a:xfrm>
            <a:off x="0" y="2"/>
            <a:ext cx="9144000" cy="6857997"/>
          </a:xfrm>
          <a:prstGeom prst="rect">
            <a:avLst/>
          </a:prstGeom>
        </p:spPr>
      </p:pic>
      <p:sp>
        <p:nvSpPr>
          <p:cNvPr id="3" name="object 3">
            <a:extLst>
              <a:ext uri="{FF2B5EF4-FFF2-40B4-BE49-F238E27FC236}">
                <a16:creationId xmlns:a16="http://schemas.microsoft.com/office/drawing/2014/main" id="{11CD4EF5-04A6-BA76-669A-DD508E211937}"/>
              </a:ext>
            </a:extLst>
          </p:cNvPr>
          <p:cNvSpPr txBox="1"/>
          <p:nvPr/>
        </p:nvSpPr>
        <p:spPr>
          <a:xfrm>
            <a:off x="154330" y="1119377"/>
            <a:ext cx="2128475" cy="228909"/>
          </a:xfrm>
          <a:prstGeom prst="rect">
            <a:avLst/>
          </a:prstGeom>
        </p:spPr>
        <p:txBody>
          <a:bodyPr vert="horz" wrap="square" lIns="0" tIns="13335" rIns="0" bIns="0" rtlCol="0" anchor="t">
            <a:spAutoFit/>
          </a:bodyPr>
          <a:lstStyle/>
          <a:p>
            <a:pPr marL="12700">
              <a:spcBef>
                <a:spcPts val="105"/>
              </a:spcBef>
            </a:pPr>
            <a:r>
              <a:rPr lang="en-US" sz="1400" spc="-40">
                <a:latin typeface="Arial"/>
                <a:cs typeface="Arial"/>
              </a:rPr>
              <a:t>September 9</a:t>
            </a:r>
            <a:r>
              <a:rPr lang="en-US" sz="1400">
                <a:latin typeface="Arial"/>
                <a:cs typeface="Arial"/>
              </a:rPr>
              <a:t>,</a:t>
            </a:r>
            <a:r>
              <a:rPr lang="en-US" sz="1400" spc="-15">
                <a:latin typeface="Arial"/>
                <a:cs typeface="Arial"/>
              </a:rPr>
              <a:t> </a:t>
            </a:r>
            <a:r>
              <a:rPr lang="en-US" sz="1400" spc="-20">
                <a:latin typeface="Arial"/>
                <a:cs typeface="Arial"/>
              </a:rPr>
              <a:t>2025</a:t>
            </a:r>
            <a:endParaRPr sz="1400">
              <a:latin typeface="Arial"/>
              <a:cs typeface="Arial"/>
            </a:endParaRPr>
          </a:p>
        </p:txBody>
      </p:sp>
      <p:sp>
        <p:nvSpPr>
          <p:cNvPr id="4" name="object 4">
            <a:extLst>
              <a:ext uri="{FF2B5EF4-FFF2-40B4-BE49-F238E27FC236}">
                <a16:creationId xmlns:a16="http://schemas.microsoft.com/office/drawing/2014/main" id="{CA8112AE-AC99-ECC8-328C-BB7398EFDAAF}"/>
              </a:ext>
            </a:extLst>
          </p:cNvPr>
          <p:cNvSpPr txBox="1">
            <a:spLocks noGrp="1"/>
          </p:cNvSpPr>
          <p:nvPr>
            <p:ph type="title"/>
          </p:nvPr>
        </p:nvSpPr>
        <p:spPr>
          <a:xfrm>
            <a:off x="154330" y="1511853"/>
            <a:ext cx="4296410" cy="1078372"/>
          </a:xfrm>
          <a:prstGeom prst="rect">
            <a:avLst/>
          </a:prstGeom>
        </p:spPr>
        <p:txBody>
          <a:bodyPr vert="horz" wrap="square" lIns="0" tIns="166370" rIns="0" bIns="0" rtlCol="0">
            <a:spAutoFit/>
          </a:bodyPr>
          <a:lstStyle/>
          <a:p>
            <a:pPr marL="12700">
              <a:lnSpc>
                <a:spcPct val="100000"/>
              </a:lnSpc>
              <a:spcBef>
                <a:spcPts val="1310"/>
              </a:spcBef>
            </a:pPr>
            <a:r>
              <a:rPr lang="en-US" sz="2000" b="1" spc="-55"/>
              <a:t>Wrap-up</a:t>
            </a:r>
            <a:endParaRPr sz="2000">
              <a:latin typeface="Arial"/>
              <a:cs typeface="Arial"/>
            </a:endParaRPr>
          </a:p>
          <a:p>
            <a:pPr marL="12700" marR="5080">
              <a:lnSpc>
                <a:spcPct val="149300"/>
              </a:lnSpc>
              <a:spcBef>
                <a:spcPts val="25"/>
              </a:spcBef>
            </a:pPr>
            <a:r>
              <a:rPr sz="1400" spc="-10"/>
              <a:t>Jeff</a:t>
            </a:r>
            <a:r>
              <a:rPr sz="1400" spc="-105"/>
              <a:t> </a:t>
            </a:r>
            <a:r>
              <a:rPr sz="1400"/>
              <a:t>Allen, Provider</a:t>
            </a:r>
            <a:r>
              <a:rPr lang="en-US" sz="1400"/>
              <a:t> Relations</a:t>
            </a:r>
            <a:r>
              <a:rPr sz="1400" spc="5"/>
              <a:t> </a:t>
            </a:r>
            <a:r>
              <a:rPr sz="1400" spc="-10"/>
              <a:t>Administrator </a:t>
            </a:r>
            <a:r>
              <a:rPr sz="1400" spc="-10">
                <a:hlinkClick r:id="rId3"/>
              </a:rPr>
              <a:t>Jeff.Allen@gvs.ga.gov</a:t>
            </a:r>
            <a:endParaRPr sz="1400"/>
          </a:p>
        </p:txBody>
      </p:sp>
    </p:spTree>
    <p:extLst>
      <p:ext uri="{BB962C8B-B14F-4D97-AF65-F5344CB8AC3E}">
        <p14:creationId xmlns:p14="http://schemas.microsoft.com/office/powerpoint/2010/main" val="457222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79103-33DD-530B-125C-D61E9D401A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401921-4A19-6EDB-D260-55C3C21D957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fld id="{215CE822-FF63-4CB0-8E05-62C857828281}" type="slidenum">
              <a:rPr lang="en-US" smtClean="0"/>
              <a:pPr defTabSz="342900">
                <a:defRPr/>
              </a:pPr>
              <a:t>35</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8D82D851-1981-BA27-E913-4EFE4121364C}"/>
              </a:ext>
            </a:extLst>
          </p:cNvPr>
          <p:cNvSpPr/>
          <p:nvPr/>
        </p:nvSpPr>
        <p:spPr>
          <a:xfrm>
            <a:off x="304799" y="131270"/>
            <a:ext cx="8305801" cy="10029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Georgia Vocational Rehabilitation Agency</a:t>
            </a:r>
            <a:br>
              <a:rPr lang="en-US" sz="3200">
                <a:solidFill>
                  <a:schemeClr val="tx1"/>
                </a:solidFill>
                <a:latin typeface="Arial" panose="020B0604020202020204" pitchFamily="34" charset="0"/>
                <a:cs typeface="Arial" panose="020B0604020202020204" pitchFamily="34" charset="0"/>
              </a:rPr>
            </a:br>
            <a:endParaRPr lang="en-US" sz="14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57F2C1A-8038-A498-785B-EAC1208ED96A}"/>
              </a:ext>
            </a:extLst>
          </p:cNvPr>
          <p:cNvSpPr txBox="1"/>
          <p:nvPr/>
        </p:nvSpPr>
        <p:spPr>
          <a:xfrm>
            <a:off x="304799" y="1752600"/>
            <a:ext cx="8305801" cy="1107996"/>
          </a:xfrm>
          <a:prstGeom prst="rect">
            <a:avLst/>
          </a:prstGeom>
          <a:noFill/>
        </p:spPr>
        <p:txBody>
          <a:bodyPr wrap="square" lIns="91440" tIns="45720" rIns="91440" bIns="45720" rtlCol="0" anchor="t">
            <a:spAutoFit/>
          </a:bodyPr>
          <a:lstStyle/>
          <a:p>
            <a:r>
              <a:rPr lang="en-US" sz="2400" b="1">
                <a:latin typeface="Arial" panose="020B0604020202020204" pitchFamily="34" charset="0"/>
                <a:cs typeface="Arial" panose="020B0604020202020204" pitchFamily="34" charset="0"/>
              </a:rPr>
              <a:t>Points of Note:</a:t>
            </a:r>
          </a:p>
          <a:p>
            <a:pPr marL="342900" lvl="4" indent="-342900">
              <a:buFont typeface="Arial"/>
              <a:buChar char="•"/>
            </a:pPr>
            <a:r>
              <a:rPr lang="en-US" sz="2400">
                <a:latin typeface="Arial"/>
                <a:cs typeface="Arial"/>
              </a:rPr>
              <a:t> Updates on contract renewals</a:t>
            </a:r>
          </a:p>
          <a:p>
            <a:pPr lvl="3"/>
            <a:r>
              <a:rPr lang="en-US">
                <a:latin typeface="Arial" panose="020B0604020202020204" pitchFamily="34" charset="0"/>
                <a:cs typeface="Arial" panose="020B0604020202020204" pitchFamily="34" charset="0"/>
              </a:rPr>
              <a:t>        </a:t>
            </a:r>
            <a:endParaRPr lang="en-US"/>
          </a:p>
        </p:txBody>
      </p:sp>
    </p:spTree>
    <p:extLst>
      <p:ext uri="{BB962C8B-B14F-4D97-AF65-F5344CB8AC3E}">
        <p14:creationId xmlns:p14="http://schemas.microsoft.com/office/powerpoint/2010/main" val="1279624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B0C9-96E3-1A59-F459-8159C5F9FA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6843DD-64F7-10E9-3C2E-F3DF1712D2D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defRPr/>
            </a:pPr>
            <a:fld id="{215CE822-FF63-4CB0-8E05-62C857828281}" type="slidenum">
              <a:rPr lang="en-US" smtClean="0"/>
              <a:pPr defTabSz="342900">
                <a:defRPr/>
              </a:pPr>
              <a:t>36</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942D2077-E838-F16D-5B9C-BF5573F18F2F}"/>
              </a:ext>
            </a:extLst>
          </p:cNvPr>
          <p:cNvSpPr/>
          <p:nvPr/>
        </p:nvSpPr>
        <p:spPr>
          <a:xfrm>
            <a:off x="304799" y="131270"/>
            <a:ext cx="8305801" cy="10029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tx1"/>
                </a:solidFill>
                <a:latin typeface="Arial" panose="020B0604020202020204" pitchFamily="34" charset="0"/>
                <a:cs typeface="Arial" panose="020B0604020202020204" pitchFamily="34" charset="0"/>
              </a:rPr>
              <a:t>Georgia Vocational Rehabilitation Agency</a:t>
            </a:r>
            <a:br>
              <a:rPr lang="en-US" sz="3200">
                <a:solidFill>
                  <a:schemeClr val="tx1"/>
                </a:solidFill>
                <a:latin typeface="Arial" panose="020B0604020202020204" pitchFamily="34" charset="0"/>
                <a:cs typeface="Arial" panose="020B0604020202020204" pitchFamily="34" charset="0"/>
              </a:rPr>
            </a:br>
            <a:r>
              <a:rPr lang="en-US" sz="2600" spc="-20">
                <a:solidFill>
                  <a:schemeClr val="tx1"/>
                </a:solidFill>
                <a:latin typeface="Arial" panose="020B0604020202020204" pitchFamily="34" charset="0"/>
                <a:cs typeface="Arial" panose="020B0604020202020204" pitchFamily="34" charset="0"/>
              </a:rPr>
              <a:t>Wrap-Up</a:t>
            </a:r>
            <a:endParaRPr lang="en-US" sz="14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F88720-0F19-A030-2C16-643116F7C95D}"/>
              </a:ext>
            </a:extLst>
          </p:cNvPr>
          <p:cNvSpPr txBox="1"/>
          <p:nvPr/>
        </p:nvSpPr>
        <p:spPr>
          <a:xfrm>
            <a:off x="419099" y="2406460"/>
            <a:ext cx="8305801" cy="2677656"/>
          </a:xfrm>
          <a:prstGeom prst="rect">
            <a:avLst/>
          </a:prstGeom>
          <a:noFill/>
        </p:spPr>
        <p:txBody>
          <a:bodyPr wrap="square" rtlCol="0">
            <a:spAutoFit/>
          </a:bodyPr>
          <a:lstStyle/>
          <a:p>
            <a:pPr lvl="3" algn="ctr"/>
            <a:r>
              <a:rPr lang="en-US" sz="2800">
                <a:latin typeface="Arial" panose="020B0604020202020204" pitchFamily="34" charset="0"/>
                <a:cs typeface="Arial" panose="020B0604020202020204" pitchFamily="34" charset="0"/>
              </a:rPr>
              <a:t>BREAKOUT SESSIONS </a:t>
            </a:r>
          </a:p>
          <a:p>
            <a:pPr lvl="3" algn="ctr"/>
            <a:r>
              <a:rPr lang="en-US" sz="2800">
                <a:latin typeface="Arial" panose="020B0604020202020204" pitchFamily="34" charset="0"/>
                <a:cs typeface="Arial" panose="020B0604020202020204" pitchFamily="34" charset="0"/>
              </a:rPr>
              <a:t>1:00pm – 3:00pm</a:t>
            </a:r>
          </a:p>
          <a:p>
            <a:pPr lvl="3" algn="ctr"/>
            <a:endParaRPr lang="en-US" sz="2800">
              <a:latin typeface="Arial" panose="020B0604020202020204" pitchFamily="34" charset="0"/>
              <a:cs typeface="Arial" panose="020B0604020202020204" pitchFamily="34" charset="0"/>
            </a:endParaRPr>
          </a:p>
          <a:p>
            <a:pPr lvl="3" algn="ctr"/>
            <a:r>
              <a:rPr lang="en-US" sz="2800">
                <a:latin typeface="Arial" panose="020B0604020202020204" pitchFamily="34" charset="0"/>
                <a:cs typeface="Arial" panose="020B0604020202020204" pitchFamily="34" charset="0"/>
              </a:rPr>
              <a:t>Links are in your email and will be posted in the chat. Please join the respective breakout session at 1:00pm.</a:t>
            </a:r>
            <a:r>
              <a:rPr lang="en-US">
                <a:latin typeface="Arial" panose="020B0604020202020204" pitchFamily="34" charset="0"/>
                <a:cs typeface="Arial" panose="020B0604020202020204" pitchFamily="34" charset="0"/>
              </a:rPr>
              <a:t>       </a:t>
            </a:r>
            <a:endParaRPr lang="en-US"/>
          </a:p>
        </p:txBody>
      </p:sp>
    </p:spTree>
    <p:extLst>
      <p:ext uri="{BB962C8B-B14F-4D97-AF65-F5344CB8AC3E}">
        <p14:creationId xmlns:p14="http://schemas.microsoft.com/office/powerpoint/2010/main" val="302016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8B78-54BF-3CFB-7997-0A64F4A66AC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4F3CEC6-B85E-46DC-87AF-60BC78179D56}"/>
              </a:ext>
            </a:extLst>
          </p:cNvPr>
          <p:cNvSpPr>
            <a:spLocks noGrp="1"/>
          </p:cNvSpPr>
          <p:nvPr>
            <p:ph type="title"/>
          </p:nvPr>
        </p:nvSpPr>
        <p:spPr>
          <a:xfrm>
            <a:off x="315351" y="216244"/>
            <a:ext cx="8263966" cy="430887"/>
          </a:xfrm>
        </p:spPr>
        <p:txBody>
          <a:bodyPr/>
          <a:lstStyle/>
          <a:p>
            <a:r>
              <a:rPr lang="en-US"/>
              <a:t>Vocational Rehabilitation- Client Services</a:t>
            </a:r>
          </a:p>
        </p:txBody>
      </p:sp>
      <p:sp>
        <p:nvSpPr>
          <p:cNvPr id="4" name="object 4">
            <a:extLst>
              <a:ext uri="{FF2B5EF4-FFF2-40B4-BE49-F238E27FC236}">
                <a16:creationId xmlns:a16="http://schemas.microsoft.com/office/drawing/2014/main" id="{B4BD1387-645E-85F4-3974-565B07D816B7}"/>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4</a:t>
            </a:fld>
            <a:endParaRPr spc="-25"/>
          </a:p>
        </p:txBody>
      </p:sp>
      <p:pic>
        <p:nvPicPr>
          <p:cNvPr id="9" name="Picture 8">
            <a:extLst>
              <a:ext uri="{FF2B5EF4-FFF2-40B4-BE49-F238E27FC236}">
                <a16:creationId xmlns:a16="http://schemas.microsoft.com/office/drawing/2014/main" id="{A83A7838-8B5D-57EB-39AD-F7E23E2FA098}"/>
              </a:ext>
            </a:extLst>
          </p:cNvPr>
          <p:cNvPicPr>
            <a:picLocks noChangeAspect="1"/>
          </p:cNvPicPr>
          <p:nvPr/>
        </p:nvPicPr>
        <p:blipFill>
          <a:blip r:embed="rId2"/>
          <a:stretch>
            <a:fillRect/>
          </a:stretch>
        </p:blipFill>
        <p:spPr>
          <a:xfrm>
            <a:off x="198120" y="820614"/>
            <a:ext cx="8747760" cy="5049669"/>
          </a:xfrm>
          <a:prstGeom prst="rect">
            <a:avLst/>
          </a:prstGeom>
        </p:spPr>
      </p:pic>
    </p:spTree>
    <p:extLst>
      <p:ext uri="{BB962C8B-B14F-4D97-AF65-F5344CB8AC3E}">
        <p14:creationId xmlns:p14="http://schemas.microsoft.com/office/powerpoint/2010/main" val="314822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C0105-9F5B-D051-46C4-B14C6CF628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52674-553B-300A-6A71-A88B8CD1BF6E}"/>
              </a:ext>
            </a:extLst>
          </p:cNvPr>
          <p:cNvSpPr>
            <a:spLocks noGrp="1"/>
          </p:cNvSpPr>
          <p:nvPr>
            <p:ph type="title"/>
          </p:nvPr>
        </p:nvSpPr>
        <p:spPr>
          <a:xfrm>
            <a:off x="304214" y="216244"/>
            <a:ext cx="8263966" cy="430887"/>
          </a:xfrm>
        </p:spPr>
        <p:txBody>
          <a:bodyPr/>
          <a:lstStyle/>
          <a:p>
            <a:r>
              <a:rPr lang="en-US"/>
              <a:t>Vocational Rehabilitation- Office Locations</a:t>
            </a:r>
          </a:p>
        </p:txBody>
      </p:sp>
      <p:sp>
        <p:nvSpPr>
          <p:cNvPr id="5" name="Text Placeholder 4">
            <a:extLst>
              <a:ext uri="{FF2B5EF4-FFF2-40B4-BE49-F238E27FC236}">
                <a16:creationId xmlns:a16="http://schemas.microsoft.com/office/drawing/2014/main" id="{2A7A22B7-F09B-E890-015C-52EC4A85E4E3}"/>
              </a:ext>
            </a:extLst>
          </p:cNvPr>
          <p:cNvSpPr>
            <a:spLocks noGrp="1"/>
          </p:cNvSpPr>
          <p:nvPr>
            <p:ph type="body" idx="1"/>
          </p:nvPr>
        </p:nvSpPr>
        <p:spPr>
          <a:xfrm>
            <a:off x="792430" y="869723"/>
            <a:ext cx="3896802" cy="5416868"/>
          </a:xfrm>
        </p:spPr>
        <p:txBody>
          <a:bodyPr/>
          <a:lstStyle/>
          <a:p>
            <a:pPr marL="342900" indent="-342900">
              <a:buFont typeface="Arial" panose="020B0604020202020204" pitchFamily="34" charset="0"/>
              <a:buChar char="•"/>
            </a:pPr>
            <a:r>
              <a:rPr lang="en-US" sz="1600" u="none">
                <a:solidFill>
                  <a:schemeClr val="tx1"/>
                </a:solidFill>
              </a:rPr>
              <a:t>District 1</a:t>
            </a:r>
          </a:p>
          <a:p>
            <a:pPr marL="800100" lvl="1" indent="-342900">
              <a:buFont typeface="Arial" panose="020B0604020202020204" pitchFamily="34" charset="0"/>
              <a:buChar char="•"/>
            </a:pPr>
            <a:r>
              <a:rPr lang="en-US" sz="1600">
                <a:solidFill>
                  <a:schemeClr val="tx1"/>
                </a:solidFill>
              </a:rPr>
              <a:t>Ellijay/ Canton, Lafayette, Marietta, Rome</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2</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a:rPr>
              <a:t>Atlanta, College Park, Tucker</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3</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Norcross, Conyers</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4</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Athens, Cleveland, Gainesville</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5</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Carrollton, Columbus, Warm Springs</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6</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Macon, Milledgeville, Warner Robins</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7</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Augusta, Dublin</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8</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Brunswick, Savannah, Statesboro</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9</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Tifton, Valdosta, Waycross</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10</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latin typeface="Calibri"/>
                <a:ea typeface="+mn-ea"/>
                <a:cs typeface="+mn-cs"/>
              </a:rPr>
              <a:t>Albany, Thomasville</a:t>
            </a:r>
            <a:endParaRPr lang="en-US" sz="1600" u="none">
              <a:solidFill>
                <a:schemeClr val="tx1"/>
              </a:solidFill>
            </a:endParaRPr>
          </a:p>
          <a:p>
            <a:pPr marL="342900" indent="-342900">
              <a:buFont typeface="Arial" panose="020B0604020202020204" pitchFamily="34" charset="0"/>
              <a:buChar char="•"/>
            </a:pPr>
            <a:r>
              <a:rPr lang="en-US" sz="1600" u="none">
                <a:solidFill>
                  <a:schemeClr val="tx1"/>
                </a:solidFill>
              </a:rPr>
              <a:t>District 11</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prstClr val="black"/>
                </a:solidFill>
                <a:latin typeface="Calibri"/>
              </a:rPr>
              <a:t>BVI, </a:t>
            </a:r>
            <a:r>
              <a:rPr lang="en-US" sz="1600" err="1">
                <a:solidFill>
                  <a:prstClr val="black"/>
                </a:solidFill>
                <a:latin typeface="Calibri"/>
              </a:rPr>
              <a:t>DHoH</a:t>
            </a:r>
            <a:r>
              <a:rPr lang="en-US" sz="1600">
                <a:solidFill>
                  <a:prstClr val="black"/>
                </a:solidFill>
                <a:latin typeface="Calibri"/>
              </a:rPr>
              <a:t>, SE</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4" name="object 4">
            <a:extLst>
              <a:ext uri="{FF2B5EF4-FFF2-40B4-BE49-F238E27FC236}">
                <a16:creationId xmlns:a16="http://schemas.microsoft.com/office/drawing/2014/main" id="{8F33D5E6-EA97-88E1-C37A-25427A2B42E1}"/>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5</a:t>
            </a:fld>
            <a:endParaRPr spc="-25"/>
          </a:p>
        </p:txBody>
      </p:sp>
      <p:pic>
        <p:nvPicPr>
          <p:cNvPr id="9" name="Picture 8" descr="Map&#10;&#10;AI-generated content may be incorrect.">
            <a:extLst>
              <a:ext uri="{FF2B5EF4-FFF2-40B4-BE49-F238E27FC236}">
                <a16:creationId xmlns:a16="http://schemas.microsoft.com/office/drawing/2014/main" id="{0C1956C7-A8E3-5634-AA05-DD9ACB1B4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287" y="869723"/>
            <a:ext cx="4521713" cy="5711638"/>
          </a:xfrm>
          <a:prstGeom prst="rect">
            <a:avLst/>
          </a:prstGeom>
        </p:spPr>
      </p:pic>
    </p:spTree>
    <p:extLst>
      <p:ext uri="{BB962C8B-B14F-4D97-AF65-F5344CB8AC3E}">
        <p14:creationId xmlns:p14="http://schemas.microsoft.com/office/powerpoint/2010/main" val="84191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AB76-B666-FB39-0519-F82EBC94B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A792F-1040-208A-5F09-DF073DFF7C84}"/>
              </a:ext>
            </a:extLst>
          </p:cNvPr>
          <p:cNvSpPr>
            <a:spLocks noGrp="1"/>
          </p:cNvSpPr>
          <p:nvPr>
            <p:ph type="title"/>
          </p:nvPr>
        </p:nvSpPr>
        <p:spPr>
          <a:xfrm>
            <a:off x="304214" y="216244"/>
            <a:ext cx="8263966" cy="430887"/>
          </a:xfrm>
        </p:spPr>
        <p:txBody>
          <a:bodyPr/>
          <a:lstStyle/>
          <a:p>
            <a:r>
              <a:rPr lang="en-US"/>
              <a:t>Vocational Rehabilitation- Client Services KPI</a:t>
            </a:r>
          </a:p>
        </p:txBody>
      </p:sp>
      <p:sp>
        <p:nvSpPr>
          <p:cNvPr id="4" name="object 4">
            <a:extLst>
              <a:ext uri="{FF2B5EF4-FFF2-40B4-BE49-F238E27FC236}">
                <a16:creationId xmlns:a16="http://schemas.microsoft.com/office/drawing/2014/main" id="{70AFAF31-B563-880D-5829-8882F717C0EE}"/>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430"/>
              </a:lnSpc>
            </a:pPr>
            <a:fld id="{81D60167-4931-47E6-BA6A-407CBD079E47}" type="slidenum">
              <a:rPr spc="-25" dirty="0"/>
              <a:t>6</a:t>
            </a:fld>
            <a:endParaRPr spc="-25"/>
          </a:p>
        </p:txBody>
      </p:sp>
      <p:graphicFrame>
        <p:nvGraphicFramePr>
          <p:cNvPr id="7" name="Table 6">
            <a:extLst>
              <a:ext uri="{FF2B5EF4-FFF2-40B4-BE49-F238E27FC236}">
                <a16:creationId xmlns:a16="http://schemas.microsoft.com/office/drawing/2014/main" id="{89D4C3BD-33B3-8F85-3460-CB51A4D6CF56}"/>
              </a:ext>
            </a:extLst>
          </p:cNvPr>
          <p:cNvGraphicFramePr>
            <a:graphicFrameLocks noGrp="1"/>
          </p:cNvGraphicFramePr>
          <p:nvPr>
            <p:extLst>
              <p:ext uri="{D42A27DB-BD31-4B8C-83A1-F6EECF244321}">
                <p14:modId xmlns:p14="http://schemas.microsoft.com/office/powerpoint/2010/main" val="2277461308"/>
              </p:ext>
            </p:extLst>
          </p:nvPr>
        </p:nvGraphicFramePr>
        <p:xfrm>
          <a:off x="1" y="722376"/>
          <a:ext cx="9144000" cy="5479133"/>
        </p:xfrm>
        <a:graphic>
          <a:graphicData uri="http://schemas.openxmlformats.org/drawingml/2006/table">
            <a:tbl>
              <a:tblPr/>
              <a:tblGrid>
                <a:gridCol w="4618181">
                  <a:extLst>
                    <a:ext uri="{9D8B030D-6E8A-4147-A177-3AD203B41FA5}">
                      <a16:colId xmlns:a16="http://schemas.microsoft.com/office/drawing/2014/main" val="3904246762"/>
                    </a:ext>
                  </a:extLst>
                </a:gridCol>
                <a:gridCol w="1200728">
                  <a:extLst>
                    <a:ext uri="{9D8B030D-6E8A-4147-A177-3AD203B41FA5}">
                      <a16:colId xmlns:a16="http://schemas.microsoft.com/office/drawing/2014/main" val="2888831155"/>
                    </a:ext>
                  </a:extLst>
                </a:gridCol>
                <a:gridCol w="3325091">
                  <a:extLst>
                    <a:ext uri="{9D8B030D-6E8A-4147-A177-3AD203B41FA5}">
                      <a16:colId xmlns:a16="http://schemas.microsoft.com/office/drawing/2014/main" val="28612666"/>
                    </a:ext>
                  </a:extLst>
                </a:gridCol>
              </a:tblGrid>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KPI</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Priority</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Metric</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868246179"/>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Timeliness (DOE, IPE, Employment)</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High</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90% compliance</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764137755"/>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Employment Rate</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High</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ptos" panose="020B0004020202020204" pitchFamily="34" charset="0"/>
                        </a:rPr>
                        <a:t>50%</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344206"/>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Measurable Skills Gain</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High</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48%</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00919229"/>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Potentiality Eligible compared to GADOE</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highlight>
                            <a:srgbClr val="FF0000"/>
                          </a:highlight>
                          <a:latin typeface="Aptos" panose="020B0004020202020204" pitchFamily="34" charset="0"/>
                        </a:rPr>
                        <a:t>High</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Aptos" panose="020B0004020202020204" pitchFamily="34" charset="0"/>
                        </a:rPr>
                        <a:t>50%</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360699"/>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PTS Cases that apply for VR services</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Medium</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fontAlgn="ctr"/>
                      <a:r>
                        <a:rPr lang="en-US" sz="1800" b="0" i="0" u="none" strike="noStrike">
                          <a:solidFill>
                            <a:srgbClr val="000000"/>
                          </a:solidFill>
                          <a:effectLst/>
                          <a:latin typeface="Aptos" panose="020B0004020202020204" pitchFamily="34" charset="0"/>
                        </a:rPr>
                        <a:t>3,162</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1768451846"/>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Services Paid &amp; Actual Services</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Medium</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31,732</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22289"/>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Successful Closures</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Medium</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1,500</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2952651635"/>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PTS Application</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Low</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14,500</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2905243"/>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VR Applications</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Low</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fontAlgn="ctr"/>
                      <a:r>
                        <a:rPr lang="en-US" sz="1800" b="0" i="0" u="none" strike="noStrike">
                          <a:solidFill>
                            <a:srgbClr val="000000"/>
                          </a:solidFill>
                          <a:effectLst/>
                          <a:latin typeface="Aptos" panose="020B0004020202020204" pitchFamily="34" charset="0"/>
                        </a:rPr>
                        <a:t>10,000</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663209392"/>
                  </a:ext>
                </a:extLst>
              </a:tr>
              <a:tr h="498103">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1" i="0" u="none" strike="noStrike">
                          <a:solidFill>
                            <a:srgbClr val="000000"/>
                          </a:solidFill>
                          <a:effectLst/>
                          <a:latin typeface="Aptos" panose="020B0004020202020204" pitchFamily="34" charset="0"/>
                        </a:rPr>
                        <a:t>Credential Attainment</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Low</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rtl="0" fontAlgn="ctr"/>
                      <a:r>
                        <a:rPr lang="en-US" sz="1800" b="0" i="0" u="none" strike="noStrike">
                          <a:solidFill>
                            <a:srgbClr val="000000"/>
                          </a:solidFill>
                          <a:effectLst/>
                          <a:latin typeface="Aptos" panose="020B0004020202020204" pitchFamily="34" charset="0"/>
                        </a:rPr>
                        <a:t>35%</a:t>
                      </a:r>
                    </a:p>
                  </a:txBody>
                  <a:tcPr marL="6583" marR="6583" marT="65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3143566"/>
                  </a:ext>
                </a:extLst>
              </a:tr>
            </a:tbl>
          </a:graphicData>
        </a:graphic>
      </p:graphicFrame>
    </p:spTree>
    <p:extLst>
      <p:ext uri="{BB962C8B-B14F-4D97-AF65-F5344CB8AC3E}">
        <p14:creationId xmlns:p14="http://schemas.microsoft.com/office/powerpoint/2010/main" val="303728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7AAB2-2185-06E4-419A-5F4795A1EA1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A7EBDD3-E771-C39A-90AA-DE63BDE1C832}"/>
              </a:ext>
            </a:extLst>
          </p:cNvPr>
          <p:cNvPicPr/>
          <p:nvPr/>
        </p:nvPicPr>
        <p:blipFill>
          <a:blip r:embed="rId2" cstate="print"/>
          <a:stretch>
            <a:fillRect/>
          </a:stretch>
        </p:blipFill>
        <p:spPr>
          <a:xfrm>
            <a:off x="0" y="-6991"/>
            <a:ext cx="9144000" cy="6857997"/>
          </a:xfrm>
          <a:prstGeom prst="rect">
            <a:avLst/>
          </a:prstGeom>
        </p:spPr>
      </p:pic>
      <p:sp>
        <p:nvSpPr>
          <p:cNvPr id="11" name="Subtitle 2">
            <a:extLst>
              <a:ext uri="{FF2B5EF4-FFF2-40B4-BE49-F238E27FC236}">
                <a16:creationId xmlns:a16="http://schemas.microsoft.com/office/drawing/2014/main" id="{3A837587-323E-7883-C45B-96C24797405A}"/>
              </a:ext>
            </a:extLst>
          </p:cNvPr>
          <p:cNvSpPr txBox="1">
            <a:spLocks/>
          </p:cNvSpPr>
          <p:nvPr/>
        </p:nvSpPr>
        <p:spPr>
          <a:xfrm>
            <a:off x="177082" y="1113581"/>
            <a:ext cx="6858000" cy="135747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a:latin typeface="Arial" panose="020B0604020202020204" pitchFamily="34" charset="0"/>
                <a:cs typeface="Arial" panose="020B0604020202020204" pitchFamily="34" charset="0"/>
              </a:rPr>
              <a:t>September 9, 2025</a:t>
            </a:r>
          </a:p>
          <a:p>
            <a:endParaRPr lang="en-US" sz="2000" b="1">
              <a:latin typeface="Arial" panose="020B0604020202020204" pitchFamily="34" charset="0"/>
              <a:cs typeface="Arial" panose="020B0604020202020204" pitchFamily="34" charset="0"/>
            </a:endParaRPr>
          </a:p>
          <a:p>
            <a:r>
              <a:rPr lang="en-US" sz="2000" b="1">
                <a:latin typeface="Arial" panose="020B0604020202020204" pitchFamily="34" charset="0"/>
                <a:cs typeface="Arial" panose="020B0604020202020204" pitchFamily="34" charset="0"/>
              </a:rPr>
              <a:t>Community of Practice (CoP)</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Molly Tucker, Georgia State University</a:t>
            </a:r>
          </a:p>
        </p:txBody>
      </p:sp>
      <p:sp>
        <p:nvSpPr>
          <p:cNvPr id="12" name="Title 1">
            <a:extLst>
              <a:ext uri="{FF2B5EF4-FFF2-40B4-BE49-F238E27FC236}">
                <a16:creationId xmlns:a16="http://schemas.microsoft.com/office/drawing/2014/main" id="{225EBAA9-38AF-93E2-68FA-9C578305AA39}"/>
              </a:ext>
            </a:extLst>
          </p:cNvPr>
          <p:cNvSpPr txBox="1">
            <a:spLocks/>
          </p:cNvSpPr>
          <p:nvPr/>
        </p:nvSpPr>
        <p:spPr>
          <a:xfrm>
            <a:off x="227749" y="138023"/>
            <a:ext cx="7772400" cy="910656"/>
          </a:xfrm>
          <a:prstGeom prst="rect">
            <a:avLst/>
          </a:prstGeom>
        </p:spPr>
        <p:txBody>
          <a:bodyPr wrap="square" lIns="0" tIns="0" rIns="0" bIns="0">
            <a:spAutoFit/>
          </a:bodyPr>
          <a:lstStyle>
            <a:lvl1pPr>
              <a:defRPr sz="2800" b="0" i="0">
                <a:solidFill>
                  <a:schemeClr val="tx1"/>
                </a:solidFill>
                <a:latin typeface="Arial"/>
                <a:ea typeface="+mj-ea"/>
                <a:cs typeface="Arial"/>
              </a:defRPr>
            </a:lvl1pPr>
          </a:lstStyle>
          <a:p>
            <a:r>
              <a:rPr lang="en-US"/>
              <a:t>Georgia Vocational Rehabilitation Agency</a:t>
            </a:r>
          </a:p>
        </p:txBody>
      </p:sp>
    </p:spTree>
    <p:extLst>
      <p:ext uri="{BB962C8B-B14F-4D97-AF65-F5344CB8AC3E}">
        <p14:creationId xmlns:p14="http://schemas.microsoft.com/office/powerpoint/2010/main" val="115717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03C1-E685-4F77-D315-EE16B5332B01}"/>
              </a:ext>
            </a:extLst>
          </p:cNvPr>
          <p:cNvSpPr>
            <a:spLocks noGrp="1"/>
          </p:cNvSpPr>
          <p:nvPr>
            <p:ph type="ctrTitle"/>
          </p:nvPr>
        </p:nvSpPr>
        <p:spPr>
          <a:xfrm>
            <a:off x="1143000" y="1699022"/>
            <a:ext cx="7480300" cy="1790700"/>
          </a:xfrm>
        </p:spPr>
        <p:txBody>
          <a:bodyPr>
            <a:normAutofit/>
          </a:bodyPr>
          <a:lstStyle/>
          <a:p>
            <a:pPr algn="l"/>
            <a:r>
              <a:rPr lang="en-US" b="1">
                <a:solidFill>
                  <a:schemeClr val="bg1"/>
                </a:solidFill>
              </a:rPr>
              <a:t>Provider Relations </a:t>
            </a:r>
            <a:br>
              <a:rPr lang="en-US" b="1">
                <a:solidFill>
                  <a:schemeClr val="bg1"/>
                </a:solidFill>
              </a:rPr>
            </a:br>
            <a:r>
              <a:rPr lang="en-US" b="1">
                <a:solidFill>
                  <a:schemeClr val="bg1"/>
                </a:solidFill>
              </a:rPr>
              <a:t>Community of Practice (CoP)</a:t>
            </a:r>
          </a:p>
        </p:txBody>
      </p:sp>
      <p:sp>
        <p:nvSpPr>
          <p:cNvPr id="3" name="Subtitle 2">
            <a:extLst>
              <a:ext uri="{FF2B5EF4-FFF2-40B4-BE49-F238E27FC236}">
                <a16:creationId xmlns:a16="http://schemas.microsoft.com/office/drawing/2014/main" id="{61912015-40AA-3594-6683-8FD74312C0BD}"/>
              </a:ext>
            </a:extLst>
          </p:cNvPr>
          <p:cNvSpPr>
            <a:spLocks noGrp="1"/>
          </p:cNvSpPr>
          <p:nvPr>
            <p:ph type="subTitle" idx="1"/>
          </p:nvPr>
        </p:nvSpPr>
        <p:spPr/>
        <p:txBody>
          <a:bodyPr>
            <a:normAutofit/>
          </a:bodyPr>
          <a:lstStyle/>
          <a:p>
            <a:pPr algn="l"/>
            <a:r>
              <a:rPr lang="en-US" sz="1500">
                <a:solidFill>
                  <a:schemeClr val="bg1"/>
                </a:solidFill>
              </a:rPr>
              <a:t>Facilitated by the Center for Leadership in Disability (CLD) at Georgia State University</a:t>
            </a:r>
          </a:p>
          <a:p>
            <a:pPr algn="l"/>
            <a:endParaRPr lang="en-US" sz="1500">
              <a:solidFill>
                <a:schemeClr val="bg1"/>
              </a:solidFill>
            </a:endParaRPr>
          </a:p>
          <a:p>
            <a:pPr algn="l"/>
            <a:endParaRPr lang="en-US" sz="1500">
              <a:solidFill>
                <a:schemeClr val="bg1"/>
              </a:solidFill>
            </a:endParaRPr>
          </a:p>
          <a:p>
            <a:pPr algn="l"/>
            <a:endParaRPr lang="en-US" sz="1500">
              <a:solidFill>
                <a:schemeClr val="bg1"/>
              </a:solidFill>
            </a:endParaRPr>
          </a:p>
        </p:txBody>
      </p:sp>
    </p:spTree>
    <p:extLst>
      <p:ext uri="{BB962C8B-B14F-4D97-AF65-F5344CB8AC3E}">
        <p14:creationId xmlns:p14="http://schemas.microsoft.com/office/powerpoint/2010/main" val="172182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5615C-ACB4-3999-D33E-0624B57329F8}"/>
              </a:ext>
            </a:extLst>
          </p:cNvPr>
          <p:cNvSpPr>
            <a:spLocks noGrp="1"/>
          </p:cNvSpPr>
          <p:nvPr>
            <p:ph type="title"/>
          </p:nvPr>
        </p:nvSpPr>
        <p:spPr/>
        <p:txBody>
          <a:bodyPr/>
          <a:lstStyle/>
          <a:p>
            <a:r>
              <a:rPr lang="en-US" b="1">
                <a:solidFill>
                  <a:srgbClr val="002060"/>
                </a:solidFill>
              </a:rPr>
              <a:t>Provider Relations CoP Purpose &amp; Expectations</a:t>
            </a:r>
          </a:p>
        </p:txBody>
      </p:sp>
      <p:sp>
        <p:nvSpPr>
          <p:cNvPr id="3" name="Content Placeholder 2">
            <a:extLst>
              <a:ext uri="{FF2B5EF4-FFF2-40B4-BE49-F238E27FC236}">
                <a16:creationId xmlns:a16="http://schemas.microsoft.com/office/drawing/2014/main" id="{FCEA0B74-4A65-822A-E8A1-E580DEE38DB1}"/>
              </a:ext>
            </a:extLst>
          </p:cNvPr>
          <p:cNvSpPr>
            <a:spLocks noGrp="1"/>
          </p:cNvSpPr>
          <p:nvPr>
            <p:ph idx="1"/>
          </p:nvPr>
        </p:nvSpPr>
        <p:spPr/>
        <p:txBody>
          <a:bodyPr>
            <a:normAutofit/>
          </a:bodyPr>
          <a:lstStyle/>
          <a:p>
            <a:r>
              <a:rPr lang="en-US">
                <a:solidFill>
                  <a:srgbClr val="002060"/>
                </a:solidFill>
              </a:rPr>
              <a:t>The Provider Relations CoP provides employers with </a:t>
            </a:r>
            <a:r>
              <a:rPr lang="en-US" b="1">
                <a:solidFill>
                  <a:srgbClr val="002060"/>
                </a:solidFill>
              </a:rPr>
              <a:t>technical assistance</a:t>
            </a:r>
            <a:r>
              <a:rPr lang="en-US">
                <a:solidFill>
                  <a:srgbClr val="002060"/>
                </a:solidFill>
              </a:rPr>
              <a:t> to support their ability to </a:t>
            </a:r>
            <a:r>
              <a:rPr lang="en-US" b="1">
                <a:solidFill>
                  <a:srgbClr val="002060"/>
                </a:solidFill>
              </a:rPr>
              <a:t>recruit and retain young adults with disabilities</a:t>
            </a:r>
            <a:r>
              <a:rPr lang="en-US">
                <a:solidFill>
                  <a:srgbClr val="002060"/>
                </a:solidFill>
              </a:rPr>
              <a:t>.</a:t>
            </a:r>
          </a:p>
          <a:p>
            <a:r>
              <a:rPr lang="en-US">
                <a:solidFill>
                  <a:srgbClr val="002060"/>
                </a:solidFill>
              </a:rPr>
              <a:t>The CoP will meet </a:t>
            </a:r>
            <a:r>
              <a:rPr lang="en-US" b="1">
                <a:solidFill>
                  <a:srgbClr val="002060"/>
                </a:solidFill>
              </a:rPr>
              <a:t>quarterly</a:t>
            </a:r>
            <a:r>
              <a:rPr lang="en-US">
                <a:solidFill>
                  <a:srgbClr val="002060"/>
                </a:solidFill>
              </a:rPr>
              <a:t> for </a:t>
            </a:r>
            <a:r>
              <a:rPr lang="en-US" b="1">
                <a:solidFill>
                  <a:srgbClr val="002060"/>
                </a:solidFill>
              </a:rPr>
              <a:t>90-minute sessions </a:t>
            </a:r>
            <a:r>
              <a:rPr lang="en-US">
                <a:solidFill>
                  <a:srgbClr val="002060"/>
                </a:solidFill>
              </a:rPr>
              <a:t>to receive content related to best practices within disability employment and engage in discussions with colleagues.</a:t>
            </a:r>
          </a:p>
          <a:p>
            <a:r>
              <a:rPr lang="en-US" b="1">
                <a:solidFill>
                  <a:srgbClr val="002060"/>
                </a:solidFill>
              </a:rPr>
              <a:t>Individuals who were designated to participate in the CoP are expected to attend each session. </a:t>
            </a:r>
          </a:p>
          <a:p>
            <a:r>
              <a:rPr lang="en-US" b="1">
                <a:solidFill>
                  <a:srgbClr val="002060"/>
                </a:solidFill>
              </a:rPr>
              <a:t>Save the Date! </a:t>
            </a:r>
            <a:r>
              <a:rPr lang="en-US">
                <a:solidFill>
                  <a:srgbClr val="002060"/>
                </a:solidFill>
              </a:rPr>
              <a:t>The first CoP Session will be held on </a:t>
            </a:r>
            <a:r>
              <a:rPr lang="en-US" b="1">
                <a:solidFill>
                  <a:srgbClr val="002060"/>
                </a:solidFill>
              </a:rPr>
              <a:t>Tuesday, November 18</a:t>
            </a:r>
            <a:r>
              <a:rPr lang="en-US" b="1" baseline="30000">
                <a:solidFill>
                  <a:srgbClr val="002060"/>
                </a:solidFill>
              </a:rPr>
              <a:t>th,</a:t>
            </a:r>
            <a:r>
              <a:rPr lang="en-US" b="1">
                <a:solidFill>
                  <a:srgbClr val="002060"/>
                </a:solidFill>
              </a:rPr>
              <a:t> </a:t>
            </a:r>
            <a:r>
              <a:rPr lang="en-US">
                <a:solidFill>
                  <a:srgbClr val="002060"/>
                </a:solidFill>
              </a:rPr>
              <a:t>from </a:t>
            </a:r>
            <a:r>
              <a:rPr lang="en-US" b="1">
                <a:solidFill>
                  <a:srgbClr val="002060"/>
                </a:solidFill>
              </a:rPr>
              <a:t>11:00 am – 1:00 pm</a:t>
            </a:r>
            <a:r>
              <a:rPr lang="en-US">
                <a:solidFill>
                  <a:srgbClr val="002060"/>
                </a:solidFill>
              </a:rPr>
              <a:t>. A link to register and additional details coming soon!</a:t>
            </a:r>
          </a:p>
        </p:txBody>
      </p:sp>
    </p:spTree>
    <p:extLst>
      <p:ext uri="{BB962C8B-B14F-4D97-AF65-F5344CB8AC3E}">
        <p14:creationId xmlns:p14="http://schemas.microsoft.com/office/powerpoint/2010/main" val="386155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A7A0168FEC642B13299C33F8F7E99" ma:contentTypeVersion="16" ma:contentTypeDescription="Create a new document." ma:contentTypeScope="" ma:versionID="f1b60d69389d7f821abb882b8ba660a0">
  <xsd:schema xmlns:xsd="http://www.w3.org/2001/XMLSchema" xmlns:xs="http://www.w3.org/2001/XMLSchema" xmlns:p="http://schemas.microsoft.com/office/2006/metadata/properties" xmlns:ns1="http://schemas.microsoft.com/sharepoint/v3" xmlns:ns2="e197e2ae-1959-4769-92d3-68aa678760bb" xmlns:ns3="662e84bf-7cee-4345-b000-24989c4b4f82" targetNamespace="http://schemas.microsoft.com/office/2006/metadata/properties" ma:root="true" ma:fieldsID="2290166e2d0e9e901eb8d9884c586113" ns1:_="" ns2:_="" ns3:_="">
    <xsd:import namespace="http://schemas.microsoft.com/sharepoint/v3"/>
    <xsd:import namespace="e197e2ae-1959-4769-92d3-68aa678760bb"/>
    <xsd:import namespace="662e84bf-7cee-4345-b000-24989c4b4f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7e2ae-1959-4769-92d3-68aa678760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81a2be-4642-48c5-8f97-5525cc2244f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2e84bf-7cee-4345-b000-24989c4b4f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ca9f41a-4f7c-41ef-9020-d0892be81677}" ma:internalName="TaxCatchAll" ma:showField="CatchAllData" ma:web="662e84bf-7cee-4345-b000-24989c4b4f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2e84bf-7cee-4345-b000-24989c4b4f82" xsi:nil="true"/>
    <_ip_UnifiedCompliancePolicyUIAction xmlns="http://schemas.microsoft.com/sharepoint/v3" xsi:nil="true"/>
    <_ip_UnifiedCompliancePolicyProperties xmlns="http://schemas.microsoft.com/sharepoint/v3" xsi:nil="true"/>
    <lcf76f155ced4ddcb4097134ff3c332f xmlns="e197e2ae-1959-4769-92d3-68aa678760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3AFA42-E929-4E55-A74F-D8D73FADDA2D}">
  <ds:schemaRefs>
    <ds:schemaRef ds:uri="662e84bf-7cee-4345-b000-24989c4b4f82"/>
    <ds:schemaRef ds:uri="e197e2ae-1959-4769-92d3-68aa678760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3F9CB7-6241-4ECC-AEB6-E1AE9CF13C2B}">
  <ds:schemaRefs>
    <ds:schemaRef ds:uri="http://schemas.microsoft.com/sharepoint/v3/contenttype/forms"/>
  </ds:schemaRefs>
</ds:datastoreItem>
</file>

<file path=customXml/itemProps3.xml><?xml version="1.0" encoding="utf-8"?>
<ds:datastoreItem xmlns:ds="http://schemas.openxmlformats.org/officeDocument/2006/customXml" ds:itemID="{C9236F2E-6A40-43DC-8CFA-3511BEED3698}">
  <ds:schemaRefs>
    <ds:schemaRef ds:uri="662e84bf-7cee-4345-b000-24989c4b4f82"/>
    <ds:schemaRef ds:uri="e197e2ae-1959-4769-92d3-68aa678760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54ad2e3-3131-4ed7-97e3-e6e95d089c4e}" enabled="0" method="" siteId="{e54ad2e3-3131-4ed7-97e3-e6e95d089c4e}" removed="1"/>
</clbl:labelList>
</file>

<file path=docProps/app.xml><?xml version="1.0" encoding="utf-8"?>
<Properties xmlns="http://schemas.openxmlformats.org/officeDocument/2006/extended-properties" xmlns:vt="http://schemas.openxmlformats.org/officeDocument/2006/docPropsVTypes">
  <Template/>
  <TotalTime>0</TotalTime>
  <Words>1723</Words>
  <Application>Microsoft Office PowerPoint</Application>
  <PresentationFormat>On-screen Show (4:3)</PresentationFormat>
  <Paragraphs>243</Paragraphs>
  <Slides>36</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Aptos</vt:lpstr>
      <vt:lpstr>Arial</vt:lpstr>
      <vt:lpstr>Calibri</vt:lpstr>
      <vt:lpstr>Calibri Light</vt:lpstr>
      <vt:lpstr>Office Theme</vt:lpstr>
      <vt:lpstr>Custom Design</vt:lpstr>
      <vt:lpstr>PowerPoint Presentation</vt:lpstr>
      <vt:lpstr>Agenda</vt:lpstr>
      <vt:lpstr>PowerPoint Presentation</vt:lpstr>
      <vt:lpstr>Vocational Rehabilitation- Client Services</vt:lpstr>
      <vt:lpstr>Vocational Rehabilitation- Office Locations</vt:lpstr>
      <vt:lpstr>Vocational Rehabilitation- Client Services KPI</vt:lpstr>
      <vt:lpstr>PowerPoint Presentation</vt:lpstr>
      <vt:lpstr>Provider Relations  Community of Practice (CoP)</vt:lpstr>
      <vt:lpstr>Provider Relations CoP Purpose &amp; Expectations</vt:lpstr>
      <vt:lpstr>Provider Relations CoP Surveys</vt:lpstr>
      <vt:lpstr>Provider_District</vt:lpstr>
      <vt:lpstr>Provider_Contracted Services</vt:lpstr>
      <vt:lpstr>Provider_#ofEmployees</vt:lpstr>
      <vt:lpstr>Provider_EmployYes/No</vt:lpstr>
      <vt:lpstr>Provider_# of IDs</vt:lpstr>
      <vt:lpstr>Primary Goals</vt:lpstr>
      <vt:lpstr>Topics &amp; Challenges</vt:lpstr>
      <vt:lpstr>Previous Participation</vt:lpstr>
      <vt:lpstr>Utilization Options </vt:lpstr>
      <vt:lpstr>Familiarity with Topics</vt:lpstr>
      <vt:lpstr>Familiarity with P2P</vt:lpstr>
      <vt:lpstr>Questions? </vt:lpstr>
      <vt:lpstr>Provider Relations CoP Session 1   Tuesday, November 18th  11:00 am – 1:00 pm Location &amp; Registration Link Forthcoming Contact: Hasset Zelealem (hzelealem1@gsu.edu) </vt:lpstr>
      <vt:lpstr>Fiscal Updates Andrea Waddy Willis. Deputy CFO Andrea.Waddy-Willis@gvs.ga.gov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 Jeff Allen, Provider Relations Administrator Jeff.Allen@gvs.ga.gov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Chris</dc:creator>
  <cp:lastModifiedBy>Allen, Jeff</cp:lastModifiedBy>
  <cp:revision>2</cp:revision>
  <dcterms:created xsi:type="dcterms:W3CDTF">2025-05-13T19:46:10Z</dcterms:created>
  <dcterms:modified xsi:type="dcterms:W3CDTF">2025-09-10T13:30:22Z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2025-02-05T00:00:00Z</vt:filetime>
  </property>
  <property fmtid="{D5CDD505-2E9C-101B-9397-08002B2CF9AE}" pid="3" name="Creator">
    <vt:lpwstr>Microsoft® PowerPoint® for Microsoft 365</vt:lpwstr>
  </property>
  <property fmtid="{D5CDD505-2E9C-101B-9397-08002B2CF9AE}" pid="4" name="LastSaved">
    <vt:filetime>2025-05-13T00:00:00Z</vt:filetime>
  </property>
  <property fmtid="{D5CDD505-2E9C-101B-9397-08002B2CF9AE}" pid="5" name="Producer">
    <vt:lpwstr>Microsoft® PowerPoint® for Microsoft 365</vt:lpwstr>
  </property>
  <property fmtid="{D5CDD505-2E9C-101B-9397-08002B2CF9AE}" pid="6" name="ContentTypeId">
    <vt:lpwstr>0x010100AA4A7A0168FEC642B13299C33F8F7E99</vt:lpwstr>
  </property>
  <property fmtid="{D5CDD505-2E9C-101B-9397-08002B2CF9AE}" pid="7" name="MediaServiceImageTags">
    <vt:lpwstr/>
  </property>
</Properties>
</file>